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41"/>
  </p:handoutMasterIdLst>
  <p:sldIdLst>
    <p:sldId id="256" r:id="rId2"/>
    <p:sldId id="330" r:id="rId3"/>
    <p:sldId id="263" r:id="rId4"/>
    <p:sldId id="331" r:id="rId5"/>
    <p:sldId id="267" r:id="rId6"/>
    <p:sldId id="265" r:id="rId7"/>
    <p:sldId id="266" r:id="rId8"/>
    <p:sldId id="268" r:id="rId9"/>
    <p:sldId id="285" r:id="rId10"/>
    <p:sldId id="329" r:id="rId11"/>
    <p:sldId id="327" r:id="rId12"/>
    <p:sldId id="286" r:id="rId13"/>
    <p:sldId id="290" r:id="rId14"/>
    <p:sldId id="320" r:id="rId15"/>
    <p:sldId id="292" r:id="rId16"/>
    <p:sldId id="293" r:id="rId17"/>
    <p:sldId id="295" r:id="rId18"/>
    <p:sldId id="298" r:id="rId19"/>
    <p:sldId id="300" r:id="rId20"/>
    <p:sldId id="304" r:id="rId21"/>
    <p:sldId id="305" r:id="rId22"/>
    <p:sldId id="308" r:id="rId23"/>
    <p:sldId id="310" r:id="rId24"/>
    <p:sldId id="315" r:id="rId25"/>
    <p:sldId id="313" r:id="rId26"/>
    <p:sldId id="316" r:id="rId27"/>
    <p:sldId id="317" r:id="rId28"/>
    <p:sldId id="318" r:id="rId29"/>
    <p:sldId id="291" r:id="rId30"/>
    <p:sldId id="261" r:id="rId31"/>
    <p:sldId id="278" r:id="rId32"/>
    <p:sldId id="280" r:id="rId33"/>
    <p:sldId id="281" r:id="rId34"/>
    <p:sldId id="282" r:id="rId35"/>
    <p:sldId id="283" r:id="rId36"/>
    <p:sldId id="326" r:id="rId37"/>
    <p:sldId id="323" r:id="rId38"/>
    <p:sldId id="324" r:id="rId39"/>
    <p:sldId id="325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5" d="100"/>
          <a:sy n="95" d="100"/>
        </p:scale>
        <p:origin x="378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40" d="100"/>
        <a:sy n="40" d="100"/>
      </p:scale>
      <p:origin x="0" y="-5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nveer Ahmad" userId="75c06f85-09b1-443c-a13e-34be703d7e6e" providerId="ADAL" clId="{3EC20DE2-299C-4067-AA25-8FC9A686ED92}"/>
  </pc:docChgLst>
  <pc:docChgLst>
    <pc:chgData name="Tanveer Ahmad" userId="75c06f85-09b1-443c-a13e-34be703d7e6e" providerId="ADAL" clId="{78E8D206-7F6A-40C1-A898-DCF7BD00E600}"/>
    <pc:docChg chg="modSld">
      <pc:chgData name="Tanveer Ahmad" userId="75c06f85-09b1-443c-a13e-34be703d7e6e" providerId="ADAL" clId="{78E8D206-7F6A-40C1-A898-DCF7BD00E600}" dt="2019-11-19T11:42:04.311" v="51" actId="1076"/>
      <pc:docMkLst>
        <pc:docMk/>
      </pc:docMkLst>
      <pc:sldChg chg="modSp">
        <pc:chgData name="Tanveer Ahmad" userId="75c06f85-09b1-443c-a13e-34be703d7e6e" providerId="ADAL" clId="{78E8D206-7F6A-40C1-A898-DCF7BD00E600}" dt="2019-11-19T11:42:04.311" v="51" actId="1076"/>
        <pc:sldMkLst>
          <pc:docMk/>
          <pc:sldMk cId="1016201479" sldId="266"/>
        </pc:sldMkLst>
        <pc:spChg chg="mod">
          <ac:chgData name="Tanveer Ahmad" userId="75c06f85-09b1-443c-a13e-34be703d7e6e" providerId="ADAL" clId="{78E8D206-7F6A-40C1-A898-DCF7BD00E600}" dt="2019-11-19T11:42:01.714" v="50" actId="20577"/>
          <ac:spMkLst>
            <pc:docMk/>
            <pc:sldMk cId="1016201479" sldId="266"/>
            <ac:spMk id="10" creationId="{00000000-0000-0000-0000-000000000000}"/>
          </ac:spMkLst>
        </pc:spChg>
        <pc:picChg chg="mod">
          <ac:chgData name="Tanveer Ahmad" userId="75c06f85-09b1-443c-a13e-34be703d7e6e" providerId="ADAL" clId="{78E8D206-7F6A-40C1-A898-DCF7BD00E600}" dt="2019-11-19T11:42:04.311" v="51" actId="1076"/>
          <ac:picMkLst>
            <pc:docMk/>
            <pc:sldMk cId="1016201479" sldId="266"/>
            <ac:picMk id="12" creationId="{00000000-0000-0000-0000-000000000000}"/>
          </ac:picMkLst>
        </pc:picChg>
      </pc:sldChg>
    </pc:docChg>
  </pc:docChgLst>
  <pc:docChgLst>
    <pc:chgData name="Tanveer Ahmad" userId="75c06f85-09b1-443c-a13e-34be703d7e6e" providerId="ADAL" clId="{15981825-6054-40A9-AB6C-8983A06AE953}"/>
  </pc:docChgLst>
  <pc:docChgLst>
    <pc:chgData name="Tanveer Ahmad" userId="75c06f85-09b1-443c-a13e-34be703d7e6e" providerId="ADAL" clId="{1EA968F7-0A1B-41EE-B568-A0E85611A66F}"/>
    <pc:docChg chg="custSel modSld">
      <pc:chgData name="Tanveer Ahmad" userId="75c06f85-09b1-443c-a13e-34be703d7e6e" providerId="ADAL" clId="{1EA968F7-0A1B-41EE-B568-A0E85611A66F}" dt="2019-08-28T08:39:10.418" v="77" actId="20577"/>
      <pc:docMkLst>
        <pc:docMk/>
      </pc:docMkLst>
      <pc:sldChg chg="modSp">
        <pc:chgData name="Tanveer Ahmad" userId="75c06f85-09b1-443c-a13e-34be703d7e6e" providerId="ADAL" clId="{1EA968F7-0A1B-41EE-B568-A0E85611A66F}" dt="2019-08-28T08:39:10.418" v="77" actId="20577"/>
        <pc:sldMkLst>
          <pc:docMk/>
          <pc:sldMk cId="262195214" sldId="263"/>
        </pc:sldMkLst>
        <pc:spChg chg="mod">
          <ac:chgData name="Tanveer Ahmad" userId="75c06f85-09b1-443c-a13e-34be703d7e6e" providerId="ADAL" clId="{1EA968F7-0A1B-41EE-B568-A0E85611A66F}" dt="2019-08-28T08:39:10.418" v="77" actId="20577"/>
          <ac:spMkLst>
            <pc:docMk/>
            <pc:sldMk cId="262195214" sldId="263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88042F-98EC-4227-80B6-CF865B3C768A}" type="datetimeFigureOut">
              <a:rPr lang="en-GB" smtClean="0"/>
              <a:t>19/11/2019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8A997E-8256-4622-B73E-CF3AA11133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79269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0E7D7-62C2-459A-8990-B0D4BF6F4A6A}" type="datetimeFigureOut">
              <a:rPr lang="en-GB" smtClean="0"/>
              <a:t>19/11/2019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B559E-7D68-43AB-98F9-50C9CCD223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048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0E7D7-62C2-459A-8990-B0D4BF6F4A6A}" type="datetimeFigureOut">
              <a:rPr lang="en-GB" smtClean="0"/>
              <a:t>19/11/2019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B559E-7D68-43AB-98F9-50C9CCD223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8112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0E7D7-62C2-459A-8990-B0D4BF6F4A6A}" type="datetimeFigureOut">
              <a:rPr lang="en-GB" smtClean="0"/>
              <a:t>19/11/2019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B559E-7D68-43AB-98F9-50C9CCD223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2741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0E7D7-62C2-459A-8990-B0D4BF6F4A6A}" type="datetimeFigureOut">
              <a:rPr lang="en-GB" smtClean="0"/>
              <a:t>19/11/2019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B559E-7D68-43AB-98F9-50C9CCD223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5109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0E7D7-62C2-459A-8990-B0D4BF6F4A6A}" type="datetimeFigureOut">
              <a:rPr lang="en-GB" smtClean="0"/>
              <a:t>19/11/2019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B559E-7D68-43AB-98F9-50C9CCD223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2226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0E7D7-62C2-459A-8990-B0D4BF6F4A6A}" type="datetimeFigureOut">
              <a:rPr lang="en-GB" smtClean="0"/>
              <a:t>19/11/2019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B559E-7D68-43AB-98F9-50C9CCD223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5692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0E7D7-62C2-459A-8990-B0D4BF6F4A6A}" type="datetimeFigureOut">
              <a:rPr lang="en-GB" smtClean="0"/>
              <a:t>19/11/2019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B559E-7D68-43AB-98F9-50C9CCD223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8918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0E7D7-62C2-459A-8990-B0D4BF6F4A6A}" type="datetimeFigureOut">
              <a:rPr lang="en-GB" smtClean="0"/>
              <a:t>19/11/2019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B559E-7D68-43AB-98F9-50C9CCD223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6205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0E7D7-62C2-459A-8990-B0D4BF6F4A6A}" type="datetimeFigureOut">
              <a:rPr lang="en-GB" smtClean="0"/>
              <a:t>19/11/2019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B559E-7D68-43AB-98F9-50C9CCD223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2586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0E7D7-62C2-459A-8990-B0D4BF6F4A6A}" type="datetimeFigureOut">
              <a:rPr lang="en-GB" smtClean="0"/>
              <a:t>19/11/2019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B559E-7D68-43AB-98F9-50C9CCD223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4196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0E7D7-62C2-459A-8990-B0D4BF6F4A6A}" type="datetimeFigureOut">
              <a:rPr lang="en-GB" smtClean="0"/>
              <a:t>19/11/2019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B559E-7D68-43AB-98F9-50C9CCD223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3203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0E7D7-62C2-459A-8990-B0D4BF6F4A6A}" type="datetimeFigureOut">
              <a:rPr lang="en-GB" smtClean="0"/>
              <a:t>19/11/2019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B559E-7D68-43AB-98F9-50C9CCD223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4592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qlcourse.com/" TargetMode="External"/><Relationship Id="rId2" Type="http://schemas.openxmlformats.org/officeDocument/2006/relationships/hyperlink" Target="https://www.techonthenet.com/sql_server/index.php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hyperlink" Target="https://www.w3schools.com/sql/default.asp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deproject.com/Articles/823854/How-to-connect-SQL-Database-to-your-Csharp-program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46746" y="1981199"/>
            <a:ext cx="9098508" cy="1758955"/>
          </a:xfrm>
        </p:spPr>
        <p:txBody>
          <a:bodyPr>
            <a:normAutofit/>
          </a:bodyPr>
          <a:lstStyle/>
          <a:p>
            <a:r>
              <a:rPr lang="en-GB" sz="8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Databases</a:t>
            </a:r>
          </a:p>
        </p:txBody>
      </p:sp>
    </p:spTree>
    <p:extLst>
      <p:ext uri="{BB962C8B-B14F-4D97-AF65-F5344CB8AC3E}">
        <p14:creationId xmlns:p14="http://schemas.microsoft.com/office/powerpoint/2010/main" val="2203795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914880-35C6-4035-B838-6840B98806C6}"/>
              </a:ext>
            </a:extLst>
          </p:cNvPr>
          <p:cNvSpPr txBox="1"/>
          <p:nvPr/>
        </p:nvSpPr>
        <p:spPr>
          <a:xfrm>
            <a:off x="3200400" y="1722120"/>
            <a:ext cx="507492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500" b="1" dirty="0"/>
              <a:t>SQL</a:t>
            </a:r>
          </a:p>
        </p:txBody>
      </p:sp>
    </p:spTree>
    <p:extLst>
      <p:ext uri="{BB962C8B-B14F-4D97-AF65-F5344CB8AC3E}">
        <p14:creationId xmlns:p14="http://schemas.microsoft.com/office/powerpoint/2010/main" val="3963226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391400" cy="435133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Structured Query Language</a:t>
            </a:r>
          </a:p>
          <a:p>
            <a:r>
              <a:rPr lang="en-GB" dirty="0"/>
              <a:t>Designed for managing data in relational database management systems</a:t>
            </a:r>
          </a:p>
          <a:p>
            <a:r>
              <a:rPr lang="en-GB" dirty="0"/>
              <a:t>Originally developed by Donald Chamberlin and Raymond Boyce in 1974</a:t>
            </a:r>
          </a:p>
          <a:p>
            <a:r>
              <a:rPr lang="en-GB" dirty="0"/>
              <a:t>Declarative language (4GL) with procedural elements</a:t>
            </a:r>
          </a:p>
          <a:p>
            <a:r>
              <a:rPr lang="en-GB" dirty="0"/>
              <a:t>Open source</a:t>
            </a:r>
          </a:p>
          <a:p>
            <a:pPr lvl="1"/>
            <a:r>
              <a:rPr lang="en-GB" dirty="0"/>
              <a:t>Also commercial versions by IBM, Oracle, Microsoft and others</a:t>
            </a:r>
          </a:p>
          <a:p>
            <a:pPr lvl="1"/>
            <a:r>
              <a:rPr lang="en-GB" dirty="0"/>
              <a:t>Only minor differences between versions</a:t>
            </a:r>
          </a:p>
          <a:p>
            <a:endParaRPr lang="en-GB" dirty="0"/>
          </a:p>
        </p:txBody>
      </p:sp>
      <p:pic>
        <p:nvPicPr>
          <p:cNvPr id="1026" name="Picture 2" descr="https://images.g2crowd.com/uploads/product/image/large_detail/large_detail_1489695714/microsoft-sq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8119" y="4534861"/>
            <a:ext cx="2036398" cy="1672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mages.computerhistory.org/fellows/2009_don_chamberli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3592" y="2565735"/>
            <a:ext cx="1429860" cy="178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history-computer.com/ModernComputer/Software/images/EdgarCodd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3016" y="652306"/>
            <a:ext cx="1604754" cy="212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4608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SQL reference material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863695" cy="4351338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Beginning Microsoft SQL Server 2012 Programming</a:t>
            </a:r>
          </a:p>
          <a:p>
            <a:pPr lvl="1"/>
            <a:r>
              <a:rPr lang="en-GB" dirty="0"/>
              <a:t>Aimed at professional programmers</a:t>
            </a:r>
          </a:p>
          <a:p>
            <a:pPr lvl="1"/>
            <a:r>
              <a:rPr lang="en-GB" dirty="0"/>
              <a:t>Covers T-SQL (the Microsoft version of SQL)</a:t>
            </a:r>
          </a:p>
          <a:p>
            <a:r>
              <a:rPr lang="en-GB" dirty="0"/>
              <a:t>Microsoft SQL</a:t>
            </a:r>
          </a:p>
          <a:p>
            <a:pPr lvl="1"/>
            <a:r>
              <a:rPr lang="en-GB" dirty="0">
                <a:hlinkClick r:id="rId2"/>
              </a:rPr>
              <a:t>https://www.techonthenet.com/sql_server/index.php</a:t>
            </a:r>
            <a:endParaRPr lang="en-GB" dirty="0"/>
          </a:p>
          <a:p>
            <a:r>
              <a:rPr lang="en-GB" dirty="0"/>
              <a:t>SQL for Dummies</a:t>
            </a:r>
          </a:p>
          <a:p>
            <a:pPr lvl="1"/>
            <a:r>
              <a:rPr lang="en-GB" dirty="0"/>
              <a:t>Very accessible</a:t>
            </a:r>
          </a:p>
          <a:p>
            <a:pPr lvl="1"/>
            <a:r>
              <a:rPr lang="en-GB" dirty="0"/>
              <a:t>Not Microsoft</a:t>
            </a:r>
          </a:p>
          <a:p>
            <a:r>
              <a:rPr lang="en-GB" dirty="0"/>
              <a:t>Online tutorial with SQL interpreter</a:t>
            </a:r>
          </a:p>
          <a:p>
            <a:pPr lvl="1"/>
            <a:r>
              <a:rPr lang="en-GB" dirty="0">
                <a:hlinkClick r:id="rId3"/>
              </a:rPr>
              <a:t>http://www.sqlcourse.com</a:t>
            </a:r>
            <a:endParaRPr lang="en-GB" dirty="0"/>
          </a:p>
          <a:p>
            <a:r>
              <a:rPr lang="en-GB" dirty="0"/>
              <a:t>W3 Schools</a:t>
            </a:r>
          </a:p>
          <a:p>
            <a:pPr lvl="1"/>
            <a:r>
              <a:rPr lang="en-GB" dirty="0">
                <a:hlinkClick r:id="rId4"/>
              </a:rPr>
              <a:t>https://www.w3schools.com/sql/default.asp</a:t>
            </a:r>
            <a:endParaRPr lang="en-GB" dirty="0"/>
          </a:p>
          <a:p>
            <a:pPr lvl="1"/>
            <a:endParaRPr lang="en-GB" dirty="0"/>
          </a:p>
        </p:txBody>
      </p:sp>
      <p:pic>
        <p:nvPicPr>
          <p:cNvPr id="2050" name="Picture 2" descr="https://images-na.ssl-images-amazon.com/images/I/51Q66qYY7cL._SX396_BO1,204,203,200_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1533" y="3848069"/>
            <a:ext cx="2252774" cy="2824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images-na.ssl-images-amazon.com/images/I/51UECiFyeEL._SX258_BO1,204,203,200_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2224" y="787552"/>
            <a:ext cx="2312009" cy="2925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109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SQL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373591" cy="4351338"/>
          </a:xfrm>
        </p:spPr>
        <p:txBody>
          <a:bodyPr>
            <a:normAutofit/>
          </a:bodyPr>
          <a:lstStyle/>
          <a:p>
            <a:r>
              <a:rPr lang="en-GB" dirty="0"/>
              <a:t>Keywords are in capitals (even though SQL is not case-sensitive)</a:t>
            </a:r>
          </a:p>
          <a:p>
            <a:pPr lvl="1"/>
            <a:r>
              <a:rPr lang="en-GB" dirty="0"/>
              <a:t>e.g. CREATE, INSERT</a:t>
            </a:r>
          </a:p>
          <a:p>
            <a:pPr marL="228600" lvl="2">
              <a:spcBef>
                <a:spcPts val="1000"/>
              </a:spcBef>
            </a:pPr>
            <a:r>
              <a:rPr lang="en-GB" sz="2800" dirty="0"/>
              <a:t>Text and date values are in single quotes and numbers aren’t</a:t>
            </a:r>
          </a:p>
          <a:p>
            <a:pPr marL="228600" lvl="2">
              <a:spcBef>
                <a:spcPts val="1000"/>
              </a:spcBef>
            </a:pPr>
            <a:r>
              <a:rPr lang="en-GB" sz="2800" dirty="0"/>
              <a:t>Don’t put spaces in table or column names – it’s asking for trouble </a:t>
            </a:r>
          </a:p>
          <a:p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5524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SQL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373591" cy="4351338"/>
          </a:xfrm>
        </p:spPr>
        <p:txBody>
          <a:bodyPr>
            <a:normAutofit/>
          </a:bodyPr>
          <a:lstStyle/>
          <a:p>
            <a:r>
              <a:rPr lang="en-GB" dirty="0"/>
              <a:t>CREATE DATABASE &lt;</a:t>
            </a:r>
            <a:r>
              <a:rPr lang="en-GB" dirty="0" err="1"/>
              <a:t>databaseName</a:t>
            </a:r>
            <a:r>
              <a:rPr lang="en-GB" dirty="0"/>
              <a:t>&gt;</a:t>
            </a:r>
          </a:p>
          <a:p>
            <a:r>
              <a:rPr lang="en-GB" dirty="0"/>
              <a:t>USE &lt;</a:t>
            </a:r>
            <a:r>
              <a:rPr lang="en-GB" dirty="0" err="1"/>
              <a:t>databaseName</a:t>
            </a:r>
            <a:r>
              <a:rPr lang="en-GB" dirty="0"/>
              <a:t>&gt;</a:t>
            </a:r>
          </a:p>
          <a:p>
            <a:r>
              <a:rPr lang="en-GB" dirty="0"/>
              <a:t>CREATE TABLE &lt;</a:t>
            </a:r>
            <a:r>
              <a:rPr lang="en-GB" dirty="0" err="1"/>
              <a:t>tableName</a:t>
            </a:r>
            <a:r>
              <a:rPr lang="en-GB" dirty="0"/>
              <a:t>&gt;</a:t>
            </a:r>
          </a:p>
          <a:p>
            <a:pPr marL="457200" lvl="1" indent="0">
              <a:buNone/>
            </a:pPr>
            <a:r>
              <a:rPr lang="en-GB" dirty="0"/>
              <a:t>(&lt;</a:t>
            </a:r>
            <a:r>
              <a:rPr lang="en-GB" dirty="0" err="1"/>
              <a:t>columnName</a:t>
            </a:r>
            <a:r>
              <a:rPr lang="en-GB" dirty="0"/>
              <a:t>&gt; &lt;</a:t>
            </a:r>
            <a:r>
              <a:rPr lang="en-GB" dirty="0" err="1"/>
              <a:t>dataType</a:t>
            </a:r>
            <a:r>
              <a:rPr lang="en-GB" dirty="0"/>
              <a:t>&gt; &lt;constraints&gt;),</a:t>
            </a:r>
          </a:p>
          <a:p>
            <a:pPr marL="457200" lvl="1" indent="0">
              <a:buNone/>
            </a:pPr>
            <a:r>
              <a:rPr lang="en-GB" dirty="0"/>
              <a:t>(&lt;</a:t>
            </a:r>
            <a:r>
              <a:rPr lang="en-GB" dirty="0" err="1"/>
              <a:t>columnName</a:t>
            </a:r>
            <a:r>
              <a:rPr lang="en-GB" dirty="0"/>
              <a:t>&gt; &lt;</a:t>
            </a:r>
            <a:r>
              <a:rPr lang="en-GB" dirty="0" err="1"/>
              <a:t>dataType</a:t>
            </a:r>
            <a:r>
              <a:rPr lang="en-GB" dirty="0"/>
              <a:t>&gt; &lt;constraints&gt;)</a:t>
            </a:r>
          </a:p>
          <a:p>
            <a:r>
              <a:rPr lang="en-GB" dirty="0"/>
              <a:t>INSERT INTO &lt;table name&gt;</a:t>
            </a:r>
          </a:p>
          <a:p>
            <a:pPr marL="457200" lvl="1" indent="0">
              <a:buNone/>
            </a:pPr>
            <a:r>
              <a:rPr lang="en-GB" dirty="0"/>
              <a:t>(&lt;</a:t>
            </a:r>
            <a:r>
              <a:rPr lang="en-GB" dirty="0" err="1"/>
              <a:t>columnName</a:t>
            </a:r>
            <a:r>
              <a:rPr lang="en-GB" dirty="0"/>
              <a:t>&gt;, &lt;</a:t>
            </a:r>
            <a:r>
              <a:rPr lang="en-GB" dirty="0" err="1"/>
              <a:t>columnName</a:t>
            </a:r>
            <a:r>
              <a:rPr lang="en-GB" dirty="0"/>
              <a:t>&gt;, &lt;</a:t>
            </a:r>
            <a:r>
              <a:rPr lang="en-GB" dirty="0" err="1"/>
              <a:t>columnName</a:t>
            </a:r>
            <a:r>
              <a:rPr lang="en-GB" dirty="0"/>
              <a:t>&gt;)</a:t>
            </a:r>
          </a:p>
          <a:p>
            <a:pPr marL="457200" lvl="1" indent="0">
              <a:buNone/>
            </a:pPr>
            <a:r>
              <a:rPr lang="en-GB" dirty="0"/>
              <a:t>VALUES</a:t>
            </a:r>
          </a:p>
          <a:p>
            <a:pPr marL="457200" lvl="1" indent="0">
              <a:buNone/>
            </a:pPr>
            <a:r>
              <a:rPr lang="en-GB" dirty="0"/>
              <a:t>(‘value1’, ‘value2’, 99) 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7008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SQL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895109" cy="4351338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ALTER TABLE &lt;</a:t>
            </a:r>
            <a:r>
              <a:rPr lang="en-GB" dirty="0" err="1"/>
              <a:t>tableName</a:t>
            </a:r>
            <a:r>
              <a:rPr lang="en-GB" dirty="0"/>
              <a:t>&gt;</a:t>
            </a:r>
          </a:p>
          <a:p>
            <a:pPr marL="457200" lvl="1" indent="0">
              <a:buNone/>
            </a:pPr>
            <a:r>
              <a:rPr lang="en-GB" dirty="0"/>
              <a:t>ADD</a:t>
            </a:r>
          </a:p>
          <a:p>
            <a:pPr marL="457200" lvl="1" indent="0">
              <a:buNone/>
            </a:pPr>
            <a:r>
              <a:rPr lang="en-GB" dirty="0"/>
              <a:t>	&lt;</a:t>
            </a:r>
            <a:r>
              <a:rPr lang="en-GB" dirty="0" err="1"/>
              <a:t>columnName</a:t>
            </a:r>
            <a:r>
              <a:rPr lang="en-GB" dirty="0"/>
              <a:t>&gt; &lt;</a:t>
            </a:r>
            <a:r>
              <a:rPr lang="en-GB" dirty="0" err="1"/>
              <a:t>dataType</a:t>
            </a:r>
            <a:r>
              <a:rPr lang="en-GB" dirty="0"/>
              <a:t>&gt; &lt;constraint&gt;</a:t>
            </a:r>
          </a:p>
          <a:p>
            <a:r>
              <a:rPr lang="en-GB" dirty="0"/>
              <a:t>UPDATE &lt;</a:t>
            </a:r>
            <a:r>
              <a:rPr lang="en-GB" dirty="0" err="1"/>
              <a:t>tableName</a:t>
            </a:r>
            <a:r>
              <a:rPr lang="en-GB" dirty="0"/>
              <a:t>&gt;</a:t>
            </a:r>
          </a:p>
          <a:p>
            <a:pPr marL="457200" lvl="1" indent="0">
              <a:buNone/>
            </a:pPr>
            <a:r>
              <a:rPr lang="en-GB" dirty="0"/>
              <a:t>SET &lt;</a:t>
            </a:r>
            <a:r>
              <a:rPr lang="en-GB" dirty="0" err="1"/>
              <a:t>columnName</a:t>
            </a:r>
            <a:r>
              <a:rPr lang="en-GB" dirty="0"/>
              <a:t>&gt; = ‘value1’ </a:t>
            </a:r>
          </a:p>
          <a:p>
            <a:pPr marL="457200" lvl="1" indent="0">
              <a:buNone/>
            </a:pPr>
            <a:r>
              <a:rPr lang="en-GB" dirty="0"/>
              <a:t>WHERE &lt;</a:t>
            </a:r>
            <a:r>
              <a:rPr lang="en-GB" dirty="0" err="1"/>
              <a:t>columnName</a:t>
            </a:r>
            <a:r>
              <a:rPr lang="en-GB" dirty="0"/>
              <a:t>&gt; &lt;condition&gt;</a:t>
            </a:r>
          </a:p>
          <a:p>
            <a:r>
              <a:rPr lang="en-GB" dirty="0"/>
              <a:t>SELECT &lt;list&gt;</a:t>
            </a:r>
          </a:p>
          <a:p>
            <a:pPr marL="457200" lvl="1" indent="0">
              <a:buNone/>
            </a:pPr>
            <a:r>
              <a:rPr lang="en-GB" dirty="0"/>
              <a:t>FROM &lt;</a:t>
            </a:r>
            <a:r>
              <a:rPr lang="en-GB" dirty="0" err="1"/>
              <a:t>tableName</a:t>
            </a:r>
            <a:r>
              <a:rPr lang="en-GB" dirty="0"/>
              <a:t>&gt;</a:t>
            </a:r>
          </a:p>
          <a:p>
            <a:pPr marL="457200" lvl="1" indent="0">
              <a:buNone/>
            </a:pPr>
            <a:r>
              <a:rPr lang="en-GB" dirty="0"/>
              <a:t>WHERE &lt;</a:t>
            </a:r>
            <a:r>
              <a:rPr lang="en-GB" dirty="0" err="1"/>
              <a:t>columnName</a:t>
            </a:r>
            <a:r>
              <a:rPr lang="en-GB" dirty="0"/>
              <a:t>&gt; &lt;condition&gt;</a:t>
            </a:r>
          </a:p>
          <a:p>
            <a:r>
              <a:rPr lang="en-GB" dirty="0"/>
              <a:t>DELETE &lt;</a:t>
            </a:r>
            <a:r>
              <a:rPr lang="en-GB" dirty="0" err="1"/>
              <a:t>columnName</a:t>
            </a:r>
            <a:r>
              <a:rPr lang="en-GB" dirty="0"/>
              <a:t>&gt; </a:t>
            </a:r>
          </a:p>
          <a:p>
            <a:pPr marL="457200" lvl="1" indent="0">
              <a:buNone/>
            </a:pPr>
            <a:r>
              <a:rPr lang="en-GB" dirty="0"/>
              <a:t>FROM Products</a:t>
            </a:r>
          </a:p>
          <a:p>
            <a:r>
              <a:rPr lang="en-GB" dirty="0"/>
              <a:t>DROP &lt;</a:t>
            </a:r>
            <a:r>
              <a:rPr lang="en-GB" dirty="0" err="1"/>
              <a:t>tableName</a:t>
            </a:r>
            <a:r>
              <a:rPr lang="en-GB" dirty="0"/>
              <a:t>&gt;</a:t>
            </a:r>
          </a:p>
          <a:p>
            <a:r>
              <a:rPr lang="en-GB" dirty="0"/>
              <a:t>DROP &lt;</a:t>
            </a:r>
            <a:r>
              <a:rPr lang="en-GB" dirty="0" err="1"/>
              <a:t>databaseName</a:t>
            </a:r>
            <a:r>
              <a:rPr lang="en-GB" dirty="0"/>
              <a:t>&gt;</a:t>
            </a:r>
          </a:p>
          <a:p>
            <a:endParaRPr lang="en-GB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6896595" y="1801874"/>
            <a:ext cx="5181600" cy="4351338"/>
          </a:xfrm>
        </p:spPr>
        <p:txBody>
          <a:bodyPr>
            <a:normAutofit/>
          </a:bodyPr>
          <a:lstStyle/>
          <a:p>
            <a:r>
              <a:rPr lang="en-GB" u="sng" dirty="0"/>
              <a:t>Joins:</a:t>
            </a:r>
          </a:p>
          <a:p>
            <a:r>
              <a:rPr lang="en-GB" dirty="0"/>
              <a:t>SELECT &lt;list&gt;</a:t>
            </a:r>
          </a:p>
          <a:p>
            <a:pPr marL="457200" lvl="1" indent="0">
              <a:buNone/>
            </a:pPr>
            <a:r>
              <a:rPr lang="en-GB" dirty="0"/>
              <a:t>FROM &lt;</a:t>
            </a:r>
            <a:r>
              <a:rPr lang="en-GB" dirty="0" err="1"/>
              <a:t>tableName</a:t>
            </a:r>
            <a:r>
              <a:rPr lang="en-GB" dirty="0"/>
              <a:t>&gt;</a:t>
            </a:r>
          </a:p>
          <a:p>
            <a:pPr marL="457200" lvl="1" indent="0">
              <a:buNone/>
            </a:pPr>
            <a:r>
              <a:rPr lang="en-GB" dirty="0"/>
              <a:t>INNER JOIN &lt;</a:t>
            </a:r>
            <a:r>
              <a:rPr lang="en-GB" dirty="0" err="1"/>
              <a:t>tableName</a:t>
            </a:r>
            <a:r>
              <a:rPr lang="en-GB" dirty="0"/>
              <a:t>&gt;</a:t>
            </a:r>
          </a:p>
          <a:p>
            <a:pPr marL="457200" lvl="1" indent="0">
              <a:buNone/>
            </a:pPr>
            <a:r>
              <a:rPr lang="en-GB" dirty="0"/>
              <a:t>ON &lt;join condition&gt;</a:t>
            </a:r>
          </a:p>
          <a:p>
            <a:r>
              <a:rPr lang="en-GB" dirty="0"/>
              <a:t>SELECT &lt;list&gt;</a:t>
            </a:r>
          </a:p>
          <a:p>
            <a:pPr marL="457200" lvl="1" indent="0">
              <a:buNone/>
            </a:pPr>
            <a:r>
              <a:rPr lang="en-GB" dirty="0"/>
              <a:t>FROM &lt;left table&gt;</a:t>
            </a:r>
          </a:p>
          <a:p>
            <a:pPr marL="457200" lvl="1" indent="0">
              <a:buNone/>
            </a:pPr>
            <a:r>
              <a:rPr lang="en-GB" dirty="0"/>
              <a:t>&lt;LEFT or RIGHT&gt; [OUTER] JOIN &lt;right table&gt;</a:t>
            </a:r>
          </a:p>
          <a:p>
            <a:pPr marL="457200" lvl="1" indent="0">
              <a:buNone/>
            </a:pPr>
            <a:r>
              <a:rPr lang="en-GB" dirty="0"/>
              <a:t>ON &lt;join condition&gt;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14742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Creating a database (select </a:t>
            </a:r>
            <a:r>
              <a:rPr lang="en-GB" sz="36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MSSQLLocalDB</a:t>
            </a:r>
            <a:r>
              <a:rPr lang="en-GB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0659" y="1685926"/>
            <a:ext cx="5986789" cy="1979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20717" y="3831021"/>
            <a:ext cx="30585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1. Click on the New Query button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05351" y="3867346"/>
            <a:ext cx="442332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2. In the Query window type </a:t>
            </a:r>
          </a:p>
          <a:p>
            <a:r>
              <a:rPr lang="en-GB" sz="2800" dirty="0"/>
              <a:t>CREATE DATABASE Chocolate</a:t>
            </a:r>
          </a:p>
          <a:p>
            <a:endParaRPr lang="en-GB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103585" y="5283872"/>
            <a:ext cx="242789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3. Click on the Execute button</a:t>
            </a:r>
          </a:p>
          <a:p>
            <a:endParaRPr lang="en-GB" sz="2800" dirty="0"/>
          </a:p>
        </p:txBody>
      </p:sp>
      <p:cxnSp>
        <p:nvCxnSpPr>
          <p:cNvPr id="9" name="Straight Arrow Connector 8"/>
          <p:cNvCxnSpPr>
            <a:stCxn id="3" idx="0"/>
          </p:cNvCxnSpPr>
          <p:nvPr/>
        </p:nvCxnSpPr>
        <p:spPr>
          <a:xfrm flipV="1">
            <a:off x="1749972" y="2017933"/>
            <a:ext cx="1135117" cy="18130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0"/>
          </p:cNvCxnSpPr>
          <p:nvPr/>
        </p:nvCxnSpPr>
        <p:spPr>
          <a:xfrm flipH="1" flipV="1">
            <a:off x="5202621" y="2506718"/>
            <a:ext cx="414394" cy="136062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2715877" y="2292486"/>
            <a:ext cx="459305" cy="299138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13515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Creating a database (2)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655" y="1687875"/>
            <a:ext cx="7400925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/>
          <p:cNvSpPr/>
          <p:nvPr/>
        </p:nvSpPr>
        <p:spPr>
          <a:xfrm>
            <a:off x="6507678" y="4631377"/>
            <a:ext cx="2758902" cy="7712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2111830" y="3543272"/>
            <a:ext cx="1902030" cy="41121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1411689" y="5654128"/>
            <a:ext cx="52043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new database appears under the database node (you may have to refresh several times and collapse and expand the database node to see it)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45185" y="5627708"/>
            <a:ext cx="4376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 message appears below the query window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885089" y="3999286"/>
            <a:ext cx="0" cy="165484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7887129" y="5419212"/>
            <a:ext cx="0" cy="23491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85265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Creating a table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539" y="1595439"/>
            <a:ext cx="7392697" cy="279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/>
          <p:cNvSpPr/>
          <p:nvPr/>
        </p:nvSpPr>
        <p:spPr>
          <a:xfrm>
            <a:off x="4476996" y="1448789"/>
            <a:ext cx="4168240" cy="152004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289465" y="2968830"/>
            <a:ext cx="2315688" cy="171751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78773" y="4686339"/>
            <a:ext cx="616111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 the query window, enter the following:</a:t>
            </a:r>
          </a:p>
          <a:p>
            <a:r>
              <a:rPr lang="en-GB" dirty="0"/>
              <a:t>USE Chocolate</a:t>
            </a:r>
          </a:p>
          <a:p>
            <a:r>
              <a:rPr lang="en-GB" dirty="0"/>
              <a:t>CREATE TABLE Bar</a:t>
            </a:r>
          </a:p>
          <a:p>
            <a:r>
              <a:rPr lang="en-GB" dirty="0"/>
              <a:t>(Id	int		IDENTITY NOT NULL PRIMARY KEY,</a:t>
            </a:r>
          </a:p>
          <a:p>
            <a:r>
              <a:rPr lang="en-GB" dirty="0"/>
              <a:t>Name	varchar(MAX)	NOT NULL,</a:t>
            </a:r>
          </a:p>
          <a:p>
            <a:r>
              <a:rPr lang="en-GB" dirty="0"/>
              <a:t>Year	int		NOT NULL</a:t>
            </a:r>
          </a:p>
          <a:p>
            <a:r>
              <a:rPr lang="en-GB" dirty="0"/>
              <a:t>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20843" y="5130139"/>
            <a:ext cx="35507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table will then appear under the node for the database (again, this may need lots of refreshing)</a:t>
            </a:r>
          </a:p>
        </p:txBody>
      </p:sp>
      <p:cxnSp>
        <p:nvCxnSpPr>
          <p:cNvPr id="16" name="Straight Arrow Connector 15"/>
          <p:cNvCxnSpPr>
            <a:stCxn id="13" idx="0"/>
          </p:cNvCxnSpPr>
          <p:nvPr/>
        </p:nvCxnSpPr>
        <p:spPr>
          <a:xfrm flipH="1" flipV="1">
            <a:off x="2624447" y="3827585"/>
            <a:ext cx="7071757" cy="130255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1816923" y="3630652"/>
            <a:ext cx="831274" cy="32383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35619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Inserting data into a table</a:t>
            </a:r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1424" y="4397764"/>
            <a:ext cx="5172075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1424" y="1329418"/>
            <a:ext cx="3764477" cy="283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24395" y="1582158"/>
            <a:ext cx="346511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 the query window, enter:</a:t>
            </a:r>
          </a:p>
          <a:p>
            <a:r>
              <a:rPr lang="en-GB" dirty="0"/>
              <a:t>USE Chocolate</a:t>
            </a:r>
          </a:p>
          <a:p>
            <a:r>
              <a:rPr lang="en-GB" dirty="0"/>
              <a:t>INSERT INTO Bar</a:t>
            </a:r>
          </a:p>
          <a:p>
            <a:r>
              <a:rPr lang="en-GB" dirty="0"/>
              <a:t>(Name, Year)</a:t>
            </a:r>
          </a:p>
          <a:p>
            <a:r>
              <a:rPr lang="en-GB" dirty="0"/>
              <a:t>VALUES</a:t>
            </a:r>
          </a:p>
          <a:p>
            <a:r>
              <a:rPr lang="en-GB" dirty="0"/>
              <a:t>('</a:t>
            </a:r>
            <a:r>
              <a:rPr lang="en-GB" dirty="0" err="1"/>
              <a:t>Frys</a:t>
            </a:r>
            <a:r>
              <a:rPr lang="en-GB" dirty="0"/>
              <a:t> Chocolate Cream Bar', 1866),</a:t>
            </a:r>
          </a:p>
          <a:p>
            <a:r>
              <a:rPr lang="en-GB" dirty="0"/>
              <a:t>('Mars Bar', 1932),</a:t>
            </a:r>
          </a:p>
          <a:p>
            <a:r>
              <a:rPr lang="en-GB" dirty="0"/>
              <a:t>('Flake', 1920),</a:t>
            </a:r>
          </a:p>
          <a:p>
            <a:r>
              <a:rPr lang="en-GB" dirty="0"/>
              <a:t>('Aero', 1935);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4395" y="4833256"/>
            <a:ext cx="32094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Click Execute and then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Right-click on the table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Select Edit top 200 rows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189511" y="2815444"/>
            <a:ext cx="2151913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189510" y="5412176"/>
            <a:ext cx="2151913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9249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914880-35C6-4035-B838-6840B98806C6}"/>
              </a:ext>
            </a:extLst>
          </p:cNvPr>
          <p:cNvSpPr txBox="1"/>
          <p:nvPr/>
        </p:nvSpPr>
        <p:spPr>
          <a:xfrm>
            <a:off x="2941320" y="1613118"/>
            <a:ext cx="740664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500" b="1" dirty="0"/>
              <a:t>Relational Database</a:t>
            </a:r>
          </a:p>
        </p:txBody>
      </p:sp>
    </p:spTree>
    <p:extLst>
      <p:ext uri="{BB962C8B-B14F-4D97-AF65-F5344CB8AC3E}">
        <p14:creationId xmlns:p14="http://schemas.microsoft.com/office/powerpoint/2010/main" val="13642360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Adding an extra column to a table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1337" y="1448789"/>
            <a:ext cx="7038356" cy="2930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41230" y="1733150"/>
            <a:ext cx="387343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To add an extra column to the table, </a:t>
            </a:r>
          </a:p>
          <a:p>
            <a:r>
              <a:rPr lang="en-GB" dirty="0"/>
              <a:t>run the following query:</a:t>
            </a:r>
          </a:p>
          <a:p>
            <a:r>
              <a:rPr lang="en-GB" dirty="0"/>
              <a:t>USE Chocolate;</a:t>
            </a:r>
          </a:p>
          <a:p>
            <a:r>
              <a:rPr lang="en-GB" dirty="0"/>
              <a:t>ALTER TABLE Bar</a:t>
            </a:r>
          </a:p>
          <a:p>
            <a:r>
              <a:rPr lang="en-GB" dirty="0"/>
              <a:t>ADD</a:t>
            </a:r>
          </a:p>
          <a:p>
            <a:r>
              <a:rPr lang="en-GB" dirty="0"/>
              <a:t>     </a:t>
            </a:r>
            <a:r>
              <a:rPr lang="en-GB" dirty="0" err="1"/>
              <a:t>CountryOfOrigin</a:t>
            </a:r>
            <a:r>
              <a:rPr lang="en-GB" dirty="0"/>
              <a:t> varchar(50)     NULL</a:t>
            </a:r>
          </a:p>
          <a:p>
            <a:endParaRPr lang="en-GB" dirty="0"/>
          </a:p>
        </p:txBody>
      </p:sp>
      <p:sp>
        <p:nvSpPr>
          <p:cNvPr id="8" name="Oval 7"/>
          <p:cNvSpPr/>
          <p:nvPr/>
        </p:nvSpPr>
        <p:spPr>
          <a:xfrm>
            <a:off x="7303324" y="1436913"/>
            <a:ext cx="2600696" cy="118753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909455" y="2030680"/>
            <a:ext cx="4393869" cy="22563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41230" y="4033460"/>
            <a:ext cx="3376431" cy="645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Expand the Columns node to see the result</a:t>
            </a:r>
          </a:p>
        </p:txBody>
      </p:sp>
      <p:sp>
        <p:nvSpPr>
          <p:cNvPr id="18" name="Oval 17"/>
          <p:cNvSpPr/>
          <p:nvPr/>
        </p:nvSpPr>
        <p:spPr>
          <a:xfrm>
            <a:off x="5246914" y="3479277"/>
            <a:ext cx="2282042" cy="89976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Straight Arrow Connector 18"/>
          <p:cNvCxnSpPr>
            <a:endCxn id="18" idx="2"/>
          </p:cNvCxnSpPr>
          <p:nvPr/>
        </p:nvCxnSpPr>
        <p:spPr>
          <a:xfrm flipV="1">
            <a:off x="3543548" y="3929160"/>
            <a:ext cx="1703366" cy="21711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7883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Updating tables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9060" y="1982375"/>
            <a:ext cx="5534025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9060" y="4610897"/>
            <a:ext cx="5724525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48146" y="1667036"/>
            <a:ext cx="478575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 can now insert a chocolate bar with its country of origin:</a:t>
            </a:r>
          </a:p>
          <a:p>
            <a:endParaRPr lang="en-GB" dirty="0"/>
          </a:p>
          <a:p>
            <a:r>
              <a:rPr lang="en-GB" dirty="0"/>
              <a:t>USE Chocolate</a:t>
            </a:r>
          </a:p>
          <a:p>
            <a:r>
              <a:rPr lang="en-GB" dirty="0"/>
              <a:t>INSERT INTO Bar</a:t>
            </a:r>
          </a:p>
          <a:p>
            <a:r>
              <a:rPr lang="en-GB" dirty="0"/>
              <a:t>(Name, Year, </a:t>
            </a:r>
            <a:r>
              <a:rPr lang="en-GB" dirty="0" err="1"/>
              <a:t>CountryOfOrigin</a:t>
            </a:r>
            <a:r>
              <a:rPr lang="en-GB" dirty="0"/>
              <a:t>)</a:t>
            </a:r>
          </a:p>
          <a:p>
            <a:r>
              <a:rPr lang="en-GB" dirty="0"/>
              <a:t>VALUES</a:t>
            </a:r>
          </a:p>
          <a:p>
            <a:r>
              <a:rPr lang="en-GB" dirty="0"/>
              <a:t>('Hershey Bar', 1900, 'USA')</a:t>
            </a:r>
          </a:p>
          <a:p>
            <a:endParaRPr lang="en-GB" dirty="0"/>
          </a:p>
          <a:p>
            <a:r>
              <a:rPr lang="en-GB" dirty="0"/>
              <a:t>giving this result</a:t>
            </a:r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748146" y="4691677"/>
            <a:ext cx="270041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To update existing records:</a:t>
            </a:r>
          </a:p>
          <a:p>
            <a:endParaRPr lang="en-GB" dirty="0"/>
          </a:p>
          <a:p>
            <a:r>
              <a:rPr lang="en-GB" dirty="0"/>
              <a:t>USE Chocolate</a:t>
            </a:r>
          </a:p>
          <a:p>
            <a:r>
              <a:rPr lang="en-GB" dirty="0"/>
              <a:t>UPDATE Bar</a:t>
            </a:r>
          </a:p>
          <a:p>
            <a:r>
              <a:rPr lang="en-GB" dirty="0"/>
              <a:t>SET </a:t>
            </a:r>
            <a:r>
              <a:rPr lang="en-GB" dirty="0" err="1"/>
              <a:t>CountryOfOrigin</a:t>
            </a:r>
            <a:r>
              <a:rPr lang="en-GB" dirty="0"/>
              <a:t> = 'UK'</a:t>
            </a:r>
          </a:p>
          <a:p>
            <a:r>
              <a:rPr lang="en-GB" dirty="0"/>
              <a:t>WHERE Id &lt; 5;</a:t>
            </a:r>
          </a:p>
          <a:p>
            <a:endParaRPr lang="en-GB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600696" y="3236696"/>
            <a:ext cx="3388363" cy="112154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3"/>
          </p:cNvCxnSpPr>
          <p:nvPr/>
        </p:nvCxnSpPr>
        <p:spPr>
          <a:xfrm flipV="1">
            <a:off x="3448565" y="5146565"/>
            <a:ext cx="2396011" cy="56077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17626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SELECT statement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398" y="1444526"/>
            <a:ext cx="4493207" cy="376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9131" y="1425441"/>
            <a:ext cx="4936177" cy="3787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44398" y="5376995"/>
            <a:ext cx="32932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USE Chocolate;</a:t>
            </a:r>
          </a:p>
          <a:p>
            <a:r>
              <a:rPr lang="en-GB" dirty="0"/>
              <a:t>SELECT * FROM Bar</a:t>
            </a:r>
          </a:p>
          <a:p>
            <a:endParaRPr lang="en-GB" dirty="0"/>
          </a:p>
          <a:p>
            <a:r>
              <a:rPr lang="en-GB" dirty="0"/>
              <a:t>selects everything from the table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77502" y="5376994"/>
            <a:ext cx="471943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columns or records returned can be chosen:</a:t>
            </a:r>
          </a:p>
          <a:p>
            <a:endParaRPr lang="en-GB" dirty="0"/>
          </a:p>
          <a:p>
            <a:r>
              <a:rPr lang="en-GB" dirty="0"/>
              <a:t>USE Chocolate;</a:t>
            </a:r>
          </a:p>
          <a:p>
            <a:r>
              <a:rPr lang="en-GB" dirty="0"/>
              <a:t>SELECT Name, Year FROM Bar</a:t>
            </a:r>
          </a:p>
          <a:p>
            <a:r>
              <a:rPr lang="en-GB" dirty="0"/>
              <a:t>WHERE </a:t>
            </a:r>
            <a:r>
              <a:rPr lang="en-GB" dirty="0" err="1"/>
              <a:t>CountryOfOrigin</a:t>
            </a:r>
            <a:r>
              <a:rPr lang="en-GB" dirty="0"/>
              <a:t> = 'UK'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149439" y="2006930"/>
            <a:ext cx="0" cy="337006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7520976" y="2207350"/>
            <a:ext cx="0" cy="316964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98477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Adding a table and more data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2285" y="1624073"/>
            <a:ext cx="55626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2760" y="4043179"/>
            <a:ext cx="5572125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85018" y="1365662"/>
            <a:ext cx="576677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Add another table:</a:t>
            </a:r>
          </a:p>
          <a:p>
            <a:endParaRPr lang="en-GB" dirty="0"/>
          </a:p>
          <a:p>
            <a:r>
              <a:rPr lang="en-GB" dirty="0"/>
              <a:t>USE Chocolate;</a:t>
            </a:r>
          </a:p>
          <a:p>
            <a:r>
              <a:rPr lang="en-GB" dirty="0"/>
              <a:t>CREATE TABLE Inventor</a:t>
            </a:r>
          </a:p>
          <a:p>
            <a:r>
              <a:rPr lang="en-GB" dirty="0"/>
              <a:t>(Id	int	           IDENTITY NOT NULL PRIMARY KEY,</a:t>
            </a:r>
          </a:p>
          <a:p>
            <a:r>
              <a:rPr lang="en-GB" dirty="0"/>
              <a:t>Name	varchar(MAX)    NOT NULL,</a:t>
            </a:r>
          </a:p>
          <a:p>
            <a:r>
              <a:rPr lang="en-GB" dirty="0" err="1"/>
              <a:t>BarId</a:t>
            </a:r>
            <a:r>
              <a:rPr lang="en-GB" dirty="0"/>
              <a:t>	int	           NULL</a:t>
            </a:r>
          </a:p>
          <a:p>
            <a:r>
              <a:rPr lang="en-GB" dirty="0"/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018" y="3679562"/>
            <a:ext cx="298070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Insert some data:</a:t>
            </a:r>
          </a:p>
          <a:p>
            <a:endParaRPr lang="en-GB" dirty="0"/>
          </a:p>
          <a:p>
            <a:r>
              <a:rPr lang="en-GB" dirty="0"/>
              <a:t>USE Chocolate;</a:t>
            </a:r>
          </a:p>
          <a:p>
            <a:r>
              <a:rPr lang="en-GB" dirty="0"/>
              <a:t>INSERT INTO Inventor</a:t>
            </a:r>
          </a:p>
          <a:p>
            <a:r>
              <a:rPr lang="en-GB" dirty="0"/>
              <a:t>(Name, </a:t>
            </a:r>
            <a:r>
              <a:rPr lang="en-GB" dirty="0" err="1"/>
              <a:t>BarId</a:t>
            </a:r>
            <a:r>
              <a:rPr lang="en-GB" dirty="0"/>
              <a:t>)</a:t>
            </a:r>
          </a:p>
          <a:p>
            <a:r>
              <a:rPr lang="en-GB" dirty="0"/>
              <a:t>VALUES</a:t>
            </a:r>
          </a:p>
          <a:p>
            <a:r>
              <a:rPr lang="en-GB" dirty="0"/>
              <a:t>('Joseph Fry', 1),</a:t>
            </a:r>
          </a:p>
          <a:p>
            <a:r>
              <a:rPr lang="en-GB" dirty="0"/>
              <a:t>('Forrest Mars', 2),</a:t>
            </a:r>
          </a:p>
          <a:p>
            <a:r>
              <a:rPr lang="en-GB" dirty="0"/>
              <a:t>('Cadburys', 3),</a:t>
            </a:r>
          </a:p>
          <a:p>
            <a:r>
              <a:rPr lang="en-GB" dirty="0"/>
              <a:t>('Rowntrees',4),</a:t>
            </a:r>
          </a:p>
          <a:p>
            <a:r>
              <a:rPr lang="en-GB" dirty="0"/>
              <a:t>('Milton Hershey', 5)</a:t>
            </a:r>
          </a:p>
          <a:p>
            <a:endParaRPr lang="en-GB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422566" y="1624073"/>
            <a:ext cx="3970194" cy="40660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101932" y="3937782"/>
            <a:ext cx="4290828" cy="40660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63768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Adding a table and more data (2)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3521" y="1878899"/>
            <a:ext cx="5562600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19397" y="1760144"/>
            <a:ext cx="47026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Now insert the following data (you may notice that the tables no longer match up perfectly, but that is deliberate):</a:t>
            </a:r>
          </a:p>
          <a:p>
            <a:endParaRPr lang="en-GB" dirty="0"/>
          </a:p>
          <a:p>
            <a:r>
              <a:rPr lang="en-GB" dirty="0"/>
              <a:t>USE Chocolate;</a:t>
            </a:r>
          </a:p>
          <a:p>
            <a:r>
              <a:rPr lang="en-GB" dirty="0"/>
              <a:t>INSERT INTO Bar</a:t>
            </a:r>
          </a:p>
          <a:p>
            <a:r>
              <a:rPr lang="en-GB" dirty="0"/>
              <a:t>(Name, Year, </a:t>
            </a:r>
            <a:r>
              <a:rPr lang="en-GB" dirty="0" err="1"/>
              <a:t>CountryOfOrigin</a:t>
            </a:r>
            <a:r>
              <a:rPr lang="en-GB" dirty="0"/>
              <a:t>)</a:t>
            </a:r>
          </a:p>
          <a:p>
            <a:r>
              <a:rPr lang="en-GB" dirty="0"/>
              <a:t>VALUES</a:t>
            </a:r>
          </a:p>
          <a:p>
            <a:r>
              <a:rPr lang="en-GB" dirty="0"/>
              <a:t>('Milky Way', 1923, 'UK'),</a:t>
            </a:r>
          </a:p>
          <a:p>
            <a:r>
              <a:rPr lang="en-GB" dirty="0"/>
              <a:t>('Turkish Delight', 1914, 'UK');</a:t>
            </a:r>
          </a:p>
          <a:p>
            <a:r>
              <a:rPr lang="en-GB" dirty="0"/>
              <a:t>INSERT INTO Inventor</a:t>
            </a:r>
          </a:p>
          <a:p>
            <a:r>
              <a:rPr lang="en-GB" dirty="0"/>
              <a:t>(Name, </a:t>
            </a:r>
            <a:r>
              <a:rPr lang="en-GB" dirty="0" err="1"/>
              <a:t>BarId</a:t>
            </a:r>
            <a:r>
              <a:rPr lang="en-GB" dirty="0"/>
              <a:t>)</a:t>
            </a:r>
          </a:p>
          <a:p>
            <a:r>
              <a:rPr lang="en-GB" dirty="0"/>
              <a:t>VALUES</a:t>
            </a:r>
          </a:p>
          <a:p>
            <a:r>
              <a:rPr lang="en-GB" dirty="0"/>
              <a:t>('Forrest Mars', 6),</a:t>
            </a:r>
          </a:p>
          <a:p>
            <a:r>
              <a:rPr lang="en-GB" dirty="0"/>
              <a:t>('Mars Inc.', 8)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94649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Inner joins</a:t>
            </a: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5402" y="1681967"/>
            <a:ext cx="5562600" cy="470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80570" y="4901764"/>
            <a:ext cx="4537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Inner join includes multiple matches and excludes any rows that don’t match</a:t>
            </a:r>
          </a:p>
        </p:txBody>
      </p:sp>
      <p:sp>
        <p:nvSpPr>
          <p:cNvPr id="6" name="Rectangle 5"/>
          <p:cNvSpPr/>
          <p:nvPr/>
        </p:nvSpPr>
        <p:spPr>
          <a:xfrm>
            <a:off x="580570" y="2045064"/>
            <a:ext cx="44097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Run the following query:</a:t>
            </a:r>
          </a:p>
          <a:p>
            <a:endParaRPr lang="en-GB" dirty="0"/>
          </a:p>
          <a:p>
            <a:r>
              <a:rPr lang="en-GB" dirty="0"/>
              <a:t>USE Chocolate;</a:t>
            </a:r>
          </a:p>
          <a:p>
            <a:r>
              <a:rPr lang="en-GB" dirty="0"/>
              <a:t>SELECT * FROM Bar</a:t>
            </a:r>
          </a:p>
          <a:p>
            <a:r>
              <a:rPr lang="en-GB" dirty="0"/>
              <a:t>INNER JOIN Inventor</a:t>
            </a:r>
          </a:p>
          <a:p>
            <a:r>
              <a:rPr lang="en-GB" dirty="0"/>
              <a:t>ON </a:t>
            </a:r>
            <a:r>
              <a:rPr lang="en-GB" dirty="0" err="1"/>
              <a:t>Bar.Id</a:t>
            </a:r>
            <a:r>
              <a:rPr lang="en-GB" dirty="0"/>
              <a:t> = </a:t>
            </a:r>
            <a:r>
              <a:rPr lang="en-GB" dirty="0" err="1"/>
              <a:t>Inventor.BarId</a:t>
            </a:r>
            <a:endParaRPr lang="en-GB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773547" y="2422566"/>
            <a:ext cx="3331855" cy="65029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4637478" y="5089688"/>
            <a:ext cx="1467924" cy="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99946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Outer join - left</a:t>
            </a: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918" y="1420524"/>
            <a:ext cx="5543550" cy="484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26274" y="1813311"/>
            <a:ext cx="417806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Run the following query:</a:t>
            </a:r>
          </a:p>
          <a:p>
            <a:endParaRPr lang="en-GB" dirty="0"/>
          </a:p>
          <a:p>
            <a:r>
              <a:rPr lang="en-GB" dirty="0"/>
              <a:t>USE Chocolate;</a:t>
            </a:r>
          </a:p>
          <a:p>
            <a:r>
              <a:rPr lang="en-GB" dirty="0"/>
              <a:t>SELECT </a:t>
            </a:r>
            <a:r>
              <a:rPr lang="en-GB" dirty="0" err="1"/>
              <a:t>Bar.Name</a:t>
            </a:r>
            <a:r>
              <a:rPr lang="en-GB" dirty="0"/>
              <a:t>, </a:t>
            </a:r>
            <a:r>
              <a:rPr lang="en-GB" dirty="0" err="1"/>
              <a:t>Bar.Year</a:t>
            </a:r>
            <a:r>
              <a:rPr lang="en-GB" dirty="0"/>
              <a:t>, </a:t>
            </a:r>
            <a:r>
              <a:rPr lang="en-GB" dirty="0" err="1"/>
              <a:t>Inventor.Name</a:t>
            </a:r>
            <a:r>
              <a:rPr lang="en-GB" dirty="0"/>
              <a:t> </a:t>
            </a:r>
          </a:p>
          <a:p>
            <a:r>
              <a:rPr lang="en-GB" dirty="0"/>
              <a:t>FROM Bar</a:t>
            </a:r>
          </a:p>
          <a:p>
            <a:r>
              <a:rPr lang="en-GB" dirty="0"/>
              <a:t>LEFT OUTER JOIN Inventor</a:t>
            </a:r>
          </a:p>
          <a:p>
            <a:r>
              <a:rPr lang="en-GB" dirty="0"/>
              <a:t>ON </a:t>
            </a:r>
            <a:r>
              <a:rPr lang="en-GB" dirty="0" err="1"/>
              <a:t>Bar.Id</a:t>
            </a:r>
            <a:r>
              <a:rPr lang="en-GB" dirty="0"/>
              <a:t> = </a:t>
            </a:r>
            <a:r>
              <a:rPr lang="en-GB" dirty="0" err="1"/>
              <a:t>Inventor.BarId</a:t>
            </a:r>
            <a:endParaRPr lang="en-GB" dirty="0"/>
          </a:p>
        </p:txBody>
      </p:sp>
      <p:sp>
        <p:nvSpPr>
          <p:cNvPr id="8" name="Oval 7"/>
          <p:cNvSpPr/>
          <p:nvPr/>
        </p:nvSpPr>
        <p:spPr>
          <a:xfrm>
            <a:off x="6030685" y="1982986"/>
            <a:ext cx="928255" cy="36535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7111340" y="2130437"/>
            <a:ext cx="928255" cy="36535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6040278" y="3040083"/>
            <a:ext cx="1071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Left table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44695" y="3040083"/>
            <a:ext cx="1196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Right table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6388058" y="2348346"/>
            <a:ext cx="0" cy="69173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7560747" y="2521035"/>
            <a:ext cx="7359" cy="51904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26274" y="4548249"/>
            <a:ext cx="4073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 left outer join includes unmatched data from the left table</a:t>
            </a:r>
          </a:p>
        </p:txBody>
      </p:sp>
    </p:spTree>
    <p:extLst>
      <p:ext uri="{BB962C8B-B14F-4D97-AF65-F5344CB8AC3E}">
        <p14:creationId xmlns:p14="http://schemas.microsoft.com/office/powerpoint/2010/main" val="12276543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Outer join - right</a:t>
            </a: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297" y="1444213"/>
            <a:ext cx="5543550" cy="496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24395" y="1755017"/>
            <a:ext cx="46313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 the previous query, change LEFT to RIGHT and rerun it.  Note the difference in the results</a:t>
            </a:r>
          </a:p>
        </p:txBody>
      </p:sp>
    </p:spTree>
    <p:extLst>
      <p:ext uri="{BB962C8B-B14F-4D97-AF65-F5344CB8AC3E}">
        <p14:creationId xmlns:p14="http://schemas.microsoft.com/office/powerpoint/2010/main" val="21166846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SQL and C# in Visual Studio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you really want to connect an SQL database to your C# code, then look at this article:</a:t>
            </a:r>
          </a:p>
          <a:p>
            <a:pPr lvl="1"/>
            <a:r>
              <a:rPr lang="en-GB" dirty="0">
                <a:hlinkClick r:id="rId2"/>
              </a:rPr>
              <a:t>https://www.codeproject.com/Articles/823854/How-to-connect-SQL-Database-to-your-Csharp-program</a:t>
            </a:r>
            <a:endParaRPr lang="en-GB" dirty="0"/>
          </a:p>
          <a:p>
            <a:r>
              <a:rPr lang="en-GB" dirty="0"/>
              <a:t>But first try ADO.NET, as it’s much easier</a:t>
            </a:r>
          </a:p>
        </p:txBody>
      </p:sp>
    </p:spTree>
    <p:extLst>
      <p:ext uri="{BB962C8B-B14F-4D97-AF65-F5344CB8AC3E}">
        <p14:creationId xmlns:p14="http://schemas.microsoft.com/office/powerpoint/2010/main" val="35000972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Summary of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Creating a database and a table</a:t>
            </a:r>
          </a:p>
          <a:p>
            <a:r>
              <a:rPr lang="en-GB" dirty="0"/>
              <a:t>Inserting data</a:t>
            </a:r>
          </a:p>
          <a:p>
            <a:r>
              <a:rPr lang="en-GB" dirty="0"/>
              <a:t>Altering the structure of a table</a:t>
            </a:r>
          </a:p>
          <a:p>
            <a:r>
              <a:rPr lang="en-GB" dirty="0"/>
              <a:t>Updating a table</a:t>
            </a:r>
          </a:p>
          <a:p>
            <a:r>
              <a:rPr lang="en-GB" dirty="0"/>
              <a:t>Selecting data</a:t>
            </a:r>
          </a:p>
          <a:p>
            <a:r>
              <a:rPr lang="en-GB" dirty="0"/>
              <a:t>Inner joins – only retrieve matching records</a:t>
            </a:r>
          </a:p>
          <a:p>
            <a:r>
              <a:rPr lang="en-GB" dirty="0"/>
              <a:t>Left and right outer joins – retrieve matching records, plus non-matching records from either the left or right tables</a:t>
            </a:r>
          </a:p>
        </p:txBody>
      </p:sp>
    </p:spTree>
    <p:extLst>
      <p:ext uri="{BB962C8B-B14F-4D97-AF65-F5344CB8AC3E}">
        <p14:creationId xmlns:p14="http://schemas.microsoft.com/office/powerpoint/2010/main" val="3054277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Overview of material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Databases</a:t>
            </a:r>
          </a:p>
          <a:p>
            <a:pPr lvl="1"/>
            <a:r>
              <a:rPr lang="en-GB" dirty="0"/>
              <a:t>Relational database (terms and definitions)</a:t>
            </a:r>
          </a:p>
          <a:p>
            <a:pPr lvl="1"/>
            <a:r>
              <a:rPr lang="en-GB"/>
              <a:t>Normalisations (1NF, 2NF, 3NF)</a:t>
            </a:r>
            <a:endParaRPr lang="en-GB" dirty="0"/>
          </a:p>
          <a:p>
            <a:pPr lvl="1"/>
            <a:r>
              <a:rPr lang="en-GB" dirty="0"/>
              <a:t>Design – entity-relationship modelling</a:t>
            </a:r>
          </a:p>
          <a:p>
            <a:pPr lvl="1"/>
            <a:r>
              <a:rPr lang="en-GB" dirty="0"/>
              <a:t>Setting up a database in SQL Server Management Studio</a:t>
            </a:r>
          </a:p>
          <a:p>
            <a:pPr lvl="1"/>
            <a:r>
              <a:rPr lang="en-GB" dirty="0"/>
              <a:t>SQL database queries</a:t>
            </a:r>
          </a:p>
          <a:p>
            <a:pPr lvl="1"/>
            <a:r>
              <a:rPr lang="en-GB" dirty="0"/>
              <a:t>Coding with LINQ</a:t>
            </a:r>
          </a:p>
          <a:p>
            <a:r>
              <a:rPr lang="en-GB" dirty="0"/>
              <a:t>Software development lifecycle</a:t>
            </a:r>
          </a:p>
          <a:p>
            <a:r>
              <a:rPr lang="en-GB" dirty="0"/>
              <a:t>Coding standards</a:t>
            </a:r>
          </a:p>
          <a:p>
            <a:r>
              <a:rPr lang="en-GB" dirty="0"/>
              <a:t>Project ideas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1952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LINQ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Language Integrated Query Language (LINQ) can be used for database queries</a:t>
            </a:r>
          </a:p>
          <a:p>
            <a:pPr marL="0" indent="0">
              <a:buNone/>
            </a:pPr>
            <a:r>
              <a:rPr lang="en-GB" sz="2400" dirty="0"/>
              <a:t>List&lt;Customer&gt; </a:t>
            </a:r>
            <a:r>
              <a:rPr lang="en-GB" sz="2400" dirty="0" err="1"/>
              <a:t>listCustomers</a:t>
            </a:r>
            <a:r>
              <a:rPr lang="en-GB" sz="2400" dirty="0"/>
              <a:t> = new List&lt;Customer&gt;();</a:t>
            </a:r>
          </a:p>
          <a:p>
            <a:pPr marL="0" indent="0">
              <a:buNone/>
            </a:pPr>
            <a:r>
              <a:rPr lang="en-GB" sz="2400" dirty="0"/>
              <a:t>using (</a:t>
            </a:r>
            <a:r>
              <a:rPr lang="en-GB" sz="2400" dirty="0" err="1"/>
              <a:t>FirstDBEntities</a:t>
            </a:r>
            <a:r>
              <a:rPr lang="en-GB" sz="2400" dirty="0"/>
              <a:t> </a:t>
            </a:r>
            <a:r>
              <a:rPr lang="en-GB" sz="2400" dirty="0" err="1"/>
              <a:t>myEntities</a:t>
            </a:r>
            <a:r>
              <a:rPr lang="en-GB" sz="2400" dirty="0"/>
              <a:t> = new </a:t>
            </a:r>
            <a:r>
              <a:rPr lang="en-GB" sz="2400" dirty="0" err="1"/>
              <a:t>FirstDBEntities</a:t>
            </a:r>
            <a:r>
              <a:rPr lang="en-GB" sz="2400" dirty="0"/>
              <a:t>())</a:t>
            </a:r>
          </a:p>
          <a:p>
            <a:pPr marL="0" indent="0">
              <a:buNone/>
            </a:pPr>
            <a:r>
              <a:rPr lang="en-GB" sz="2400" dirty="0"/>
              <a:t>            {</a:t>
            </a:r>
          </a:p>
          <a:p>
            <a:pPr marL="0" indent="0">
              <a:buNone/>
            </a:pPr>
            <a:r>
              <a:rPr lang="en-GB" sz="2400" dirty="0"/>
              <a:t>                </a:t>
            </a:r>
            <a:r>
              <a:rPr lang="en-GB" sz="2400" dirty="0" err="1"/>
              <a:t>var</a:t>
            </a:r>
            <a:r>
              <a:rPr lang="en-GB" sz="2400" dirty="0"/>
              <a:t> customers = from customer in </a:t>
            </a:r>
            <a:r>
              <a:rPr lang="en-GB" sz="2400" dirty="0" err="1"/>
              <a:t>myEntities.Customers</a:t>
            </a:r>
            <a:endParaRPr lang="en-GB" sz="2400" dirty="0"/>
          </a:p>
          <a:p>
            <a:pPr marL="0" indent="0">
              <a:buNone/>
            </a:pPr>
            <a:r>
              <a:rPr lang="en-GB" sz="2400" dirty="0"/>
              <a:t>                                select customer;</a:t>
            </a:r>
          </a:p>
          <a:p>
            <a:pPr marL="0" indent="0">
              <a:buNone/>
            </a:pPr>
            <a:r>
              <a:rPr lang="en-GB" sz="2400" dirty="0"/>
              <a:t>                </a:t>
            </a:r>
            <a:r>
              <a:rPr lang="en-GB" sz="2400" dirty="0" err="1"/>
              <a:t>listCustomers</a:t>
            </a:r>
            <a:r>
              <a:rPr lang="en-GB" sz="2400" dirty="0"/>
              <a:t> = </a:t>
            </a:r>
            <a:r>
              <a:rPr lang="en-GB" sz="2400" dirty="0" err="1"/>
              <a:t>customers.ToList</a:t>
            </a:r>
            <a:r>
              <a:rPr lang="en-GB" sz="2400" dirty="0"/>
              <a:t>();</a:t>
            </a:r>
          </a:p>
          <a:p>
            <a:pPr marL="0" indent="0">
              <a:buNone/>
            </a:pPr>
            <a:r>
              <a:rPr lang="en-GB" sz="2400" dirty="0"/>
              <a:t>            }</a:t>
            </a:r>
          </a:p>
          <a:p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838200" y="2715904"/>
            <a:ext cx="9042779" cy="33982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48172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LINQ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.</a:t>
            </a:r>
            <a:r>
              <a:rPr lang="en-GB" dirty="0" err="1"/>
              <a:t>FirstOrDefault</a:t>
            </a:r>
            <a:endParaRPr lang="en-GB" dirty="0"/>
          </a:p>
          <a:p>
            <a:pPr lvl="1"/>
            <a:r>
              <a:rPr lang="en-GB" dirty="0"/>
              <a:t>It is almost the same as First. If a collection is empty, it returns the default value for the type.</a:t>
            </a:r>
          </a:p>
          <a:p>
            <a:r>
              <a:rPr lang="en-GB" dirty="0"/>
              <a:t>.</a:t>
            </a:r>
            <a:r>
              <a:rPr lang="en-GB" dirty="0" err="1"/>
              <a:t>LastOrDefault</a:t>
            </a:r>
            <a:endParaRPr lang="en-GB" dirty="0"/>
          </a:p>
          <a:p>
            <a:pPr lvl="1"/>
            <a:r>
              <a:rPr lang="en-GB" dirty="0"/>
              <a:t>Returns the last element from a collection, or the last element that satisfies a condition. Returns a default value if no such element exists.</a:t>
            </a:r>
          </a:p>
          <a:p>
            <a:r>
              <a:rPr lang="en-GB" dirty="0"/>
              <a:t>.</a:t>
            </a:r>
            <a:r>
              <a:rPr lang="en-GB" dirty="0" err="1"/>
              <a:t>SingleOrDefault</a:t>
            </a:r>
            <a:endParaRPr lang="en-GB" dirty="0"/>
          </a:p>
          <a:p>
            <a:pPr lvl="1"/>
            <a:r>
              <a:rPr lang="en-GB" dirty="0"/>
              <a:t>The same as Single, except that it returns a default value of a specified generic type, instead of throwing an exception if no element found for the specified condition. </a:t>
            </a:r>
          </a:p>
          <a:p>
            <a:pPr lvl="1"/>
            <a:r>
              <a:rPr lang="en-GB" dirty="0"/>
              <a:t>However, it will thrown </a:t>
            </a:r>
            <a:r>
              <a:rPr lang="en-GB" dirty="0" err="1"/>
              <a:t>InvalidOperationException</a:t>
            </a:r>
            <a:r>
              <a:rPr lang="en-GB" dirty="0"/>
              <a:t> if it found more than one element for the specified condition in the collection.</a:t>
            </a:r>
          </a:p>
          <a:p>
            <a:r>
              <a:rPr lang="en-GB" dirty="0" err="1"/>
              <a:t>Orderby</a:t>
            </a:r>
            <a:endParaRPr lang="en-GB" dirty="0"/>
          </a:p>
          <a:p>
            <a:pPr lvl="1"/>
            <a:r>
              <a:rPr lang="en-GB" dirty="0"/>
              <a:t>Sorts the elements in the collection based on specified fields in ascending or </a:t>
            </a:r>
            <a:r>
              <a:rPr lang="en-GB" dirty="0" err="1"/>
              <a:t>decending</a:t>
            </a:r>
            <a:r>
              <a:rPr lang="en-GB" dirty="0"/>
              <a:t> order.</a:t>
            </a:r>
          </a:p>
          <a:p>
            <a:r>
              <a:rPr lang="en-GB" dirty="0"/>
              <a:t>select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39460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Systems Development Lifecycle</a:t>
            </a:r>
          </a:p>
        </p:txBody>
      </p:sp>
      <p:pic>
        <p:nvPicPr>
          <p:cNvPr id="1026" name="Picture 2" descr="https://upload.wikimedia.org/wikipedia/commons/thumb/7/7e/SDLC-Maintenance-Highlighted.png/800px-SDLC-Maintenance-Highlighted.pn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30549" y="1840813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1770939"/>
            <a:ext cx="5181600" cy="4351338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Software engineering method of planning, designing, testing and deploying a computer system</a:t>
            </a:r>
          </a:p>
          <a:p>
            <a:r>
              <a:rPr lang="en-GB" dirty="0"/>
              <a:t>Planning</a:t>
            </a:r>
          </a:p>
          <a:p>
            <a:pPr lvl="1"/>
            <a:r>
              <a:rPr lang="en-GB" dirty="0"/>
              <a:t>Feasibility and cost analysis</a:t>
            </a:r>
          </a:p>
          <a:p>
            <a:r>
              <a:rPr lang="en-GB" dirty="0"/>
              <a:t>Analysis of requirements</a:t>
            </a:r>
          </a:p>
          <a:p>
            <a:pPr lvl="1"/>
            <a:r>
              <a:rPr lang="en-GB" dirty="0"/>
              <a:t>What should the system do?</a:t>
            </a:r>
          </a:p>
          <a:p>
            <a:r>
              <a:rPr lang="en-GB" dirty="0"/>
              <a:t>Design of system</a:t>
            </a:r>
          </a:p>
          <a:p>
            <a:pPr lvl="1"/>
            <a:r>
              <a:rPr lang="en-GB" dirty="0"/>
              <a:t>How should the system do it?</a:t>
            </a:r>
          </a:p>
          <a:p>
            <a:r>
              <a:rPr lang="en-GB" dirty="0"/>
              <a:t>Implementation</a:t>
            </a:r>
          </a:p>
          <a:p>
            <a:pPr lvl="1"/>
            <a:r>
              <a:rPr lang="en-GB" dirty="0"/>
              <a:t>coding</a:t>
            </a:r>
          </a:p>
          <a:p>
            <a:r>
              <a:rPr lang="en-GB" dirty="0"/>
              <a:t>Maintenance</a:t>
            </a:r>
          </a:p>
          <a:p>
            <a:pPr lvl="1"/>
            <a:r>
              <a:rPr lang="en-GB" dirty="0"/>
              <a:t>Fixing bugs and making changes</a:t>
            </a:r>
          </a:p>
        </p:txBody>
      </p:sp>
    </p:spTree>
    <p:extLst>
      <p:ext uri="{BB962C8B-B14F-4D97-AF65-F5344CB8AC3E}">
        <p14:creationId xmlns:p14="http://schemas.microsoft.com/office/powerpoint/2010/main" val="18672708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44283" y="365125"/>
            <a:ext cx="10776857" cy="1325563"/>
          </a:xfrm>
        </p:spPr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Systems development methodologies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Agile</a:t>
            </a:r>
          </a:p>
          <a:p>
            <a:pPr lvl="1"/>
            <a:r>
              <a:rPr lang="en-GB" dirty="0"/>
              <a:t>Emphasises adaptive planning, evolutionary development, early delivery, and continuous improvement</a:t>
            </a:r>
          </a:p>
          <a:p>
            <a:pPr lvl="1"/>
            <a:r>
              <a:rPr lang="en-GB" dirty="0"/>
              <a:t>Encourages rapid and flexible response to change</a:t>
            </a:r>
          </a:p>
          <a:p>
            <a:pPr lvl="1"/>
            <a:r>
              <a:rPr lang="en-GB" dirty="0"/>
              <a:t>Popular</a:t>
            </a:r>
          </a:p>
          <a:p>
            <a:pPr lvl="1"/>
            <a:r>
              <a:rPr lang="en-GB" dirty="0"/>
              <a:t>Scrum is an agile methodology</a:t>
            </a:r>
          </a:p>
          <a:p>
            <a:r>
              <a:rPr lang="en-GB" dirty="0"/>
              <a:t>Spiral</a:t>
            </a:r>
          </a:p>
          <a:p>
            <a:pPr lvl="1"/>
            <a:r>
              <a:rPr lang="en-GB" dirty="0"/>
              <a:t>Focuses on early identification and reduction of risks via prototyping</a:t>
            </a:r>
          </a:p>
          <a:p>
            <a:r>
              <a:rPr lang="en-GB" dirty="0"/>
              <a:t>Waterfall </a:t>
            </a:r>
          </a:p>
          <a:p>
            <a:pPr lvl="1"/>
            <a:r>
              <a:rPr lang="en-GB" dirty="0"/>
              <a:t>Traditional – once each phase is completed there is no going back</a:t>
            </a:r>
          </a:p>
        </p:txBody>
      </p:sp>
    </p:spTree>
    <p:extLst>
      <p:ext uri="{BB962C8B-B14F-4D97-AF65-F5344CB8AC3E}">
        <p14:creationId xmlns:p14="http://schemas.microsoft.com/office/powerpoint/2010/main" val="32393856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Coding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Other people need to understand your code</a:t>
            </a:r>
          </a:p>
          <a:p>
            <a:pPr lvl="1"/>
            <a:r>
              <a:rPr lang="en-GB" dirty="0"/>
              <a:t>e.g. team members on medium and large projects</a:t>
            </a:r>
          </a:p>
          <a:p>
            <a:r>
              <a:rPr lang="en-GB" dirty="0"/>
              <a:t>And so will you, when you’ve forgotten all about it in a few months’ time</a:t>
            </a:r>
          </a:p>
          <a:p>
            <a:r>
              <a:rPr lang="en-GB" dirty="0"/>
              <a:t>Comments are vital</a:t>
            </a:r>
          </a:p>
          <a:p>
            <a:pPr lvl="1"/>
            <a:r>
              <a:rPr lang="en-GB" dirty="0"/>
              <a:t>Explain what’s going on</a:t>
            </a:r>
          </a:p>
          <a:p>
            <a:pPr lvl="1"/>
            <a:r>
              <a:rPr lang="en-GB" dirty="0"/>
              <a:t>Can provide a link between the design and the code</a:t>
            </a:r>
          </a:p>
          <a:p>
            <a:r>
              <a:rPr lang="en-GB" dirty="0"/>
              <a:t>At the top of each file put the name of the module, description, your name and date, and details of any changes</a:t>
            </a:r>
          </a:p>
          <a:p>
            <a:r>
              <a:rPr lang="en-GB" dirty="0"/>
              <a:t>In the code, comment each class and method and any bits that are hard to understand</a:t>
            </a:r>
          </a:p>
        </p:txBody>
      </p:sp>
    </p:spTree>
    <p:extLst>
      <p:ext uri="{BB962C8B-B14F-4D97-AF65-F5344CB8AC3E}">
        <p14:creationId xmlns:p14="http://schemas.microsoft.com/office/powerpoint/2010/main" val="40773364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kind of projects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First project should be something straightforward</a:t>
            </a:r>
          </a:p>
          <a:p>
            <a:r>
              <a:rPr lang="en-GB" dirty="0"/>
              <a:t>Second can be a bit more challenging, maybe including a database</a:t>
            </a:r>
          </a:p>
          <a:p>
            <a:r>
              <a:rPr lang="en-GB" dirty="0"/>
              <a:t>Good if projects are deployed on the web (or videoed)</a:t>
            </a:r>
          </a:p>
          <a:p>
            <a:r>
              <a:rPr lang="en-GB" dirty="0"/>
              <a:t>Try to do something that interests you, to make it distinctive and interesting to others</a:t>
            </a:r>
          </a:p>
        </p:txBody>
      </p:sp>
    </p:spTree>
    <p:extLst>
      <p:ext uri="{BB962C8B-B14F-4D97-AF65-F5344CB8AC3E}">
        <p14:creationId xmlns:p14="http://schemas.microsoft.com/office/powerpoint/2010/main" val="23765554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20856-C843-4C01-A01B-0DC82A495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SQL Server and SQL Server Management Studio installation – errors and troubleshooting</a:t>
            </a:r>
          </a:p>
        </p:txBody>
      </p:sp>
    </p:spTree>
    <p:extLst>
      <p:ext uri="{BB962C8B-B14F-4D97-AF65-F5344CB8AC3E}">
        <p14:creationId xmlns:p14="http://schemas.microsoft.com/office/powerpoint/2010/main" val="19348232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124" y="54049"/>
            <a:ext cx="10515600" cy="1589405"/>
          </a:xfrm>
        </p:spPr>
        <p:txBody>
          <a:bodyPr>
            <a:noAutofit/>
          </a:bodyPr>
          <a:lstStyle/>
          <a:p>
            <a:r>
              <a:rPr lang="en-GB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to remove an old version of SQL Server or SQL Server Management Studio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490436-76E5-4152-9148-78192976B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031" y="1598690"/>
            <a:ext cx="6664279" cy="5259310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Before installing a new version of SQL Server or SQL Server Management Studio</a:t>
            </a:r>
          </a:p>
          <a:p>
            <a:pPr lvl="1"/>
            <a:r>
              <a:rPr lang="en-GB" dirty="0"/>
              <a:t>You MUST remove any old versions</a:t>
            </a:r>
          </a:p>
          <a:p>
            <a:pPr lvl="1"/>
            <a:r>
              <a:rPr lang="en-GB" dirty="0"/>
              <a:t>If you don’t, the new installation may fail</a:t>
            </a:r>
          </a:p>
          <a:p>
            <a:r>
              <a:rPr lang="en-GB" dirty="0"/>
              <a:t>Go to the control panel</a:t>
            </a:r>
          </a:p>
          <a:p>
            <a:pPr lvl="1"/>
            <a:r>
              <a:rPr lang="en-GB" dirty="0"/>
              <a:t>To get there, type Control Panel into the Windows search box</a:t>
            </a:r>
          </a:p>
          <a:p>
            <a:r>
              <a:rPr lang="en-GB" dirty="0"/>
              <a:t>Choose Uninstall a Program</a:t>
            </a:r>
          </a:p>
          <a:p>
            <a:r>
              <a:rPr lang="en-GB" dirty="0"/>
              <a:t>For every file beginning with Microsoft SQL Server</a:t>
            </a:r>
          </a:p>
          <a:p>
            <a:pPr lvl="1"/>
            <a:r>
              <a:rPr lang="en-GB" dirty="0"/>
              <a:t>Right-click and select Uninstall</a:t>
            </a:r>
          </a:p>
          <a:p>
            <a:pPr lvl="1"/>
            <a:r>
              <a:rPr lang="en-GB" b="1" dirty="0"/>
              <a:t>BUT if you get a warning about dependencies, don’t go ahead with uninstalling that file</a:t>
            </a:r>
          </a:p>
          <a:p>
            <a:r>
              <a:rPr lang="en-GB" dirty="0"/>
              <a:t>When you have gone through the list once</a:t>
            </a:r>
          </a:p>
          <a:p>
            <a:pPr lvl="1"/>
            <a:r>
              <a:rPr lang="en-GB" dirty="0"/>
              <a:t>Press F5 to refresh the list</a:t>
            </a:r>
          </a:p>
          <a:p>
            <a:pPr lvl="1"/>
            <a:r>
              <a:rPr lang="en-GB" dirty="0"/>
              <a:t>Uninstall any remaining files beginning with Microsoft SQL Server</a:t>
            </a:r>
          </a:p>
          <a:p>
            <a:pPr lvl="1"/>
            <a:r>
              <a:rPr lang="en-GB" dirty="0"/>
              <a:t>BUT if you get a warning about dependencies, don’t go ahead with uninstalling that file</a:t>
            </a:r>
          </a:p>
          <a:p>
            <a:pPr lvl="1"/>
            <a:r>
              <a:rPr lang="en-GB" dirty="0"/>
              <a:t>Go through the list again if there are any relevant files left</a:t>
            </a:r>
          </a:p>
          <a:p>
            <a:r>
              <a:rPr lang="en-GB" dirty="0"/>
              <a:t>When there are no files left that begin with Microsoft SQL Server, you are finished and you can install the new versions of SQL Server and SQL Server Management Studio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E15CDFE-6ED8-4C78-A21E-FEAF1C55E432}"/>
              </a:ext>
            </a:extLst>
          </p:cNvPr>
          <p:cNvGrpSpPr/>
          <p:nvPr/>
        </p:nvGrpSpPr>
        <p:grpSpPr>
          <a:xfrm>
            <a:off x="6939033" y="1438670"/>
            <a:ext cx="4564968" cy="2999345"/>
            <a:chOff x="6939033" y="1438670"/>
            <a:chExt cx="4564968" cy="299934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1D1ADA0-F0CD-49DB-9AC6-E3B0DBD147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39033" y="1438670"/>
              <a:ext cx="4564968" cy="2999345"/>
            </a:xfrm>
            <a:prstGeom prst="rect">
              <a:avLst/>
            </a:prstGeom>
          </p:spPr>
        </p:pic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6E7D78A-3A41-43CE-8284-D08BEC9204DA}"/>
                </a:ext>
              </a:extLst>
            </p:cNvPr>
            <p:cNvSpPr/>
            <p:nvPr/>
          </p:nvSpPr>
          <p:spPr>
            <a:xfrm>
              <a:off x="7566660" y="3691770"/>
              <a:ext cx="857250" cy="13728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C6E2F26-5A69-418D-AFF9-DEEF015885F0}"/>
              </a:ext>
            </a:extLst>
          </p:cNvPr>
          <p:cNvGrpSpPr/>
          <p:nvPr/>
        </p:nvGrpSpPr>
        <p:grpSpPr>
          <a:xfrm>
            <a:off x="8566760" y="3668910"/>
            <a:ext cx="3517796" cy="2869050"/>
            <a:chOff x="8566760" y="3668910"/>
            <a:chExt cx="3517796" cy="286905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937F955-4898-4434-B2AD-F0B4E3E88B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66760" y="3668910"/>
              <a:ext cx="3517796" cy="2869050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FDB13C6-FA4F-4704-908F-3BAA33F78C3A}"/>
                </a:ext>
              </a:extLst>
            </p:cNvPr>
            <p:cNvSpPr/>
            <p:nvPr/>
          </p:nvSpPr>
          <p:spPr>
            <a:xfrm>
              <a:off x="9281160" y="4438015"/>
              <a:ext cx="1234440" cy="148272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CD86950-2961-443E-9117-8B600389AC05}"/>
              </a:ext>
            </a:extLst>
          </p:cNvPr>
          <p:cNvCxnSpPr>
            <a:cxnSpLocks/>
          </p:cNvCxnSpPr>
          <p:nvPr/>
        </p:nvCxnSpPr>
        <p:spPr>
          <a:xfrm>
            <a:off x="3737610" y="3394710"/>
            <a:ext cx="3686200" cy="35433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77959E1-2BDF-48E3-BCBE-F4C168D15AF2}"/>
              </a:ext>
            </a:extLst>
          </p:cNvPr>
          <p:cNvCxnSpPr>
            <a:cxnSpLocks/>
          </p:cNvCxnSpPr>
          <p:nvPr/>
        </p:nvCxnSpPr>
        <p:spPr>
          <a:xfrm>
            <a:off x="5966435" y="3829050"/>
            <a:ext cx="3186150" cy="124750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04245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124" y="54049"/>
            <a:ext cx="10515600" cy="1589405"/>
          </a:xfrm>
        </p:spPr>
        <p:txBody>
          <a:bodyPr>
            <a:noAutofit/>
          </a:bodyPr>
          <a:lstStyle/>
          <a:p>
            <a:r>
              <a:rPr lang="en-GB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you get an error logging into SQL Server Management Studio using </a:t>
            </a:r>
            <a:r>
              <a:rPr lang="en-GB" sz="36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LocalDB</a:t>
            </a:r>
            <a:r>
              <a:rPr lang="en-GB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1/2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490436-76E5-4152-9148-78192976B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031" y="1598690"/>
            <a:ext cx="11487739" cy="4790680"/>
          </a:xfrm>
        </p:spPr>
        <p:txBody>
          <a:bodyPr>
            <a:normAutofit/>
          </a:bodyPr>
          <a:lstStyle/>
          <a:p>
            <a:r>
              <a:rPr lang="en-GB" dirty="0" err="1"/>
              <a:t>LocalDB</a:t>
            </a:r>
            <a:r>
              <a:rPr lang="en-GB" dirty="0"/>
              <a:t> is the best database to use with SQL Server Management Studio</a:t>
            </a:r>
          </a:p>
          <a:p>
            <a:pPr lvl="1"/>
            <a:r>
              <a:rPr lang="en-GB" dirty="0"/>
              <a:t>It is easy to deploy</a:t>
            </a:r>
          </a:p>
          <a:p>
            <a:pPr lvl="1"/>
            <a:r>
              <a:rPr lang="en-GB" dirty="0"/>
              <a:t>It doesn’t need IIS</a:t>
            </a:r>
          </a:p>
          <a:p>
            <a:r>
              <a:rPr lang="en-GB" dirty="0"/>
              <a:t>If you get an error trying to log in to SQL Server Management Studio using </a:t>
            </a:r>
            <a:r>
              <a:rPr lang="en-GB" dirty="0" err="1"/>
              <a:t>LocalDB</a:t>
            </a:r>
            <a:r>
              <a:rPr lang="en-GB" dirty="0"/>
              <a:t> you need to run the </a:t>
            </a:r>
            <a:r>
              <a:rPr lang="en-GB" dirty="0" err="1"/>
              <a:t>sqllocaldb</a:t>
            </a:r>
            <a:r>
              <a:rPr lang="en-GB" dirty="0"/>
              <a:t> utility to fix the problem</a:t>
            </a:r>
          </a:p>
          <a:p>
            <a:pPr lvl="1"/>
            <a:r>
              <a:rPr lang="en-GB" dirty="0"/>
              <a:t>This should be included in your SQL Server Express download</a:t>
            </a:r>
          </a:p>
          <a:p>
            <a:pPr lvl="1"/>
            <a:r>
              <a:rPr lang="en-GB" dirty="0"/>
              <a:t>To check if you have it, go to the Command Prompt and type </a:t>
            </a:r>
            <a:r>
              <a:rPr lang="en-GB" dirty="0" err="1"/>
              <a:t>sqllocaldb</a:t>
            </a:r>
            <a:endParaRPr lang="en-GB" dirty="0"/>
          </a:p>
          <a:p>
            <a:pPr lvl="2"/>
            <a:r>
              <a:rPr lang="en-GB" dirty="0"/>
              <a:t>If it’s not there, you will get an error message saying it wasn’t found</a:t>
            </a:r>
          </a:p>
          <a:p>
            <a:pPr lvl="1"/>
            <a:r>
              <a:rPr lang="en-GB" dirty="0"/>
              <a:t>If you don’t have it, ask one of the trainers if they have a copy</a:t>
            </a:r>
          </a:p>
          <a:p>
            <a:r>
              <a:rPr lang="en-GB" dirty="0"/>
              <a:t>Go to the Command Prompt</a:t>
            </a:r>
          </a:p>
          <a:p>
            <a:pPr lvl="1"/>
            <a:r>
              <a:rPr lang="en-GB" dirty="0"/>
              <a:t>To find it, type Command Prompt into the Windows search box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15360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124" y="54049"/>
            <a:ext cx="10515600" cy="1589405"/>
          </a:xfrm>
        </p:spPr>
        <p:txBody>
          <a:bodyPr>
            <a:noAutofit/>
          </a:bodyPr>
          <a:lstStyle/>
          <a:p>
            <a:r>
              <a:rPr lang="en-GB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you get an error logging into SQL Server Management Studio using </a:t>
            </a:r>
            <a:r>
              <a:rPr lang="en-GB" sz="36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LocalDB</a:t>
            </a:r>
            <a:r>
              <a:rPr lang="en-GB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2/2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490436-76E5-4152-9148-78192976B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031" y="1598690"/>
            <a:ext cx="6252799" cy="5259310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At the Command Prompt</a:t>
            </a:r>
          </a:p>
          <a:p>
            <a:pPr lvl="1"/>
            <a:r>
              <a:rPr lang="en-GB" dirty="0"/>
              <a:t>Type </a:t>
            </a:r>
            <a:r>
              <a:rPr lang="en-GB" dirty="0" err="1"/>
              <a:t>sqllocaldb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 to find out which databases you have</a:t>
            </a:r>
          </a:p>
          <a:p>
            <a:pPr lvl="1"/>
            <a:r>
              <a:rPr lang="en-GB" dirty="0"/>
              <a:t>Type </a:t>
            </a:r>
            <a:r>
              <a:rPr lang="en-GB" dirty="0" err="1"/>
              <a:t>sqllocaldb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mssqllocaldb</a:t>
            </a:r>
            <a:r>
              <a:rPr lang="en-GB" dirty="0"/>
              <a:t> to get information about </a:t>
            </a:r>
            <a:r>
              <a:rPr lang="en-GB" dirty="0" err="1"/>
              <a:t>mssqllocaldb</a:t>
            </a:r>
            <a:endParaRPr lang="en-GB" dirty="0"/>
          </a:p>
          <a:p>
            <a:pPr lvl="1"/>
            <a:r>
              <a:rPr lang="en-GB" dirty="0"/>
              <a:t>If the information shows as on the right, type </a:t>
            </a:r>
            <a:r>
              <a:rPr lang="en-GB" dirty="0" err="1"/>
              <a:t>sqllocaldb</a:t>
            </a:r>
            <a:r>
              <a:rPr lang="en-GB" dirty="0"/>
              <a:t> start </a:t>
            </a:r>
            <a:r>
              <a:rPr lang="en-GB" dirty="0" err="1"/>
              <a:t>mssqllocaldb</a:t>
            </a:r>
            <a:r>
              <a:rPr lang="en-GB" dirty="0"/>
              <a:t> and try starting SQL Server Management Studio again and logging in with </a:t>
            </a:r>
            <a:r>
              <a:rPr lang="en-GB" dirty="0" err="1"/>
              <a:t>LocalDB</a:t>
            </a:r>
            <a:endParaRPr lang="en-GB" dirty="0"/>
          </a:p>
          <a:p>
            <a:r>
              <a:rPr lang="en-GB" dirty="0"/>
              <a:t>If there is an error and this information doesn’t display</a:t>
            </a:r>
          </a:p>
          <a:p>
            <a:pPr lvl="1"/>
            <a:r>
              <a:rPr lang="en-GB" dirty="0"/>
              <a:t>Type </a:t>
            </a:r>
            <a:r>
              <a:rPr lang="en-GB" dirty="0" err="1"/>
              <a:t>sqllocaldb</a:t>
            </a:r>
            <a:r>
              <a:rPr lang="en-GB" dirty="0"/>
              <a:t> delete </a:t>
            </a:r>
            <a:r>
              <a:rPr lang="en-GB" dirty="0" err="1"/>
              <a:t>mssqllocaldb</a:t>
            </a:r>
            <a:endParaRPr lang="en-GB" dirty="0"/>
          </a:p>
          <a:p>
            <a:pPr lvl="2"/>
            <a:r>
              <a:rPr lang="en-GB" dirty="0"/>
              <a:t>Warning: this will delete all your existing databases, so back them up first</a:t>
            </a:r>
          </a:p>
          <a:p>
            <a:pPr lvl="1"/>
            <a:r>
              <a:rPr lang="en-GB" dirty="0"/>
              <a:t>Type </a:t>
            </a:r>
            <a:r>
              <a:rPr lang="en-GB" dirty="0" err="1"/>
              <a:t>sqllocaldb</a:t>
            </a:r>
            <a:r>
              <a:rPr lang="en-GB" dirty="0"/>
              <a:t> create </a:t>
            </a:r>
            <a:r>
              <a:rPr lang="en-GB" dirty="0" err="1"/>
              <a:t>mssqllocaldb</a:t>
            </a:r>
            <a:endParaRPr lang="en-GB" dirty="0"/>
          </a:p>
          <a:p>
            <a:pPr lvl="2"/>
            <a:r>
              <a:rPr lang="en-GB" dirty="0"/>
              <a:t>Try starting SQL Server Management Studio again and logging in with </a:t>
            </a:r>
            <a:r>
              <a:rPr lang="en-GB" dirty="0" err="1"/>
              <a:t>LocalDB</a:t>
            </a:r>
            <a:endParaRPr lang="en-GB" dirty="0"/>
          </a:p>
          <a:p>
            <a:pPr lvl="2"/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9B3B41-D4CA-40F6-8407-76CFBA4D3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3180" y="1598690"/>
            <a:ext cx="5448820" cy="2728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20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42D61-DD57-4274-99DA-D07BD0858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Fundamental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95F8D-E22B-4B70-A85D-16AF3829E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3600" dirty="0"/>
              <a:t>Entity and Attributes</a:t>
            </a:r>
          </a:p>
          <a:p>
            <a:r>
              <a:rPr lang="en-GB" sz="3600" dirty="0"/>
              <a:t>Composite Attributes</a:t>
            </a:r>
          </a:p>
          <a:p>
            <a:r>
              <a:rPr lang="en-GB" sz="3600" dirty="0"/>
              <a:t>Multi- Valued Attributes</a:t>
            </a:r>
          </a:p>
          <a:p>
            <a:r>
              <a:rPr lang="en-GB" sz="3600" dirty="0"/>
              <a:t>Primary key, foreign key, composite key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072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Normalisation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Databases are designed through a process called normalisation</a:t>
            </a:r>
          </a:p>
          <a:p>
            <a:r>
              <a:rPr lang="en-GB" dirty="0"/>
              <a:t>1</a:t>
            </a:r>
            <a:r>
              <a:rPr lang="en-GB" baseline="30000" dirty="0"/>
              <a:t>st</a:t>
            </a:r>
            <a:r>
              <a:rPr lang="en-GB" dirty="0"/>
              <a:t> normal form</a:t>
            </a:r>
          </a:p>
          <a:p>
            <a:pPr lvl="1"/>
            <a:r>
              <a:rPr lang="en-GB" dirty="0"/>
              <a:t>Remove repeating groups</a:t>
            </a:r>
          </a:p>
          <a:p>
            <a:pPr lvl="1"/>
            <a:r>
              <a:rPr lang="en-GB" dirty="0"/>
              <a:t>Define data items and put them into tables</a:t>
            </a:r>
          </a:p>
          <a:p>
            <a:pPr lvl="1"/>
            <a:r>
              <a:rPr lang="en-GB" dirty="0"/>
              <a:t>Make sure there is a primary key</a:t>
            </a:r>
          </a:p>
          <a:p>
            <a:r>
              <a:rPr lang="en-GB" dirty="0"/>
              <a:t>2</a:t>
            </a:r>
            <a:r>
              <a:rPr lang="en-GB" baseline="30000" dirty="0"/>
              <a:t>nd</a:t>
            </a:r>
            <a:r>
              <a:rPr lang="en-GB" dirty="0"/>
              <a:t> normal form</a:t>
            </a:r>
          </a:p>
          <a:p>
            <a:pPr lvl="1"/>
            <a:r>
              <a:rPr lang="en-GB" dirty="0"/>
              <a:t>Make sure there are no partial functional dependencies on the primary key</a:t>
            </a:r>
          </a:p>
          <a:p>
            <a:r>
              <a:rPr lang="en-GB" dirty="0"/>
              <a:t>3</a:t>
            </a:r>
            <a:r>
              <a:rPr lang="en-GB" baseline="30000" dirty="0"/>
              <a:t>rd</a:t>
            </a:r>
            <a:r>
              <a:rPr lang="en-GB" dirty="0"/>
              <a:t> normal form</a:t>
            </a:r>
          </a:p>
          <a:p>
            <a:pPr lvl="1"/>
            <a:r>
              <a:rPr lang="en-GB" dirty="0"/>
              <a:t>Make sure there is no transitive dependency. </a:t>
            </a:r>
          </a:p>
          <a:p>
            <a:pPr lvl="1"/>
            <a:r>
              <a:rPr lang="en-GB" dirty="0"/>
              <a:t>Everything in the table must be related to the (whole) primary key</a:t>
            </a:r>
          </a:p>
        </p:txBody>
      </p:sp>
    </p:spTree>
    <p:extLst>
      <p:ext uri="{BB962C8B-B14F-4D97-AF65-F5344CB8AC3E}">
        <p14:creationId xmlns:p14="http://schemas.microsoft.com/office/powerpoint/2010/main" val="2438743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Relational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relational database is a collection of data, organised as tables which are joined by relationships</a:t>
            </a:r>
          </a:p>
          <a:p>
            <a:r>
              <a:rPr lang="en-GB" dirty="0"/>
              <a:t>The advantage of using relational databases is that data can be extracted in many different ways without reorganising the database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187" y="3770336"/>
            <a:ext cx="4514850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301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Features of a relational database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Tables</a:t>
            </a:r>
          </a:p>
          <a:p>
            <a:pPr lvl="1"/>
            <a:r>
              <a:rPr lang="en-GB" dirty="0"/>
              <a:t>Each has fields which contain data</a:t>
            </a:r>
          </a:p>
          <a:p>
            <a:pPr lvl="1"/>
            <a:r>
              <a:rPr lang="en-GB" dirty="0"/>
              <a:t>Each has a primary key</a:t>
            </a:r>
          </a:p>
          <a:p>
            <a:r>
              <a:rPr lang="en-GB" dirty="0"/>
              <a:t>Relationships</a:t>
            </a:r>
          </a:p>
          <a:p>
            <a:pPr lvl="1"/>
            <a:r>
              <a:rPr lang="en-GB" dirty="0"/>
              <a:t>1:1</a:t>
            </a:r>
          </a:p>
          <a:p>
            <a:pPr lvl="1"/>
            <a:r>
              <a:rPr lang="en-GB" dirty="0"/>
              <a:t>1:M</a:t>
            </a:r>
          </a:p>
          <a:p>
            <a:pPr lvl="1"/>
            <a:r>
              <a:rPr lang="en-GB" dirty="0"/>
              <a:t>M:N</a:t>
            </a:r>
          </a:p>
          <a:p>
            <a:pPr lvl="1"/>
            <a:r>
              <a:rPr lang="en-GB" dirty="0"/>
              <a:t>Made by connecting the keys from different tables</a:t>
            </a:r>
          </a:p>
          <a:p>
            <a:pPr lvl="1"/>
            <a:r>
              <a:rPr lang="en-GB" dirty="0"/>
              <a:t>M:N should be resolved. </a:t>
            </a:r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12884" y="2363704"/>
            <a:ext cx="4514850" cy="283845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823881" y="1994372"/>
            <a:ext cx="1284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Primary key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348716" y="1994372"/>
            <a:ext cx="1253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Foreign key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315200" y="2363704"/>
            <a:ext cx="13648" cy="898111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0181230" y="2400072"/>
            <a:ext cx="1" cy="1382857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6201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Database design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Customers and orders</a:t>
            </a:r>
          </a:p>
          <a:p>
            <a:pPr lvl="1"/>
            <a:r>
              <a:rPr lang="en-GB" dirty="0"/>
              <a:t>Design two tables to put data like this into a database</a:t>
            </a:r>
          </a:p>
          <a:p>
            <a:endParaRPr lang="en-GB" dirty="0"/>
          </a:p>
        </p:txBody>
      </p:sp>
      <p:grpSp>
        <p:nvGrpSpPr>
          <p:cNvPr id="11" name="Group 10"/>
          <p:cNvGrpSpPr/>
          <p:nvPr/>
        </p:nvGrpSpPr>
        <p:grpSpPr>
          <a:xfrm>
            <a:off x="1665027" y="3023305"/>
            <a:ext cx="7761027" cy="3242643"/>
            <a:chOff x="1665027" y="2653190"/>
            <a:chExt cx="7761027" cy="3242643"/>
          </a:xfrm>
        </p:grpSpPr>
        <p:grpSp>
          <p:nvGrpSpPr>
            <p:cNvPr id="9" name="Group 8"/>
            <p:cNvGrpSpPr/>
            <p:nvPr/>
          </p:nvGrpSpPr>
          <p:grpSpPr>
            <a:xfrm>
              <a:off x="1665027" y="2653190"/>
              <a:ext cx="3330054" cy="3220872"/>
              <a:chOff x="1665027" y="2653190"/>
              <a:chExt cx="3330054" cy="3220872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665027" y="2653190"/>
                <a:ext cx="3330054" cy="32208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1665027" y="2674961"/>
                <a:ext cx="1933543" cy="25853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u="sng" dirty="0"/>
                  <a:t>Customer</a:t>
                </a:r>
              </a:p>
              <a:p>
                <a:r>
                  <a:rPr lang="en-GB" dirty="0"/>
                  <a:t>Acme Explosives</a:t>
                </a:r>
              </a:p>
              <a:p>
                <a:r>
                  <a:rPr lang="en-GB" dirty="0"/>
                  <a:t>1 Coyote Street</a:t>
                </a:r>
              </a:p>
              <a:p>
                <a:r>
                  <a:rPr lang="en-GB" dirty="0" err="1"/>
                  <a:t>Toontown</a:t>
                </a:r>
                <a:endParaRPr lang="en-GB" dirty="0"/>
              </a:p>
              <a:p>
                <a:r>
                  <a:rPr lang="en-GB" dirty="0"/>
                  <a:t>NW13 6AB</a:t>
                </a:r>
              </a:p>
              <a:p>
                <a:r>
                  <a:rPr lang="en-GB" dirty="0" err="1"/>
                  <a:t>Ph</a:t>
                </a:r>
                <a:r>
                  <a:rPr lang="en-GB" dirty="0"/>
                  <a:t>: 020 8456 1234</a:t>
                </a:r>
              </a:p>
              <a:p>
                <a:r>
                  <a:rPr lang="en-GB" dirty="0" err="1"/>
                  <a:t>Ph</a:t>
                </a:r>
                <a:r>
                  <a:rPr lang="en-GB" dirty="0"/>
                  <a:t>: 020 8456 2345</a:t>
                </a:r>
              </a:p>
              <a:p>
                <a:endParaRPr lang="en-GB" dirty="0"/>
              </a:p>
              <a:p>
                <a:endParaRPr lang="en-GB" dirty="0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6096000" y="2674961"/>
              <a:ext cx="3330054" cy="3220872"/>
              <a:chOff x="6096000" y="2674961"/>
              <a:chExt cx="3330054" cy="3220872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6096000" y="2674961"/>
                <a:ext cx="3330054" cy="32208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6096000" y="2674961"/>
                <a:ext cx="2162002" cy="2308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u="sng" dirty="0"/>
                  <a:t>Order</a:t>
                </a:r>
              </a:p>
              <a:p>
                <a:r>
                  <a:rPr lang="en-GB" dirty="0"/>
                  <a:t>Customer Name</a:t>
                </a:r>
              </a:p>
              <a:p>
                <a:r>
                  <a:rPr lang="en-GB" dirty="0"/>
                  <a:t>Customer Address</a:t>
                </a:r>
              </a:p>
              <a:p>
                <a:r>
                  <a:rPr lang="en-GB" dirty="0"/>
                  <a:t>Date</a:t>
                </a:r>
              </a:p>
              <a:p>
                <a:r>
                  <a:rPr lang="en-GB" dirty="0"/>
                  <a:t>5 fuses</a:t>
                </a:r>
              </a:p>
              <a:p>
                <a:r>
                  <a:rPr lang="en-GB" dirty="0"/>
                  <a:t>10 sticks of dynamite</a:t>
                </a:r>
              </a:p>
              <a:p>
                <a:r>
                  <a:rPr lang="en-GB" dirty="0"/>
                  <a:t>1 box of matches</a:t>
                </a:r>
              </a:p>
              <a:p>
                <a:r>
                  <a:rPr lang="en-GB" dirty="0"/>
                  <a:t>Total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20866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Database design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Do a relational database design for a primary school that shows the relationship between teachers, classes and pupils</a:t>
            </a:r>
          </a:p>
          <a:p>
            <a:pPr lvl="1"/>
            <a:r>
              <a:rPr lang="en-US" dirty="0"/>
              <a:t>Use 1</a:t>
            </a:r>
            <a:r>
              <a:rPr lang="en-US" baseline="30000" dirty="0"/>
              <a:t>st</a:t>
            </a:r>
            <a:r>
              <a:rPr lang="en-US" dirty="0"/>
              <a:t>, 2</a:t>
            </a:r>
            <a:r>
              <a:rPr lang="en-US" baseline="30000" dirty="0"/>
              <a:t>nd</a:t>
            </a:r>
            <a:r>
              <a:rPr lang="en-US" dirty="0"/>
              <a:t> and 3</a:t>
            </a:r>
            <a:r>
              <a:rPr lang="en-US" baseline="30000" dirty="0"/>
              <a:t>rd</a:t>
            </a:r>
            <a:r>
              <a:rPr lang="en-US" dirty="0"/>
              <a:t> normal form to improve your database design</a:t>
            </a:r>
          </a:p>
          <a:p>
            <a:pPr lvl="1"/>
            <a:r>
              <a:rPr lang="en-US" dirty="0"/>
              <a:t>Work out whether the relationships between the tables are 1:1, 1:many or </a:t>
            </a:r>
            <a:r>
              <a:rPr lang="en-US" dirty="0" err="1"/>
              <a:t>many:many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Please assume that every teacher teaches all subjects to one class, i.e. there are no specialist subject teachers</a:t>
            </a:r>
            <a:endParaRPr lang="en-GB" dirty="0"/>
          </a:p>
        </p:txBody>
      </p:sp>
      <p:grpSp>
        <p:nvGrpSpPr>
          <p:cNvPr id="11" name="Group 10"/>
          <p:cNvGrpSpPr/>
          <p:nvPr/>
        </p:nvGrpSpPr>
        <p:grpSpPr>
          <a:xfrm>
            <a:off x="1665027" y="3045076"/>
            <a:ext cx="4615704" cy="646331"/>
            <a:chOff x="1665027" y="2674961"/>
            <a:chExt cx="4615704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1665027" y="2674961"/>
              <a:ext cx="1847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dirty="0"/>
            </a:p>
            <a:p>
              <a:endParaRPr lang="en-GB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096000" y="267496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4410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1748</TotalTime>
  <Words>2278</Words>
  <Application>Microsoft Office PowerPoint</Application>
  <PresentationFormat>Widescreen</PresentationFormat>
  <Paragraphs>355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Calibri</vt:lpstr>
      <vt:lpstr>Calibri Light</vt:lpstr>
      <vt:lpstr>Tahoma</vt:lpstr>
      <vt:lpstr>Office Theme</vt:lpstr>
      <vt:lpstr>Databases</vt:lpstr>
      <vt:lpstr>PowerPoint Presentation</vt:lpstr>
      <vt:lpstr>Overview of material</vt:lpstr>
      <vt:lpstr>Fundamental Concepts</vt:lpstr>
      <vt:lpstr>Normalisation</vt:lpstr>
      <vt:lpstr>Relational databases</vt:lpstr>
      <vt:lpstr>Features of a relational database</vt:lpstr>
      <vt:lpstr>Database design example</vt:lpstr>
      <vt:lpstr>Database design exercise</vt:lpstr>
      <vt:lpstr>PowerPoint Presentation</vt:lpstr>
      <vt:lpstr>SQL</vt:lpstr>
      <vt:lpstr>SQL reference material</vt:lpstr>
      <vt:lpstr>SQL conventions</vt:lpstr>
      <vt:lpstr>SQL commands</vt:lpstr>
      <vt:lpstr>SQL commands</vt:lpstr>
      <vt:lpstr>Creating a database (select MSSQLLocalDB)</vt:lpstr>
      <vt:lpstr>Creating a database (2)</vt:lpstr>
      <vt:lpstr>Creating a table</vt:lpstr>
      <vt:lpstr>Inserting data into a table</vt:lpstr>
      <vt:lpstr>Adding an extra column to a table</vt:lpstr>
      <vt:lpstr>Updating tables</vt:lpstr>
      <vt:lpstr>SELECT statement</vt:lpstr>
      <vt:lpstr>Adding a table and more data</vt:lpstr>
      <vt:lpstr>Adding a table and more data (2)</vt:lpstr>
      <vt:lpstr>Inner joins</vt:lpstr>
      <vt:lpstr>Outer join - left</vt:lpstr>
      <vt:lpstr>Outer join - right</vt:lpstr>
      <vt:lpstr>SQL and C# in Visual Studio</vt:lpstr>
      <vt:lpstr>Summary of SQL</vt:lpstr>
      <vt:lpstr>LINQ</vt:lpstr>
      <vt:lpstr>LINQ options</vt:lpstr>
      <vt:lpstr>Systems Development Lifecycle</vt:lpstr>
      <vt:lpstr>Systems development methodologies</vt:lpstr>
      <vt:lpstr>Coding standards</vt:lpstr>
      <vt:lpstr>What kind of projects work?</vt:lpstr>
      <vt:lpstr>SQL Server and SQL Server Management Studio installation – errors and troubleshooting</vt:lpstr>
      <vt:lpstr>How to remove an old version of SQL Server or SQL Server Management Studio</vt:lpstr>
      <vt:lpstr>If you get an error logging into SQL Server Management Studio using LocalDB – 1/2</vt:lpstr>
      <vt:lpstr>If you get an error logging into SQL Server Management Studio using LocalDB – 2/2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Louise McDonald</dc:creator>
  <cp:lastModifiedBy>Tanveer Ahmad</cp:lastModifiedBy>
  <cp:revision>240</cp:revision>
  <dcterms:created xsi:type="dcterms:W3CDTF">2016-03-02T17:58:56Z</dcterms:created>
  <dcterms:modified xsi:type="dcterms:W3CDTF">2019-11-19T18:55:08Z</dcterms:modified>
</cp:coreProperties>
</file>