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401" r:id="rId2"/>
    <p:sldId id="319" r:id="rId3"/>
    <p:sldId id="416" r:id="rId4"/>
    <p:sldId id="417" r:id="rId5"/>
    <p:sldId id="402" r:id="rId6"/>
    <p:sldId id="393" r:id="rId7"/>
    <p:sldId id="399" r:id="rId8"/>
    <p:sldId id="342" r:id="rId9"/>
    <p:sldId id="411" r:id="rId10"/>
    <p:sldId id="412" r:id="rId11"/>
    <p:sldId id="257" r:id="rId12"/>
    <p:sldId id="277" r:id="rId13"/>
    <p:sldId id="413" r:id="rId14"/>
    <p:sldId id="409" r:id="rId15"/>
    <p:sldId id="414" r:id="rId16"/>
    <p:sldId id="404" r:id="rId17"/>
    <p:sldId id="403" r:id="rId18"/>
    <p:sldId id="406" r:id="rId19"/>
    <p:sldId id="415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B8BCBDAA-5ABE-464A-8996-6A92537468E7}"/>
    <pc:docChg chg="modSld">
      <pc:chgData name="Tanveer Ahmad" userId="75c06f85-09b1-443c-a13e-34be703d7e6e" providerId="ADAL" clId="{B8BCBDAA-5ABE-464A-8996-6A92537468E7}" dt="2019-01-15T20:35:28.246" v="1" actId="20577"/>
      <pc:docMkLst>
        <pc:docMk/>
      </pc:docMkLst>
      <pc:sldChg chg="modSp">
        <pc:chgData name="Tanveer Ahmad" userId="75c06f85-09b1-443c-a13e-34be703d7e6e" providerId="ADAL" clId="{B8BCBDAA-5ABE-464A-8996-6A92537468E7}" dt="2019-01-15T20:35:28.246" v="1" actId="20577"/>
        <pc:sldMkLst>
          <pc:docMk/>
          <pc:sldMk cId="762179282" sldId="415"/>
        </pc:sldMkLst>
        <pc:spChg chg="mod">
          <ac:chgData name="Tanveer Ahmad" userId="75c06f85-09b1-443c-a13e-34be703d7e6e" providerId="ADAL" clId="{B8BCBDAA-5ABE-464A-8996-6A92537468E7}" dt="2019-01-15T20:35:28.246" v="1" actId="20577"/>
          <ac:spMkLst>
            <pc:docMk/>
            <pc:sldMk cId="762179282" sldId="415"/>
            <ac:spMk id="2" creationId="{D0C93D5A-09E2-4F88-9EBA-52FFAE07B5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C488042F-98EC-4227-80B6-CF865B3C768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38A997E-8256-4622-B73E-CF3AA1113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26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9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E7D7-62C2-459A-8990-B0D4BF6F4A6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559E-7D68-43AB-98F9-50C9CCD22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www.microsoft.com/en-gb/sql-server/sql-server-editions-expres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906780" y="1782243"/>
            <a:ext cx="1037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/>
              <a:t>Connecting the Database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50353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444CE4-D402-4057-AE9C-12438CFF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6996557" cy="54254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1D6710-0814-401E-9C57-54C9B594B7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Add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11179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74" y="2813985"/>
            <a:ext cx="3637049" cy="3262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60" y="5068524"/>
            <a:ext cx="4486275" cy="17621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559778" y="3429000"/>
            <a:ext cx="1521442" cy="613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97397" y="6217191"/>
            <a:ext cx="1521442" cy="613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72DC4-3512-47D2-BDAF-790AB3FF1176}"/>
              </a:ext>
            </a:extLst>
          </p:cNvPr>
          <p:cNvSpPr txBox="1"/>
          <p:nvPr/>
        </p:nvSpPr>
        <p:spPr>
          <a:xfrm>
            <a:off x="0" y="-724"/>
            <a:ext cx="121919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ea typeface="Tahoma" panose="020B0604030504040204" pitchFamily="34" charset="0"/>
                <a:cs typeface="Tahoma" panose="020B0604030504040204" pitchFamily="34" charset="0"/>
              </a:rPr>
              <a:t>Connect to the SQL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60F6D-E4D0-4953-830F-4BE671B72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" y="786821"/>
            <a:ext cx="5676900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B385A-D7E6-49EA-929D-BF89FD0A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998" y="720499"/>
            <a:ext cx="4670001" cy="54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71" y="313203"/>
            <a:ext cx="42957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797907" y="1215142"/>
            <a:ext cx="2129051" cy="11780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134319" y="2393176"/>
            <a:ext cx="23572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Same DB as we used to</a:t>
            </a:r>
          </a:p>
          <a:p>
            <a:r>
              <a:rPr lang="en-GB" dirty="0"/>
              <a:t> log in to SSMS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535D7-D4DF-468F-9B87-6E5DB17E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3" y="1428510"/>
            <a:ext cx="4229100" cy="4438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D765FBB-F690-4D26-AE7F-885D53EA361E}"/>
              </a:ext>
            </a:extLst>
          </p:cNvPr>
          <p:cNvSpPr/>
          <p:nvPr/>
        </p:nvSpPr>
        <p:spPr>
          <a:xfrm>
            <a:off x="911018" y="2223050"/>
            <a:ext cx="3256948" cy="14239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F67ED-CBEB-42F6-9920-4927185AFEB5}"/>
              </a:ext>
            </a:extLst>
          </p:cNvPr>
          <p:cNvSpPr txBox="1"/>
          <p:nvPr/>
        </p:nvSpPr>
        <p:spPr>
          <a:xfrm flipH="1">
            <a:off x="1042113" y="429709"/>
            <a:ext cx="358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Two options for connecting to a DB here – try the one below first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9BB89-2554-4478-848A-E4BFA41C5D42}"/>
              </a:ext>
            </a:extLst>
          </p:cNvPr>
          <p:cNvSpPr txBox="1"/>
          <p:nvPr/>
        </p:nvSpPr>
        <p:spPr>
          <a:xfrm>
            <a:off x="1042113" y="6007763"/>
            <a:ext cx="575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Then click Test Connection – if you get a green tick, then click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485FF-D92C-42C1-96E4-5E058E95A4EE}"/>
              </a:ext>
            </a:extLst>
          </p:cNvPr>
          <p:cNvSpPr txBox="1"/>
          <p:nvPr/>
        </p:nvSpPr>
        <p:spPr>
          <a:xfrm flipH="1">
            <a:off x="9791223" y="3323795"/>
            <a:ext cx="19106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Put the DB filename here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69FF5E-F12A-4EFB-9909-8A9B2C39D89F}"/>
              </a:ext>
            </a:extLst>
          </p:cNvPr>
          <p:cNvCxnSpPr/>
          <p:nvPr/>
        </p:nvCxnSpPr>
        <p:spPr>
          <a:xfrm flipH="1" flipV="1">
            <a:off x="8761228" y="2126512"/>
            <a:ext cx="373091" cy="26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AE118-430F-4FDA-B26C-FE3A546B9A1A}"/>
              </a:ext>
            </a:extLst>
          </p:cNvPr>
          <p:cNvCxnSpPr>
            <a:cxnSpLocks/>
          </p:cNvCxnSpPr>
          <p:nvPr/>
        </p:nvCxnSpPr>
        <p:spPr>
          <a:xfrm flipH="1">
            <a:off x="9377916" y="3944020"/>
            <a:ext cx="413307" cy="394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7C6CF-8A63-4709-9CAA-82204639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" y="1385887"/>
            <a:ext cx="5810250" cy="530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36BB5D-110F-49C7-93CD-F2E7DBFD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04" y="4855706"/>
            <a:ext cx="5426347" cy="13654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E20584-095E-429F-9BD7-4A36059975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Entities Model created (</a:t>
            </a:r>
            <a:r>
              <a:rPr lang="en-GB" sz="3600" b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DatabaseName</a:t>
            </a:r>
            <a:r>
              <a:rPr lang="en-GB" sz="3600" b="1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Entities</a:t>
            </a:r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38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C5354-35BA-43C2-9322-AE3A3206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53"/>
            <a:ext cx="5886450" cy="2819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F49ED-A0EE-40C1-A66F-3A438E0FF3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Framework</a:t>
            </a:r>
          </a:p>
        </p:txBody>
      </p:sp>
    </p:spTree>
    <p:extLst>
      <p:ext uri="{BB962C8B-B14F-4D97-AF65-F5344CB8AC3E}">
        <p14:creationId xmlns:p14="http://schemas.microsoft.com/office/powerpoint/2010/main" val="17736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8CC5D-5F42-400E-842D-0D6D0E5D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788"/>
            <a:ext cx="6638306" cy="5859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E94D6-628F-494C-BBB1-AEA99D35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24" y="5459507"/>
            <a:ext cx="4850971" cy="9605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22174B-6750-4D55-B8AB-2A3B88D2B5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the Database Objects to be part of the model</a:t>
            </a:r>
          </a:p>
        </p:txBody>
      </p:sp>
    </p:spTree>
    <p:extLst>
      <p:ext uri="{BB962C8B-B14F-4D97-AF65-F5344CB8AC3E}">
        <p14:creationId xmlns:p14="http://schemas.microsoft.com/office/powerpoint/2010/main" val="392123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798291" y="1017482"/>
            <a:ext cx="10378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err="1"/>
              <a:t>ADO.Net</a:t>
            </a:r>
            <a:r>
              <a:rPr lang="en-GB" sz="4800" b="1" dirty="0"/>
              <a:t> Entity Model is then created</a:t>
            </a:r>
          </a:p>
          <a:p>
            <a:r>
              <a:rPr lang="en-GB" sz="4800" b="1" dirty="0"/>
              <a:t>Checks</a:t>
            </a:r>
          </a:p>
          <a:p>
            <a:r>
              <a:rPr lang="en-GB" sz="4800" b="1" dirty="0"/>
              <a:t>Model</a:t>
            </a:r>
          </a:p>
          <a:p>
            <a:r>
              <a:rPr lang="en-GB" sz="4800" b="1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8128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BF550-73F8-4AB3-A42A-96C2C92E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" y="468538"/>
            <a:ext cx="3652158" cy="5920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52DE5A-19D9-40AC-A14B-EFC9B43A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35" y="468538"/>
            <a:ext cx="25622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E7775-426E-45C4-A08A-FA08E3EE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21" y="4880665"/>
            <a:ext cx="6801508" cy="1473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BA84E-2855-49CA-BEE5-1AC004FC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381" y="468538"/>
            <a:ext cx="2758706" cy="28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3605E-4337-4128-9126-A418AA89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9" y="201074"/>
            <a:ext cx="8030185" cy="402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C7EE2-4BE0-4DA9-BFD3-3900E6D8E1F5}"/>
              </a:ext>
            </a:extLst>
          </p:cNvPr>
          <p:cNvSpPr txBox="1"/>
          <p:nvPr/>
        </p:nvSpPr>
        <p:spPr>
          <a:xfrm>
            <a:off x="238609" y="450074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91063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93D5A-09E2-4F88-9EBA-52FFAE07B5C8}"/>
              </a:ext>
            </a:extLst>
          </p:cNvPr>
          <p:cNvSpPr txBox="1"/>
          <p:nvPr/>
        </p:nvSpPr>
        <p:spPr>
          <a:xfrm>
            <a:off x="1609502" y="2127653"/>
            <a:ext cx="98204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Database and Model now connected into the project and can </a:t>
            </a:r>
            <a:r>
              <a:rPr lang="en-GB" sz="4400" b="1"/>
              <a:t>be accessed </a:t>
            </a:r>
            <a:r>
              <a:rPr lang="en-GB" sz="4400" b="1" dirty="0"/>
              <a:t>through the codebase</a:t>
            </a:r>
          </a:p>
        </p:txBody>
      </p:sp>
    </p:spTree>
    <p:extLst>
      <p:ext uri="{BB962C8B-B14F-4D97-AF65-F5344CB8AC3E}">
        <p14:creationId xmlns:p14="http://schemas.microsoft.com/office/powerpoint/2010/main" val="7621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245"/>
            <a:ext cx="10515600" cy="1325563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ADO.NET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10972800" cy="4351338"/>
          </a:xfrm>
        </p:spPr>
        <p:txBody>
          <a:bodyPr/>
          <a:lstStyle/>
          <a:p>
            <a:r>
              <a:rPr lang="en-GB" dirty="0"/>
              <a:t>Entity framework is an </a:t>
            </a:r>
            <a:r>
              <a:rPr lang="en-GB" b="1" dirty="0"/>
              <a:t>Object/Relational Mapping (O/RM) framework</a:t>
            </a:r>
          </a:p>
          <a:p>
            <a:r>
              <a:rPr lang="en-GB" dirty="0"/>
              <a:t>It is an enhancement to ADO.NET that gives developers an automated mechanism for accessing and storing data in the database</a:t>
            </a:r>
          </a:p>
          <a:p>
            <a:r>
              <a:rPr lang="en-GB" dirty="0"/>
              <a:t>Easy to use and saves a lot of work</a:t>
            </a:r>
          </a:p>
          <a:p>
            <a:r>
              <a:rPr lang="en-GB" dirty="0"/>
              <a:t>Can be set up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554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56640-670F-46B3-9819-CD2AB19FD1FF}"/>
              </a:ext>
            </a:extLst>
          </p:cNvPr>
          <p:cNvSpPr txBox="1"/>
          <p:nvPr/>
        </p:nvSpPr>
        <p:spPr>
          <a:xfrm>
            <a:off x="1228502" y="1653316"/>
            <a:ext cx="103784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22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F1AB94-C5E8-42D7-BF0E-0F63D52FF9E5}"/>
              </a:ext>
            </a:extLst>
          </p:cNvPr>
          <p:cNvSpPr/>
          <p:nvPr/>
        </p:nvSpPr>
        <p:spPr>
          <a:xfrm>
            <a:off x="2452254" y="379711"/>
            <a:ext cx="9310254" cy="53439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F17D5-8D82-447F-891B-8E9628860E0B}"/>
              </a:ext>
            </a:extLst>
          </p:cNvPr>
          <p:cNvSpPr txBox="1"/>
          <p:nvPr/>
        </p:nvSpPr>
        <p:spPr>
          <a:xfrm>
            <a:off x="2859974" y="498165"/>
            <a:ext cx="786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SERVER MANAGEMENT CONFIGURATION MANAGER START/STOP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5D088-E9F8-4517-AD2A-D629960A0218}"/>
              </a:ext>
            </a:extLst>
          </p:cNvPr>
          <p:cNvSpPr/>
          <p:nvPr/>
        </p:nvSpPr>
        <p:spPr>
          <a:xfrm>
            <a:off x="2452254" y="1052776"/>
            <a:ext cx="4524498" cy="135761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3CB4-8672-4B06-8E33-3CC9A528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14" y="1315752"/>
            <a:ext cx="2215039" cy="81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85CBD-0EAF-4563-B9C1-E841EEA98B46}"/>
              </a:ext>
            </a:extLst>
          </p:cNvPr>
          <p:cNvSpPr txBox="1"/>
          <p:nvPr/>
        </p:nvSpPr>
        <p:spPr>
          <a:xfrm>
            <a:off x="7057900" y="1106085"/>
            <a:ext cx="46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Instance of SQL Server service must be running</a:t>
            </a:r>
          </a:p>
        </p:txBody>
      </p:sp>
      <p:pic>
        <p:nvPicPr>
          <p:cNvPr id="1026" name="Picture 2" descr="Image result for database">
            <a:extLst>
              <a:ext uri="{FF2B5EF4-FFF2-40B4-BE49-F238E27FC236}">
                <a16:creationId xmlns:a16="http://schemas.microsoft.com/office/drawing/2014/main" id="{5CC15191-801F-4E28-9FBD-86DD5A81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61" y="2710810"/>
            <a:ext cx="1395060" cy="15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9344D-2FAB-44BA-B230-B47C9CA9A7D1}"/>
              </a:ext>
            </a:extLst>
          </p:cNvPr>
          <p:cNvSpPr txBox="1"/>
          <p:nvPr/>
        </p:nvSpPr>
        <p:spPr>
          <a:xfrm>
            <a:off x="2627561" y="4294311"/>
            <a:ext cx="13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Database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66BFC9D-C29D-4186-883D-D7D6F38E4BFA}"/>
              </a:ext>
            </a:extLst>
          </p:cNvPr>
          <p:cNvSpPr/>
          <p:nvPr/>
        </p:nvSpPr>
        <p:spPr>
          <a:xfrm>
            <a:off x="4571999" y="3835731"/>
            <a:ext cx="4030683" cy="162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FC98645-69FC-4DA9-A7C6-5A1D1B1A2806}"/>
              </a:ext>
            </a:extLst>
          </p:cNvPr>
          <p:cNvSpPr/>
          <p:nvPr/>
        </p:nvSpPr>
        <p:spPr>
          <a:xfrm rot="10800000">
            <a:off x="4571998" y="4088510"/>
            <a:ext cx="4030683" cy="1627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BA060-C06E-4E0C-9634-46C5FD32BC26}"/>
              </a:ext>
            </a:extLst>
          </p:cNvPr>
          <p:cNvSpPr txBox="1"/>
          <p:nvPr/>
        </p:nvSpPr>
        <p:spPr>
          <a:xfrm>
            <a:off x="2517568" y="5573371"/>
            <a:ext cx="2054431" cy="92333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SSMS UI</a:t>
            </a:r>
          </a:p>
          <a:p>
            <a:pPr algn="ctr"/>
            <a:r>
              <a:rPr lang="en-GB" dirty="0"/>
              <a:t>Attach Database to SQL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27459-9641-4FA7-97DC-A4D93CD979AF}"/>
              </a:ext>
            </a:extLst>
          </p:cNvPr>
          <p:cNvSpPr txBox="1"/>
          <p:nvPr/>
        </p:nvSpPr>
        <p:spPr>
          <a:xfrm>
            <a:off x="138545" y="397570"/>
            <a:ext cx="223256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/>
              <a:t>Local Architecture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C42935-A25B-4602-912C-273BAACAA8CD}"/>
              </a:ext>
            </a:extLst>
          </p:cNvPr>
          <p:cNvSpPr/>
          <p:nvPr/>
        </p:nvSpPr>
        <p:spPr>
          <a:xfrm rot="16200000">
            <a:off x="3029474" y="4773443"/>
            <a:ext cx="591233" cy="553403"/>
          </a:xfrm>
          <a:prstGeom prst="rightArrow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39C35-EC0C-4629-AB37-ADCD54E71F04}"/>
              </a:ext>
            </a:extLst>
          </p:cNvPr>
          <p:cNvSpPr txBox="1"/>
          <p:nvPr/>
        </p:nvSpPr>
        <p:spPr>
          <a:xfrm>
            <a:off x="8834106" y="2543068"/>
            <a:ext cx="3029343" cy="34163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2EEE7-135B-40B1-B358-5DC04736B2E6}"/>
              </a:ext>
            </a:extLst>
          </p:cNvPr>
          <p:cNvSpPr txBox="1"/>
          <p:nvPr/>
        </p:nvSpPr>
        <p:spPr>
          <a:xfrm>
            <a:off x="8918369" y="2583618"/>
            <a:ext cx="28441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Visual Studio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F8487B-43A0-4D5B-A29D-032CABA7CEA3}"/>
              </a:ext>
            </a:extLst>
          </p:cNvPr>
          <p:cNvSpPr txBox="1"/>
          <p:nvPr/>
        </p:nvSpPr>
        <p:spPr>
          <a:xfrm>
            <a:off x="6135583" y="3482923"/>
            <a:ext cx="139506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/>
                </a:solidFill>
              </a:rPr>
              <a:t>ADO.Net</a:t>
            </a:r>
            <a:r>
              <a:rPr lang="en-GB" sz="1400" dirty="0">
                <a:solidFill>
                  <a:schemeClr val="bg1"/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861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B736-9909-4A0D-9A78-051FFAE2F5BD}"/>
              </a:ext>
            </a:extLst>
          </p:cNvPr>
          <p:cNvSpPr txBox="1"/>
          <p:nvPr/>
        </p:nvSpPr>
        <p:spPr>
          <a:xfrm>
            <a:off x="906780" y="1893391"/>
            <a:ext cx="10378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/>
              <a:t>ADO.Net</a:t>
            </a:r>
            <a:r>
              <a:rPr lang="en-GB" sz="7200" b="1" dirty="0"/>
              <a:t> </a:t>
            </a:r>
          </a:p>
          <a:p>
            <a:pPr algn="ctr"/>
            <a:r>
              <a:rPr lang="en-GB" sz="7200" b="1" dirty="0"/>
              <a:t>Build an Entity Model</a:t>
            </a:r>
          </a:p>
        </p:txBody>
      </p:sp>
    </p:spTree>
    <p:extLst>
      <p:ext uri="{BB962C8B-B14F-4D97-AF65-F5344CB8AC3E}">
        <p14:creationId xmlns:p14="http://schemas.microsoft.com/office/powerpoint/2010/main" val="35082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ql server express 2016 database">
            <a:extLst>
              <a:ext uri="{FF2B5EF4-FFF2-40B4-BE49-F238E27FC236}">
                <a16:creationId xmlns:a16="http://schemas.microsoft.com/office/drawing/2014/main" id="{4EB5FB31-3BDA-4961-A850-18269ACB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73" y="364254"/>
            <a:ext cx="1537693" cy="56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">
            <a:extLst>
              <a:ext uri="{FF2B5EF4-FFF2-40B4-BE49-F238E27FC236}">
                <a16:creationId xmlns:a16="http://schemas.microsoft.com/office/drawing/2014/main" id="{6FE4D145-344C-41D9-83EE-B284547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41" y="1015697"/>
            <a:ext cx="694556" cy="7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06DB8-7EB8-4275-8F3D-9BDCF3E69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29" y="3334904"/>
            <a:ext cx="2084477" cy="123281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9AFD778-B8BB-4360-B7EB-EB8931A89400}"/>
              </a:ext>
            </a:extLst>
          </p:cNvPr>
          <p:cNvSpPr/>
          <p:nvPr/>
        </p:nvSpPr>
        <p:spPr>
          <a:xfrm rot="16200000">
            <a:off x="476577" y="2508541"/>
            <a:ext cx="765961" cy="5236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76006-67AE-441D-B0F3-2AF4277CF003}"/>
              </a:ext>
            </a:extLst>
          </p:cNvPr>
          <p:cNvSpPr/>
          <p:nvPr/>
        </p:nvSpPr>
        <p:spPr>
          <a:xfrm>
            <a:off x="-300843" y="5905499"/>
            <a:ext cx="7485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u="sng" dirty="0">
                <a:hlinkClick r:id="rId5"/>
              </a:rPr>
              <a:t>https://www.microsoft.com/en-gb/sql-server/sql-server-editions-express</a:t>
            </a:r>
            <a:endParaRPr lang="en-GB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EC6F1-5A8B-4D57-A314-E4C40BB46618}"/>
              </a:ext>
            </a:extLst>
          </p:cNvPr>
          <p:cNvSpPr txBox="1"/>
          <p:nvPr/>
        </p:nvSpPr>
        <p:spPr>
          <a:xfrm>
            <a:off x="5061029" y="191665"/>
            <a:ext cx="36576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SQL Server Configuration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56DA9-2DBA-45A5-BD8D-986B3F5DB127}"/>
              </a:ext>
            </a:extLst>
          </p:cNvPr>
          <p:cNvSpPr/>
          <p:nvPr/>
        </p:nvSpPr>
        <p:spPr>
          <a:xfrm>
            <a:off x="5061029" y="584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Windows 10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To open SQL Server Configuration Manager, on the </a:t>
            </a: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Start Page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, type SQLServerManager13.msc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01DE8-7668-41CE-985C-83A35759AA76}"/>
              </a:ext>
            </a:extLst>
          </p:cNvPr>
          <p:cNvSpPr/>
          <p:nvPr/>
        </p:nvSpPr>
        <p:spPr>
          <a:xfrm>
            <a:off x="5061029" y="1236110"/>
            <a:ext cx="7028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https://docs.microsoft.com/en-us/sql/relational-databases/sql-server-configuration-manager?view=sql-server-2017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94F70-6D30-47F3-A5F4-1B69ACBA8989}"/>
              </a:ext>
            </a:extLst>
          </p:cNvPr>
          <p:cNvSpPr/>
          <p:nvPr/>
        </p:nvSpPr>
        <p:spPr>
          <a:xfrm>
            <a:off x="102919" y="49106"/>
            <a:ext cx="11998037" cy="215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93661-FC08-4ACA-B1AA-90987C13517A}"/>
              </a:ext>
            </a:extLst>
          </p:cNvPr>
          <p:cNvSpPr/>
          <p:nvPr/>
        </p:nvSpPr>
        <p:spPr>
          <a:xfrm>
            <a:off x="5061029" y="1532470"/>
            <a:ext cx="7028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Ensure SQL Server instance is running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CE3138-2FCD-4B10-AACE-D03B1245D9E5}"/>
              </a:ext>
            </a:extLst>
          </p:cNvPr>
          <p:cNvSpPr/>
          <p:nvPr/>
        </p:nvSpPr>
        <p:spPr>
          <a:xfrm rot="5400000">
            <a:off x="1008405" y="2564560"/>
            <a:ext cx="765961" cy="5236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4" descr="Image result for database">
            <a:extLst>
              <a:ext uri="{FF2B5EF4-FFF2-40B4-BE49-F238E27FC236}">
                <a16:creationId xmlns:a16="http://schemas.microsoft.com/office/drawing/2014/main" id="{70745BA9-47DB-4993-A349-2EFE888D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75" y="1704549"/>
            <a:ext cx="409392" cy="4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database">
            <a:extLst>
              <a:ext uri="{FF2B5EF4-FFF2-40B4-BE49-F238E27FC236}">
                <a16:creationId xmlns:a16="http://schemas.microsoft.com/office/drawing/2014/main" id="{4DA8D193-72D7-4851-8178-6C7BA6D4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18" y="1419258"/>
            <a:ext cx="409392" cy="4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9D743B-75A4-475D-8150-F93DCF6E6CC5}"/>
              </a:ext>
            </a:extLst>
          </p:cNvPr>
          <p:cNvSpPr/>
          <p:nvPr/>
        </p:nvSpPr>
        <p:spPr>
          <a:xfrm>
            <a:off x="5902034" y="2387392"/>
            <a:ext cx="6187047" cy="33365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E3405-8DB1-49F9-A9D7-3C5A78131F11}"/>
              </a:ext>
            </a:extLst>
          </p:cNvPr>
          <p:cNvSpPr txBox="1"/>
          <p:nvPr/>
        </p:nvSpPr>
        <p:spPr>
          <a:xfrm>
            <a:off x="9089993" y="2506543"/>
            <a:ext cx="14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Visual Studio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6A756-8919-46DE-9B14-2FC42D515B31}"/>
              </a:ext>
            </a:extLst>
          </p:cNvPr>
          <p:cNvSpPr txBox="1"/>
          <p:nvPr/>
        </p:nvSpPr>
        <p:spPr>
          <a:xfrm>
            <a:off x="3945373" y="2922521"/>
            <a:ext cx="169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7030A0"/>
                </a:solidFill>
              </a:rPr>
              <a:t>ADO.Net</a:t>
            </a:r>
            <a:r>
              <a:rPr lang="en-GB" sz="1200" dirty="0">
                <a:solidFill>
                  <a:srgbClr val="7030A0"/>
                </a:solidFill>
              </a:rPr>
              <a:t> Entity DB </a:t>
            </a:r>
          </a:p>
          <a:p>
            <a:r>
              <a:rPr lang="en-GB" sz="1200" dirty="0">
                <a:solidFill>
                  <a:srgbClr val="7030A0"/>
                </a:solidFill>
              </a:rPr>
              <a:t>Connection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CA2D-7558-4C76-9489-37C26727E873}"/>
              </a:ext>
            </a:extLst>
          </p:cNvPr>
          <p:cNvSpPr txBox="1"/>
          <p:nvPr/>
        </p:nvSpPr>
        <p:spPr>
          <a:xfrm>
            <a:off x="9043562" y="3023515"/>
            <a:ext cx="14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Project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8F61F0-3331-444E-85C9-5BE549CBE8AA}"/>
              </a:ext>
            </a:extLst>
          </p:cNvPr>
          <p:cNvCxnSpPr>
            <a:cxnSpLocks/>
          </p:cNvCxnSpPr>
          <p:nvPr/>
        </p:nvCxnSpPr>
        <p:spPr>
          <a:xfrm>
            <a:off x="3932867" y="2387392"/>
            <a:ext cx="1529782" cy="17409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22E02F-73D3-4ED0-AD4A-0CEE8498904E}"/>
              </a:ext>
            </a:extLst>
          </p:cNvPr>
          <p:cNvSpPr txBox="1"/>
          <p:nvPr/>
        </p:nvSpPr>
        <p:spPr>
          <a:xfrm>
            <a:off x="6009986" y="3552060"/>
            <a:ext cx="2565069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Project: DB1</a:t>
            </a:r>
          </a:p>
          <a:p>
            <a:r>
              <a:rPr lang="en-GB" sz="1200" dirty="0">
                <a:solidFill>
                  <a:srgbClr val="7030A0"/>
                </a:solidFill>
              </a:rPr>
              <a:t>Namespace: DB1.Models</a:t>
            </a:r>
          </a:p>
          <a:p>
            <a:r>
              <a:rPr lang="en-GB" sz="1200" dirty="0">
                <a:solidFill>
                  <a:srgbClr val="7030A0"/>
                </a:solidFill>
              </a:rPr>
              <a:t>ADO DB Connection grantEntities2</a:t>
            </a:r>
          </a:p>
          <a:p>
            <a:r>
              <a:rPr lang="en-GB" sz="1200" dirty="0">
                <a:solidFill>
                  <a:srgbClr val="7030A0"/>
                </a:solidFill>
              </a:rPr>
              <a:t>Class Item (Table model)</a:t>
            </a:r>
          </a:p>
          <a:p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502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Adding an ADO.NET Entity Data Model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59" y="1155270"/>
            <a:ext cx="3802261" cy="2627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5015"/>
            <a:ext cx="6096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Right-click on the </a:t>
            </a:r>
            <a:r>
              <a:rPr lang="en-US" sz="2000" b="1" dirty="0"/>
              <a:t>Models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Add New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ADO.NET Entity Data Model (either from that menu or from the dialog shown here)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change the model name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50794-7B9A-4FC9-90A9-87E2A187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" y="3060285"/>
            <a:ext cx="6305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10412D-3D50-4F5E-A643-EE6CAE78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76" y="4031407"/>
            <a:ext cx="3767657" cy="260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D7DAC-313E-48D8-BC20-74E6220A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96" y="1436350"/>
            <a:ext cx="3884664" cy="2541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610" y="1272171"/>
            <a:ext cx="61704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need to add an ADO.NET Entity Data model to your project to link your database to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>
                <a:highlight>
                  <a:srgbClr val="FFFF00"/>
                </a:highlight>
              </a:rPr>
              <a:t>Solution Explorer, right-click on the Models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Add New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</a:t>
            </a:r>
            <a:r>
              <a:rPr lang="en-US" sz="2000" dirty="0">
                <a:highlight>
                  <a:srgbClr val="FFFF00"/>
                </a:highlight>
              </a:rPr>
              <a:t>ADO.NET Entity Data Model </a:t>
            </a:r>
            <a:r>
              <a:rPr lang="en-US" sz="2000" dirty="0"/>
              <a:t>from the menu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it’s not on the menu, select Add New Item and then select ADO.NET Entity Data Model from the dialog shown here (you may have to select Data on the left-hand side of the dialog)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dirty="0">
                <a:highlight>
                  <a:srgbClr val="00FF00"/>
                </a:highlight>
              </a:rPr>
              <a:t>OK to start creating the model.  There’s no need to change the model name</a:t>
            </a:r>
            <a:endParaRPr lang="en-GB" sz="2400" dirty="0">
              <a:highlight>
                <a:srgbClr val="00FF00"/>
              </a:highlight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6458525" y="2398047"/>
            <a:ext cx="3214325" cy="772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10434" y="3411218"/>
            <a:ext cx="1341344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651778" y="2547523"/>
            <a:ext cx="1341344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9672850" y="2363089"/>
            <a:ext cx="557880" cy="212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6557698" y="4341614"/>
            <a:ext cx="2338330" cy="11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11617" y="4184598"/>
            <a:ext cx="2199409" cy="31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E3F23-A2AB-45EA-8186-5AE17B6B171D}"/>
              </a:ext>
            </a:extLst>
          </p:cNvPr>
          <p:cNvSpPr/>
          <p:nvPr/>
        </p:nvSpPr>
        <p:spPr>
          <a:xfrm>
            <a:off x="8230399" y="4359901"/>
            <a:ext cx="421379" cy="229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2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FBF9C-D95B-44AE-AFAC-FA2F334E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1" y="660534"/>
            <a:ext cx="5648325" cy="33051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890A56-3A18-4707-8831-D0D806E44B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55023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Select EF Designer</a:t>
            </a:r>
          </a:p>
        </p:txBody>
      </p:sp>
    </p:spTree>
    <p:extLst>
      <p:ext uri="{BB962C8B-B14F-4D97-AF65-F5344CB8AC3E}">
        <p14:creationId xmlns:p14="http://schemas.microsoft.com/office/powerpoint/2010/main" val="9724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425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Tahoma</vt:lpstr>
      <vt:lpstr>Office Theme</vt:lpstr>
      <vt:lpstr>PowerPoint Presentation</vt:lpstr>
      <vt:lpstr>ADO.NET Entity Framework</vt:lpstr>
      <vt:lpstr>PowerPoint Presentation</vt:lpstr>
      <vt:lpstr>PowerPoint Presentation</vt:lpstr>
      <vt:lpstr>PowerPoint Presentation</vt:lpstr>
      <vt:lpstr>PowerPoint Presentation</vt:lpstr>
      <vt:lpstr>Adding an ADO.NET Entity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McDonald</dc:creator>
  <cp:lastModifiedBy>Tanveer Ahmad</cp:lastModifiedBy>
  <cp:revision>748</cp:revision>
  <cp:lastPrinted>2018-07-21T13:58:32Z</cp:lastPrinted>
  <dcterms:created xsi:type="dcterms:W3CDTF">2016-03-02T17:58:56Z</dcterms:created>
  <dcterms:modified xsi:type="dcterms:W3CDTF">2019-01-15T20:35:31Z</dcterms:modified>
</cp:coreProperties>
</file>