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343" r:id="rId4"/>
    <p:sldId id="420" r:id="rId5"/>
    <p:sldId id="399" r:id="rId6"/>
    <p:sldId id="400" r:id="rId7"/>
    <p:sldId id="421" r:id="rId8"/>
    <p:sldId id="409" r:id="rId9"/>
    <p:sldId id="411" r:id="rId10"/>
    <p:sldId id="422" r:id="rId11"/>
    <p:sldId id="401" r:id="rId12"/>
    <p:sldId id="402" r:id="rId13"/>
    <p:sldId id="423" r:id="rId14"/>
    <p:sldId id="404" r:id="rId15"/>
    <p:sldId id="412" r:id="rId16"/>
    <p:sldId id="405" r:id="rId17"/>
    <p:sldId id="413" r:id="rId18"/>
    <p:sldId id="406" r:id="rId19"/>
    <p:sldId id="415" r:id="rId20"/>
    <p:sldId id="416" r:id="rId21"/>
    <p:sldId id="407" r:id="rId22"/>
    <p:sldId id="419" r:id="rId23"/>
    <p:sldId id="424" r:id="rId24"/>
    <p:sldId id="408" r:id="rId25"/>
    <p:sldId id="398" r:id="rId2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 진욱" initials="배진" lastIdx="1" clrIdx="0">
    <p:extLst>
      <p:ext uri="{19B8F6BF-5375-455C-9EA6-DF929625EA0E}">
        <p15:presenceInfo xmlns:p15="http://schemas.microsoft.com/office/powerpoint/2012/main" userId="c0fef2bc471920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E7E7E7"/>
    <a:srgbClr val="EE8740"/>
    <a:srgbClr val="F8F6D9"/>
    <a:srgbClr val="EDEBCF"/>
    <a:srgbClr val="D3F2D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7" autoAdjust="0"/>
    <p:restoredTop sz="83489" autoAdjust="0"/>
  </p:normalViewPr>
  <p:slideViewPr>
    <p:cSldViewPr>
      <p:cViewPr varScale="1">
        <p:scale>
          <a:sx n="95" d="100"/>
          <a:sy n="95" d="100"/>
        </p:scale>
        <p:origin x="76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643B65-C989-437E-B11B-E1F7276191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F4388-B62C-450D-971A-DEAFCFC6AE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7B79D-3BA5-45F2-B61A-6F4227684F9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1E5D6-85B1-4C2A-B130-75A1496E19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C4854-B3CB-4CB0-9246-AF7FE4505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E03E9-E038-4EB1-9D50-016307463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1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pitchFamily="-9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pitchFamily="-9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pitchFamily="-9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pitchFamily="-9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7304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9004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9004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9816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6419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0895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7730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46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8628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2768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506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466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8628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4536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216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9241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989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45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6007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838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9001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8025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026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513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8" name="Rectangle 2"/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rgbClr val="FFFFFF"/>
                </a:solidFill>
                <a:ea typeface="Gill Sans" charset="0"/>
                <a:cs typeface="Gill Sans" charset="0"/>
              </a:rPr>
              <a:t>DGIST</a:t>
            </a:r>
          </a:p>
        </p:txBody>
      </p:sp>
      <p:sp>
        <p:nvSpPr>
          <p:cNvPr id="7" name="Title 1"/>
          <p:cNvSpPr txBox="1"/>
          <p:nvPr/>
        </p:nvSpPr>
        <p:spPr bwMode="auto">
          <a:xfrm>
            <a:off x="609600" y="1219200"/>
            <a:ext cx="7772400" cy="22085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l">
              <a:defRPr/>
            </a:pPr>
            <a:r>
              <a:rPr lang="en-US" altLang="en-US" sz="4000" b="1" kern="0" dirty="0">
                <a:solidFill>
                  <a:schemeClr val="tx1"/>
                </a:solidFill>
                <a:latin typeface="Calibri" charset="0"/>
                <a:ea typeface="+mj-ea"/>
                <a:cs typeface="+mj-cs"/>
              </a:rPr>
              <a:t>Team Project Proposal:</a:t>
            </a:r>
          </a:p>
          <a:p>
            <a:pPr algn="l">
              <a:defRPr/>
            </a:pPr>
            <a:r>
              <a:rPr lang="en-US" sz="2400" kern="0" dirty="0">
                <a:latin typeface="Gill Sans"/>
                <a:ea typeface="ヒラギノ角ゴ ProN W3"/>
              </a:rPr>
              <a:t>Cache Partitioning &amp;Write-Scheduling in Demand-based FTL</a:t>
            </a:r>
          </a:p>
        </p:txBody>
      </p:sp>
      <p:sp>
        <p:nvSpPr>
          <p:cNvPr id="2" name="Subtitle 2"/>
          <p:cNvSpPr txBox="1"/>
          <p:nvPr/>
        </p:nvSpPr>
        <p:spPr bwMode="auto">
          <a:xfrm>
            <a:off x="609600" y="4570730"/>
            <a:ext cx="7678738" cy="11442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None/>
              <a:defRPr/>
            </a:pPr>
            <a:r>
              <a:rPr lang="en-US" sz="2000" dirty="0"/>
              <a:t>2018</a:t>
            </a:r>
            <a:r>
              <a:rPr lang="en-US" altLang="ko-KR" sz="2000" dirty="0"/>
              <a:t>42003</a:t>
            </a:r>
            <a:r>
              <a:rPr lang="en-US" sz="2000" dirty="0"/>
              <a:t> </a:t>
            </a:r>
            <a:r>
              <a:rPr lang="en-US" sz="2000" dirty="0" err="1"/>
              <a:t>Junsu</a:t>
            </a:r>
            <a:r>
              <a:rPr lang="en-US" sz="2000" dirty="0"/>
              <a:t> Im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None/>
              <a:defRPr/>
            </a:pPr>
            <a:r>
              <a:rPr lang="en-US" sz="2000" dirty="0"/>
              <a:t>201822020 Jinwook Bae</a:t>
            </a:r>
            <a:endParaRPr lang="x-none" sz="2000" dirty="0"/>
          </a:p>
          <a:p>
            <a:pPr lvl="0" algn="l"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r>
              <a:rPr lang="en-US" sz="1500" dirty="0"/>
              <a:t>Data-Intensive Computing Systems Laboratory(</a:t>
            </a:r>
            <a:r>
              <a:rPr lang="en-US" sz="1500" dirty="0" err="1"/>
              <a:t>DataLab</a:t>
            </a:r>
            <a:r>
              <a:rPr lang="en-US" sz="1500" dirty="0"/>
              <a:t>), DGIST</a:t>
            </a:r>
            <a:endParaRPr lang="x-none" sz="15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17EFCA8-46AD-4843-90C4-64811674B6B5}"/>
              </a:ext>
            </a:extLst>
          </p:cNvPr>
          <p:cNvSpPr txBox="1"/>
          <p:nvPr/>
        </p:nvSpPr>
        <p:spPr bwMode="auto">
          <a:xfrm>
            <a:off x="609600" y="3656330"/>
            <a:ext cx="7678738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l">
              <a:defRPr/>
            </a:pPr>
            <a:r>
              <a:rPr lang="en-US" altLang="en-US" sz="1800" b="1" kern="0" dirty="0">
                <a:latin typeface="Calibri" charset="0"/>
                <a:ea typeface="+mj-ea"/>
                <a:cs typeface="+mj-cs"/>
              </a:rPr>
              <a:t>Real-time Embedded Systems (IC616)</a:t>
            </a:r>
            <a:endParaRPr lang="en-US" sz="2400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Motivation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8229600" cy="2946400"/>
          </a:xfrm>
        </p:spPr>
        <p:txBody>
          <a:bodyPr/>
          <a:lstStyle/>
          <a:p>
            <a:pPr lvl="1"/>
            <a:r>
              <a:rPr lang="en-US" altLang="en-US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Hybrid, Block mapping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can guarantee read response time in some case, but it cause a lot of additional writes.</a:t>
            </a:r>
          </a:p>
          <a:p>
            <a:pPr lvl="1"/>
            <a:r>
              <a:rPr lang="en-US" altLang="en-US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Demand Page Mapping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’s write operation is quite similar to optimal, but it can’t guarantee read  in many cases.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to demand paging in virtual memory</a:t>
            </a:r>
          </a:p>
          <a:p>
            <a:pPr lvl="1"/>
            <a: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Page mapping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is not adoptable in embedded system because of memory usage.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rgbClr val="FFFFFF"/>
                </a:solidFill>
                <a:ea typeface="Gill Sans" charset="0"/>
                <a:cs typeface="Gill Sans" charset="0"/>
              </a:rPr>
              <a:t>DGIST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B6FAC0A0-B2BA-4336-B0C7-705E9084F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37926"/>
              </p:ext>
            </p:extLst>
          </p:nvPr>
        </p:nvGraphicFramePr>
        <p:xfrm>
          <a:off x="247858" y="1371600"/>
          <a:ext cx="86609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246">
                  <a:extLst>
                    <a:ext uri="{9D8B030D-6E8A-4147-A177-3AD203B41FA5}">
                      <a16:colId xmlns:a16="http://schemas.microsoft.com/office/drawing/2014/main" val="3036224842"/>
                    </a:ext>
                  </a:extLst>
                </a:gridCol>
                <a:gridCol w="2165246">
                  <a:extLst>
                    <a:ext uri="{9D8B030D-6E8A-4147-A177-3AD203B41FA5}">
                      <a16:colId xmlns:a16="http://schemas.microsoft.com/office/drawing/2014/main" val="1365815329"/>
                    </a:ext>
                  </a:extLst>
                </a:gridCol>
                <a:gridCol w="2165246">
                  <a:extLst>
                    <a:ext uri="{9D8B030D-6E8A-4147-A177-3AD203B41FA5}">
                      <a16:colId xmlns:a16="http://schemas.microsoft.com/office/drawing/2014/main" val="4181156759"/>
                    </a:ext>
                  </a:extLst>
                </a:gridCol>
                <a:gridCol w="2165246">
                  <a:extLst>
                    <a:ext uri="{9D8B030D-6E8A-4147-A177-3AD203B41FA5}">
                      <a16:colId xmlns:a16="http://schemas.microsoft.com/office/drawing/2014/main" val="1922370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Write Amplification Factor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 Latency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Memory Usage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2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Hybrid Mapping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Over 10x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Partially Guarantee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Middle, variable size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 Mapping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Over 30x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Partially Guarantee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Very low, fixed size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Demand Page Mapping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Over 2x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Rarely Guarantee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Middle, variable size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7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Mapping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Optimal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Optimal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Very high, fixed size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111387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96D8398-4119-444C-8AD0-8B73BA735351}"/>
              </a:ext>
            </a:extLst>
          </p:cNvPr>
          <p:cNvSpPr/>
          <p:nvPr/>
        </p:nvSpPr>
        <p:spPr bwMode="auto">
          <a:xfrm>
            <a:off x="152400" y="2438400"/>
            <a:ext cx="8839200" cy="4572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17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Motivation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rgbClr val="FFFFFF"/>
                </a:solidFill>
                <a:ea typeface="Gill Sans" charset="0"/>
                <a:cs typeface="Gill Sans" charset="0"/>
              </a:rPr>
              <a:t>DGIST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CF435A-6BF3-4F75-A5F9-8E8CCB3C7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1143000"/>
            <a:ext cx="7137400" cy="535305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9BB456-83E1-4690-824D-7CD2C34833B7}"/>
              </a:ext>
            </a:extLst>
          </p:cNvPr>
          <p:cNvCxnSpPr>
            <a:cxnSpLocks/>
          </p:cNvCxnSpPr>
          <p:nvPr/>
        </p:nvCxnSpPr>
        <p:spPr bwMode="auto">
          <a:xfrm>
            <a:off x="2438400" y="4572000"/>
            <a:ext cx="1828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611E80D-B2CD-4681-813C-F6A04B7D5103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505200"/>
            <a:ext cx="1219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32770" name="그룹 32769">
            <a:extLst>
              <a:ext uri="{FF2B5EF4-FFF2-40B4-BE49-F238E27FC236}">
                <a16:creationId xmlns:a16="http://schemas.microsoft.com/office/drawing/2014/main" id="{3323FF6F-663A-495A-A7BD-CDF17F8D46E1}"/>
              </a:ext>
            </a:extLst>
          </p:cNvPr>
          <p:cNvGrpSpPr/>
          <p:nvPr/>
        </p:nvGrpSpPr>
        <p:grpSpPr>
          <a:xfrm>
            <a:off x="3810000" y="4586733"/>
            <a:ext cx="1180130" cy="1238502"/>
            <a:chOff x="3810000" y="4586733"/>
            <a:chExt cx="1180130" cy="1238502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2B50510B-3818-4575-9E92-7651A2D0FF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0000" y="4586733"/>
              <a:ext cx="0" cy="123850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B87DAC-976A-44BF-9570-C47FA5E0312D}"/>
                </a:ext>
              </a:extLst>
            </p:cNvPr>
            <p:cNvSpPr txBox="1"/>
            <p:nvPr/>
          </p:nvSpPr>
          <p:spPr>
            <a:xfrm>
              <a:off x="3810000" y="5005929"/>
              <a:ext cx="11801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Cache Hit</a:t>
              </a:r>
              <a:endParaRPr lang="ko-KR" altLang="en-US" sz="2000" dirty="0"/>
            </a:p>
          </p:txBody>
        </p:sp>
      </p:grpSp>
      <p:grpSp>
        <p:nvGrpSpPr>
          <p:cNvPr id="32768" name="그룹 32767">
            <a:extLst>
              <a:ext uri="{FF2B5EF4-FFF2-40B4-BE49-F238E27FC236}">
                <a16:creationId xmlns:a16="http://schemas.microsoft.com/office/drawing/2014/main" id="{EF7DBF50-AEAC-4570-8A90-69E9D6448117}"/>
              </a:ext>
            </a:extLst>
          </p:cNvPr>
          <p:cNvGrpSpPr/>
          <p:nvPr/>
        </p:nvGrpSpPr>
        <p:grpSpPr>
          <a:xfrm>
            <a:off x="3803904" y="3505200"/>
            <a:ext cx="1642181" cy="1066800"/>
            <a:chOff x="3803904" y="3505200"/>
            <a:chExt cx="1642181" cy="1066800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F39001B-9234-4D83-BE3A-86BD22C6C8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0000" y="3505200"/>
              <a:ext cx="0" cy="106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2F37EC6-9741-4600-A7F6-C4BA67B73A14}"/>
                </a:ext>
              </a:extLst>
            </p:cNvPr>
            <p:cNvSpPr txBox="1"/>
            <p:nvPr/>
          </p:nvSpPr>
          <p:spPr>
            <a:xfrm>
              <a:off x="3803904" y="3819525"/>
              <a:ext cx="16421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Clean Eviction</a:t>
              </a:r>
              <a:endParaRPr lang="ko-KR" altLang="en-US" sz="20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8053B23-22B5-4BBD-BBB3-0D4E1A68D036}"/>
              </a:ext>
            </a:extLst>
          </p:cNvPr>
          <p:cNvGrpSpPr/>
          <p:nvPr/>
        </p:nvGrpSpPr>
        <p:grpSpPr>
          <a:xfrm>
            <a:off x="3803904" y="2036064"/>
            <a:ext cx="3962400" cy="1450848"/>
            <a:chOff x="3803904" y="2036064"/>
            <a:chExt cx="3962400" cy="1450848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11A4BCCD-C92B-49AC-9F01-1502376B328B}"/>
                </a:ext>
              </a:extLst>
            </p:cNvPr>
            <p:cNvSpPr/>
            <p:nvPr/>
          </p:nvSpPr>
          <p:spPr bwMode="auto">
            <a:xfrm>
              <a:off x="3803904" y="2036064"/>
              <a:ext cx="3962400" cy="1450848"/>
            </a:xfrm>
            <a:custGeom>
              <a:avLst/>
              <a:gdLst>
                <a:gd name="connsiteX0" fmla="*/ 0 w 3962400"/>
                <a:gd name="connsiteY0" fmla="*/ 1450848 h 1450848"/>
                <a:gd name="connsiteX1" fmla="*/ 731520 w 3962400"/>
                <a:gd name="connsiteY1" fmla="*/ 341376 h 1450848"/>
                <a:gd name="connsiteX2" fmla="*/ 3962400 w 3962400"/>
                <a:gd name="connsiteY2" fmla="*/ 0 h 1450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2400" h="1450848">
                  <a:moveTo>
                    <a:pt x="0" y="1450848"/>
                  </a:moveTo>
                  <a:cubicBezTo>
                    <a:pt x="35560" y="1017016"/>
                    <a:pt x="71120" y="583184"/>
                    <a:pt x="731520" y="341376"/>
                  </a:cubicBezTo>
                  <a:cubicBezTo>
                    <a:pt x="1391920" y="99568"/>
                    <a:pt x="3393440" y="24384"/>
                    <a:pt x="3962400" y="0"/>
                  </a:cubicBezTo>
                </a:path>
              </a:pathLst>
            </a:cu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ko-KR" alt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033450-ECE8-40CE-B367-AB5C6A464408}"/>
                </a:ext>
              </a:extLst>
            </p:cNvPr>
            <p:cNvSpPr txBox="1"/>
            <p:nvPr/>
          </p:nvSpPr>
          <p:spPr>
            <a:xfrm>
              <a:off x="4114800" y="2571691"/>
              <a:ext cx="21102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</a:rPr>
                <a:t>Dirty Eviction + GC</a:t>
              </a:r>
              <a:endParaRPr lang="ko-KR" altLang="en-US" sz="20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735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x-none" altLang="en-US" dirty="0"/>
              <a:t>Index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Background</a:t>
            </a:r>
          </a:p>
          <a:p>
            <a:r>
              <a:rPr lang="en-US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</a:p>
          <a:p>
            <a:r>
              <a:rPr lang="en-US" altLang="en-US" dirty="0"/>
              <a:t>PTSD</a:t>
            </a:r>
          </a:p>
          <a:p>
            <a:pPr lvl="1"/>
            <a:r>
              <a:rPr lang="en-US" altLang="en-US" dirty="0"/>
              <a:t>Cache Partitioning</a:t>
            </a:r>
          </a:p>
          <a:p>
            <a:pPr lvl="1"/>
            <a:r>
              <a:rPr lang="en-US" altLang="en-US" dirty="0"/>
              <a:t>I/O Scheduling</a:t>
            </a:r>
          </a:p>
          <a:p>
            <a:pPr lvl="1"/>
            <a:r>
              <a:rPr lang="en-US" altLang="en-US" dirty="0"/>
              <a:t>Write Optimizing</a:t>
            </a:r>
          </a:p>
          <a:p>
            <a:r>
              <a:rPr lang="en-US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Future Work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rgbClr val="FFFFFF"/>
                </a:solidFill>
                <a:ea typeface="Gill Sans" charset="0"/>
                <a:cs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92141505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PTSD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58427" cy="5003800"/>
          </a:xfrm>
        </p:spPr>
        <p:txBody>
          <a:bodyPr/>
          <a:lstStyle/>
          <a:p>
            <a:r>
              <a:rPr lang="en-US" b="1" i="1" dirty="0" err="1">
                <a:latin typeface="Gill Sans"/>
              </a:rPr>
              <a:t>PTSD</a:t>
            </a:r>
            <a:r>
              <a:rPr lang="en-US" dirty="0" err="1">
                <a:latin typeface="Gill Sans"/>
              </a:rPr>
              <a:t>:</a:t>
            </a:r>
            <a:r>
              <a:rPr lang="en-US" sz="1800" dirty="0" err="1">
                <a:latin typeface="Gill Sans"/>
              </a:rPr>
              <a:t>cache</a:t>
            </a:r>
            <a:r>
              <a:rPr lang="en-US" sz="1800" dirty="0">
                <a:latin typeface="Gill Sans"/>
              </a:rPr>
              <a:t> </a:t>
            </a:r>
            <a:r>
              <a:rPr lang="en-US" sz="1800" b="1" u="sng" dirty="0" err="1">
                <a:latin typeface="Gill Sans"/>
              </a:rPr>
              <a:t>P</a:t>
            </a:r>
            <a:r>
              <a:rPr lang="en-US" sz="1800" dirty="0" err="1">
                <a:latin typeface="Gill Sans"/>
              </a:rPr>
              <a:t>ar</a:t>
            </a:r>
            <a:r>
              <a:rPr lang="en-US" sz="1800" b="1" u="sng" dirty="0" err="1">
                <a:latin typeface="Gill Sans"/>
              </a:rPr>
              <a:t>T</a:t>
            </a:r>
            <a:r>
              <a:rPr lang="en-US" sz="1800" dirty="0" err="1">
                <a:latin typeface="Gill Sans"/>
              </a:rPr>
              <a:t>itioning</a:t>
            </a:r>
            <a:r>
              <a:rPr lang="en-US" sz="1800" dirty="0">
                <a:latin typeface="Gill Sans"/>
              </a:rPr>
              <a:t> and </a:t>
            </a:r>
            <a:r>
              <a:rPr lang="en-US" altLang="ko-KR" sz="1800" dirty="0">
                <a:latin typeface="Gill Sans"/>
              </a:rPr>
              <a:t>I/O-</a:t>
            </a:r>
            <a:r>
              <a:rPr lang="en-US" sz="1800" b="1" u="sng" dirty="0">
                <a:latin typeface="Gill Sans"/>
              </a:rPr>
              <a:t>S</a:t>
            </a:r>
            <a:r>
              <a:rPr lang="en-US" sz="1800" dirty="0">
                <a:latin typeface="Gill Sans"/>
              </a:rPr>
              <a:t>cheduling in </a:t>
            </a:r>
            <a:r>
              <a:rPr lang="en-US" sz="1800" b="1" u="sng" dirty="0">
                <a:latin typeface="Gill Sans"/>
              </a:rPr>
              <a:t>D</a:t>
            </a:r>
            <a:r>
              <a:rPr lang="en-US" sz="1800" dirty="0">
                <a:latin typeface="Gill Sans"/>
              </a:rPr>
              <a:t>emand-based</a:t>
            </a:r>
            <a:r>
              <a:rPr lang="en-US" sz="1800" b="1" dirty="0">
                <a:latin typeface="Gill Sans"/>
              </a:rPr>
              <a:t> </a:t>
            </a:r>
            <a:r>
              <a:rPr lang="en-US" sz="1800" dirty="0">
                <a:latin typeface="Gill Sans"/>
              </a:rPr>
              <a:t>FTL</a:t>
            </a:r>
          </a:p>
          <a:p>
            <a:pPr lvl="1"/>
            <a:r>
              <a:rPr lang="en-US" altLang="ko-KR" dirty="0">
                <a:latin typeface="Gill Sans"/>
              </a:rPr>
              <a:t>Mapping cache for reads and writes are partitioned into two regions</a:t>
            </a:r>
          </a:p>
          <a:p>
            <a:pPr lvl="1"/>
            <a:r>
              <a:rPr lang="en-US" altLang="ko-KR" dirty="0">
                <a:latin typeface="Gill Sans"/>
              </a:rPr>
              <a:t>Remove dirty eviction from read I/O path</a:t>
            </a:r>
          </a:p>
          <a:p>
            <a:pPr lvl="1"/>
            <a:endParaRPr lang="en-US" altLang="ko-KR" sz="600" dirty="0">
              <a:latin typeface="Gill Sans"/>
            </a:endParaRPr>
          </a:p>
          <a:p>
            <a:pPr lvl="1"/>
            <a:r>
              <a:rPr lang="en-US" altLang="ko-KR" dirty="0">
                <a:latin typeface="Gill Sans"/>
              </a:rPr>
              <a:t>Protect reads from write disturbance by I/O scheduling</a:t>
            </a:r>
            <a:endParaRPr lang="ko-KR" altLang="en-US" dirty="0">
              <a:latin typeface="Gill Sans"/>
            </a:endParaRPr>
          </a:p>
          <a:p>
            <a:endParaRPr lang="ko-KR" altLang="en-US" dirty="0">
              <a:latin typeface="Gill Sans"/>
              <a:cs typeface="Calibri" panose="020F0502020204030204" pitchFamily="34" charset="0"/>
            </a:endParaRPr>
          </a:p>
          <a:p>
            <a:r>
              <a:rPr lang="en-US" altLang="ko-KR" b="1" dirty="0">
                <a:latin typeface="Gill Sans"/>
                <a:cs typeface="Calibri"/>
              </a:rPr>
              <a:t>Main functionalities</a:t>
            </a:r>
          </a:p>
          <a:p>
            <a:pPr lvl="1"/>
            <a:r>
              <a:rPr lang="en-US" altLang="ko-KR" dirty="0">
                <a:latin typeface="Gill Sans"/>
                <a:cs typeface="Calibri"/>
              </a:rPr>
              <a:t>Cache Partitioning</a:t>
            </a:r>
          </a:p>
          <a:p>
            <a:pPr lvl="1"/>
            <a:r>
              <a:rPr lang="en-US" altLang="ko-KR" dirty="0">
                <a:latin typeface="Gill Sans"/>
                <a:cs typeface="Calibri"/>
              </a:rPr>
              <a:t>I/O scheduling</a:t>
            </a:r>
          </a:p>
          <a:p>
            <a:pPr lvl="1"/>
            <a:r>
              <a:rPr lang="en-US" altLang="ko-KR" dirty="0">
                <a:latin typeface="Gill Sans"/>
                <a:cs typeface="Calibri"/>
              </a:rPr>
              <a:t>Write optimizing</a:t>
            </a:r>
            <a:endParaRPr lang="ko-KR" altLang="en-US" dirty="0">
              <a:latin typeface="Gill Sans"/>
              <a:cs typeface="Calibri"/>
            </a:endParaRPr>
          </a:p>
          <a:p>
            <a:pPr lvl="1"/>
            <a:endParaRPr lang="en-US" altLang="ko-KR" dirty="0">
              <a:latin typeface="Gill Sans"/>
              <a:cs typeface="Calibri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rgbClr val="FFFFFF"/>
                </a:solidFill>
                <a:ea typeface="Gill Sans" charset="0"/>
                <a:cs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419668160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PTSD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58427" cy="5003800"/>
          </a:xfrm>
        </p:spPr>
        <p:txBody>
          <a:bodyPr/>
          <a:lstStyle/>
          <a:p>
            <a:r>
              <a:rPr lang="en-US" altLang="ko-KR" b="1" dirty="0">
                <a:latin typeface="Gill Sans"/>
                <a:cs typeface="Calibri"/>
              </a:rPr>
              <a:t>Experiments</a:t>
            </a:r>
          </a:p>
          <a:p>
            <a:pPr lvl="1"/>
            <a:r>
              <a:rPr lang="en-US" altLang="ko-KR" dirty="0">
                <a:latin typeface="Gill Sans"/>
                <a:cs typeface="Calibri"/>
              </a:rPr>
              <a:t>I/O performance is tested in mixed workload(R/W 5:5) after filling device</a:t>
            </a:r>
          </a:p>
          <a:p>
            <a:pPr lvl="2"/>
            <a:r>
              <a:rPr lang="en-US" altLang="ko-KR" dirty="0">
                <a:latin typeface="Gill Sans"/>
                <a:cs typeface="Calibri" panose="020F0502020204030204" pitchFamily="34" charset="0"/>
              </a:rPr>
              <a:t>Sequential Write + Mixed Random Read/Write</a:t>
            </a:r>
          </a:p>
          <a:p>
            <a:pPr lvl="2"/>
            <a:endParaRPr lang="en-US" altLang="ko-KR" dirty="0">
              <a:latin typeface="Gill Sans"/>
              <a:cs typeface="Calibri" panose="020F0502020204030204" pitchFamily="34" charset="0"/>
            </a:endParaRPr>
          </a:p>
          <a:p>
            <a:pPr lvl="1"/>
            <a:r>
              <a:rPr lang="en-US" altLang="ko-KR" dirty="0">
                <a:latin typeface="Gill Sans"/>
                <a:cs typeface="Calibri" panose="020F0502020204030204" pitchFamily="34" charset="0"/>
              </a:rPr>
              <a:t>Each FTL and Functionality is implemented as C program in userspace</a:t>
            </a:r>
          </a:p>
          <a:p>
            <a:pPr lvl="1"/>
            <a:endParaRPr lang="en-US" altLang="ko-KR" dirty="0">
              <a:latin typeface="Gill Sans"/>
              <a:cs typeface="Calibri" panose="020F0502020204030204" pitchFamily="34" charset="0"/>
            </a:endParaRPr>
          </a:p>
          <a:p>
            <a:pPr lvl="1"/>
            <a:r>
              <a:rPr lang="en-US" altLang="ko-KR" dirty="0">
                <a:latin typeface="Gill Sans"/>
                <a:cs typeface="Calibri" panose="020F0502020204030204" pitchFamily="34" charset="0"/>
              </a:rPr>
              <a:t>We evaluated on the embedded board which is simulating the SSD</a:t>
            </a:r>
          </a:p>
          <a:p>
            <a:pPr lvl="2"/>
            <a:r>
              <a:rPr lang="en-US" altLang="ko-KR" dirty="0">
                <a:latin typeface="Gill Sans"/>
                <a:cs typeface="Calibri" panose="020F0502020204030204" pitchFamily="34" charset="0"/>
              </a:rPr>
              <a:t>Xilinx ZCU 102</a:t>
            </a:r>
          </a:p>
          <a:p>
            <a:pPr lvl="2"/>
            <a:r>
              <a:rPr lang="en-US" altLang="ko-KR" dirty="0">
                <a:latin typeface="Gill Sans"/>
                <a:cs typeface="Calibri" panose="020F0502020204030204" pitchFamily="34" charset="0"/>
              </a:rPr>
              <a:t>512GB Capacity</a:t>
            </a:r>
          </a:p>
          <a:p>
            <a:pPr lvl="2"/>
            <a:r>
              <a:rPr lang="en-US" altLang="ko-KR" dirty="0">
                <a:latin typeface="Gill Sans"/>
                <a:cs typeface="Calibri" panose="020F0502020204030204" pitchFamily="34" charset="0"/>
              </a:rPr>
              <a:t>4GB DRAM</a:t>
            </a:r>
          </a:p>
          <a:p>
            <a:pPr lvl="2"/>
            <a:r>
              <a:rPr lang="en-US" altLang="ko-KR" dirty="0">
                <a:latin typeface="Gill Sans"/>
                <a:cs typeface="Calibri" panose="020F0502020204030204" pitchFamily="34" charset="0"/>
              </a:rPr>
              <a:t>4 1GHz ARM Cores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rgbClr val="FFFFFF"/>
                </a:solidFill>
                <a:ea typeface="Gill Sans" charset="0"/>
                <a:cs typeface="Gill Sans" charset="0"/>
              </a:rPr>
              <a:t>DGIST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14CBAC-2AD3-46F5-807C-B25798DD2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4191000"/>
            <a:ext cx="4267200" cy="228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347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1CEAD18-30F3-4186-A448-D29BD9464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051" y="3713163"/>
            <a:ext cx="3667125" cy="2890837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D976E5A-38DE-4C44-A599-7C6D3980F00C}"/>
              </a:ext>
            </a:extLst>
          </p:cNvPr>
          <p:cNvSpPr/>
          <p:nvPr/>
        </p:nvSpPr>
        <p:spPr bwMode="auto">
          <a:xfrm>
            <a:off x="4800608" y="3713163"/>
            <a:ext cx="4020546" cy="3069578"/>
          </a:xfrm>
          <a:prstGeom prst="roundRect">
            <a:avLst>
              <a:gd name="adj" fmla="val 8156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3C80B-E7B3-4493-9207-932A89142EC9}"/>
              </a:ext>
            </a:extLst>
          </p:cNvPr>
          <p:cNvSpPr txBox="1"/>
          <p:nvPr/>
        </p:nvSpPr>
        <p:spPr>
          <a:xfrm>
            <a:off x="4860478" y="3389454"/>
            <a:ext cx="189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1"/>
                </a:solidFill>
              </a:rPr>
              <a:t>Cache Partitioning</a:t>
            </a:r>
            <a:endParaRPr lang="ko-KR" altLang="en-US" sz="1800" dirty="0">
              <a:solidFill>
                <a:schemeClr val="accent1"/>
              </a:solidFill>
            </a:endParaRPr>
          </a:p>
        </p:txBody>
      </p:sp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PTSD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733577" cy="5003800"/>
          </a:xfrm>
        </p:spPr>
        <p:txBody>
          <a:bodyPr/>
          <a:lstStyle/>
          <a:p>
            <a:r>
              <a:rPr lang="en-US" altLang="ko-KR" b="1" dirty="0">
                <a:latin typeface="Gill Sans"/>
              </a:rPr>
              <a:t>Cache Partitioning</a:t>
            </a:r>
          </a:p>
          <a:p>
            <a:pPr lvl="1"/>
            <a:r>
              <a:rPr lang="en-US" altLang="ko-KR" dirty="0">
                <a:latin typeface="Gill Sans"/>
                <a:ea typeface="ヒラギノ角ゴ ProN W3"/>
                <a:cs typeface="Calibri"/>
              </a:rPr>
              <a:t>Separate Clean/Dirty cache</a:t>
            </a:r>
          </a:p>
          <a:p>
            <a:pPr lvl="1"/>
            <a:endParaRPr lang="en-US" altLang="ko-KR" sz="600" dirty="0">
              <a:latin typeface="Gill Sans"/>
              <a:ea typeface="ヒラギノ角ゴ ProN W3"/>
              <a:cs typeface="Calibri"/>
            </a:endParaRPr>
          </a:p>
          <a:p>
            <a:pPr lvl="1"/>
            <a:r>
              <a:rPr lang="en-US" altLang="ko-KR" dirty="0">
                <a:latin typeface="Gill Sans"/>
                <a:ea typeface="ヒラギノ角ゴ ProN W3"/>
                <a:cs typeface="Calibri"/>
              </a:rPr>
              <a:t>Only </a:t>
            </a:r>
            <a:r>
              <a:rPr lang="en-US" altLang="ko-KR" i="1" dirty="0">
                <a:latin typeface="Gill Sans"/>
                <a:ea typeface="ヒラギノ角ゴ ProN W3"/>
                <a:cs typeface="Calibri"/>
              </a:rPr>
              <a:t>clean eviction </a:t>
            </a:r>
            <a:r>
              <a:rPr lang="en-US" altLang="ko-KR" dirty="0">
                <a:latin typeface="Gill Sans"/>
                <a:ea typeface="ヒラギノ角ゴ ProN W3"/>
                <a:cs typeface="Calibri"/>
              </a:rPr>
              <a:t>occurs</a:t>
            </a:r>
            <a:r>
              <a:rPr lang="en-US" altLang="ko-KR" i="1" dirty="0">
                <a:latin typeface="Gill Sans"/>
                <a:ea typeface="ヒラギノ角ゴ ProN W3"/>
                <a:cs typeface="Calibri"/>
              </a:rPr>
              <a:t> </a:t>
            </a:r>
            <a:r>
              <a:rPr lang="en-US" altLang="ko-KR" dirty="0">
                <a:latin typeface="Gill Sans"/>
                <a:ea typeface="ヒラギノ角ゴ ProN W3"/>
                <a:cs typeface="Calibri"/>
              </a:rPr>
              <a:t>on read</a:t>
            </a:r>
          </a:p>
          <a:p>
            <a:pPr lvl="1"/>
            <a:r>
              <a:rPr lang="en-US" altLang="ko-KR" i="1" dirty="0">
                <a:latin typeface="Gill Sans"/>
                <a:ea typeface="ヒラギノ角ゴ ProN W3"/>
                <a:cs typeface="Calibri"/>
              </a:rPr>
              <a:t>Dirty evictions </a:t>
            </a:r>
            <a:r>
              <a:rPr lang="en-US" altLang="ko-KR" dirty="0">
                <a:latin typeface="Gill Sans"/>
                <a:ea typeface="ヒラギノ角ゴ ProN W3"/>
                <a:cs typeface="Calibri"/>
              </a:rPr>
              <a:t>are all imputed to write</a:t>
            </a:r>
          </a:p>
          <a:p>
            <a:pPr lvl="1"/>
            <a:endParaRPr lang="en-US" altLang="ko-KR" dirty="0">
              <a:latin typeface="Gill Sans"/>
              <a:ea typeface="ヒラギノ角ゴ ProN W3"/>
              <a:cs typeface="Calibri"/>
            </a:endParaRPr>
          </a:p>
          <a:p>
            <a:pPr lvl="1"/>
            <a:r>
              <a:rPr lang="en-US" altLang="ko-KR" dirty="0">
                <a:latin typeface="Gill Sans"/>
                <a:ea typeface="ヒラギノ角ゴ ProN W3"/>
                <a:cs typeface="Calibri"/>
              </a:rPr>
              <a:t>Cache utilization could be a drawback</a:t>
            </a:r>
          </a:p>
          <a:p>
            <a:pPr marL="0" indent="0">
              <a:buNone/>
            </a:pPr>
            <a:endParaRPr lang="ko-KR" altLang="en-US" dirty="0">
              <a:latin typeface="Gill Sans"/>
              <a:cs typeface="Calibri" panose="020F050202020403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rgbClr val="FFFFFF"/>
                </a:solidFill>
                <a:ea typeface="Gill Sans" charset="0"/>
                <a:cs typeface="Gill Sans" charset="0"/>
              </a:rPr>
              <a:t>DGIST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9249E8-B945-41CC-BC75-8B09EACF6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577" y="543243"/>
            <a:ext cx="3523455" cy="272996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EB967B3-E510-41C1-AB97-14B3087E58F4}"/>
              </a:ext>
            </a:extLst>
          </p:cNvPr>
          <p:cNvCxnSpPr>
            <a:stCxn id="2" idx="2"/>
          </p:cNvCxnSpPr>
          <p:nvPr/>
        </p:nvCxnSpPr>
        <p:spPr bwMode="auto">
          <a:xfrm flipH="1">
            <a:off x="6876304" y="3273212"/>
            <a:ext cx="1" cy="43995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1026" name="Picture 2" descr="ë¼ì§ê¼¬ë¦¬ íì´íì ëí ì´ë¯¸ì§ ê²ìê²°ê³¼">
            <a:extLst>
              <a:ext uri="{FF2B5EF4-FFF2-40B4-BE49-F238E27FC236}">
                <a16:creationId xmlns:a16="http://schemas.microsoft.com/office/drawing/2014/main" id="{7E9274C0-6523-4F68-BD1D-65D97768F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8355584" y="612828"/>
            <a:ext cx="814832" cy="108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8E0962-3C90-46DB-84B4-BBA1F131E283}"/>
              </a:ext>
            </a:extLst>
          </p:cNvPr>
          <p:cNvSpPr txBox="1"/>
          <p:nvPr/>
        </p:nvSpPr>
        <p:spPr>
          <a:xfrm>
            <a:off x="8043530" y="1371600"/>
            <a:ext cx="115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Dirty eviction…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B3732B-6612-4C77-99D4-1D6FB5CDCFFA}"/>
              </a:ext>
            </a:extLst>
          </p:cNvPr>
          <p:cNvSpPr txBox="1"/>
          <p:nvPr/>
        </p:nvSpPr>
        <p:spPr>
          <a:xfrm>
            <a:off x="8043530" y="1514591"/>
            <a:ext cx="115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Dirty eviction…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C5F41C-6BB4-4BC7-BD12-464EE485446C}"/>
              </a:ext>
            </a:extLst>
          </p:cNvPr>
          <p:cNvSpPr txBox="1"/>
          <p:nvPr/>
        </p:nvSpPr>
        <p:spPr>
          <a:xfrm>
            <a:off x="8038722" y="1671002"/>
            <a:ext cx="116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Clean eviction…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5F432F-D19F-40BE-9E58-D11936D74A41}"/>
              </a:ext>
            </a:extLst>
          </p:cNvPr>
          <p:cNvSpPr txBox="1"/>
          <p:nvPr/>
        </p:nvSpPr>
        <p:spPr>
          <a:xfrm>
            <a:off x="8038722" y="1827671"/>
            <a:ext cx="116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Clean eviction…</a:t>
            </a:r>
            <a:endParaRPr lang="ko-KR" altLang="en-US" sz="1200" dirty="0"/>
          </a:p>
        </p:txBody>
      </p:sp>
      <p:pic>
        <p:nvPicPr>
          <p:cNvPr id="19" name="Picture 2" descr="ë¼ì§ê¼¬ë¦¬ íì´íì ëí ì´ë¯¸ì§ ê²ìê²°ê³¼">
            <a:extLst>
              <a:ext uri="{FF2B5EF4-FFF2-40B4-BE49-F238E27FC236}">
                <a16:creationId xmlns:a16="http://schemas.microsoft.com/office/drawing/2014/main" id="{5B458971-63D7-4161-B9BC-AAC59C599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8260022" y="3772113"/>
            <a:ext cx="814832" cy="108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ë¼ì§ê¼¬ë¦¬ íì´íì ëí ì´ë¯¸ì§ ê²ìê²°ê³¼">
            <a:extLst>
              <a:ext uri="{FF2B5EF4-FFF2-40B4-BE49-F238E27FC236}">
                <a16:creationId xmlns:a16="http://schemas.microsoft.com/office/drawing/2014/main" id="{3FD4BF03-D284-4C23-94F0-9DC82744F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501581" y="3772114"/>
            <a:ext cx="814832" cy="108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0C06DA-268D-491A-B57F-1EB0F2D0270A}"/>
              </a:ext>
            </a:extLst>
          </p:cNvPr>
          <p:cNvSpPr txBox="1"/>
          <p:nvPr/>
        </p:nvSpPr>
        <p:spPr>
          <a:xfrm>
            <a:off x="8124216" y="4500195"/>
            <a:ext cx="115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Dirty eviction…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479149-7118-432C-AC55-650B4BFB858D}"/>
              </a:ext>
            </a:extLst>
          </p:cNvPr>
          <p:cNvSpPr txBox="1"/>
          <p:nvPr/>
        </p:nvSpPr>
        <p:spPr>
          <a:xfrm>
            <a:off x="8124216" y="4643186"/>
            <a:ext cx="115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Dirty eviction…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CF103D-3DAA-4E69-9600-4ECBD6B55569}"/>
              </a:ext>
            </a:extLst>
          </p:cNvPr>
          <p:cNvSpPr txBox="1"/>
          <p:nvPr/>
        </p:nvSpPr>
        <p:spPr>
          <a:xfrm>
            <a:off x="4088843" y="4566082"/>
            <a:ext cx="116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Clean eviction…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4B2CE6-4B59-4569-A80B-1E4C4FAB36B1}"/>
              </a:ext>
            </a:extLst>
          </p:cNvPr>
          <p:cNvSpPr txBox="1"/>
          <p:nvPr/>
        </p:nvSpPr>
        <p:spPr>
          <a:xfrm>
            <a:off x="4088843" y="4722751"/>
            <a:ext cx="116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Clean eviction…</a:t>
            </a:r>
            <a:endParaRPr lang="ko-KR" altLang="en-US" sz="12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9CA4CAC-D758-4D5C-8E0A-407A48A9B4D3}"/>
              </a:ext>
            </a:extLst>
          </p:cNvPr>
          <p:cNvGrpSpPr/>
          <p:nvPr/>
        </p:nvGrpSpPr>
        <p:grpSpPr>
          <a:xfrm>
            <a:off x="4836065" y="186915"/>
            <a:ext cx="584775" cy="649344"/>
            <a:chOff x="4836065" y="186915"/>
            <a:chExt cx="584775" cy="649344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588F42E-96F6-47B3-9552-CCD2C6F0609D}"/>
                </a:ext>
              </a:extLst>
            </p:cNvPr>
            <p:cNvCxnSpPr/>
            <p:nvPr/>
          </p:nvCxnSpPr>
          <p:spPr bwMode="auto">
            <a:xfrm>
              <a:off x="4980051" y="381000"/>
              <a:ext cx="304800" cy="3048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6FCDD2-C6C9-46B6-91F6-AEFA0DA7F31A}"/>
                </a:ext>
              </a:extLst>
            </p:cNvPr>
            <p:cNvSpPr txBox="1"/>
            <p:nvPr/>
          </p:nvSpPr>
          <p:spPr>
            <a:xfrm rot="2700000">
              <a:off x="4803781" y="219199"/>
              <a:ext cx="6493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Read</a:t>
              </a:r>
            </a:p>
            <a:p>
              <a:r>
                <a:rPr lang="en-US" altLang="ko-KR" sz="1600" dirty="0"/>
                <a:t>Write</a:t>
              </a:r>
              <a:endParaRPr lang="ko-KR" altLang="en-US" sz="16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F475A66-7C72-432D-8C5F-55C45D6A5CD3}"/>
              </a:ext>
            </a:extLst>
          </p:cNvPr>
          <p:cNvGrpSpPr/>
          <p:nvPr/>
        </p:nvGrpSpPr>
        <p:grpSpPr>
          <a:xfrm>
            <a:off x="4786709" y="3447223"/>
            <a:ext cx="584775" cy="601062"/>
            <a:chOff x="4836065" y="211056"/>
            <a:chExt cx="584775" cy="601062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852B174B-A279-4E44-8AC0-0DC0B72A73A4}"/>
                </a:ext>
              </a:extLst>
            </p:cNvPr>
            <p:cNvCxnSpPr/>
            <p:nvPr/>
          </p:nvCxnSpPr>
          <p:spPr bwMode="auto">
            <a:xfrm>
              <a:off x="4980051" y="381000"/>
              <a:ext cx="304800" cy="3048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C852FD6-6ADA-4967-8E81-FFCFC3924277}"/>
                </a:ext>
              </a:extLst>
            </p:cNvPr>
            <p:cNvSpPr txBox="1"/>
            <p:nvPr/>
          </p:nvSpPr>
          <p:spPr>
            <a:xfrm rot="2700000">
              <a:off x="4827922" y="219199"/>
              <a:ext cx="6010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Read</a:t>
              </a:r>
            </a:p>
            <a:p>
              <a:endParaRPr lang="en-US" altLang="ko-KR" sz="16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23DB815-68DB-4B0C-858D-9D9A2EDA8288}"/>
              </a:ext>
            </a:extLst>
          </p:cNvPr>
          <p:cNvGrpSpPr/>
          <p:nvPr/>
        </p:nvGrpSpPr>
        <p:grpSpPr>
          <a:xfrm>
            <a:off x="8147208" y="3483646"/>
            <a:ext cx="649345" cy="431628"/>
            <a:chOff x="8147208" y="3483646"/>
            <a:chExt cx="649345" cy="431628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5A18195-C6E7-4F6E-8D91-3D3304CDEC9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398677" y="3610474"/>
              <a:ext cx="304800" cy="3048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6E0E43-BA5E-4F93-BD69-51725E2A4CBC}"/>
                </a:ext>
              </a:extLst>
            </p:cNvPr>
            <p:cNvSpPr txBox="1"/>
            <p:nvPr/>
          </p:nvSpPr>
          <p:spPr>
            <a:xfrm rot="18900000">
              <a:off x="8147208" y="3483646"/>
              <a:ext cx="6493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377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7" grpId="0"/>
      <p:bldP spid="18" grpId="0"/>
      <p:bldP spid="21" grpId="0"/>
      <p:bldP spid="22" grpId="0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PTSD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58427" cy="5003800"/>
          </a:xfrm>
        </p:spPr>
        <p:txBody>
          <a:bodyPr/>
          <a:lstStyle/>
          <a:p>
            <a:r>
              <a:rPr lang="en-US" altLang="ko-KR" b="1" dirty="0">
                <a:latin typeface="Gill Sans"/>
              </a:rPr>
              <a:t>Cache Partitioning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rgbClr val="FFFFFF"/>
                </a:solidFill>
                <a:ea typeface="Gill Sans" charset="0"/>
                <a:cs typeface="Gill Sans" charset="0"/>
              </a:rPr>
              <a:t>DGIST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E04680-748C-4792-BC31-DC988B545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675" y="1810319"/>
            <a:ext cx="6379350" cy="478451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B849CA4-C598-4B3E-9BEE-D79485A04F79}"/>
              </a:ext>
            </a:extLst>
          </p:cNvPr>
          <p:cNvGrpSpPr/>
          <p:nvPr/>
        </p:nvGrpSpPr>
        <p:grpSpPr>
          <a:xfrm>
            <a:off x="2590800" y="3810000"/>
            <a:ext cx="2515433" cy="463609"/>
            <a:chOff x="2590800" y="3810000"/>
            <a:chExt cx="2515433" cy="463609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F179B8EB-4D4A-4004-A395-C23AC504570B}"/>
                </a:ext>
              </a:extLst>
            </p:cNvPr>
            <p:cNvCxnSpPr/>
            <p:nvPr/>
          </p:nvCxnSpPr>
          <p:spPr bwMode="auto">
            <a:xfrm flipH="1">
              <a:off x="2667000" y="3810000"/>
              <a:ext cx="533400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E92814-FFFA-4069-88EB-3F7CB90D4F90}"/>
                </a:ext>
              </a:extLst>
            </p:cNvPr>
            <p:cNvSpPr txBox="1"/>
            <p:nvPr/>
          </p:nvSpPr>
          <p:spPr>
            <a:xfrm>
              <a:off x="2590800" y="3873499"/>
              <a:ext cx="25154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Good average latency!</a:t>
              </a:r>
              <a:endParaRPr lang="ko-KR" altLang="en-US" sz="20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AFA7734-268B-4DF1-BBDF-8FE873790735}"/>
              </a:ext>
            </a:extLst>
          </p:cNvPr>
          <p:cNvGrpSpPr/>
          <p:nvPr/>
        </p:nvGrpSpPr>
        <p:grpSpPr>
          <a:xfrm>
            <a:off x="4578350" y="2133600"/>
            <a:ext cx="3041650" cy="1009710"/>
            <a:chOff x="4578350" y="2133600"/>
            <a:chExt cx="3041650" cy="100971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B161716-BE56-48AE-A820-BCE51BAF4895}"/>
                </a:ext>
              </a:extLst>
            </p:cNvPr>
            <p:cNvSpPr/>
            <p:nvPr/>
          </p:nvSpPr>
          <p:spPr bwMode="auto">
            <a:xfrm>
              <a:off x="4578350" y="2133600"/>
              <a:ext cx="3041650" cy="6096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ko-KR" alt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51C515-66DB-4A32-9DEB-491D0B46637A}"/>
                </a:ext>
              </a:extLst>
            </p:cNvPr>
            <p:cNvSpPr txBox="1"/>
            <p:nvPr/>
          </p:nvSpPr>
          <p:spPr>
            <a:xfrm>
              <a:off x="4811610" y="2743200"/>
              <a:ext cx="25751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</a:rPr>
                <a:t>Tail latency still exists…</a:t>
              </a:r>
              <a:endParaRPr lang="ko-KR" altLang="en-US" sz="2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AB08E53-5EEF-4D73-8708-FC7C404F6441}"/>
              </a:ext>
            </a:extLst>
          </p:cNvPr>
          <p:cNvSpPr txBox="1"/>
          <p:nvPr/>
        </p:nvSpPr>
        <p:spPr>
          <a:xfrm rot="19252397">
            <a:off x="7192568" y="1435062"/>
            <a:ext cx="1534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Block by writes?</a:t>
            </a:r>
          </a:p>
          <a:p>
            <a:r>
              <a:rPr lang="en-US" altLang="ko-KR" sz="1600" dirty="0"/>
              <a:t>Context switch?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59819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PTSD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58427" cy="5003800"/>
          </a:xfrm>
        </p:spPr>
        <p:txBody>
          <a:bodyPr/>
          <a:lstStyle/>
          <a:p>
            <a:r>
              <a:rPr lang="en-US" altLang="ko-KR" b="1" dirty="0">
                <a:latin typeface="Gill Sans"/>
              </a:rPr>
              <a:t>​I/O Scheduling</a:t>
            </a:r>
          </a:p>
          <a:p>
            <a:pPr lvl="1"/>
            <a:r>
              <a:rPr lang="en-US" altLang="ko-KR" dirty="0">
                <a:latin typeface="Gill Sans"/>
              </a:rPr>
              <a:t>force writes to stop when reads are waiting</a:t>
            </a:r>
          </a:p>
          <a:p>
            <a:pPr lvl="1"/>
            <a:r>
              <a:rPr lang="en-US" altLang="ko-KR" dirty="0">
                <a:latin typeface="Gill Sans"/>
              </a:rPr>
              <a:t>Writes are flushed only when the read I/O queue is empty</a:t>
            </a:r>
          </a:p>
          <a:p>
            <a:pPr lvl="1"/>
            <a:r>
              <a:rPr lang="en-US" altLang="ko-KR" dirty="0">
                <a:latin typeface="Gill Sans"/>
              </a:rPr>
              <a:t>After flush, we clean the device until write requests are finished</a:t>
            </a:r>
            <a:endParaRPr lang="en-US" altLang="ko-KR" dirty="0">
              <a:latin typeface="Gill Sans"/>
              <a:cs typeface="Calibri" panose="020F0502020204030204" pitchFamily="34" charset="0"/>
            </a:endParaRPr>
          </a:p>
          <a:p>
            <a:endParaRPr lang="ko-KR" altLang="en-US" dirty="0">
              <a:latin typeface="Gill Sans"/>
              <a:cs typeface="Calibri" panose="020F050202020403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rgbClr val="FFFFFF"/>
                </a:solidFill>
                <a:ea typeface="Gill Sans" charset="0"/>
                <a:cs typeface="Gill Sans" charset="0"/>
              </a:rPr>
              <a:t>DGIST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34B2F4-BCF1-4179-895F-3E6CFCE65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013" y="3048000"/>
            <a:ext cx="5486400" cy="345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0316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PTSD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58427" cy="5003800"/>
          </a:xfrm>
        </p:spPr>
        <p:txBody>
          <a:bodyPr/>
          <a:lstStyle/>
          <a:p>
            <a:r>
              <a:rPr lang="en-US" altLang="ko-KR" b="1" dirty="0">
                <a:latin typeface="Gill Sans"/>
              </a:rPr>
              <a:t>​I/O Scheduling</a:t>
            </a:r>
          </a:p>
          <a:p>
            <a:endParaRPr lang="ko-KR" altLang="en-US" dirty="0">
              <a:latin typeface="Gill Sans"/>
              <a:cs typeface="Calibri" panose="020F050202020403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rgbClr val="FFFFFF"/>
                </a:solidFill>
                <a:ea typeface="Gill Sans" charset="0"/>
                <a:cs typeface="Gill Sans" charset="0"/>
              </a:rPr>
              <a:t>DGIST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3F9797-4E91-496C-BE36-EFF8BE45E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594" y="1829371"/>
            <a:ext cx="6095238" cy="45714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447ECA-CA50-4E66-80FE-7C850B4E8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078" y="1803971"/>
            <a:ext cx="5198533" cy="38989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026B28-B893-4B1E-B9D8-928CFD2144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231444" y="2223071"/>
            <a:ext cx="1188156" cy="991441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3AD6709-5673-4C00-B4DF-CDCFF16701F8}"/>
              </a:ext>
            </a:extLst>
          </p:cNvPr>
          <p:cNvCxnSpPr>
            <a:cxnSpLocks/>
          </p:cNvCxnSpPr>
          <p:nvPr/>
        </p:nvCxnSpPr>
        <p:spPr bwMode="auto">
          <a:xfrm>
            <a:off x="3230074" y="3620912"/>
            <a:ext cx="1113326" cy="157660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E0B485E-D407-4F24-8FCE-F0124419CAA9}"/>
              </a:ext>
            </a:extLst>
          </p:cNvPr>
          <p:cNvCxnSpPr/>
          <p:nvPr/>
        </p:nvCxnSpPr>
        <p:spPr bwMode="auto">
          <a:xfrm flipV="1">
            <a:off x="6934200" y="2274711"/>
            <a:ext cx="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E6DDA6-3943-4F61-A955-A4189FB7858C}"/>
              </a:ext>
            </a:extLst>
          </p:cNvPr>
          <p:cNvSpPr txBox="1"/>
          <p:nvPr/>
        </p:nvSpPr>
        <p:spPr>
          <a:xfrm>
            <a:off x="6897567" y="2197784"/>
            <a:ext cx="1713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Good Tail Latency!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2027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022E-16 L -0.29861 1.11022E-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PTSD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58427" cy="5003800"/>
          </a:xfrm>
        </p:spPr>
        <p:txBody>
          <a:bodyPr/>
          <a:lstStyle/>
          <a:p>
            <a:r>
              <a:rPr lang="en-US" altLang="ko-KR" b="1" dirty="0">
                <a:latin typeface="Gill Sans"/>
              </a:rPr>
              <a:t>​I/O Scheduling</a:t>
            </a:r>
          </a:p>
          <a:p>
            <a:endParaRPr lang="ko-KR" altLang="en-US" dirty="0">
              <a:latin typeface="Gill Sans"/>
              <a:cs typeface="Calibri" panose="020F050202020403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rgbClr val="FFFFFF"/>
                </a:solidFill>
                <a:ea typeface="Gill Sans" charset="0"/>
                <a:cs typeface="Gill Sans" charset="0"/>
              </a:rPr>
              <a:t>DGIST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C84120-BD41-4C75-BEF7-51030AF39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933" y="2200626"/>
            <a:ext cx="4800600" cy="36004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CB4619-00E2-4E37-A13B-7F3A1A8E9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24" y="2895600"/>
            <a:ext cx="3636103" cy="231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23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x-none" altLang="en-US" dirty="0"/>
              <a:t>Index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ko-KR" dirty="0"/>
              <a:t>Introduction</a:t>
            </a:r>
          </a:p>
          <a:p>
            <a:r>
              <a:rPr lang="en-US" altLang="ko-KR" dirty="0"/>
              <a:t>Background</a:t>
            </a:r>
          </a:p>
          <a:p>
            <a:r>
              <a:rPr lang="en-US" altLang="en-US" dirty="0"/>
              <a:t>Motivation</a:t>
            </a:r>
          </a:p>
          <a:p>
            <a:r>
              <a:rPr lang="en-US" altLang="en-US" dirty="0"/>
              <a:t>PTSD</a:t>
            </a:r>
          </a:p>
          <a:p>
            <a:r>
              <a:rPr lang="en-US" altLang="en-US" dirty="0"/>
              <a:t>Future Work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rgbClr val="FFFFFF"/>
                </a:solidFill>
                <a:ea typeface="Gill Sans" charset="0"/>
                <a:cs typeface="Gill Sans" charset="0"/>
              </a:rPr>
              <a:t>DGIST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PTSD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58427" cy="5003800"/>
          </a:xfrm>
        </p:spPr>
        <p:txBody>
          <a:bodyPr/>
          <a:lstStyle/>
          <a:p>
            <a:r>
              <a:rPr lang="en-US" altLang="ko-KR" b="1" dirty="0">
                <a:latin typeface="Gill Sans"/>
              </a:rPr>
              <a:t>Write Optimizing</a:t>
            </a:r>
          </a:p>
          <a:p>
            <a:pPr lvl="1"/>
            <a:r>
              <a:rPr lang="en-US" altLang="ko-KR" dirty="0">
                <a:latin typeface="Gill Sans"/>
              </a:rPr>
              <a:t>Same mapping granularity in both cache is inefficient</a:t>
            </a:r>
          </a:p>
          <a:p>
            <a:pPr lvl="2"/>
            <a:r>
              <a:rPr lang="en-US" altLang="ko-KR" dirty="0">
                <a:latin typeface="Gill Sans"/>
              </a:rPr>
              <a:t>In dirty cache, the clean entry in dirty page can occupy the cache memory</a:t>
            </a:r>
          </a:p>
          <a:p>
            <a:pPr lvl="1"/>
            <a:r>
              <a:rPr lang="en-US" altLang="ko-KR" dirty="0">
                <a:latin typeface="Gill Sans"/>
                <a:cs typeface="Calibri" panose="020F0502020204030204" pitchFamily="34" charset="0"/>
              </a:rPr>
              <a:t>Also this effect more affect to write performance degrading with cache partitioning and I/O scheduling</a:t>
            </a:r>
          </a:p>
          <a:p>
            <a:pPr lvl="1"/>
            <a:endParaRPr lang="en-US" altLang="ko-KR" dirty="0">
              <a:latin typeface="Gill Sans"/>
              <a:cs typeface="Calibri" panose="020F0502020204030204" pitchFamily="34" charset="0"/>
            </a:endParaRPr>
          </a:p>
          <a:p>
            <a:endParaRPr lang="ko-KR" altLang="en-US" dirty="0">
              <a:latin typeface="Gill Sans"/>
              <a:cs typeface="Calibri" panose="020F050202020403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rgbClr val="FFFFFF"/>
                </a:solidFill>
                <a:ea typeface="Gill Sans" charset="0"/>
                <a:cs typeface="Gill Sans" charset="0"/>
              </a:rPr>
              <a:t>DGIST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24FDED-10C0-4132-8734-F3FB4C44F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564" y="4032309"/>
            <a:ext cx="3777836" cy="2062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DDF5F5-A7C1-4F80-BE30-FAE1DD927C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91" t="964" r="91" b="37696"/>
          <a:stretch/>
        </p:blipFill>
        <p:spPr>
          <a:xfrm>
            <a:off x="76200" y="4099365"/>
            <a:ext cx="4296552" cy="2077597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C9859D6-B9B5-4DB5-8A00-3DE681D90D41}"/>
              </a:ext>
            </a:extLst>
          </p:cNvPr>
          <p:cNvCxnSpPr>
            <a:stCxn id="7" idx="3"/>
          </p:cNvCxnSpPr>
          <p:nvPr/>
        </p:nvCxnSpPr>
        <p:spPr bwMode="auto">
          <a:xfrm flipV="1">
            <a:off x="4372752" y="5138163"/>
            <a:ext cx="504048" cy="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19376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PTSD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58427" cy="5003800"/>
          </a:xfrm>
        </p:spPr>
        <p:txBody>
          <a:bodyPr/>
          <a:lstStyle/>
          <a:p>
            <a:r>
              <a:rPr lang="en-US" altLang="ko-KR" b="1" dirty="0">
                <a:latin typeface="Gill Sans"/>
              </a:rPr>
              <a:t>Write Optimizing</a:t>
            </a:r>
          </a:p>
          <a:p>
            <a:pPr lvl="1"/>
            <a:endParaRPr lang="en-US" altLang="ko-KR" dirty="0">
              <a:latin typeface="Gill Sans"/>
              <a:cs typeface="Calibri" panose="020F0502020204030204" pitchFamily="34" charset="0"/>
            </a:endParaRPr>
          </a:p>
          <a:p>
            <a:endParaRPr lang="ko-KR" altLang="en-US" dirty="0">
              <a:latin typeface="Gill Sans"/>
              <a:cs typeface="Calibri" panose="020F050202020403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rgbClr val="FFFFFF"/>
                </a:solidFill>
                <a:ea typeface="Gill Sans" charset="0"/>
                <a:cs typeface="Gill Sans" charset="0"/>
              </a:rPr>
              <a:t>DGIST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40BCB3-1B9F-48AE-90DC-3F9BF88D4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335" y="1957832"/>
            <a:ext cx="5561330" cy="444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666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x-none" altLang="en-US" dirty="0"/>
              <a:t>Index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Background</a:t>
            </a:r>
          </a:p>
          <a:p>
            <a:r>
              <a:rPr lang="en-US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</a:p>
          <a:p>
            <a:r>
              <a:rPr lang="en-US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PTSD</a:t>
            </a:r>
          </a:p>
          <a:p>
            <a:r>
              <a:rPr lang="en-US" altLang="en-US" dirty="0"/>
              <a:t>Future Work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rgbClr val="FFFFFF"/>
                </a:solidFill>
                <a:ea typeface="Gill Sans" charset="0"/>
                <a:cs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14197064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Future work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58427" cy="5003800"/>
          </a:xfrm>
        </p:spPr>
        <p:txBody>
          <a:bodyPr/>
          <a:lstStyle/>
          <a:p>
            <a:r>
              <a:rPr lang="en-US" altLang="ko-KR" b="1" dirty="0">
                <a:latin typeface="Gill Sans"/>
              </a:rPr>
              <a:t>Limitation of I/O scheduling</a:t>
            </a:r>
          </a:p>
          <a:p>
            <a:pPr lvl="1"/>
            <a:r>
              <a:rPr lang="en-US" altLang="ko-KR" dirty="0">
                <a:latin typeface="Gill Sans"/>
              </a:rPr>
              <a:t>we just force to stop write services at software level, rather than hardware support</a:t>
            </a:r>
          </a:p>
          <a:p>
            <a:pPr lvl="1"/>
            <a:r>
              <a:rPr lang="en-US" altLang="ko-KR" dirty="0">
                <a:latin typeface="Gill Sans"/>
              </a:rPr>
              <a:t>This approach hides read tail latency to write requests</a:t>
            </a:r>
          </a:p>
          <a:p>
            <a:pPr lvl="1"/>
            <a:r>
              <a:rPr lang="en-US" altLang="ko-KR" dirty="0">
                <a:latin typeface="Gill Sans"/>
              </a:rPr>
              <a:t>If software I/O queue is overflowed out of limited queue depth, reads are delayed by writes in the end</a:t>
            </a:r>
          </a:p>
          <a:p>
            <a:endParaRPr lang="en-US" altLang="ko-KR" dirty="0">
              <a:latin typeface="Gill Sans"/>
            </a:endParaRPr>
          </a:p>
          <a:p>
            <a:r>
              <a:rPr lang="en-US" altLang="ko-KR" b="1" dirty="0">
                <a:latin typeface="Gill Sans"/>
              </a:rPr>
              <a:t>Adaptive partitioning</a:t>
            </a:r>
          </a:p>
          <a:p>
            <a:pPr lvl="1"/>
            <a:r>
              <a:rPr lang="en-US" altLang="ko-KR" dirty="0">
                <a:latin typeface="Gill Sans"/>
              </a:rPr>
              <a:t>we expect that the </a:t>
            </a:r>
            <a:r>
              <a:rPr lang="en-US" altLang="ko-KR" i="1" dirty="0">
                <a:latin typeface="Gill Sans"/>
              </a:rPr>
              <a:t>optimal partitioning point </a:t>
            </a:r>
            <a:r>
              <a:rPr lang="en-US" altLang="ko-KR" dirty="0">
                <a:latin typeface="Gill Sans"/>
              </a:rPr>
              <a:t>for given workload is exists</a:t>
            </a:r>
          </a:p>
          <a:p>
            <a:pPr lvl="1"/>
            <a:r>
              <a:rPr lang="en-US" altLang="ko-KR" dirty="0">
                <a:latin typeface="Gill Sans"/>
              </a:rPr>
              <a:t>adaptive partitioning by detecting workload in runtime would be effective to meet requirements adjustably</a:t>
            </a:r>
            <a:endParaRPr lang="en-US" altLang="ko-KR" dirty="0">
              <a:latin typeface="Gill Sans"/>
              <a:cs typeface="Calibri" panose="020F0502020204030204" pitchFamily="34" charset="0"/>
            </a:endParaRPr>
          </a:p>
          <a:p>
            <a:endParaRPr lang="ko-KR" altLang="en-US" dirty="0">
              <a:latin typeface="Gill Sans"/>
              <a:cs typeface="Calibri" panose="020F050202020403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rgbClr val="FFFFFF"/>
                </a:solidFill>
                <a:ea typeface="Gill Sans" charset="0"/>
                <a:cs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10916243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7618707-116E-4612-A22C-291C7AB04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97000"/>
            <a:ext cx="8382000" cy="5003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 algn="ctr">
              <a:buFont typeface="Wingdings 2" charset="2"/>
              <a:buNone/>
            </a:pPr>
            <a:endParaRPr lang="en-US" sz="4000" kern="0"/>
          </a:p>
          <a:p>
            <a:pPr marL="0" indent="0" algn="ctr">
              <a:buFont typeface="Wingdings 2" charset="2"/>
              <a:buNone/>
            </a:pPr>
            <a:endParaRPr lang="en-US" sz="4000" kern="0"/>
          </a:p>
          <a:p>
            <a:pPr marL="0" indent="0" algn="ctr">
              <a:buFont typeface="Wingdings 2" charset="2"/>
              <a:buNone/>
            </a:pPr>
            <a:r>
              <a:rPr lang="en-US" sz="6000" kern="0"/>
              <a:t>Q &amp; A</a:t>
            </a:r>
            <a:endParaRPr lang="en-US" sz="6000" kern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6BE59CE-3827-4E14-BBB8-7266519D1378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rgbClr val="FFFFFF"/>
                </a:solidFill>
                <a:ea typeface="Gill Sans" charset="0"/>
                <a:cs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74062336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x-none" altLang="en-US" dirty="0"/>
              <a:t>Index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ko-KR" dirty="0"/>
              <a:t>Introduction</a:t>
            </a:r>
          </a:p>
          <a:p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Background</a:t>
            </a:r>
          </a:p>
          <a:p>
            <a:r>
              <a:rPr lang="en-US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</a:p>
          <a:p>
            <a:r>
              <a:rPr lang="en-US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PTSD</a:t>
            </a:r>
          </a:p>
          <a:p>
            <a:r>
              <a:rPr lang="en-US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Future Work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rgbClr val="FFFFFF"/>
                </a:solidFill>
                <a:ea typeface="Gill Sans" charset="0"/>
                <a:cs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6010787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Introduction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5562600" cy="5003800"/>
          </a:xfrm>
        </p:spPr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Real-time apps need to store, retrieve and process large volume of sensor data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Unmanned Aerial Vehicles(UAVs)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Autonomous Cars</a:t>
            </a:r>
          </a:p>
          <a:p>
            <a:pPr lvl="1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Because of lack of the system memory, the </a:t>
            </a:r>
            <a:r>
              <a:rPr lang="en-US" alt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file I/Os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are occur</a:t>
            </a:r>
          </a:p>
          <a:p>
            <a:endParaRPr lang="en-US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 satisfy Real Time processing, the File I/O should be predictable.</a:t>
            </a:r>
          </a:p>
          <a:p>
            <a:pPr lvl="1"/>
            <a:r>
              <a:rPr lang="en-US" altLang="en-US" i="1" dirty="0">
                <a:latin typeface="Calibri"/>
                <a:ea typeface="ヒラギノ角ゴ ProN W3"/>
                <a:cs typeface="Calibri"/>
              </a:rPr>
              <a:t>read</a:t>
            </a:r>
            <a:r>
              <a:rPr lang="en-US" altLang="en-US" dirty="0">
                <a:latin typeface="Calibri"/>
                <a:ea typeface="ヒラギノ角ゴ ProN W3"/>
                <a:cs typeface="Calibri"/>
              </a:rPr>
              <a:t> operations can’t be handled as asynchronous way, it is more important than </a:t>
            </a:r>
            <a:r>
              <a:rPr lang="en-US" altLang="en-US" i="1" dirty="0">
                <a:latin typeface="Calibri"/>
                <a:ea typeface="ヒラギノ角ゴ ProN W3"/>
                <a:cs typeface="Calibri"/>
              </a:rPr>
              <a:t>write</a:t>
            </a:r>
            <a:r>
              <a:rPr lang="en-US" altLang="en-US" dirty="0">
                <a:latin typeface="Calibri"/>
                <a:ea typeface="ヒラギノ角ゴ ProN W3"/>
                <a:cs typeface="Calibri"/>
              </a:rPr>
              <a:t> operations.</a:t>
            </a:r>
            <a:endParaRPr lang="en-US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rgbClr val="FFFFFF"/>
                </a:solidFill>
                <a:ea typeface="Gill Sans" charset="0"/>
                <a:cs typeface="Gill Sans" charset="0"/>
              </a:rPr>
              <a:t>DGIST</a:t>
            </a:r>
          </a:p>
        </p:txBody>
      </p:sp>
      <p:pic>
        <p:nvPicPr>
          <p:cNvPr id="1026" name="Picture 2" descr="Unmanned Aerial Vehiclesì ëí ì´ë¯¸ì§ ê²ìê²°ê³¼">
            <a:extLst>
              <a:ext uri="{FF2B5EF4-FFF2-40B4-BE49-F238E27FC236}">
                <a16:creationId xmlns:a16="http://schemas.microsoft.com/office/drawing/2014/main" id="{242832AC-E5F1-47A4-AA07-FBEB759EC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254"/>
            <a:ext cx="25146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utonomous Vehiclesì ëí ì´ë¯¸ì§ ê²ìê²°ê³¼">
            <a:extLst>
              <a:ext uri="{FF2B5EF4-FFF2-40B4-BE49-F238E27FC236}">
                <a16:creationId xmlns:a16="http://schemas.microsoft.com/office/drawing/2014/main" id="{3F925F0C-6437-4E22-B5B0-D5CAC6F94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13463"/>
            <a:ext cx="251460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92379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Introduction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5003800"/>
          </a:xfrm>
        </p:spPr>
        <p:txBody>
          <a:bodyPr/>
          <a:lstStyle/>
          <a:p>
            <a:r>
              <a:rPr lang="en-US" altLang="ko-KR" dirty="0"/>
              <a:t>SSD instead of HDD must be adopted to meet requirements of real-time systems</a:t>
            </a:r>
          </a:p>
          <a:p>
            <a:pPr lvl="1"/>
            <a:r>
              <a:rPr lang="en-US" altLang="ko-KR" dirty="0"/>
              <a:t>Fast access time</a:t>
            </a:r>
          </a:p>
          <a:p>
            <a:pPr lvl="1"/>
            <a:r>
              <a:rPr lang="en-US" altLang="ko-KR" dirty="0"/>
              <a:t>Shock resistance</a:t>
            </a:r>
          </a:p>
          <a:p>
            <a:pPr lvl="1"/>
            <a:r>
              <a:rPr lang="en-US" altLang="ko-KR" dirty="0"/>
              <a:t>Low power consumption</a:t>
            </a:r>
          </a:p>
          <a:p>
            <a:endParaRPr lang="en-US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However, For SSDs, DRAM is required in proportion to the size of storage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to store massive data generated from sensors, more memory is needed</a:t>
            </a:r>
          </a:p>
          <a:p>
            <a:endParaRPr lang="en-US" altLang="en-US" dirty="0">
              <a:latin typeface="Calibri"/>
              <a:ea typeface="ヒラギノ角ゴ ProN W3"/>
              <a:cs typeface="Calibri"/>
            </a:endParaRPr>
          </a:p>
          <a:p>
            <a:r>
              <a:rPr lang="en-US" altLang="en-US" b="1" dirty="0">
                <a:latin typeface="Calibri"/>
                <a:ea typeface="ヒラギノ角ゴ ProN W3"/>
                <a:cs typeface="Calibri"/>
              </a:rPr>
              <a:t>Why SSD need DRAM?</a:t>
            </a:r>
          </a:p>
          <a:p>
            <a:pPr lvl="1"/>
            <a:r>
              <a:rPr lang="en-US" altLang="en-US" dirty="0">
                <a:latin typeface="Calibri"/>
                <a:ea typeface="ヒラギノ角ゴ ProN W3"/>
                <a:cs typeface="Calibri"/>
              </a:rPr>
              <a:t>Logical to Physical address mapping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rgbClr val="FFFFFF"/>
                </a:solidFill>
                <a:ea typeface="Gill Sans" charset="0"/>
                <a:cs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0811128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x-none" altLang="en-US" dirty="0"/>
              <a:t>Index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altLang="ko-KR" dirty="0"/>
              <a:t>Background</a:t>
            </a:r>
          </a:p>
          <a:p>
            <a:r>
              <a:rPr lang="en-US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</a:p>
          <a:p>
            <a:r>
              <a:rPr lang="en-US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PTSD</a:t>
            </a:r>
          </a:p>
          <a:p>
            <a:r>
              <a:rPr lang="en-US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Future Work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rgbClr val="FFFFFF"/>
                </a:solidFill>
                <a:ea typeface="Gill Sans" charset="0"/>
                <a:cs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66756164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Background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rgbClr val="FFFFFF"/>
                </a:solidFill>
                <a:ea typeface="Gill Sans" charset="0"/>
                <a:cs typeface="Gill Sans" charset="0"/>
              </a:rPr>
              <a:t>DGIST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186D25-0F59-402A-BAB0-5B78D2EB99E4}"/>
              </a:ext>
            </a:extLst>
          </p:cNvPr>
          <p:cNvSpPr/>
          <p:nvPr/>
        </p:nvSpPr>
        <p:spPr bwMode="auto">
          <a:xfrm>
            <a:off x="838200" y="2133600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a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98ECD8-6093-4AB8-BC6D-8D218268C7C9}"/>
              </a:ext>
            </a:extLst>
          </p:cNvPr>
          <p:cNvSpPr/>
          <p:nvPr/>
        </p:nvSpPr>
        <p:spPr bwMode="auto">
          <a:xfrm>
            <a:off x="1271016" y="2133600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b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703DBB-EEBE-4711-8D93-906118F7C073}"/>
              </a:ext>
            </a:extLst>
          </p:cNvPr>
          <p:cNvSpPr/>
          <p:nvPr/>
        </p:nvSpPr>
        <p:spPr bwMode="auto">
          <a:xfrm>
            <a:off x="1703832" y="2133600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c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12A956-4139-47E1-9420-E2EA2D365731}"/>
              </a:ext>
            </a:extLst>
          </p:cNvPr>
          <p:cNvSpPr/>
          <p:nvPr/>
        </p:nvSpPr>
        <p:spPr bwMode="auto">
          <a:xfrm>
            <a:off x="2136648" y="2133600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d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444777-E740-4D6B-9FF5-F4E8600A0BD9}"/>
              </a:ext>
            </a:extLst>
          </p:cNvPr>
          <p:cNvSpPr/>
          <p:nvPr/>
        </p:nvSpPr>
        <p:spPr bwMode="auto">
          <a:xfrm>
            <a:off x="2569464" y="2133600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19368D-A278-4E5F-B5D7-C853EF01D1DC}"/>
              </a:ext>
            </a:extLst>
          </p:cNvPr>
          <p:cNvSpPr/>
          <p:nvPr/>
        </p:nvSpPr>
        <p:spPr bwMode="auto">
          <a:xfrm>
            <a:off x="3002280" y="2133600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C11885-7069-4F5E-BD22-C2BD344695F8}"/>
              </a:ext>
            </a:extLst>
          </p:cNvPr>
          <p:cNvSpPr/>
          <p:nvPr/>
        </p:nvSpPr>
        <p:spPr bwMode="auto">
          <a:xfrm>
            <a:off x="3435096" y="2133600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e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8441E3-35BE-4866-9AC1-820839E2E678}"/>
              </a:ext>
            </a:extLst>
          </p:cNvPr>
          <p:cNvSpPr/>
          <p:nvPr/>
        </p:nvSpPr>
        <p:spPr bwMode="auto">
          <a:xfrm>
            <a:off x="3867912" y="2133600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72FAE8-7FF2-4532-BE20-BD04966AB3B4}"/>
              </a:ext>
            </a:extLst>
          </p:cNvPr>
          <p:cNvSpPr/>
          <p:nvPr/>
        </p:nvSpPr>
        <p:spPr bwMode="auto">
          <a:xfrm>
            <a:off x="4300728" y="2133600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595250-5E2F-407D-8FC6-1B0611CEF5FD}"/>
              </a:ext>
            </a:extLst>
          </p:cNvPr>
          <p:cNvSpPr/>
          <p:nvPr/>
        </p:nvSpPr>
        <p:spPr bwMode="auto">
          <a:xfrm>
            <a:off x="4733544" y="2133600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h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6C96F0-A0CB-47E8-9322-2394D7212B95}"/>
              </a:ext>
            </a:extLst>
          </p:cNvPr>
          <p:cNvSpPr/>
          <p:nvPr/>
        </p:nvSpPr>
        <p:spPr bwMode="auto">
          <a:xfrm>
            <a:off x="5166360" y="2133600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445D69-C0D7-40D7-9E0A-C52651A7F7DA}"/>
              </a:ext>
            </a:extLst>
          </p:cNvPr>
          <p:cNvSpPr/>
          <p:nvPr/>
        </p:nvSpPr>
        <p:spPr bwMode="auto">
          <a:xfrm>
            <a:off x="5599176" y="2133600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j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09C0DA5-0FDD-42BC-88A8-B00BF8604642}"/>
              </a:ext>
            </a:extLst>
          </p:cNvPr>
          <p:cNvSpPr/>
          <p:nvPr/>
        </p:nvSpPr>
        <p:spPr bwMode="auto">
          <a:xfrm>
            <a:off x="838200" y="5129784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a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36D754-AEF0-45E0-9A85-FE4A5809315C}"/>
              </a:ext>
            </a:extLst>
          </p:cNvPr>
          <p:cNvSpPr/>
          <p:nvPr/>
        </p:nvSpPr>
        <p:spPr bwMode="auto">
          <a:xfrm>
            <a:off x="1271016" y="5129784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b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B4EE7DF-E372-42BF-AE80-697078E3472A}"/>
              </a:ext>
            </a:extLst>
          </p:cNvPr>
          <p:cNvSpPr/>
          <p:nvPr/>
        </p:nvSpPr>
        <p:spPr bwMode="auto">
          <a:xfrm>
            <a:off x="1703832" y="5129784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c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A4349A4-457C-48FC-9402-BC34BCABFA2C}"/>
              </a:ext>
            </a:extLst>
          </p:cNvPr>
          <p:cNvSpPr/>
          <p:nvPr/>
        </p:nvSpPr>
        <p:spPr bwMode="auto">
          <a:xfrm>
            <a:off x="2136648" y="5129784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d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FFA722C-8EC1-4CC8-B33A-BD85DB0E2B40}"/>
              </a:ext>
            </a:extLst>
          </p:cNvPr>
          <p:cNvSpPr/>
          <p:nvPr/>
        </p:nvSpPr>
        <p:spPr bwMode="auto">
          <a:xfrm>
            <a:off x="2569464" y="5129784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a’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1B642E5-3A9D-4600-B638-AA5F798AFE12}"/>
              </a:ext>
            </a:extLst>
          </p:cNvPr>
          <p:cNvSpPr/>
          <p:nvPr/>
        </p:nvSpPr>
        <p:spPr bwMode="auto">
          <a:xfrm>
            <a:off x="3002280" y="5129784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b’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A0E9F9B-C5A0-43DB-885E-4899EBE074F8}"/>
              </a:ext>
            </a:extLst>
          </p:cNvPr>
          <p:cNvSpPr/>
          <p:nvPr/>
        </p:nvSpPr>
        <p:spPr bwMode="auto">
          <a:xfrm>
            <a:off x="3435096" y="5129784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c’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BCD8E69-1DC4-4D78-A276-3FB0C81CB76A}"/>
              </a:ext>
            </a:extLst>
          </p:cNvPr>
          <p:cNvSpPr/>
          <p:nvPr/>
        </p:nvSpPr>
        <p:spPr bwMode="auto">
          <a:xfrm>
            <a:off x="3867912" y="5129784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089883-53B9-4AF1-BD8F-8B30D45ADCCD}"/>
              </a:ext>
            </a:extLst>
          </p:cNvPr>
          <p:cNvSpPr/>
          <p:nvPr/>
        </p:nvSpPr>
        <p:spPr bwMode="auto">
          <a:xfrm>
            <a:off x="4300728" y="5129784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0298495-D0C6-48A7-A1BE-22F05B12AA77}"/>
              </a:ext>
            </a:extLst>
          </p:cNvPr>
          <p:cNvSpPr/>
          <p:nvPr/>
        </p:nvSpPr>
        <p:spPr bwMode="auto">
          <a:xfrm>
            <a:off x="4733544" y="5129784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2087011-9125-4AD0-B836-BEEAC851C685}"/>
              </a:ext>
            </a:extLst>
          </p:cNvPr>
          <p:cNvSpPr/>
          <p:nvPr/>
        </p:nvSpPr>
        <p:spPr bwMode="auto">
          <a:xfrm>
            <a:off x="5166360" y="5129784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h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8B45DA-0BC2-49DF-A08D-911048B82285}"/>
              </a:ext>
            </a:extLst>
          </p:cNvPr>
          <p:cNvSpPr/>
          <p:nvPr/>
        </p:nvSpPr>
        <p:spPr bwMode="auto">
          <a:xfrm>
            <a:off x="5599176" y="5129784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30D096D-32AC-4EB3-81FF-792D1A63E6A1}"/>
              </a:ext>
            </a:extLst>
          </p:cNvPr>
          <p:cNvCxnSpPr/>
          <p:nvPr/>
        </p:nvCxnSpPr>
        <p:spPr bwMode="auto">
          <a:xfrm>
            <a:off x="838200" y="4888484"/>
            <a:ext cx="0" cy="2413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B342A67-8031-4B4A-AB0C-5D2139B344D1}"/>
              </a:ext>
            </a:extLst>
          </p:cNvPr>
          <p:cNvCxnSpPr/>
          <p:nvPr/>
        </p:nvCxnSpPr>
        <p:spPr bwMode="auto">
          <a:xfrm>
            <a:off x="2569464" y="4888484"/>
            <a:ext cx="0" cy="2413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C5EA838-F637-474D-998B-7747EE27F308}"/>
              </a:ext>
            </a:extLst>
          </p:cNvPr>
          <p:cNvCxnSpPr/>
          <p:nvPr/>
        </p:nvCxnSpPr>
        <p:spPr bwMode="auto">
          <a:xfrm>
            <a:off x="4300728" y="4888484"/>
            <a:ext cx="0" cy="2413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7BA9723-8E32-4084-AACA-FD535DE7AA95}"/>
              </a:ext>
            </a:extLst>
          </p:cNvPr>
          <p:cNvCxnSpPr/>
          <p:nvPr/>
        </p:nvCxnSpPr>
        <p:spPr bwMode="auto">
          <a:xfrm>
            <a:off x="6031992" y="4888484"/>
            <a:ext cx="0" cy="2413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7D2359B-47A7-4531-877B-8BA111583498}"/>
              </a:ext>
            </a:extLst>
          </p:cNvPr>
          <p:cNvSpPr txBox="1"/>
          <p:nvPr/>
        </p:nvSpPr>
        <p:spPr>
          <a:xfrm>
            <a:off x="910176" y="17780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40F08B-E8A0-4727-83A6-F688F284042D}"/>
              </a:ext>
            </a:extLst>
          </p:cNvPr>
          <p:cNvSpPr txBox="1"/>
          <p:nvPr/>
        </p:nvSpPr>
        <p:spPr>
          <a:xfrm>
            <a:off x="1342992" y="1765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B647D5-76D7-43E1-AFB5-89032D0C4796}"/>
              </a:ext>
            </a:extLst>
          </p:cNvPr>
          <p:cNvSpPr txBox="1"/>
          <p:nvPr/>
        </p:nvSpPr>
        <p:spPr>
          <a:xfrm>
            <a:off x="1775808" y="1765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176921-D924-4B59-BCFE-FD07D9F31C25}"/>
              </a:ext>
            </a:extLst>
          </p:cNvPr>
          <p:cNvSpPr txBox="1"/>
          <p:nvPr/>
        </p:nvSpPr>
        <p:spPr>
          <a:xfrm>
            <a:off x="2202527" y="1765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9317A6-32DF-43EA-B54D-F1D7E9DDDB35}"/>
              </a:ext>
            </a:extLst>
          </p:cNvPr>
          <p:cNvSpPr txBox="1"/>
          <p:nvPr/>
        </p:nvSpPr>
        <p:spPr>
          <a:xfrm>
            <a:off x="2641440" y="1765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387A89-7E22-4B99-99E5-AD8264309148}"/>
              </a:ext>
            </a:extLst>
          </p:cNvPr>
          <p:cNvSpPr txBox="1"/>
          <p:nvPr/>
        </p:nvSpPr>
        <p:spPr>
          <a:xfrm>
            <a:off x="3080353" y="1765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5</a:t>
            </a:r>
            <a:endParaRPr lang="ko-KR" altLang="en-US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B2403D0-D195-4304-977B-633818A6AA7F}"/>
              </a:ext>
            </a:extLst>
          </p:cNvPr>
          <p:cNvSpPr txBox="1"/>
          <p:nvPr/>
        </p:nvSpPr>
        <p:spPr>
          <a:xfrm>
            <a:off x="3507072" y="1765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6</a:t>
            </a:r>
            <a:endParaRPr lang="ko-KR" alt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3F54DFB-3C20-452B-AA4F-5DAEF77ACE26}"/>
              </a:ext>
            </a:extLst>
          </p:cNvPr>
          <p:cNvSpPr txBox="1"/>
          <p:nvPr/>
        </p:nvSpPr>
        <p:spPr>
          <a:xfrm>
            <a:off x="3939888" y="1765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7</a:t>
            </a:r>
            <a:endParaRPr lang="ko-KR" alt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52723F6-323D-4ECE-9A42-9D1E4B675D64}"/>
              </a:ext>
            </a:extLst>
          </p:cNvPr>
          <p:cNvSpPr txBox="1"/>
          <p:nvPr/>
        </p:nvSpPr>
        <p:spPr>
          <a:xfrm>
            <a:off x="4372704" y="17647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8</a:t>
            </a:r>
            <a:endParaRPr lang="ko-KR" altLang="en-US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0CD8B2-EECD-4049-BB0F-C667B482AA2E}"/>
              </a:ext>
            </a:extLst>
          </p:cNvPr>
          <p:cNvSpPr txBox="1"/>
          <p:nvPr/>
        </p:nvSpPr>
        <p:spPr>
          <a:xfrm>
            <a:off x="4799423" y="17647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9</a:t>
            </a:r>
            <a:endParaRPr lang="ko-KR" altLang="en-US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EF8E983-818A-4ED5-B22B-2CE407B8ED18}"/>
              </a:ext>
            </a:extLst>
          </p:cNvPr>
          <p:cNvSpPr txBox="1"/>
          <p:nvPr/>
        </p:nvSpPr>
        <p:spPr>
          <a:xfrm>
            <a:off x="5174045" y="176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10</a:t>
            </a:r>
            <a:endParaRPr lang="ko-KR" altLang="en-US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1FC8E91-EC8B-49BB-9532-9335F04C5206}"/>
              </a:ext>
            </a:extLst>
          </p:cNvPr>
          <p:cNvSpPr txBox="1"/>
          <p:nvPr/>
        </p:nvSpPr>
        <p:spPr>
          <a:xfrm>
            <a:off x="5612958" y="17780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11</a:t>
            </a:r>
            <a:endParaRPr lang="ko-KR" altLang="en-US" sz="16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C597C3F-56BE-4E70-B036-D90129266AA4}"/>
              </a:ext>
            </a:extLst>
          </p:cNvPr>
          <p:cNvSpPr txBox="1"/>
          <p:nvPr/>
        </p:nvSpPr>
        <p:spPr>
          <a:xfrm>
            <a:off x="910176" y="5575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07E31CF-A247-416E-908B-98C3BA3D1BC0}"/>
              </a:ext>
            </a:extLst>
          </p:cNvPr>
          <p:cNvSpPr txBox="1"/>
          <p:nvPr/>
        </p:nvSpPr>
        <p:spPr>
          <a:xfrm>
            <a:off x="1342992" y="5562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EF98B96-E230-45FF-B721-1C8596AB149B}"/>
              </a:ext>
            </a:extLst>
          </p:cNvPr>
          <p:cNvSpPr txBox="1"/>
          <p:nvPr/>
        </p:nvSpPr>
        <p:spPr>
          <a:xfrm>
            <a:off x="1775808" y="5562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CCD1A1-042D-43F5-95DF-F346B703D1B0}"/>
              </a:ext>
            </a:extLst>
          </p:cNvPr>
          <p:cNvSpPr txBox="1"/>
          <p:nvPr/>
        </p:nvSpPr>
        <p:spPr>
          <a:xfrm>
            <a:off x="2202527" y="5562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9170991-E78D-4A70-A8F9-6B35BF6EC5F5}"/>
              </a:ext>
            </a:extLst>
          </p:cNvPr>
          <p:cNvSpPr txBox="1"/>
          <p:nvPr/>
        </p:nvSpPr>
        <p:spPr>
          <a:xfrm>
            <a:off x="2641440" y="5562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2B4AA2D-B9E1-4F32-A982-FD443BA09E91}"/>
              </a:ext>
            </a:extLst>
          </p:cNvPr>
          <p:cNvSpPr txBox="1"/>
          <p:nvPr/>
        </p:nvSpPr>
        <p:spPr>
          <a:xfrm>
            <a:off x="3080353" y="5562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5</a:t>
            </a:r>
            <a:endParaRPr lang="ko-KR" alt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B8CC97E-28B7-41D3-82C2-5254357600C3}"/>
              </a:ext>
            </a:extLst>
          </p:cNvPr>
          <p:cNvSpPr txBox="1"/>
          <p:nvPr/>
        </p:nvSpPr>
        <p:spPr>
          <a:xfrm>
            <a:off x="3507072" y="5562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6</a:t>
            </a:r>
            <a:endParaRPr lang="ko-KR" alt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3D6F235-E199-4FC0-9913-5144A75715A9}"/>
              </a:ext>
            </a:extLst>
          </p:cNvPr>
          <p:cNvSpPr txBox="1"/>
          <p:nvPr/>
        </p:nvSpPr>
        <p:spPr>
          <a:xfrm>
            <a:off x="3939888" y="5562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7</a:t>
            </a:r>
            <a:endParaRPr lang="ko-KR" altLang="en-US" sz="16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8F52D20-03AC-4139-A010-522E112CB98E}"/>
              </a:ext>
            </a:extLst>
          </p:cNvPr>
          <p:cNvSpPr txBox="1"/>
          <p:nvPr/>
        </p:nvSpPr>
        <p:spPr>
          <a:xfrm>
            <a:off x="4372704" y="55620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8</a:t>
            </a:r>
            <a:endParaRPr lang="ko-KR" alt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17CEB3A-5C25-4F94-932B-07F866BC8462}"/>
              </a:ext>
            </a:extLst>
          </p:cNvPr>
          <p:cNvSpPr txBox="1"/>
          <p:nvPr/>
        </p:nvSpPr>
        <p:spPr>
          <a:xfrm>
            <a:off x="4799423" y="55620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9</a:t>
            </a:r>
            <a:endParaRPr lang="ko-KR" altLang="en-US" sz="16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8E9C46-C8B0-4615-A329-62AB0F9C1080}"/>
              </a:ext>
            </a:extLst>
          </p:cNvPr>
          <p:cNvSpPr txBox="1"/>
          <p:nvPr/>
        </p:nvSpPr>
        <p:spPr>
          <a:xfrm>
            <a:off x="5174045" y="55626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10</a:t>
            </a:r>
            <a:endParaRPr lang="ko-KR" altLang="en-US" sz="1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4BB3C9-3627-4D8E-A3D2-CCAE74DA0882}"/>
              </a:ext>
            </a:extLst>
          </p:cNvPr>
          <p:cNvSpPr txBox="1"/>
          <p:nvPr/>
        </p:nvSpPr>
        <p:spPr>
          <a:xfrm>
            <a:off x="5612958" y="557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11</a:t>
            </a:r>
            <a:endParaRPr lang="ko-KR" altLang="en-US" sz="1600" dirty="0"/>
          </a:p>
        </p:txBody>
      </p:sp>
      <p:cxnSp>
        <p:nvCxnSpPr>
          <p:cNvPr id="32773" name="직선 화살표 연결선 32772">
            <a:extLst>
              <a:ext uri="{FF2B5EF4-FFF2-40B4-BE49-F238E27FC236}">
                <a16:creationId xmlns:a16="http://schemas.microsoft.com/office/drawing/2014/main" id="{AB203771-241A-4146-B4BA-E3082660117D}"/>
              </a:ext>
            </a:extLst>
          </p:cNvPr>
          <p:cNvCxnSpPr>
            <a:stCxn id="2" idx="2"/>
            <a:endCxn id="49" idx="0"/>
          </p:cNvCxnSpPr>
          <p:nvPr/>
        </p:nvCxnSpPr>
        <p:spPr bwMode="auto">
          <a:xfrm>
            <a:off x="1054608" y="2566416"/>
            <a:ext cx="0" cy="2563368"/>
          </a:xfrm>
          <a:prstGeom prst="straightConnector1">
            <a:avLst/>
          </a:prstGeom>
          <a:ln>
            <a:prstDash val="lgDash"/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3BE583B-2F74-40BD-B3D6-A3B8004D8BC7}"/>
              </a:ext>
            </a:extLst>
          </p:cNvPr>
          <p:cNvCxnSpPr>
            <a:cxnSpLocks/>
            <a:stCxn id="7" idx="2"/>
            <a:endCxn id="50" idx="0"/>
          </p:cNvCxnSpPr>
          <p:nvPr/>
        </p:nvCxnSpPr>
        <p:spPr bwMode="auto">
          <a:xfrm>
            <a:off x="1487424" y="2566416"/>
            <a:ext cx="0" cy="2563368"/>
          </a:xfrm>
          <a:prstGeom prst="straightConnector1">
            <a:avLst/>
          </a:prstGeom>
          <a:ln>
            <a:prstDash val="lgDash"/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836A269F-49EA-46EA-ACEB-BED5732DEC23}"/>
              </a:ext>
            </a:extLst>
          </p:cNvPr>
          <p:cNvCxnSpPr>
            <a:cxnSpLocks/>
            <a:stCxn id="9" idx="2"/>
            <a:endCxn id="51" idx="0"/>
          </p:cNvCxnSpPr>
          <p:nvPr/>
        </p:nvCxnSpPr>
        <p:spPr bwMode="auto">
          <a:xfrm>
            <a:off x="1920240" y="2566416"/>
            <a:ext cx="0" cy="2563368"/>
          </a:xfrm>
          <a:prstGeom prst="straightConnector1">
            <a:avLst/>
          </a:prstGeom>
          <a:ln>
            <a:prstDash val="lgDash"/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6007A27C-7364-46A6-8F3F-68FDA096088D}"/>
              </a:ext>
            </a:extLst>
          </p:cNvPr>
          <p:cNvCxnSpPr>
            <a:cxnSpLocks/>
            <a:stCxn id="10" idx="2"/>
            <a:endCxn id="52" idx="0"/>
          </p:cNvCxnSpPr>
          <p:nvPr/>
        </p:nvCxnSpPr>
        <p:spPr bwMode="auto">
          <a:xfrm>
            <a:off x="2353056" y="2566416"/>
            <a:ext cx="0" cy="2563368"/>
          </a:xfrm>
          <a:prstGeom prst="straightConnector1">
            <a:avLst/>
          </a:prstGeom>
          <a:ln>
            <a:prstDash val="lgDash"/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DA4DCB91-6EDC-4B4A-A2F9-013486EDE442}"/>
              </a:ext>
            </a:extLst>
          </p:cNvPr>
          <p:cNvCxnSpPr>
            <a:cxnSpLocks/>
            <a:stCxn id="2" idx="2"/>
            <a:endCxn id="45" idx="0"/>
          </p:cNvCxnSpPr>
          <p:nvPr/>
        </p:nvCxnSpPr>
        <p:spPr bwMode="auto">
          <a:xfrm>
            <a:off x="1054608" y="2566416"/>
            <a:ext cx="1731264" cy="2563368"/>
          </a:xfrm>
          <a:prstGeom prst="straightConnector1">
            <a:avLst/>
          </a:prstGeom>
          <a:ln>
            <a:prstDash val="lgDash"/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E72946C-8E50-4755-9AF8-5B0533469940}"/>
              </a:ext>
            </a:extLst>
          </p:cNvPr>
          <p:cNvCxnSpPr>
            <a:cxnSpLocks/>
            <a:stCxn id="7" idx="2"/>
            <a:endCxn id="46" idx="0"/>
          </p:cNvCxnSpPr>
          <p:nvPr/>
        </p:nvCxnSpPr>
        <p:spPr bwMode="auto">
          <a:xfrm>
            <a:off x="1487424" y="2566416"/>
            <a:ext cx="1731264" cy="2563368"/>
          </a:xfrm>
          <a:prstGeom prst="straightConnector1">
            <a:avLst/>
          </a:prstGeom>
          <a:ln>
            <a:prstDash val="lgDash"/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8E2E313C-8EE9-4FD8-9185-059030DF2316}"/>
              </a:ext>
            </a:extLst>
          </p:cNvPr>
          <p:cNvCxnSpPr>
            <a:cxnSpLocks/>
            <a:stCxn id="9" idx="2"/>
            <a:endCxn id="47" idx="0"/>
          </p:cNvCxnSpPr>
          <p:nvPr/>
        </p:nvCxnSpPr>
        <p:spPr bwMode="auto">
          <a:xfrm>
            <a:off x="1920240" y="2566416"/>
            <a:ext cx="1731264" cy="2563368"/>
          </a:xfrm>
          <a:prstGeom prst="straightConnector1">
            <a:avLst/>
          </a:prstGeom>
          <a:ln>
            <a:prstDash val="lgDash"/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788" name="표 32787">
            <a:extLst>
              <a:ext uri="{FF2B5EF4-FFF2-40B4-BE49-F238E27FC236}">
                <a16:creationId xmlns:a16="http://schemas.microsoft.com/office/drawing/2014/main" id="{2DC92383-13C6-42D8-B0FF-DF9CA75F3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138846"/>
              </p:ext>
            </p:extLst>
          </p:nvPr>
        </p:nvGraphicFramePr>
        <p:xfrm>
          <a:off x="6553200" y="2307336"/>
          <a:ext cx="1752600" cy="3108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70049880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605752991"/>
                    </a:ext>
                  </a:extLst>
                </a:gridCol>
              </a:tblGrid>
              <a:tr h="243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sz="11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ko-KR" altLang="en-US" sz="11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192131"/>
                  </a:ext>
                </a:extLst>
              </a:tr>
              <a:tr h="243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11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ko-KR" altLang="en-US" sz="11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461115"/>
                  </a:ext>
                </a:extLst>
              </a:tr>
              <a:tr h="243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ko-KR" altLang="en-US" sz="11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ko-KR" altLang="en-US" sz="11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55696"/>
                  </a:ext>
                </a:extLst>
              </a:tr>
              <a:tr h="243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ko-KR" altLang="en-US" sz="11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ko-KR" altLang="en-US" sz="11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158840"/>
                  </a:ext>
                </a:extLst>
              </a:tr>
              <a:tr h="243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ko-KR" altLang="en-US" sz="11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836358"/>
                  </a:ext>
                </a:extLst>
              </a:tr>
              <a:tr h="243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ko-KR" altLang="en-US" sz="11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14858"/>
                  </a:ext>
                </a:extLst>
              </a:tr>
              <a:tr h="243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ko-KR" altLang="en-US" sz="11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ko-KR" altLang="en-US" sz="11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445500"/>
                  </a:ext>
                </a:extLst>
              </a:tr>
              <a:tr h="243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ko-KR" altLang="en-US" sz="11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ko-KR" altLang="en-US" sz="11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946834"/>
                  </a:ext>
                </a:extLst>
              </a:tr>
              <a:tr h="243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ko-KR" altLang="en-US" sz="11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ko-KR" altLang="en-US" sz="11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92671"/>
                  </a:ext>
                </a:extLst>
              </a:tr>
              <a:tr h="243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ko-KR" altLang="en-US" sz="11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ko-KR" altLang="en-US" sz="11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241249"/>
                  </a:ext>
                </a:extLst>
              </a:tr>
              <a:tr h="243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ko-KR" altLang="en-US" sz="11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ko-KR" altLang="en-US" sz="11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676575"/>
                  </a:ext>
                </a:extLst>
              </a:tr>
              <a:tr h="243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ko-KR" altLang="en-US" sz="11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09607"/>
                  </a:ext>
                </a:extLst>
              </a:tr>
            </a:tbl>
          </a:graphicData>
        </a:graphic>
      </p:graphicFrame>
      <p:sp>
        <p:nvSpPr>
          <p:cNvPr id="139" name="TextBox 138">
            <a:extLst>
              <a:ext uri="{FF2B5EF4-FFF2-40B4-BE49-F238E27FC236}">
                <a16:creationId xmlns:a16="http://schemas.microsoft.com/office/drawing/2014/main" id="{66F109CD-5BC0-4227-AC55-E0CE3B80C7E7}"/>
              </a:ext>
            </a:extLst>
          </p:cNvPr>
          <p:cNvSpPr txBox="1"/>
          <p:nvPr/>
        </p:nvSpPr>
        <p:spPr>
          <a:xfrm>
            <a:off x="387630" y="1764792"/>
            <a:ext cx="480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LPA</a:t>
            </a:r>
            <a:endParaRPr lang="ko-KR" altLang="en-US" sz="16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7A503CB-0291-4AED-86C7-3FF02E04883A}"/>
              </a:ext>
            </a:extLst>
          </p:cNvPr>
          <p:cNvSpPr txBox="1"/>
          <p:nvPr/>
        </p:nvSpPr>
        <p:spPr>
          <a:xfrm>
            <a:off x="392392" y="5575300"/>
            <a:ext cx="499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PPA</a:t>
            </a:r>
            <a:endParaRPr lang="ko-KR" altLang="en-US" sz="16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45F64E8-CB2B-4729-B740-76E9443965D5}"/>
              </a:ext>
            </a:extLst>
          </p:cNvPr>
          <p:cNvSpPr txBox="1"/>
          <p:nvPr/>
        </p:nvSpPr>
        <p:spPr>
          <a:xfrm>
            <a:off x="6740339" y="1968782"/>
            <a:ext cx="491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LPA</a:t>
            </a:r>
            <a:endParaRPr lang="ko-KR" altLang="en-US" sz="16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7273C1A-3614-49B2-88D3-4E9D62D6515F}"/>
              </a:ext>
            </a:extLst>
          </p:cNvPr>
          <p:cNvSpPr txBox="1"/>
          <p:nvPr/>
        </p:nvSpPr>
        <p:spPr>
          <a:xfrm>
            <a:off x="7619028" y="1968782"/>
            <a:ext cx="513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PPA</a:t>
            </a:r>
            <a:endParaRPr lang="ko-KR" altLang="en-US" sz="1600" b="1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735407B-F03D-4DC3-8B26-9EF5EBF8F4DE}"/>
              </a:ext>
            </a:extLst>
          </p:cNvPr>
          <p:cNvSpPr/>
          <p:nvPr/>
        </p:nvSpPr>
        <p:spPr bwMode="auto">
          <a:xfrm>
            <a:off x="838200" y="2132013"/>
            <a:ext cx="432816" cy="43281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a’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B74FD2E-245A-4CC6-961F-7A24C638B474}"/>
              </a:ext>
            </a:extLst>
          </p:cNvPr>
          <p:cNvSpPr/>
          <p:nvPr/>
        </p:nvSpPr>
        <p:spPr bwMode="auto">
          <a:xfrm>
            <a:off x="1271016" y="2132013"/>
            <a:ext cx="432816" cy="43281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b’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3BB7E41B-8B85-499E-A3C0-D4AAB0B38214}"/>
              </a:ext>
            </a:extLst>
          </p:cNvPr>
          <p:cNvSpPr/>
          <p:nvPr/>
        </p:nvSpPr>
        <p:spPr bwMode="auto">
          <a:xfrm>
            <a:off x="1703832" y="2132013"/>
            <a:ext cx="432816" cy="43281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c’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9" name="직사각형 32788">
            <a:extLst>
              <a:ext uri="{FF2B5EF4-FFF2-40B4-BE49-F238E27FC236}">
                <a16:creationId xmlns:a16="http://schemas.microsoft.com/office/drawing/2014/main" id="{AE0573DD-7919-4FE7-992B-38A93934FA22}"/>
              </a:ext>
            </a:extLst>
          </p:cNvPr>
          <p:cNvSpPr/>
          <p:nvPr/>
        </p:nvSpPr>
        <p:spPr bwMode="auto">
          <a:xfrm>
            <a:off x="7705725" y="3886200"/>
            <a:ext cx="304800" cy="228600"/>
          </a:xfrm>
          <a:prstGeom prst="rect">
            <a:avLst/>
          </a:prstGeom>
          <a:solidFill>
            <a:srgbClr val="E7E7E7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E757BC5-3AC5-4EB6-857C-045ACF09F2B8}"/>
              </a:ext>
            </a:extLst>
          </p:cNvPr>
          <p:cNvSpPr/>
          <p:nvPr/>
        </p:nvSpPr>
        <p:spPr bwMode="auto">
          <a:xfrm>
            <a:off x="7723525" y="4403598"/>
            <a:ext cx="304800" cy="228600"/>
          </a:xfrm>
          <a:prstGeom prst="rect">
            <a:avLst/>
          </a:prstGeom>
          <a:solidFill>
            <a:srgbClr val="E7E7E7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A6BAECF-84A8-4DA8-81F3-F7362216C174}"/>
              </a:ext>
            </a:extLst>
          </p:cNvPr>
          <p:cNvSpPr/>
          <p:nvPr/>
        </p:nvSpPr>
        <p:spPr bwMode="auto">
          <a:xfrm>
            <a:off x="7723525" y="4912995"/>
            <a:ext cx="304800" cy="228600"/>
          </a:xfrm>
          <a:prstGeom prst="rect">
            <a:avLst/>
          </a:prstGeom>
          <a:solidFill>
            <a:srgbClr val="E7E7E7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6E8B9ED-2E28-49BB-9E1B-B473E45B64A7}"/>
              </a:ext>
            </a:extLst>
          </p:cNvPr>
          <p:cNvSpPr/>
          <p:nvPr/>
        </p:nvSpPr>
        <p:spPr bwMode="auto">
          <a:xfrm>
            <a:off x="7723525" y="4651248"/>
            <a:ext cx="304800" cy="228600"/>
          </a:xfrm>
          <a:prstGeom prst="rect">
            <a:avLst/>
          </a:prstGeom>
          <a:solidFill>
            <a:srgbClr val="CBCB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CDA277D-5263-432C-85A8-B8C183F04D44}"/>
              </a:ext>
            </a:extLst>
          </p:cNvPr>
          <p:cNvSpPr/>
          <p:nvPr/>
        </p:nvSpPr>
        <p:spPr bwMode="auto">
          <a:xfrm>
            <a:off x="7723525" y="4137850"/>
            <a:ext cx="304800" cy="228600"/>
          </a:xfrm>
          <a:prstGeom prst="rect">
            <a:avLst/>
          </a:prstGeom>
          <a:solidFill>
            <a:srgbClr val="CBCB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1" name="TextBox 32790">
            <a:extLst>
              <a:ext uri="{FF2B5EF4-FFF2-40B4-BE49-F238E27FC236}">
                <a16:creationId xmlns:a16="http://schemas.microsoft.com/office/drawing/2014/main" id="{63044739-CAB4-4305-BFDC-CD212E35C99B}"/>
              </a:ext>
            </a:extLst>
          </p:cNvPr>
          <p:cNvSpPr txBox="1"/>
          <p:nvPr/>
        </p:nvSpPr>
        <p:spPr>
          <a:xfrm>
            <a:off x="5492498" y="2003409"/>
            <a:ext cx="649223" cy="73866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54343EEC-FCC9-4D28-8C99-779A7C289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630" y="1008395"/>
            <a:ext cx="8382000" cy="3088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pPr marL="119380" indent="-119380"/>
            <a:r>
              <a:rPr lang="en-US" altLang="en-US" sz="2000" kern="0" dirty="0"/>
              <a:t>Address Mapping</a:t>
            </a:r>
          </a:p>
        </p:txBody>
      </p:sp>
    </p:spTree>
    <p:extLst>
      <p:ext uri="{BB962C8B-B14F-4D97-AF65-F5344CB8AC3E}">
        <p14:creationId xmlns:p14="http://schemas.microsoft.com/office/powerpoint/2010/main" val="29586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6" dur="200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060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200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060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200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00"/>
                            </p:stCondLst>
                            <p:childTnLst>
                              <p:par>
                                <p:cTn id="100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1" dur="200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060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200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060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200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400"/>
                            </p:stCondLst>
                            <p:childTnLst>
                              <p:par>
                                <p:cTn id="10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6" dur="200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060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200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060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8" dur="200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00"/>
                            </p:stCondLst>
                            <p:childTnLst>
                              <p:par>
                                <p:cTn id="13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5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250"/>
                            </p:stCondLst>
                            <p:childTnLst>
                              <p:par>
                                <p:cTn id="14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2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45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100"/>
                            </p:stCondLst>
                            <p:childTnLst>
                              <p:par>
                                <p:cTn id="16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2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3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75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950"/>
                            </p:stCondLst>
                            <p:childTnLst>
                              <p:par>
                                <p:cTn id="17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2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150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6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800"/>
                            </p:stCondLst>
                            <p:childTnLst>
                              <p:par>
                                <p:cTn id="18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2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allAtOnce" animBg="1"/>
      <p:bldP spid="50" grpId="0" uiExpand="1" build="allAtOnce" animBg="1"/>
      <p:bldP spid="51" grpId="0" uiExpand="1" build="allAtOnce" animBg="1"/>
      <p:bldP spid="141" grpId="0"/>
      <p:bldP spid="142" grpId="0"/>
      <p:bldP spid="143" grpId="0" animBg="1"/>
      <p:bldP spid="144" grpId="0" animBg="1"/>
      <p:bldP spid="145" grpId="0" animBg="1"/>
      <p:bldP spid="32789" grpId="0" animBg="1"/>
      <p:bldP spid="32789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3279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Background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rgbClr val="FFFFFF"/>
                </a:solidFill>
                <a:ea typeface="Gill Sans" charset="0"/>
                <a:cs typeface="Gill Sans" charset="0"/>
              </a:rPr>
              <a:t>DGIST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70A27B5-E733-4FF1-868E-61715EC77021}"/>
              </a:ext>
            </a:extLst>
          </p:cNvPr>
          <p:cNvSpPr/>
          <p:nvPr/>
        </p:nvSpPr>
        <p:spPr bwMode="auto">
          <a:xfrm>
            <a:off x="6031992" y="5129784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970C31-1858-4055-8D94-77EDBB0B5E79}"/>
              </a:ext>
            </a:extLst>
          </p:cNvPr>
          <p:cNvSpPr/>
          <p:nvPr/>
        </p:nvSpPr>
        <p:spPr bwMode="auto">
          <a:xfrm>
            <a:off x="6464808" y="5129784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j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5ED234A-5D59-485A-894E-C829150B07C8}"/>
              </a:ext>
            </a:extLst>
          </p:cNvPr>
          <p:cNvSpPr/>
          <p:nvPr/>
        </p:nvSpPr>
        <p:spPr bwMode="auto">
          <a:xfrm>
            <a:off x="6897624" y="5129784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C5AAB65-F12C-41CC-837C-C6E27A966C42}"/>
              </a:ext>
            </a:extLst>
          </p:cNvPr>
          <p:cNvSpPr/>
          <p:nvPr/>
        </p:nvSpPr>
        <p:spPr bwMode="auto">
          <a:xfrm>
            <a:off x="7330440" y="5129784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1B4D019-C72D-4B4A-B609-6C9E680F74C6}"/>
              </a:ext>
            </a:extLst>
          </p:cNvPr>
          <p:cNvCxnSpPr/>
          <p:nvPr/>
        </p:nvCxnSpPr>
        <p:spPr bwMode="auto">
          <a:xfrm>
            <a:off x="7763256" y="4888484"/>
            <a:ext cx="0" cy="2413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8C680CB-EFA7-4A1B-873C-C74EDF713936}"/>
              </a:ext>
            </a:extLst>
          </p:cNvPr>
          <p:cNvSpPr txBox="1"/>
          <p:nvPr/>
        </p:nvSpPr>
        <p:spPr>
          <a:xfrm>
            <a:off x="6059558" y="556209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12</a:t>
            </a:r>
            <a:endParaRPr lang="ko-KR" altLang="en-US" sz="1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CFA7DB-2F5B-49BB-8FC0-8CA3B76D0867}"/>
              </a:ext>
            </a:extLst>
          </p:cNvPr>
          <p:cNvSpPr txBox="1"/>
          <p:nvPr/>
        </p:nvSpPr>
        <p:spPr>
          <a:xfrm>
            <a:off x="6486277" y="556209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13</a:t>
            </a:r>
            <a:endParaRPr lang="ko-KR" altLang="en-US" sz="1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96B438-FE97-41F3-9B57-1E26761D13F2}"/>
              </a:ext>
            </a:extLst>
          </p:cNvPr>
          <p:cNvSpPr txBox="1"/>
          <p:nvPr/>
        </p:nvSpPr>
        <p:spPr>
          <a:xfrm>
            <a:off x="6912995" y="55626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14</a:t>
            </a:r>
            <a:endParaRPr lang="ko-KR" altLang="en-US" sz="16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4A9676C-EE51-4635-ABB2-4C5A6B7F85A6}"/>
              </a:ext>
            </a:extLst>
          </p:cNvPr>
          <p:cNvSpPr txBox="1"/>
          <p:nvPr/>
        </p:nvSpPr>
        <p:spPr>
          <a:xfrm>
            <a:off x="7351908" y="557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15</a:t>
            </a:r>
            <a:endParaRPr lang="ko-KR" altLang="en-US" sz="1600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B424AB0-3C28-4D86-AB7F-4383A0723397}"/>
              </a:ext>
            </a:extLst>
          </p:cNvPr>
          <p:cNvSpPr/>
          <p:nvPr/>
        </p:nvSpPr>
        <p:spPr bwMode="auto">
          <a:xfrm>
            <a:off x="838200" y="2133600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a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6221CA47-C681-4C4E-AA5B-C62A5932EDBF}"/>
              </a:ext>
            </a:extLst>
          </p:cNvPr>
          <p:cNvSpPr/>
          <p:nvPr/>
        </p:nvSpPr>
        <p:spPr bwMode="auto">
          <a:xfrm>
            <a:off x="1271016" y="2133600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b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F064866C-8357-4A29-A4B1-A71831CE0FAF}"/>
              </a:ext>
            </a:extLst>
          </p:cNvPr>
          <p:cNvSpPr/>
          <p:nvPr/>
        </p:nvSpPr>
        <p:spPr bwMode="auto">
          <a:xfrm>
            <a:off x="1703832" y="2133600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c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D82EADB-9CE0-4EC7-9C65-A8601156A070}"/>
              </a:ext>
            </a:extLst>
          </p:cNvPr>
          <p:cNvSpPr/>
          <p:nvPr/>
        </p:nvSpPr>
        <p:spPr bwMode="auto">
          <a:xfrm>
            <a:off x="2136648" y="2133600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d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8C63231-7F67-474E-AC31-C7FA13DA74BA}"/>
              </a:ext>
            </a:extLst>
          </p:cNvPr>
          <p:cNvSpPr/>
          <p:nvPr/>
        </p:nvSpPr>
        <p:spPr bwMode="auto">
          <a:xfrm>
            <a:off x="2569464" y="2133600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5F46700D-9E1D-4AE4-80E3-90F0440A3694}"/>
              </a:ext>
            </a:extLst>
          </p:cNvPr>
          <p:cNvSpPr/>
          <p:nvPr/>
        </p:nvSpPr>
        <p:spPr bwMode="auto">
          <a:xfrm>
            <a:off x="3002280" y="2133600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F068ED3-E856-4A65-AECD-4CEF1857F063}"/>
              </a:ext>
            </a:extLst>
          </p:cNvPr>
          <p:cNvSpPr/>
          <p:nvPr/>
        </p:nvSpPr>
        <p:spPr bwMode="auto">
          <a:xfrm>
            <a:off x="3435096" y="2133600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e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3368C30-B895-4D06-AC29-58188F4DA9ED}"/>
              </a:ext>
            </a:extLst>
          </p:cNvPr>
          <p:cNvSpPr/>
          <p:nvPr/>
        </p:nvSpPr>
        <p:spPr bwMode="auto">
          <a:xfrm>
            <a:off x="3867912" y="2133600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6E4F510F-A16C-4CDF-8FCC-2FDB40C4334B}"/>
              </a:ext>
            </a:extLst>
          </p:cNvPr>
          <p:cNvSpPr/>
          <p:nvPr/>
        </p:nvSpPr>
        <p:spPr bwMode="auto">
          <a:xfrm>
            <a:off x="4300728" y="2133600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62AC0803-BB5E-45C2-8D6A-764D8AE66E76}"/>
              </a:ext>
            </a:extLst>
          </p:cNvPr>
          <p:cNvSpPr/>
          <p:nvPr/>
        </p:nvSpPr>
        <p:spPr bwMode="auto">
          <a:xfrm>
            <a:off x="4733544" y="2133600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h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BCD2BC4-F7C6-42C8-9B24-14F6CC8B0DB7}"/>
              </a:ext>
            </a:extLst>
          </p:cNvPr>
          <p:cNvSpPr/>
          <p:nvPr/>
        </p:nvSpPr>
        <p:spPr bwMode="auto">
          <a:xfrm>
            <a:off x="5166360" y="2133600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90743E74-CE8C-4F0D-848D-6208860249B2}"/>
              </a:ext>
            </a:extLst>
          </p:cNvPr>
          <p:cNvSpPr/>
          <p:nvPr/>
        </p:nvSpPr>
        <p:spPr bwMode="auto">
          <a:xfrm>
            <a:off x="5599176" y="2133600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j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3AB491DF-12D1-4220-B62F-A5F8AB24DCE4}"/>
              </a:ext>
            </a:extLst>
          </p:cNvPr>
          <p:cNvSpPr/>
          <p:nvPr/>
        </p:nvSpPr>
        <p:spPr bwMode="auto">
          <a:xfrm>
            <a:off x="838200" y="5129784"/>
            <a:ext cx="432816" cy="4328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a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D6475B7-509D-4644-8F42-78C2CA8429C4}"/>
              </a:ext>
            </a:extLst>
          </p:cNvPr>
          <p:cNvSpPr/>
          <p:nvPr/>
        </p:nvSpPr>
        <p:spPr bwMode="auto">
          <a:xfrm>
            <a:off x="1271016" y="5129784"/>
            <a:ext cx="432816" cy="4328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b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74D6F2FB-569C-4507-929C-0F7ACCEF94A4}"/>
              </a:ext>
            </a:extLst>
          </p:cNvPr>
          <p:cNvSpPr/>
          <p:nvPr/>
        </p:nvSpPr>
        <p:spPr bwMode="auto">
          <a:xfrm>
            <a:off x="1703832" y="5129784"/>
            <a:ext cx="432816" cy="4328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c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93F87BE5-F0A9-49B1-9DD4-F65EE51A2841}"/>
              </a:ext>
            </a:extLst>
          </p:cNvPr>
          <p:cNvSpPr/>
          <p:nvPr/>
        </p:nvSpPr>
        <p:spPr bwMode="auto">
          <a:xfrm>
            <a:off x="2136648" y="5129784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d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E443A82E-21F0-426A-8D22-33B237699781}"/>
              </a:ext>
            </a:extLst>
          </p:cNvPr>
          <p:cNvSpPr/>
          <p:nvPr/>
        </p:nvSpPr>
        <p:spPr bwMode="auto">
          <a:xfrm>
            <a:off x="2569464" y="5129784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a’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33A4A6AE-1BB9-414B-85F6-19A9001BCC01}"/>
              </a:ext>
            </a:extLst>
          </p:cNvPr>
          <p:cNvSpPr/>
          <p:nvPr/>
        </p:nvSpPr>
        <p:spPr bwMode="auto">
          <a:xfrm>
            <a:off x="3002280" y="5129784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b’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D9A849D-CDF4-4925-A714-0B2364DE8839}"/>
              </a:ext>
            </a:extLst>
          </p:cNvPr>
          <p:cNvSpPr/>
          <p:nvPr/>
        </p:nvSpPr>
        <p:spPr bwMode="auto">
          <a:xfrm>
            <a:off x="3435096" y="5129784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c’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E1585FDD-91A8-4C2D-BEE8-49269DDBA726}"/>
              </a:ext>
            </a:extLst>
          </p:cNvPr>
          <p:cNvSpPr/>
          <p:nvPr/>
        </p:nvSpPr>
        <p:spPr bwMode="auto">
          <a:xfrm>
            <a:off x="3867912" y="5129784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DE3AE71-8951-447F-AC26-27B7FA45E2E2}"/>
              </a:ext>
            </a:extLst>
          </p:cNvPr>
          <p:cNvSpPr/>
          <p:nvPr/>
        </p:nvSpPr>
        <p:spPr bwMode="auto">
          <a:xfrm>
            <a:off x="4300728" y="5129784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2E5DB936-0310-4A44-B6CD-24B133FBC4EF}"/>
              </a:ext>
            </a:extLst>
          </p:cNvPr>
          <p:cNvSpPr/>
          <p:nvPr/>
        </p:nvSpPr>
        <p:spPr bwMode="auto">
          <a:xfrm>
            <a:off x="4733544" y="5129784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197F131E-4594-4A43-9107-0E2FA2E75DD3}"/>
              </a:ext>
            </a:extLst>
          </p:cNvPr>
          <p:cNvSpPr/>
          <p:nvPr/>
        </p:nvSpPr>
        <p:spPr bwMode="auto">
          <a:xfrm>
            <a:off x="5166360" y="5129784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h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9BB83E9A-FE4E-42DC-9158-ADDE49B31A09}"/>
              </a:ext>
            </a:extLst>
          </p:cNvPr>
          <p:cNvSpPr/>
          <p:nvPr/>
        </p:nvSpPr>
        <p:spPr bwMode="auto">
          <a:xfrm>
            <a:off x="5599176" y="5129784"/>
            <a:ext cx="432816" cy="432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AF6F159F-801A-4AAA-A173-AA1B5FAD3DC7}"/>
              </a:ext>
            </a:extLst>
          </p:cNvPr>
          <p:cNvCxnSpPr/>
          <p:nvPr/>
        </p:nvCxnSpPr>
        <p:spPr bwMode="auto">
          <a:xfrm>
            <a:off x="838200" y="4888484"/>
            <a:ext cx="0" cy="2413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2BF10D2A-F532-4519-9B68-5D07C344C9D4}"/>
              </a:ext>
            </a:extLst>
          </p:cNvPr>
          <p:cNvCxnSpPr/>
          <p:nvPr/>
        </p:nvCxnSpPr>
        <p:spPr bwMode="auto">
          <a:xfrm>
            <a:off x="2569464" y="4888484"/>
            <a:ext cx="0" cy="2413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5168D3AC-2CE1-49C2-9368-099D290C260D}"/>
              </a:ext>
            </a:extLst>
          </p:cNvPr>
          <p:cNvCxnSpPr/>
          <p:nvPr/>
        </p:nvCxnSpPr>
        <p:spPr bwMode="auto">
          <a:xfrm>
            <a:off x="4300728" y="4888484"/>
            <a:ext cx="0" cy="2413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FFC0877A-D43F-496B-96C9-A1317BE3603B}"/>
              </a:ext>
            </a:extLst>
          </p:cNvPr>
          <p:cNvCxnSpPr/>
          <p:nvPr/>
        </p:nvCxnSpPr>
        <p:spPr bwMode="auto">
          <a:xfrm>
            <a:off x="6031992" y="4888484"/>
            <a:ext cx="0" cy="2413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D414AC70-1354-4905-963F-A2EBA7A421F4}"/>
              </a:ext>
            </a:extLst>
          </p:cNvPr>
          <p:cNvSpPr txBox="1"/>
          <p:nvPr/>
        </p:nvSpPr>
        <p:spPr>
          <a:xfrm>
            <a:off x="910176" y="17780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4A63BAA-609D-46EE-8CE7-F72AB1ECD5F2}"/>
              </a:ext>
            </a:extLst>
          </p:cNvPr>
          <p:cNvSpPr txBox="1"/>
          <p:nvPr/>
        </p:nvSpPr>
        <p:spPr>
          <a:xfrm>
            <a:off x="1342992" y="1765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4E82B7E-1025-4D96-A467-04DBB6216C1D}"/>
              </a:ext>
            </a:extLst>
          </p:cNvPr>
          <p:cNvSpPr txBox="1"/>
          <p:nvPr/>
        </p:nvSpPr>
        <p:spPr>
          <a:xfrm>
            <a:off x="1775808" y="1765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D2E1A9E-8073-46DE-9AF8-1E2B6CD7A515}"/>
              </a:ext>
            </a:extLst>
          </p:cNvPr>
          <p:cNvSpPr txBox="1"/>
          <p:nvPr/>
        </p:nvSpPr>
        <p:spPr>
          <a:xfrm>
            <a:off x="2202527" y="1765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CFDAF3E-B856-4B74-8439-CC174AC692BE}"/>
              </a:ext>
            </a:extLst>
          </p:cNvPr>
          <p:cNvSpPr txBox="1"/>
          <p:nvPr/>
        </p:nvSpPr>
        <p:spPr>
          <a:xfrm>
            <a:off x="2641440" y="1765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808EB77-6949-43D9-B0EF-EBF7A0473BB7}"/>
              </a:ext>
            </a:extLst>
          </p:cNvPr>
          <p:cNvSpPr txBox="1"/>
          <p:nvPr/>
        </p:nvSpPr>
        <p:spPr>
          <a:xfrm>
            <a:off x="3080353" y="1765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5</a:t>
            </a:r>
            <a:endParaRPr lang="ko-KR" altLang="en-US" sz="16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FF513A5-CA66-4460-8F90-1955BCA12F75}"/>
              </a:ext>
            </a:extLst>
          </p:cNvPr>
          <p:cNvSpPr txBox="1"/>
          <p:nvPr/>
        </p:nvSpPr>
        <p:spPr>
          <a:xfrm>
            <a:off x="3507072" y="1765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6</a:t>
            </a:r>
            <a:endParaRPr lang="ko-KR" altLang="en-US" sz="16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966053F-B0BE-4F5C-BCCB-CB637EEF4594}"/>
              </a:ext>
            </a:extLst>
          </p:cNvPr>
          <p:cNvSpPr txBox="1"/>
          <p:nvPr/>
        </p:nvSpPr>
        <p:spPr>
          <a:xfrm>
            <a:off x="3939888" y="1765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7</a:t>
            </a:r>
            <a:endParaRPr lang="ko-KR" altLang="en-US" sz="16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B966B74-FBD9-47D6-8198-E85EE5AE6501}"/>
              </a:ext>
            </a:extLst>
          </p:cNvPr>
          <p:cNvSpPr txBox="1"/>
          <p:nvPr/>
        </p:nvSpPr>
        <p:spPr>
          <a:xfrm>
            <a:off x="4372704" y="17647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8</a:t>
            </a:r>
            <a:endParaRPr lang="ko-KR" altLang="en-US" sz="16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4CF7845-1133-4281-95AC-7C17AF90D2CB}"/>
              </a:ext>
            </a:extLst>
          </p:cNvPr>
          <p:cNvSpPr txBox="1"/>
          <p:nvPr/>
        </p:nvSpPr>
        <p:spPr>
          <a:xfrm>
            <a:off x="4799423" y="17647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9</a:t>
            </a:r>
            <a:endParaRPr lang="ko-KR" altLang="en-US" sz="16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E1A6C3F-3715-445A-8BBD-1DB52B83B2C0}"/>
              </a:ext>
            </a:extLst>
          </p:cNvPr>
          <p:cNvSpPr txBox="1"/>
          <p:nvPr/>
        </p:nvSpPr>
        <p:spPr>
          <a:xfrm>
            <a:off x="5174045" y="176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10</a:t>
            </a:r>
            <a:endParaRPr lang="ko-KR" altLang="en-US" sz="1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38787F0-CD73-4E7A-BD29-5FE9DD3199F4}"/>
              </a:ext>
            </a:extLst>
          </p:cNvPr>
          <p:cNvSpPr txBox="1"/>
          <p:nvPr/>
        </p:nvSpPr>
        <p:spPr>
          <a:xfrm>
            <a:off x="5612958" y="17780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11</a:t>
            </a:r>
            <a:endParaRPr lang="ko-KR" altLang="en-US" sz="16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F89B1F6-0AF8-4992-9683-40F2CF6E2138}"/>
              </a:ext>
            </a:extLst>
          </p:cNvPr>
          <p:cNvSpPr txBox="1"/>
          <p:nvPr/>
        </p:nvSpPr>
        <p:spPr>
          <a:xfrm>
            <a:off x="910176" y="5575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CDC8F7C-8FF4-4230-9BA5-0AB927625640}"/>
              </a:ext>
            </a:extLst>
          </p:cNvPr>
          <p:cNvSpPr txBox="1"/>
          <p:nvPr/>
        </p:nvSpPr>
        <p:spPr>
          <a:xfrm>
            <a:off x="1342992" y="5562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18D05D6-21C6-4100-A223-0D443F49C030}"/>
              </a:ext>
            </a:extLst>
          </p:cNvPr>
          <p:cNvSpPr txBox="1"/>
          <p:nvPr/>
        </p:nvSpPr>
        <p:spPr>
          <a:xfrm>
            <a:off x="1775808" y="5562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AF9C652-33D7-4AA6-8751-6E1BC10A86EF}"/>
              </a:ext>
            </a:extLst>
          </p:cNvPr>
          <p:cNvSpPr txBox="1"/>
          <p:nvPr/>
        </p:nvSpPr>
        <p:spPr>
          <a:xfrm>
            <a:off x="2202527" y="5562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6084920-DB14-44E3-9138-D2BC70628BF5}"/>
              </a:ext>
            </a:extLst>
          </p:cNvPr>
          <p:cNvSpPr txBox="1"/>
          <p:nvPr/>
        </p:nvSpPr>
        <p:spPr>
          <a:xfrm>
            <a:off x="2641440" y="5562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744538B-F7B7-4D9A-B96E-C2AE3621CEC8}"/>
              </a:ext>
            </a:extLst>
          </p:cNvPr>
          <p:cNvSpPr txBox="1"/>
          <p:nvPr/>
        </p:nvSpPr>
        <p:spPr>
          <a:xfrm>
            <a:off x="3080353" y="5562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5</a:t>
            </a:r>
            <a:endParaRPr lang="ko-KR" altLang="en-US" sz="16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CC82413-8550-4579-803F-210ABD224852}"/>
              </a:ext>
            </a:extLst>
          </p:cNvPr>
          <p:cNvSpPr txBox="1"/>
          <p:nvPr/>
        </p:nvSpPr>
        <p:spPr>
          <a:xfrm>
            <a:off x="3507072" y="5562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6</a:t>
            </a:r>
            <a:endParaRPr lang="ko-KR" altLang="en-US" sz="16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5A65C6B-CFB7-4372-9682-64F862FB861F}"/>
              </a:ext>
            </a:extLst>
          </p:cNvPr>
          <p:cNvSpPr txBox="1"/>
          <p:nvPr/>
        </p:nvSpPr>
        <p:spPr>
          <a:xfrm>
            <a:off x="3939888" y="5562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7</a:t>
            </a:r>
            <a:endParaRPr lang="ko-KR" altLang="en-US" sz="16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6067CC9-F32F-4A6C-AA54-1DB7CC00A092}"/>
              </a:ext>
            </a:extLst>
          </p:cNvPr>
          <p:cNvSpPr txBox="1"/>
          <p:nvPr/>
        </p:nvSpPr>
        <p:spPr>
          <a:xfrm>
            <a:off x="4372704" y="55620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8</a:t>
            </a:r>
            <a:endParaRPr lang="ko-KR" altLang="en-US" sz="160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375181B-6EAF-4EF7-87B5-913AF36F033F}"/>
              </a:ext>
            </a:extLst>
          </p:cNvPr>
          <p:cNvSpPr txBox="1"/>
          <p:nvPr/>
        </p:nvSpPr>
        <p:spPr>
          <a:xfrm>
            <a:off x="4799423" y="55620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9</a:t>
            </a:r>
            <a:endParaRPr lang="ko-KR" altLang="en-US" sz="16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7F5AF6A-6BEE-47E6-8417-13D0872FE9ED}"/>
              </a:ext>
            </a:extLst>
          </p:cNvPr>
          <p:cNvSpPr txBox="1"/>
          <p:nvPr/>
        </p:nvSpPr>
        <p:spPr>
          <a:xfrm>
            <a:off x="5174045" y="55626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10</a:t>
            </a:r>
            <a:endParaRPr lang="ko-KR" altLang="en-US" sz="16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5590D6D-6484-4334-B5B0-17FB6EE202E4}"/>
              </a:ext>
            </a:extLst>
          </p:cNvPr>
          <p:cNvSpPr txBox="1"/>
          <p:nvPr/>
        </p:nvSpPr>
        <p:spPr>
          <a:xfrm>
            <a:off x="5612958" y="557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11</a:t>
            </a:r>
            <a:endParaRPr lang="ko-KR" altLang="en-US" sz="1600" dirty="0"/>
          </a:p>
        </p:txBody>
      </p: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DE9AA819-BBDB-4E68-B77C-199B033309E3}"/>
              </a:ext>
            </a:extLst>
          </p:cNvPr>
          <p:cNvCxnSpPr>
            <a:cxnSpLocks/>
            <a:stCxn id="158" idx="2"/>
            <a:endCxn id="174" idx="0"/>
          </p:cNvCxnSpPr>
          <p:nvPr/>
        </p:nvCxnSpPr>
        <p:spPr bwMode="auto">
          <a:xfrm>
            <a:off x="1054608" y="2566416"/>
            <a:ext cx="1731264" cy="2563368"/>
          </a:xfrm>
          <a:prstGeom prst="straightConnector1">
            <a:avLst/>
          </a:prstGeom>
          <a:ln>
            <a:prstDash val="lgDash"/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C77B221E-7312-4A8C-BE67-EBEA34D541CD}"/>
              </a:ext>
            </a:extLst>
          </p:cNvPr>
          <p:cNvCxnSpPr>
            <a:cxnSpLocks/>
            <a:stCxn id="159" idx="2"/>
            <a:endCxn id="175" idx="0"/>
          </p:cNvCxnSpPr>
          <p:nvPr/>
        </p:nvCxnSpPr>
        <p:spPr bwMode="auto">
          <a:xfrm>
            <a:off x="1487424" y="2566416"/>
            <a:ext cx="1731264" cy="2563368"/>
          </a:xfrm>
          <a:prstGeom prst="straightConnector1">
            <a:avLst/>
          </a:prstGeom>
          <a:ln>
            <a:prstDash val="lgDash"/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591C7BDA-8F79-4283-94CE-FBBE8DC4B863}"/>
              </a:ext>
            </a:extLst>
          </p:cNvPr>
          <p:cNvCxnSpPr>
            <a:cxnSpLocks/>
            <a:stCxn id="160" idx="2"/>
            <a:endCxn id="176" idx="0"/>
          </p:cNvCxnSpPr>
          <p:nvPr/>
        </p:nvCxnSpPr>
        <p:spPr bwMode="auto">
          <a:xfrm>
            <a:off x="1920240" y="2566416"/>
            <a:ext cx="1731264" cy="2563368"/>
          </a:xfrm>
          <a:prstGeom prst="straightConnector1">
            <a:avLst/>
          </a:prstGeom>
          <a:ln>
            <a:prstDash val="lgDash"/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197FFE3F-D991-432C-A305-98089BA1AA71}"/>
              </a:ext>
            </a:extLst>
          </p:cNvPr>
          <p:cNvSpPr txBox="1"/>
          <p:nvPr/>
        </p:nvSpPr>
        <p:spPr>
          <a:xfrm>
            <a:off x="387630" y="1764792"/>
            <a:ext cx="480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LPA</a:t>
            </a:r>
            <a:endParaRPr lang="ko-KR" altLang="en-US" sz="16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0EFAEEE-5A8C-41F5-B321-18B18B0E561D}"/>
              </a:ext>
            </a:extLst>
          </p:cNvPr>
          <p:cNvSpPr txBox="1"/>
          <p:nvPr/>
        </p:nvSpPr>
        <p:spPr>
          <a:xfrm>
            <a:off x="392392" y="5575300"/>
            <a:ext cx="499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PPA</a:t>
            </a:r>
            <a:endParaRPr lang="ko-KR" altLang="en-US" sz="1600" dirty="0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97FEBA80-9FD0-4666-84F3-8EA42DCDAA21}"/>
              </a:ext>
            </a:extLst>
          </p:cNvPr>
          <p:cNvSpPr/>
          <p:nvPr/>
        </p:nvSpPr>
        <p:spPr bwMode="auto">
          <a:xfrm>
            <a:off x="838200" y="2132013"/>
            <a:ext cx="432816" cy="43281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a’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D4AE0C07-13D1-4EC2-BB23-BDAF66193288}"/>
              </a:ext>
            </a:extLst>
          </p:cNvPr>
          <p:cNvSpPr/>
          <p:nvPr/>
        </p:nvSpPr>
        <p:spPr bwMode="auto">
          <a:xfrm>
            <a:off x="1271016" y="2132013"/>
            <a:ext cx="432816" cy="43281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b’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2C7CB599-1A56-44E2-AD26-EB6B9F06C2E5}"/>
              </a:ext>
            </a:extLst>
          </p:cNvPr>
          <p:cNvSpPr/>
          <p:nvPr/>
        </p:nvSpPr>
        <p:spPr bwMode="auto">
          <a:xfrm>
            <a:off x="1703832" y="2132013"/>
            <a:ext cx="432816" cy="43281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c’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BDB37873-8926-4674-B955-BFA88AC5302A}"/>
              </a:ext>
            </a:extLst>
          </p:cNvPr>
          <p:cNvCxnSpPr>
            <a:cxnSpLocks/>
          </p:cNvCxnSpPr>
          <p:nvPr/>
        </p:nvCxnSpPr>
        <p:spPr bwMode="auto">
          <a:xfrm>
            <a:off x="2353056" y="2566416"/>
            <a:ext cx="0" cy="2563368"/>
          </a:xfrm>
          <a:prstGeom prst="straightConnector1">
            <a:avLst/>
          </a:prstGeom>
          <a:ln>
            <a:prstDash val="lgDash"/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095A3420-330E-4023-81B4-57663F66CFC6}"/>
              </a:ext>
            </a:extLst>
          </p:cNvPr>
          <p:cNvCxnSpPr>
            <a:stCxn id="173" idx="0"/>
            <a:endCxn id="54" idx="0"/>
          </p:cNvCxnSpPr>
          <p:nvPr/>
        </p:nvCxnSpPr>
        <p:spPr bwMode="auto">
          <a:xfrm rot="5400000" flipH="1" flipV="1">
            <a:off x="4300728" y="3182112"/>
            <a:ext cx="12700" cy="3895344"/>
          </a:xfrm>
          <a:prstGeom prst="bentConnector3">
            <a:avLst>
              <a:gd name="adj1" fmla="val 3525000"/>
            </a:avLst>
          </a:prstGeom>
          <a:ln>
            <a:prstDash val="lgDash"/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0F9043D1-919A-4D07-9F35-72ECB87D543E}"/>
              </a:ext>
            </a:extLst>
          </p:cNvPr>
          <p:cNvCxnSpPr>
            <a:cxnSpLocks/>
            <a:stCxn id="169" idx="2"/>
            <a:endCxn id="55" idx="0"/>
          </p:cNvCxnSpPr>
          <p:nvPr/>
        </p:nvCxnSpPr>
        <p:spPr bwMode="auto">
          <a:xfrm>
            <a:off x="5815584" y="2566416"/>
            <a:ext cx="865632" cy="2563368"/>
          </a:xfrm>
          <a:prstGeom prst="straightConnector1">
            <a:avLst/>
          </a:prstGeom>
          <a:ln>
            <a:prstDash val="lgDash"/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39817A3-80DE-42C7-9F4F-02DDFDBC0D69}"/>
              </a:ext>
            </a:extLst>
          </p:cNvPr>
          <p:cNvGrpSpPr/>
          <p:nvPr/>
        </p:nvGrpSpPr>
        <p:grpSpPr>
          <a:xfrm>
            <a:off x="841407" y="5129276"/>
            <a:ext cx="1731264" cy="432816"/>
            <a:chOff x="-870825" y="3853657"/>
            <a:chExt cx="1731264" cy="432816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11122201-B649-489D-8163-8906DBF109EE}"/>
                </a:ext>
              </a:extLst>
            </p:cNvPr>
            <p:cNvSpPr/>
            <p:nvPr/>
          </p:nvSpPr>
          <p:spPr bwMode="auto">
            <a:xfrm>
              <a:off x="-870825" y="3853657"/>
              <a:ext cx="432816" cy="43281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DA7A87ED-F4CF-4D7E-8596-3288BB82FF3D}"/>
                </a:ext>
              </a:extLst>
            </p:cNvPr>
            <p:cNvSpPr/>
            <p:nvPr/>
          </p:nvSpPr>
          <p:spPr bwMode="auto">
            <a:xfrm>
              <a:off x="-438009" y="3853657"/>
              <a:ext cx="432816" cy="43281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3C5B8FFA-8818-4648-817C-8BA3BC8B659C}"/>
                </a:ext>
              </a:extLst>
            </p:cNvPr>
            <p:cNvSpPr/>
            <p:nvPr/>
          </p:nvSpPr>
          <p:spPr bwMode="auto">
            <a:xfrm>
              <a:off x="-5193" y="3853657"/>
              <a:ext cx="432816" cy="43281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59B706C7-5A87-4817-886F-B5FC3AD17C35}"/>
                </a:ext>
              </a:extLst>
            </p:cNvPr>
            <p:cNvSpPr/>
            <p:nvPr/>
          </p:nvSpPr>
          <p:spPr bwMode="auto">
            <a:xfrm>
              <a:off x="427623" y="3853657"/>
              <a:ext cx="432816" cy="43281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82" name="Rectangle 3">
            <a:extLst>
              <a:ext uri="{FF2B5EF4-FFF2-40B4-BE49-F238E27FC236}">
                <a16:creationId xmlns:a16="http://schemas.microsoft.com/office/drawing/2014/main" id="{56B17DC3-D37F-499A-9AF9-07648E712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630" y="1008395"/>
            <a:ext cx="8382000" cy="3088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pPr marL="119380" indent="-119380"/>
            <a:r>
              <a:rPr lang="en-US" altLang="en-US" sz="2000" kern="0" dirty="0"/>
              <a:t>Garbage Collection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549469-B311-4DB2-BECA-4E0B3A3EAC5B}"/>
              </a:ext>
            </a:extLst>
          </p:cNvPr>
          <p:cNvSpPr txBox="1"/>
          <p:nvPr/>
        </p:nvSpPr>
        <p:spPr>
          <a:xfrm>
            <a:off x="6051871" y="5825631"/>
            <a:ext cx="1664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Over-Provisioning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FE36DA-4DFF-45CD-AFF0-E5993F43AEF0}"/>
              </a:ext>
            </a:extLst>
          </p:cNvPr>
          <p:cNvSpPr txBox="1"/>
          <p:nvPr/>
        </p:nvSpPr>
        <p:spPr>
          <a:xfrm>
            <a:off x="806290" y="4789213"/>
            <a:ext cx="1447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Block Erase!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90435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103" grpId="0"/>
      <p:bldP spid="104" grpId="0"/>
      <p:bldP spid="105" grpId="0"/>
      <p:bldP spid="106" grpId="0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x-none" altLang="en-US" dirty="0"/>
              <a:t>Index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Background</a:t>
            </a:r>
          </a:p>
          <a:p>
            <a:r>
              <a:rPr lang="en-US" altLang="en-US" dirty="0"/>
              <a:t>Motivation</a:t>
            </a:r>
          </a:p>
          <a:p>
            <a:r>
              <a:rPr lang="en-US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PTSD</a:t>
            </a:r>
          </a:p>
          <a:p>
            <a:r>
              <a:rPr lang="en-US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Future Work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>
                <a:solidFill>
                  <a:srgbClr val="FFFFFF"/>
                </a:solidFill>
                <a:ea typeface="Gill Sans" charset="0"/>
                <a:cs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53140330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12179</TotalTime>
  <Words>835</Words>
  <Application>Microsoft Office PowerPoint</Application>
  <PresentationFormat>화면 슬라이드 쇼(4:3)</PresentationFormat>
  <Paragraphs>334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Gill Sans</vt:lpstr>
      <vt:lpstr>ＭＳ Ｐゴシック</vt:lpstr>
      <vt:lpstr>ヒラギノ角ゴ ProN W3</vt:lpstr>
      <vt:lpstr>ヒラギノ角ゴ ProN W6</vt:lpstr>
      <vt:lpstr>맑은 고딕</vt:lpstr>
      <vt:lpstr>Arial Narrow</vt:lpstr>
      <vt:lpstr>Calibri</vt:lpstr>
      <vt:lpstr>Calibri Bold</vt:lpstr>
      <vt:lpstr>Wingdings</vt:lpstr>
      <vt:lpstr>Wingdings 2</vt:lpstr>
      <vt:lpstr>Title Slide</vt:lpstr>
      <vt:lpstr>Title and Content</vt:lpstr>
      <vt:lpstr>PowerPoint 프레젠테이션</vt:lpstr>
      <vt:lpstr>Index</vt:lpstr>
      <vt:lpstr>Index</vt:lpstr>
      <vt:lpstr>Introduction</vt:lpstr>
      <vt:lpstr>Introduction</vt:lpstr>
      <vt:lpstr>Index</vt:lpstr>
      <vt:lpstr>Background</vt:lpstr>
      <vt:lpstr>Background</vt:lpstr>
      <vt:lpstr>Index</vt:lpstr>
      <vt:lpstr>Motivation</vt:lpstr>
      <vt:lpstr>Motivation</vt:lpstr>
      <vt:lpstr>Index</vt:lpstr>
      <vt:lpstr>PTSD</vt:lpstr>
      <vt:lpstr>PTSD</vt:lpstr>
      <vt:lpstr>PTSD</vt:lpstr>
      <vt:lpstr>PTSD</vt:lpstr>
      <vt:lpstr>PTSD</vt:lpstr>
      <vt:lpstr>PTSD</vt:lpstr>
      <vt:lpstr>PTSD</vt:lpstr>
      <vt:lpstr>PTSD</vt:lpstr>
      <vt:lpstr>PTSD</vt:lpstr>
      <vt:lpstr>Index</vt:lpstr>
      <vt:lpstr>Future work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배 진욱</cp:lastModifiedBy>
  <cp:revision>973</cp:revision>
  <cp:lastPrinted>2017-07-31T01:56:57Z</cp:lastPrinted>
  <dcterms:created xsi:type="dcterms:W3CDTF">2017-07-31T01:56:57Z</dcterms:created>
  <dcterms:modified xsi:type="dcterms:W3CDTF">2019-06-05T04:16:40Z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