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6" r:id="rId11"/>
    <p:sldId id="267" r:id="rId12"/>
    <p:sldId id="264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08"/>
    <p:restoredTop sz="94720"/>
  </p:normalViewPr>
  <p:slideViewPr>
    <p:cSldViewPr snapToGrid="0" snapToObjects="1">
      <p:cViewPr varScale="1">
        <p:scale>
          <a:sx n="86" d="100"/>
          <a:sy n="86" d="100"/>
        </p:scale>
        <p:origin x="240" y="2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D3E0D-3E17-CA41-AE43-76FB4C408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D13975-20FF-9E41-B7DA-85CD7ABA5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97055-2D10-A641-80D8-7EB1A00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EBFB-E492-C045-BD92-C41D4687FF40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208BD-10A0-E84E-9D76-F41AE59F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30E4B-C3A4-E343-8D00-68F8F90E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9FF-C85E-2A46-8CEA-1D961255A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97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23764-8892-CD44-BDC9-35C10053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B65098-7706-BA44-8908-5D9738200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E57BE-FF03-C946-9A62-7CDA3B42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EBFB-E492-C045-BD92-C41D4687FF40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63599-D6E7-5F44-96E0-E04D487C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302AF-8CC8-CE4F-A9D7-2E317369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9FF-C85E-2A46-8CEA-1D961255A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92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988D5F-06EA-C74D-90CE-3AD57D1EB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385BB-AA1A-4448-805C-E21937ED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9F34A-81F3-7A46-8305-C6781FF3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EBFB-E492-C045-BD92-C41D4687FF40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1A664-297F-A640-AF22-8549374D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E74DA-1D98-E148-BC97-7DC88EEA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9FF-C85E-2A46-8CEA-1D961255A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642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FE08A-CD56-6C44-9A1A-257B5A91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577E6-2872-8840-8492-9B2B1F71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E5A87-518F-E14D-BA1D-96EA4D6D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EBFB-E492-C045-BD92-C41D4687FF40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AB5F2-0ABE-D041-ACFA-99EC4C69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AEAB2-0FEB-FC49-BD70-A6BB7B52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9FF-C85E-2A46-8CEA-1D961255A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363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54693-8305-9E49-962F-1E4469C9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5C01F-47E0-3A4D-87C3-0CA9759A2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6C6CE-2740-324B-9F47-04CACA50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EBFB-E492-C045-BD92-C41D4687FF40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297B6-4EB0-CE4E-9FDE-3FFDFEA8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47B15-AF79-3040-A9BC-012B969A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9FF-C85E-2A46-8CEA-1D961255A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443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7EBE9-8E80-EB4D-831A-72775892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CB6B7-710E-0B4B-8EA5-9838A79FB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F39012-2F50-2443-A0A6-5B0A84758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4AF5F-5523-2A4F-9393-2AAB9C7E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EBFB-E492-C045-BD92-C41D4687FF40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621F4-B5FA-ED41-B6A7-D33DF1CB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D3F93-74A6-CF4D-9887-D81DB993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9FF-C85E-2A46-8CEA-1D961255A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724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F15BB-1EBE-AD4E-9CA5-54576639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AE079-876A-B04B-99B4-DE1CB01E7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9E4D01-2704-9C44-BB07-FF6361AA4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471C7-1812-5449-BC80-33BE1A742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7466C9-658B-9148-AB8B-4034C050F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975331-E584-C543-AA33-766708D6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EBFB-E492-C045-BD92-C41D4687FF40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D0EA09-4EAB-D140-AAAB-F1531497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5D49D1-B520-C447-879B-6E168ACD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9FF-C85E-2A46-8CEA-1D961255A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245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08805-D117-1D40-A486-90657F43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7D1A4B-6A3D-164D-A6F3-04EB5DFC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EBFB-E492-C045-BD92-C41D4687FF40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9ED903-6560-984A-958A-950D1609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4EDCB6-E52B-3B45-906A-6546CD75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9FF-C85E-2A46-8CEA-1D961255A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934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178828-1021-1E49-B6D5-7DB4EB1F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EBFB-E492-C045-BD92-C41D4687FF40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DF37A6-4136-8C4C-9F09-A69CDD4B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58D9C-8AEB-444F-99D8-061F85AF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9FF-C85E-2A46-8CEA-1D961255A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790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8C925-77D8-D046-AB86-0F2628C2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81985-516B-CF4A-B8A8-676CBC79A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8E425-0D96-0744-839D-F641566C8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E05ED-F088-3046-86FE-2FCD737C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EBFB-E492-C045-BD92-C41D4687FF40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4E45B-9F8E-B048-8083-FA2914F8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40926-F009-CB40-80BD-FAB04428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9FF-C85E-2A46-8CEA-1D961255A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005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83A55-006E-4044-805F-67514B89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857B0C-6279-F54A-B2D2-244C40DC4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F32388-426D-3749-B340-203DA859F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1700C-4293-1A4F-AEA1-3FD7E6B0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EBFB-E492-C045-BD92-C41D4687FF40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74012-37DD-BB4A-8E48-ABEC9E9A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A44C7-A5A5-374B-BC7C-A305B6A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39FF-C85E-2A46-8CEA-1D961255A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275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24AC4C-C75D-224C-ACA6-3EF88715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328E2-D398-3740-A1F5-9A61AEC0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AF699-6CC7-FE4C-9840-7267E9058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2EBFB-E492-C045-BD92-C41D4687FF40}" type="datetimeFigureOut">
              <a:rPr kumimoji="1" lang="ko-Kore-KR" altLang="en-US" smtClean="0"/>
              <a:t>2022. 3. 10.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4A020-D149-B047-A71E-ABA08B43F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7F878-F4AD-2341-B403-2F0B361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39FF-C85E-2A46-8CEA-1D961255A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306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CD0ED5-0487-C34A-BE89-7E371C7FCB09}"/>
              </a:ext>
            </a:extLst>
          </p:cNvPr>
          <p:cNvSpPr txBox="1"/>
          <p:nvPr/>
        </p:nvSpPr>
        <p:spPr>
          <a:xfrm>
            <a:off x="4067239" y="2967335"/>
            <a:ext cx="405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3</a:t>
            </a:r>
            <a:r>
              <a:rPr kumimoji="1" lang="ko-KR" altLang="en-US" sz="5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강 </a:t>
            </a:r>
            <a:r>
              <a:rPr kumimoji="1" lang="en-US" altLang="ko-KR" sz="5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-</a:t>
            </a:r>
            <a:r>
              <a:rPr kumimoji="1" lang="ko-KR" altLang="en-US" sz="5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회귀분석</a:t>
            </a:r>
            <a:endParaRPr kumimoji="1" lang="ko-Kore-KR" altLang="en-US" sz="54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96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3AE13-677C-3A43-B662-B2F63CBD52CB}"/>
              </a:ext>
            </a:extLst>
          </p:cNvPr>
          <p:cNvSpPr txBox="1"/>
          <p:nvPr/>
        </p:nvSpPr>
        <p:spPr>
          <a:xfrm>
            <a:off x="0" y="0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예측값</a:t>
            </a:r>
            <a:r>
              <a:rPr kumimoji="1" lang="ko-KR" altLang="en-US" sz="2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</a:t>
            </a:r>
            <a:r>
              <a:rPr kumimoji="1" lang="en-US" altLang="ko-KR" sz="2400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Ŷnew</a:t>
            </a:r>
            <a:r>
              <a:rPr kumimoji="1" lang="ko-KR" altLang="en-US" sz="2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의</a:t>
            </a:r>
            <a:r>
              <a:rPr kumimoji="1" lang="en-US" altLang="ko-KR" sz="2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</a:t>
            </a:r>
            <a:r>
              <a:rPr kumimoji="1" lang="ko-KR" altLang="en-US" sz="2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신뢰구간 </a:t>
            </a:r>
            <a:endParaRPr kumimoji="1" lang="ko-Kore-KR" altLang="en-US" sz="24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2327327-5A38-1E41-8FCA-E9F4C2B8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575965"/>
            <a:ext cx="4813300" cy="1016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C7B8E3-4C45-C24C-82A8-0066A621B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50" y="1591965"/>
            <a:ext cx="4406900" cy="2374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AB4996-B895-3645-9238-E54CADF1F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800" y="5266035"/>
            <a:ext cx="57404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8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28AC0-0605-C54B-AF83-423845D937DA}"/>
              </a:ext>
            </a:extLst>
          </p:cNvPr>
          <p:cNvSpPr txBox="1"/>
          <p:nvPr/>
        </p:nvSpPr>
        <p:spPr>
          <a:xfrm>
            <a:off x="4193876" y="2967335"/>
            <a:ext cx="3804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기울기의 검정</a:t>
            </a:r>
            <a:endParaRPr kumimoji="1" lang="ko-Kore-KR" altLang="en-US" sz="54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8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70527-7410-A64C-AC88-5A4FAB12A7E3}"/>
              </a:ext>
            </a:extLst>
          </p:cNvPr>
          <p:cNvSpPr txBox="1"/>
          <p:nvPr/>
        </p:nvSpPr>
        <p:spPr>
          <a:xfrm>
            <a:off x="0" y="0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β</a:t>
            </a:r>
            <a:r>
              <a:rPr kumimoji="1" lang="ko-KR" altLang="en-US" sz="2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₁의 검정</a:t>
            </a:r>
            <a:endParaRPr kumimoji="1" lang="ko-Kore-KR" altLang="en-US" sz="24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  <p:pic>
        <p:nvPicPr>
          <p:cNvPr id="6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14CED676-91C1-9A45-97C6-C67D3F91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57" y="0"/>
            <a:ext cx="9416285" cy="68580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A38CAAD-6F7E-7E4B-B37A-80F956109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089"/>
          <a:stretch/>
        </p:blipFill>
        <p:spPr>
          <a:xfrm>
            <a:off x="7987124" y="4452844"/>
            <a:ext cx="2938182" cy="83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6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E0EC0A0-40E4-894C-BCE9-6A6F65CDB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100" y="1218126"/>
            <a:ext cx="3225800" cy="11557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710F8E-C572-AD43-93EA-92F8C78BB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4097244"/>
            <a:ext cx="2159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1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3B6FB1-1B96-E145-911E-3037E34F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85" y="108415"/>
            <a:ext cx="9885829" cy="5384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21A85-AD60-FF44-BAFF-BA61F9B31BCC}"/>
              </a:ext>
            </a:extLst>
          </p:cNvPr>
          <p:cNvSpPr txBox="1"/>
          <p:nvPr/>
        </p:nvSpPr>
        <p:spPr>
          <a:xfrm>
            <a:off x="2678593" y="5826255"/>
            <a:ext cx="7247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회귀 직선이 구해지더라도 값이 매우 </a:t>
            </a:r>
            <a:r>
              <a:rPr kumimoji="1" lang="ko-KR" altLang="en-US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산포되어있다면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직선이 </a:t>
            </a:r>
            <a:r>
              <a:rPr kumimoji="1" lang="ko-KR" altLang="en-US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유의하다고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할 수 없다</a:t>
            </a:r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.</a:t>
            </a:r>
          </a:p>
          <a:p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회귀 식의 경우 표준편차</a:t>
            </a:r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(</a:t>
            </a:r>
            <a:r>
              <a:rPr kumimoji="1" lang="ko-KR" altLang="en-US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표준오차</a:t>
            </a:r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)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가 넓다면 식이 유의하지 않다고 간주했다</a:t>
            </a:r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.</a:t>
            </a:r>
          </a:p>
          <a:p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그러면 도대체 얼마나 </a:t>
            </a:r>
            <a:r>
              <a:rPr kumimoji="1" lang="ko-KR" altLang="en-US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넓어야하는지는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</a:t>
            </a:r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t-test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의 </a:t>
            </a:r>
            <a:r>
              <a:rPr kumimoji="1" lang="ko-KR" altLang="en-US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유의확률로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계산하게 된다</a:t>
            </a:r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.</a:t>
            </a:r>
            <a:endParaRPr kumimoji="1" lang="ko-Kore-KR" altLang="en-US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39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9A6B1-478B-5348-BDF2-63D90D2EE9B5}"/>
              </a:ext>
            </a:extLst>
          </p:cNvPr>
          <p:cNvSpPr txBox="1"/>
          <p:nvPr/>
        </p:nvSpPr>
        <p:spPr>
          <a:xfrm>
            <a:off x="4843093" y="2967335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가중회귀</a:t>
            </a:r>
            <a:endParaRPr kumimoji="1" lang="ko-Kore-KR" altLang="en-US" sz="54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84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94AE37-E972-604B-87B0-0D02202D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96" y="0"/>
            <a:ext cx="10437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2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3DBD3D9-1853-C641-AD6A-3B048F8F3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" t="4088"/>
          <a:stretch/>
        </p:blipFill>
        <p:spPr>
          <a:xfrm>
            <a:off x="1487292" y="737035"/>
            <a:ext cx="9217416" cy="53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6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F2B6C89-9413-3E43-A764-9A1F64521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4"/>
          <a:stretch/>
        </p:blipFill>
        <p:spPr>
          <a:xfrm>
            <a:off x="1390650" y="1441450"/>
            <a:ext cx="9410700" cy="38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3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7C2C9A-93C5-044C-BDFC-521DDF05F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528" y="688781"/>
            <a:ext cx="236220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7A160B-0115-404E-85B1-C61AB70D9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028" y="3646379"/>
            <a:ext cx="1473200" cy="49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B043D8-F4CE-1C42-858A-A476AB4F3DBC}"/>
              </a:ext>
            </a:extLst>
          </p:cNvPr>
          <p:cNvSpPr txBox="1"/>
          <p:nvPr/>
        </p:nvSpPr>
        <p:spPr>
          <a:xfrm>
            <a:off x="6515274" y="1260281"/>
            <a:ext cx="4108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Yᵢ = 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원래 값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점의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Y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값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)</a:t>
            </a:r>
          </a:p>
          <a:p>
            <a:r>
              <a:rPr kumimoji="1" lang="en-US" altLang="ko-Kore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β₀ = 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직선의 절편</a:t>
            </a:r>
            <a:endParaRPr kumimoji="1" lang="en-US" altLang="ko-KR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  <a:p>
            <a:r>
              <a:rPr kumimoji="1" lang="en-US" altLang="ko-Kore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β₁ = 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직선의 기울기</a:t>
            </a:r>
            <a:endParaRPr kumimoji="1" lang="en-US" altLang="ko-KR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  <a:p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X</a:t>
            </a:r>
            <a:r>
              <a:rPr kumimoji="1" lang="en-US" altLang="ko-Kore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ᵢ</a:t>
            </a:r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= 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원래 값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점의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X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값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)</a:t>
            </a:r>
          </a:p>
          <a:p>
            <a:r>
              <a:rPr kumimoji="1" lang="en-US" altLang="ko-Kore-KR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ε</a:t>
            </a:r>
            <a:r>
              <a:rPr kumimoji="1" lang="en-US" altLang="ko-Kore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ᵢ = 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특정 직선이 구해졌을 경우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절편과 기울기의 값이 얼마이던 상관없이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)</a:t>
            </a:r>
            <a:r>
              <a:rPr kumimoji="1" lang="ko-KR" altLang="en-US" sz="1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</a:t>
            </a:r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X</a:t>
            </a:r>
            <a:r>
              <a:rPr kumimoji="1" lang="en-US" altLang="ko-Kore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ᵢ</a:t>
            </a:r>
            <a:r>
              <a:rPr kumimoji="1" lang="ko-KR" altLang="en-US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를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대입했을 때 나온 값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(</a:t>
            </a:r>
            <a:r>
              <a:rPr kumimoji="1" lang="ko-KR" altLang="en-US" sz="1400" dirty="0" err="1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예측값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 </a:t>
            </a:r>
            <a:r>
              <a:rPr kumimoji="1" lang="en-US" altLang="ko-KR" sz="1400" dirty="0" err="1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Ŷ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,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 선위의 값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)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에서 </a:t>
            </a:r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Y</a:t>
            </a:r>
            <a:r>
              <a:rPr kumimoji="1" lang="en-US" altLang="ko-Kore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ᵢ</a:t>
            </a:r>
            <a:r>
              <a:rPr kumimoji="1" lang="en-US" altLang="ko-Kore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점 위의 값</a:t>
            </a:r>
            <a:r>
              <a:rPr kumimoji="1" lang="en-US" altLang="ko-Kore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)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의 차이</a:t>
            </a:r>
            <a:endParaRPr kumimoji="1" lang="ko-Kore-KR" altLang="en-US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BB4770-F655-A042-AEA2-CC82251DCB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12" t="1788" r="4084" b="2332"/>
          <a:stretch/>
        </p:blipFill>
        <p:spPr>
          <a:xfrm>
            <a:off x="126485" y="1280395"/>
            <a:ext cx="4420463" cy="4297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917B34-903E-404A-A334-1CD540CD5EF5}"/>
              </a:ext>
            </a:extLst>
          </p:cNvPr>
          <p:cNvSpPr txBox="1"/>
          <p:nvPr/>
        </p:nvSpPr>
        <p:spPr>
          <a:xfrm>
            <a:off x="6764055" y="4141679"/>
            <a:ext cx="2784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Ŷ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</a:t>
            </a:r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=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추정된 값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직선의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Y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값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)</a:t>
            </a:r>
          </a:p>
          <a:p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b₀ = 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추정된 직선의 절편</a:t>
            </a:r>
            <a:endParaRPr kumimoji="1" lang="en-US" altLang="ko-KR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  <a:p>
            <a:r>
              <a:rPr kumimoji="1" lang="en-US" altLang="ko-Kore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b1 = </a:t>
            </a:r>
            <a:r>
              <a:rPr kumimoji="1" lang="ko-Kore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추정된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직선의 기울기</a:t>
            </a:r>
            <a:endParaRPr kumimoji="1" lang="en-US" altLang="ko-KR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  <a:p>
            <a:r>
              <a:rPr kumimoji="1" lang="en-US" altLang="ko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X</a:t>
            </a:r>
            <a:r>
              <a:rPr kumimoji="1" lang="en-US" altLang="ko-Kore-KR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= </a:t>
            </a:r>
            <a:r>
              <a:rPr kumimoji="1" lang="ko-KR" altLang="en-US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원래 값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점의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X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값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=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 직선의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X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값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6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28AC0-0605-C54B-AF83-423845D937DA}"/>
              </a:ext>
            </a:extLst>
          </p:cNvPr>
          <p:cNvSpPr txBox="1"/>
          <p:nvPr/>
        </p:nvSpPr>
        <p:spPr>
          <a:xfrm>
            <a:off x="2674230" y="2967335"/>
            <a:ext cx="6843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절편과</a:t>
            </a:r>
            <a:r>
              <a:rPr kumimoji="1" lang="ko-KR" altLang="en-US" sz="5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기울기의 신뢰구간</a:t>
            </a:r>
            <a:endParaRPr kumimoji="1" lang="ko-Kore-KR" altLang="en-US" sz="54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0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102D2C9-042E-E84E-A6DF-BF4E70EDC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728510"/>
            <a:ext cx="8572500" cy="199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45D5C-6E73-5B46-B969-C47143D8D4B0}"/>
              </a:ext>
            </a:extLst>
          </p:cNvPr>
          <p:cNvSpPr txBox="1"/>
          <p:nvPr/>
        </p:nvSpPr>
        <p:spPr>
          <a:xfrm>
            <a:off x="0" y="0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β</a:t>
            </a:r>
            <a:r>
              <a:rPr kumimoji="1" lang="ko-KR" altLang="en-US" sz="2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₁의 신뢰구간</a:t>
            </a:r>
            <a:endParaRPr kumimoji="1" lang="ko-Kore-KR" altLang="en-US" sz="24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D55540-5558-4C49-A2A0-58D4459F3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2703505"/>
            <a:ext cx="1498600" cy="571500"/>
          </a:xfrm>
          <a:prstGeom prst="rect">
            <a:avLst/>
          </a:prstGeom>
        </p:spPr>
      </p:pic>
      <p:pic>
        <p:nvPicPr>
          <p:cNvPr id="10" name="그림 9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0FA12740-F281-2146-8B49-AACCCE9A6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0" y="3275005"/>
            <a:ext cx="2794000" cy="850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192999-A020-F246-A9E6-5F97EE930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050" y="4096069"/>
            <a:ext cx="2247900" cy="1028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11A793B-4203-074B-882A-87AAFF0DF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75" y="2419524"/>
            <a:ext cx="2755900" cy="22479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9152653-EBA9-1546-A094-32D3945E2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700" y="5848724"/>
            <a:ext cx="3276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6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145D5C-6E73-5B46-B969-C47143D8D4B0}"/>
              </a:ext>
            </a:extLst>
          </p:cNvPr>
          <p:cNvSpPr txBox="1"/>
          <p:nvPr/>
        </p:nvSpPr>
        <p:spPr>
          <a:xfrm>
            <a:off x="0" y="0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β</a:t>
            </a:r>
            <a:r>
              <a:rPr kumimoji="1" lang="ko-KR" altLang="en-US" sz="2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₀의 신뢰구간</a:t>
            </a:r>
            <a:endParaRPr kumimoji="1" lang="ko-Kore-KR" altLang="en-US" sz="24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1D39B-AFA7-6740-AA21-1A51F0A0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075748"/>
            <a:ext cx="2933700" cy="1168400"/>
          </a:xfrm>
          <a:prstGeom prst="rect">
            <a:avLst/>
          </a:prstGeom>
        </p:spPr>
      </p:pic>
      <p:pic>
        <p:nvPicPr>
          <p:cNvPr id="7" name="그림 6" descr="텍스트, 게이지, 손목시계, 시계이(가) 표시된 사진&#10;&#10;자동 생성된 설명">
            <a:extLst>
              <a:ext uri="{FF2B5EF4-FFF2-40B4-BE49-F238E27FC236}">
                <a16:creationId xmlns:a16="http://schemas.microsoft.com/office/drawing/2014/main" id="{C0A22EA5-0231-5F47-88AC-7BC4FCF7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0" y="2244148"/>
            <a:ext cx="3175000" cy="9779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AB8B91D-6C80-3E43-90EC-7E6BD4083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50" y="5156217"/>
            <a:ext cx="4330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8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28AC0-0605-C54B-AF83-423845D937DA}"/>
              </a:ext>
            </a:extLst>
          </p:cNvPr>
          <p:cNvSpPr txBox="1"/>
          <p:nvPr/>
        </p:nvSpPr>
        <p:spPr>
          <a:xfrm>
            <a:off x="3613589" y="2967335"/>
            <a:ext cx="4964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추정값의</a:t>
            </a:r>
            <a:r>
              <a:rPr kumimoji="1" lang="ko-KR" altLang="en-US" sz="5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신뢰구간</a:t>
            </a:r>
            <a:endParaRPr kumimoji="1" lang="ko-Kore-KR" altLang="en-US" sz="54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88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80D539-1760-B04C-8302-751C15EF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0" y="357096"/>
            <a:ext cx="1536700" cy="622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5C9B83-DBF8-964D-98A7-E5A144128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0" y="1397748"/>
            <a:ext cx="4330700" cy="584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CECE4E-BE79-2347-BEC3-12664C4B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2400300"/>
            <a:ext cx="3429000" cy="10287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459B1F9-1CCD-DF43-8153-089F3085D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0" y="5460252"/>
            <a:ext cx="4826000" cy="110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9A4F13-5AB5-944B-8A9D-088523416CB2}"/>
              </a:ext>
            </a:extLst>
          </p:cNvPr>
          <p:cNvSpPr txBox="1"/>
          <p:nvPr/>
        </p:nvSpPr>
        <p:spPr>
          <a:xfrm>
            <a:off x="0" y="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E(Y)</a:t>
            </a:r>
            <a:r>
              <a:rPr kumimoji="1" lang="ko-KR" altLang="en-US" sz="24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신뢰구간</a:t>
            </a:r>
            <a:endParaRPr kumimoji="1" lang="ko-Kore-KR" altLang="en-US" sz="24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18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170</Words>
  <Application>Microsoft Macintosh PowerPoint</Application>
  <PresentationFormat>와이드스크린</PresentationFormat>
  <Paragraphs>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Kakao OTF 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17</cp:revision>
  <dcterms:created xsi:type="dcterms:W3CDTF">2022-03-07T21:52:41Z</dcterms:created>
  <dcterms:modified xsi:type="dcterms:W3CDTF">2022-03-09T23:41:49Z</dcterms:modified>
</cp:coreProperties>
</file>