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7"/>
    <p:restoredTop sz="94720"/>
  </p:normalViewPr>
  <p:slideViewPr>
    <p:cSldViewPr>
      <p:cViewPr varScale="1">
        <p:scale>
          <a:sx n="286" d="100"/>
          <a:sy n="286" d="100"/>
        </p:scale>
        <p:origin x="503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7126" y="1241501"/>
            <a:ext cx="534974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255" y="788162"/>
            <a:ext cx="3460115" cy="3477895"/>
          </a:xfrm>
          <a:custGeom>
            <a:avLst/>
            <a:gdLst/>
            <a:ahLst/>
            <a:cxnLst/>
            <a:rect l="l" t="t" r="r" b="b"/>
            <a:pathLst>
              <a:path w="3460115" h="3477895">
                <a:moveTo>
                  <a:pt x="0" y="3477895"/>
                </a:moveTo>
                <a:lnTo>
                  <a:pt x="3459607" y="3477895"/>
                </a:lnTo>
                <a:lnTo>
                  <a:pt x="3459607" y="0"/>
                </a:lnTo>
                <a:lnTo>
                  <a:pt x="0" y="0"/>
                </a:lnTo>
                <a:lnTo>
                  <a:pt x="0" y="347789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922" y="156717"/>
            <a:ext cx="85061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05868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137" y="811479"/>
            <a:ext cx="6039485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252748"/>
            <a:ext cx="1211580" cy="1003300"/>
            <a:chOff x="591312" y="1252748"/>
            <a:chExt cx="1211580" cy="1003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96" y="1252748"/>
              <a:ext cx="1002757" cy="10027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57" y="1292637"/>
              <a:ext cx="918956" cy="918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312" y="1399032"/>
              <a:ext cx="859536" cy="8427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976" y="1399032"/>
              <a:ext cx="851915" cy="8427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15136" y="1441831"/>
            <a:ext cx="4465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8410" algn="l"/>
              </a:tabLst>
            </a:pPr>
            <a:r>
              <a:rPr sz="30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12강</a:t>
            </a:r>
            <a:r>
              <a:rPr sz="3000" b="1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3200" b="1" spc="-254" dirty="0">
                <a:latin typeface="Malgun Gothic"/>
                <a:cs typeface="Malgun Gothic"/>
              </a:rPr>
              <a:t>일반화선형모형</a:t>
            </a:r>
            <a:r>
              <a:rPr sz="3200" b="1" spc="5" dirty="0">
                <a:latin typeface="Malgun Gothic"/>
                <a:cs typeface="Malgun Gothic"/>
              </a:rPr>
              <a:t> </a:t>
            </a:r>
            <a:r>
              <a:rPr sz="3200" b="1" spc="-210" dirty="0">
                <a:latin typeface="Malgun Gothic"/>
                <a:cs typeface="Malgun Gothic"/>
              </a:rPr>
              <a:t>(1)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7701" y="2181605"/>
            <a:ext cx="2830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65" dirty="0">
                <a:solidFill>
                  <a:srgbClr val="404040"/>
                </a:solidFill>
                <a:latin typeface="Malgun Gothic"/>
                <a:cs typeface="Malgun Gothic"/>
              </a:rPr>
              <a:t>정보통계학과</a:t>
            </a:r>
            <a:r>
              <a:rPr sz="2100" b="1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2100" b="1" spc="-150" dirty="0">
                <a:solidFill>
                  <a:srgbClr val="404040"/>
                </a:solidFill>
                <a:latin typeface="Malgun Gothic"/>
                <a:cs typeface="Malgun Gothic"/>
              </a:rPr>
              <a:t>김성수교수</a:t>
            </a:r>
            <a:endParaRPr sz="2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35481"/>
            <a:ext cx="1506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40" dirty="0">
                <a:latin typeface="Malgun Gothic"/>
                <a:cs typeface="Malgun Gothic"/>
              </a:rPr>
              <a:t>이항분포의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55" y="1428597"/>
            <a:ext cx="5049523" cy="2880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35481"/>
            <a:ext cx="1693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45" dirty="0">
                <a:latin typeface="Malgun Gothic"/>
                <a:cs typeface="Malgun Gothic"/>
              </a:rPr>
              <a:t>포아송분포의</a:t>
            </a:r>
            <a:r>
              <a:rPr sz="1600" b="1" spc="25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55" y="1401927"/>
            <a:ext cx="4204236" cy="3042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366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선형예측자와</a:t>
            </a:r>
            <a:r>
              <a:rPr spc="-20" dirty="0"/>
              <a:t> </a:t>
            </a:r>
            <a:r>
              <a:rPr spc="-235" dirty="0"/>
              <a:t>연결함수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960" y="843533"/>
            <a:ext cx="5424170" cy="543560"/>
            <a:chOff x="345960" y="843533"/>
            <a:chExt cx="5424170" cy="543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5387340" cy="434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3877055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60" y="843533"/>
              <a:ext cx="5384165" cy="432434"/>
            </a:xfrm>
            <a:custGeom>
              <a:avLst/>
              <a:gdLst/>
              <a:ahLst/>
              <a:cxnLst/>
              <a:rect l="l" t="t" r="r" b="b"/>
              <a:pathLst>
                <a:path w="5384165" h="432434">
                  <a:moveTo>
                    <a:pt x="5311635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5311635" y="432053"/>
                  </a:lnTo>
                  <a:lnTo>
                    <a:pt x="5339656" y="426392"/>
                  </a:lnTo>
                  <a:lnTo>
                    <a:pt x="5362546" y="410956"/>
                  </a:lnTo>
                  <a:lnTo>
                    <a:pt x="5377982" y="388066"/>
                  </a:lnTo>
                  <a:lnTo>
                    <a:pt x="5383644" y="360044"/>
                  </a:lnTo>
                  <a:lnTo>
                    <a:pt x="5383644" y="72008"/>
                  </a:lnTo>
                  <a:lnTo>
                    <a:pt x="5377982" y="43987"/>
                  </a:lnTo>
                  <a:lnTo>
                    <a:pt x="5362546" y="21097"/>
                  </a:lnTo>
                  <a:lnTo>
                    <a:pt x="5339656" y="5661"/>
                  </a:lnTo>
                  <a:lnTo>
                    <a:pt x="5311635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5719" y="917575"/>
            <a:ext cx="500951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spc="105" dirty="0">
                <a:latin typeface="Dotum"/>
                <a:cs typeface="Dotum"/>
              </a:rPr>
              <a:t>선형예측자(linear</a:t>
            </a:r>
            <a:r>
              <a:rPr sz="1800" dirty="0">
                <a:latin typeface="Dotum"/>
                <a:cs typeface="Dotum"/>
              </a:rPr>
              <a:t> </a:t>
            </a:r>
            <a:r>
              <a:rPr sz="1800" spc="150" dirty="0">
                <a:latin typeface="Dotum"/>
                <a:cs typeface="Dotum"/>
              </a:rPr>
              <a:t>predictor)</a:t>
            </a:r>
            <a:endParaRPr sz="1800">
              <a:latin typeface="Dotum"/>
              <a:cs typeface="Dotum"/>
            </a:endParaRPr>
          </a:p>
          <a:p>
            <a:pPr marL="83820">
              <a:lnSpc>
                <a:spcPct val="100000"/>
              </a:lnSpc>
              <a:spcBef>
                <a:spcPts val="1455"/>
              </a:spcBef>
            </a:pPr>
            <a:r>
              <a:rPr sz="1600" spc="-150" dirty="0">
                <a:latin typeface="Gulim"/>
                <a:cs typeface="Gulim"/>
              </a:rPr>
              <a:t>모형에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있는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설명변수들의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선형결합을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선형예측자라고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함</a:t>
            </a:r>
            <a:r>
              <a:rPr sz="1600" spc="-25" dirty="0">
                <a:latin typeface="Dotum"/>
                <a:cs typeface="Dotum"/>
              </a:rPr>
              <a:t>.</a:t>
            </a:r>
            <a:endParaRPr sz="160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630" y="1762838"/>
            <a:ext cx="258064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017395" algn="l"/>
              </a:tabLst>
            </a:pPr>
            <a:r>
              <a:rPr sz="1650" i="1" spc="-55" dirty="0">
                <a:latin typeface="Symbol"/>
                <a:cs typeface="Symbol"/>
              </a:rPr>
              <a:t></a:t>
            </a:r>
            <a:r>
              <a:rPr sz="1550" spc="-55" dirty="0">
                <a:latin typeface="Symbol"/>
                <a:cs typeface="Symbol"/>
              </a:rPr>
              <a:t>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650" i="1" spc="-260" dirty="0">
                <a:latin typeface="Symbol"/>
                <a:cs typeface="Symbol"/>
              </a:rPr>
              <a:t></a:t>
            </a:r>
            <a:r>
              <a:rPr sz="1350" spc="-390" baseline="-24691" dirty="0">
                <a:latin typeface="Times New Roman"/>
                <a:cs typeface="Times New Roman"/>
              </a:rPr>
              <a:t>0</a:t>
            </a:r>
            <a:r>
              <a:rPr sz="1350" spc="292" baseline="-2469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650" i="1" spc="-300" dirty="0">
                <a:latin typeface="Symbol"/>
                <a:cs typeface="Symbol"/>
              </a:rPr>
              <a:t></a:t>
            </a:r>
            <a:r>
              <a:rPr sz="1350" spc="-450" baseline="-24691" dirty="0">
                <a:latin typeface="Times New Roman"/>
                <a:cs typeface="Times New Roman"/>
              </a:rPr>
              <a:t>1</a:t>
            </a:r>
            <a:r>
              <a:rPr sz="1350" spc="-217" baseline="-24691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120" baseline="-2469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650" i="1" spc="-254" dirty="0">
                <a:latin typeface="Symbol"/>
                <a:cs typeface="Symbol"/>
              </a:rPr>
              <a:t></a:t>
            </a:r>
            <a:r>
              <a:rPr sz="1350" spc="-382" baseline="-24691" dirty="0">
                <a:latin typeface="Times New Roman"/>
                <a:cs typeface="Times New Roman"/>
              </a:rPr>
              <a:t>2</a:t>
            </a:r>
            <a:r>
              <a:rPr sz="1350" spc="-112" baseline="-24691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2</a:t>
            </a:r>
            <a:r>
              <a:rPr sz="1350" spc="277" baseline="-24691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Symbol"/>
                <a:cs typeface="Symbol"/>
              </a:rPr>
              <a:t>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650" i="1" spc="-195" dirty="0">
                <a:latin typeface="Symbol"/>
                <a:cs typeface="Symbol"/>
              </a:rPr>
              <a:t></a:t>
            </a:r>
            <a:r>
              <a:rPr sz="1350" i="1" spc="-292" baseline="-24691" dirty="0">
                <a:latin typeface="Times New Roman"/>
                <a:cs typeface="Times New Roman"/>
              </a:rPr>
              <a:t>p</a:t>
            </a:r>
            <a:r>
              <a:rPr sz="1350" i="1" spc="-60" baseline="-24691" dirty="0">
                <a:latin typeface="Times New Roman"/>
                <a:cs typeface="Times New Roman"/>
              </a:rPr>
              <a:t> </a:t>
            </a:r>
            <a:r>
              <a:rPr sz="1550" i="1" spc="25" dirty="0">
                <a:latin typeface="Times New Roman"/>
                <a:cs typeface="Times New Roman"/>
              </a:rPr>
              <a:t>x</a:t>
            </a:r>
            <a:r>
              <a:rPr sz="1350" i="1" spc="37" baseline="-24691" dirty="0">
                <a:latin typeface="Times New Roman"/>
                <a:cs typeface="Times New Roman"/>
              </a:rPr>
              <a:t>p</a:t>
            </a:r>
            <a:endParaRPr sz="1350" baseline="-24691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9175" y="1786296"/>
            <a:ext cx="787608" cy="31431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34200" y="2298064"/>
            <a:ext cx="5331460" cy="542925"/>
            <a:chOff x="434200" y="2298064"/>
            <a:chExt cx="5331460" cy="5429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15" y="2346959"/>
              <a:ext cx="5294376" cy="4358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2357627"/>
              <a:ext cx="3293364" cy="4831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4200" y="2298064"/>
              <a:ext cx="5292090" cy="432434"/>
            </a:xfrm>
            <a:custGeom>
              <a:avLst/>
              <a:gdLst/>
              <a:ahLst/>
              <a:cxnLst/>
              <a:rect l="l" t="t" r="r" b="b"/>
              <a:pathLst>
                <a:path w="5292090" h="432435">
                  <a:moveTo>
                    <a:pt x="5219712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9"/>
                  </a:lnTo>
                  <a:lnTo>
                    <a:pt x="0" y="360045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4"/>
                  </a:lnTo>
                  <a:lnTo>
                    <a:pt x="5219712" y="432054"/>
                  </a:lnTo>
                  <a:lnTo>
                    <a:pt x="5247734" y="426392"/>
                  </a:lnTo>
                  <a:lnTo>
                    <a:pt x="5270623" y="410956"/>
                  </a:lnTo>
                  <a:lnTo>
                    <a:pt x="5286060" y="388066"/>
                  </a:lnTo>
                  <a:lnTo>
                    <a:pt x="5291721" y="360045"/>
                  </a:lnTo>
                  <a:lnTo>
                    <a:pt x="5291721" y="72009"/>
                  </a:lnTo>
                  <a:lnTo>
                    <a:pt x="5286060" y="43987"/>
                  </a:lnTo>
                  <a:lnTo>
                    <a:pt x="5270623" y="21097"/>
                  </a:lnTo>
                  <a:lnTo>
                    <a:pt x="5247734" y="5661"/>
                  </a:lnTo>
                  <a:lnTo>
                    <a:pt x="5219712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4111" y="2372614"/>
            <a:ext cx="297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spc="120" dirty="0">
                <a:latin typeface="Dotum"/>
                <a:cs typeface="Dotum"/>
              </a:rPr>
              <a:t>연결함수(link</a:t>
            </a:r>
            <a:r>
              <a:rPr sz="1800" spc="15" dirty="0">
                <a:latin typeface="Dotum"/>
                <a:cs typeface="Dotum"/>
              </a:rPr>
              <a:t> </a:t>
            </a:r>
            <a:r>
              <a:rPr sz="1800" spc="145" dirty="0">
                <a:latin typeface="Dotum"/>
                <a:cs typeface="Dotum"/>
              </a:rPr>
              <a:t>function)</a:t>
            </a:r>
            <a:endParaRPr sz="180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103" y="2797555"/>
            <a:ext cx="955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Gulim"/>
                <a:cs typeface="Gulim"/>
              </a:rPr>
              <a:t>선형예측자</a:t>
            </a:r>
            <a:endParaRPr sz="160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2165" y="2797555"/>
            <a:ext cx="1663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Gulim"/>
                <a:cs typeface="Gulim"/>
              </a:rPr>
              <a:t>와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135" dirty="0">
                <a:latin typeface="Gulim"/>
                <a:cs typeface="Gulim"/>
              </a:rPr>
              <a:t>반응변수의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75" dirty="0">
                <a:latin typeface="Gulim"/>
                <a:cs typeface="Gulim"/>
              </a:rPr>
              <a:t>평균</a:t>
            </a:r>
            <a:endParaRPr sz="160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731" y="3190747"/>
            <a:ext cx="1216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0" dirty="0">
                <a:latin typeface="Gulim"/>
                <a:cs typeface="Gulim"/>
              </a:rPr>
              <a:t>사이의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14" dirty="0">
                <a:latin typeface="Gulim"/>
                <a:cs typeface="Gulim"/>
              </a:rPr>
              <a:t>관계를</a:t>
            </a:r>
            <a:endParaRPr sz="160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3107" y="3190747"/>
            <a:ext cx="2298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Gulim"/>
                <a:cs typeface="Gulim"/>
              </a:rPr>
              <a:t>가</a:t>
            </a:r>
            <a:r>
              <a:rPr sz="1600" spc="-70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되도록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연결해주는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55" dirty="0">
                <a:latin typeface="Gulim"/>
                <a:cs typeface="Gulim"/>
              </a:rPr>
              <a:t>함수</a:t>
            </a:r>
            <a:endParaRPr sz="160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5733" y="2761974"/>
            <a:ext cx="259334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014855" algn="l"/>
              </a:tabLst>
            </a:pPr>
            <a:r>
              <a:rPr sz="1650" i="1" dirty="0">
                <a:latin typeface="Symbol"/>
                <a:cs typeface="Symbol"/>
              </a:rPr>
              <a:t>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</a:t>
            </a:r>
            <a:r>
              <a:rPr sz="1350" baseline="-24691" dirty="0">
                <a:latin typeface="Times New Roman"/>
                <a:cs typeface="Times New Roman"/>
              </a:rPr>
              <a:t>0</a:t>
            </a:r>
            <a:r>
              <a:rPr sz="1350" spc="254" baseline="-24691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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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150" baseline="-24691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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Symbol"/>
                <a:cs typeface="Symbol"/>
              </a:rPr>
              <a:t></a:t>
            </a:r>
            <a:r>
              <a:rPr sz="1350" baseline="-24691" dirty="0">
                <a:latin typeface="Times New Roman"/>
                <a:cs typeface="Times New Roman"/>
              </a:rPr>
              <a:t>2</a:t>
            </a:r>
            <a:r>
              <a:rPr sz="1350" spc="-142" baseline="-24691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2</a:t>
            </a:r>
            <a:r>
              <a:rPr sz="1350" spc="254" baseline="-2469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50" dirty="0">
                <a:latin typeface="Symbol"/>
                <a:cs typeface="Symbol"/>
              </a:rPr>
              <a:t>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650" i="1" spc="-10" dirty="0">
                <a:latin typeface="Symbol"/>
                <a:cs typeface="Symbol"/>
              </a:rPr>
              <a:t></a:t>
            </a:r>
            <a:r>
              <a:rPr sz="1650" spc="-260" dirty="0">
                <a:latin typeface="Times New Roman"/>
                <a:cs typeface="Times New Roman"/>
              </a:rPr>
              <a:t> </a:t>
            </a:r>
            <a:r>
              <a:rPr sz="1350" i="1" baseline="-24691" dirty="0">
                <a:latin typeface="Times New Roman"/>
                <a:cs typeface="Times New Roman"/>
              </a:rPr>
              <a:t>p</a:t>
            </a:r>
            <a:r>
              <a:rPr sz="1350" i="1" spc="-97" baseline="-24691" dirty="0">
                <a:latin typeface="Times New Roman"/>
                <a:cs typeface="Times New Roman"/>
              </a:rPr>
              <a:t> </a:t>
            </a:r>
            <a:r>
              <a:rPr sz="1550" i="1" spc="35" dirty="0">
                <a:latin typeface="Times New Roman"/>
                <a:cs typeface="Times New Roman"/>
              </a:rPr>
              <a:t>x</a:t>
            </a:r>
            <a:r>
              <a:rPr sz="1350" i="1" spc="52" baseline="-24691" dirty="0">
                <a:latin typeface="Times New Roman"/>
                <a:cs typeface="Times New Roman"/>
              </a:rPr>
              <a:t>p</a:t>
            </a:r>
            <a:endParaRPr sz="1350" baseline="-24691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9592" y="2786382"/>
            <a:ext cx="788294" cy="3145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3771" y="2880969"/>
            <a:ext cx="104411" cy="1302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43226" y="3208985"/>
            <a:ext cx="936104" cy="25392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501640" y="3144167"/>
            <a:ext cx="4057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70" dirty="0">
                <a:latin typeface="Times New Roman"/>
                <a:cs typeface="Times New Roman"/>
              </a:rPr>
              <a:t>g</a:t>
            </a:r>
            <a:r>
              <a:rPr sz="1900" spc="70" dirty="0">
                <a:latin typeface="Times New Roman"/>
                <a:cs typeface="Times New Roman"/>
              </a:rPr>
              <a:t>(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37917" y="3176960"/>
            <a:ext cx="193497" cy="32354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474967" y="1951482"/>
            <a:ext cx="2176780" cy="1824355"/>
          </a:xfrm>
          <a:custGeom>
            <a:avLst/>
            <a:gdLst/>
            <a:ahLst/>
            <a:cxnLst/>
            <a:rect l="l" t="t" r="r" b="b"/>
            <a:pathLst>
              <a:path w="2176779" h="1824354">
                <a:moveTo>
                  <a:pt x="107823" y="1719199"/>
                </a:moveTo>
                <a:lnTo>
                  <a:pt x="107823" y="1712849"/>
                </a:lnTo>
                <a:lnTo>
                  <a:pt x="113284" y="1707769"/>
                </a:lnTo>
                <a:lnTo>
                  <a:pt x="120014" y="1707769"/>
                </a:lnTo>
                <a:lnTo>
                  <a:pt x="126746" y="1707769"/>
                </a:lnTo>
                <a:lnTo>
                  <a:pt x="132207" y="1712849"/>
                </a:lnTo>
                <a:lnTo>
                  <a:pt x="132207" y="1719199"/>
                </a:lnTo>
                <a:lnTo>
                  <a:pt x="132207" y="1725549"/>
                </a:lnTo>
                <a:lnTo>
                  <a:pt x="126746" y="1730629"/>
                </a:lnTo>
                <a:lnTo>
                  <a:pt x="120014" y="1730629"/>
                </a:lnTo>
                <a:lnTo>
                  <a:pt x="113284" y="1730629"/>
                </a:lnTo>
                <a:lnTo>
                  <a:pt x="107823" y="1725549"/>
                </a:lnTo>
                <a:lnTo>
                  <a:pt x="107823" y="1719199"/>
                </a:lnTo>
                <a:close/>
              </a:path>
              <a:path w="2176779" h="1824354">
                <a:moveTo>
                  <a:pt x="263016" y="1681988"/>
                </a:moveTo>
                <a:lnTo>
                  <a:pt x="263016" y="1675638"/>
                </a:lnTo>
                <a:lnTo>
                  <a:pt x="268478" y="1670558"/>
                </a:lnTo>
                <a:lnTo>
                  <a:pt x="275209" y="1670558"/>
                </a:lnTo>
                <a:lnTo>
                  <a:pt x="281939" y="1670558"/>
                </a:lnTo>
                <a:lnTo>
                  <a:pt x="287401" y="1675638"/>
                </a:lnTo>
                <a:lnTo>
                  <a:pt x="287401" y="1681988"/>
                </a:lnTo>
                <a:lnTo>
                  <a:pt x="287401" y="1688211"/>
                </a:lnTo>
                <a:lnTo>
                  <a:pt x="281939" y="1693418"/>
                </a:lnTo>
                <a:lnTo>
                  <a:pt x="275209" y="1693418"/>
                </a:lnTo>
                <a:lnTo>
                  <a:pt x="268478" y="1693418"/>
                </a:lnTo>
                <a:lnTo>
                  <a:pt x="263016" y="1688211"/>
                </a:lnTo>
                <a:lnTo>
                  <a:pt x="263016" y="1681988"/>
                </a:lnTo>
                <a:close/>
              </a:path>
              <a:path w="2176779" h="1824354">
                <a:moveTo>
                  <a:pt x="423417" y="1644777"/>
                </a:moveTo>
                <a:lnTo>
                  <a:pt x="423417" y="1638427"/>
                </a:lnTo>
                <a:lnTo>
                  <a:pt x="428625" y="1633347"/>
                </a:lnTo>
                <a:lnTo>
                  <a:pt x="434975" y="1633347"/>
                </a:lnTo>
                <a:lnTo>
                  <a:pt x="441325" y="1633347"/>
                </a:lnTo>
                <a:lnTo>
                  <a:pt x="446532" y="1638427"/>
                </a:lnTo>
                <a:lnTo>
                  <a:pt x="446532" y="1644777"/>
                </a:lnTo>
                <a:lnTo>
                  <a:pt x="446532" y="1651000"/>
                </a:lnTo>
                <a:lnTo>
                  <a:pt x="441325" y="1656207"/>
                </a:lnTo>
                <a:lnTo>
                  <a:pt x="434975" y="1656207"/>
                </a:lnTo>
                <a:lnTo>
                  <a:pt x="428625" y="1656207"/>
                </a:lnTo>
                <a:lnTo>
                  <a:pt x="423417" y="1651000"/>
                </a:lnTo>
                <a:lnTo>
                  <a:pt x="423417" y="1644777"/>
                </a:lnTo>
                <a:close/>
              </a:path>
              <a:path w="2176779" h="1824354">
                <a:moveTo>
                  <a:pt x="578738" y="1607566"/>
                </a:moveTo>
                <a:lnTo>
                  <a:pt x="578738" y="1601216"/>
                </a:lnTo>
                <a:lnTo>
                  <a:pt x="583946" y="1596136"/>
                </a:lnTo>
                <a:lnTo>
                  <a:pt x="590296" y="1596136"/>
                </a:lnTo>
                <a:lnTo>
                  <a:pt x="596646" y="1596136"/>
                </a:lnTo>
                <a:lnTo>
                  <a:pt x="601853" y="1601216"/>
                </a:lnTo>
                <a:lnTo>
                  <a:pt x="601853" y="1607566"/>
                </a:lnTo>
                <a:lnTo>
                  <a:pt x="601853" y="1613789"/>
                </a:lnTo>
                <a:lnTo>
                  <a:pt x="596646" y="1618869"/>
                </a:lnTo>
                <a:lnTo>
                  <a:pt x="590296" y="1618869"/>
                </a:lnTo>
                <a:lnTo>
                  <a:pt x="583946" y="1618869"/>
                </a:lnTo>
                <a:lnTo>
                  <a:pt x="578738" y="1613789"/>
                </a:lnTo>
                <a:lnTo>
                  <a:pt x="578738" y="1607566"/>
                </a:lnTo>
                <a:close/>
              </a:path>
              <a:path w="2176779" h="1824354">
                <a:moveTo>
                  <a:pt x="737870" y="1681988"/>
                </a:moveTo>
                <a:lnTo>
                  <a:pt x="737870" y="1675638"/>
                </a:lnTo>
                <a:lnTo>
                  <a:pt x="743077" y="1670558"/>
                </a:lnTo>
                <a:lnTo>
                  <a:pt x="749427" y="1670558"/>
                </a:lnTo>
                <a:lnTo>
                  <a:pt x="755777" y="1670558"/>
                </a:lnTo>
                <a:lnTo>
                  <a:pt x="760984" y="1675638"/>
                </a:lnTo>
                <a:lnTo>
                  <a:pt x="760984" y="1681988"/>
                </a:lnTo>
                <a:lnTo>
                  <a:pt x="760984" y="1688211"/>
                </a:lnTo>
                <a:lnTo>
                  <a:pt x="755777" y="1693418"/>
                </a:lnTo>
                <a:lnTo>
                  <a:pt x="749427" y="1693418"/>
                </a:lnTo>
                <a:lnTo>
                  <a:pt x="743077" y="1693418"/>
                </a:lnTo>
                <a:lnTo>
                  <a:pt x="737870" y="1688211"/>
                </a:lnTo>
                <a:lnTo>
                  <a:pt x="737870" y="1681988"/>
                </a:lnTo>
                <a:close/>
              </a:path>
              <a:path w="2176779" h="1824354">
                <a:moveTo>
                  <a:pt x="893063" y="1566672"/>
                </a:moveTo>
                <a:lnTo>
                  <a:pt x="893063" y="1560322"/>
                </a:lnTo>
                <a:lnTo>
                  <a:pt x="898525" y="1555242"/>
                </a:lnTo>
                <a:lnTo>
                  <a:pt x="905256" y="1555242"/>
                </a:lnTo>
                <a:lnTo>
                  <a:pt x="911987" y="1555242"/>
                </a:lnTo>
                <a:lnTo>
                  <a:pt x="917448" y="1560322"/>
                </a:lnTo>
                <a:lnTo>
                  <a:pt x="917448" y="1566672"/>
                </a:lnTo>
                <a:lnTo>
                  <a:pt x="917448" y="1573022"/>
                </a:lnTo>
                <a:lnTo>
                  <a:pt x="911987" y="1578102"/>
                </a:lnTo>
                <a:lnTo>
                  <a:pt x="905256" y="1578102"/>
                </a:lnTo>
                <a:lnTo>
                  <a:pt x="898525" y="1578102"/>
                </a:lnTo>
                <a:lnTo>
                  <a:pt x="893063" y="1573022"/>
                </a:lnTo>
                <a:lnTo>
                  <a:pt x="893063" y="1566672"/>
                </a:lnTo>
                <a:close/>
              </a:path>
              <a:path w="2176779" h="1824354">
                <a:moveTo>
                  <a:pt x="1048385" y="1376299"/>
                </a:moveTo>
                <a:lnTo>
                  <a:pt x="1048385" y="1370330"/>
                </a:lnTo>
                <a:lnTo>
                  <a:pt x="1053846" y="1365504"/>
                </a:lnTo>
                <a:lnTo>
                  <a:pt x="1060577" y="1365504"/>
                </a:lnTo>
                <a:lnTo>
                  <a:pt x="1067308" y="1365504"/>
                </a:lnTo>
                <a:lnTo>
                  <a:pt x="1072768" y="1370330"/>
                </a:lnTo>
                <a:lnTo>
                  <a:pt x="1072768" y="1376299"/>
                </a:lnTo>
                <a:lnTo>
                  <a:pt x="1072768" y="1382268"/>
                </a:lnTo>
                <a:lnTo>
                  <a:pt x="1067308" y="1387094"/>
                </a:lnTo>
                <a:lnTo>
                  <a:pt x="1060577" y="1387094"/>
                </a:lnTo>
                <a:lnTo>
                  <a:pt x="1053846" y="1387094"/>
                </a:lnTo>
                <a:lnTo>
                  <a:pt x="1048385" y="1382268"/>
                </a:lnTo>
                <a:lnTo>
                  <a:pt x="1048385" y="1376299"/>
                </a:lnTo>
                <a:close/>
              </a:path>
              <a:path w="2176779" h="1824354">
                <a:moveTo>
                  <a:pt x="1207515" y="1037082"/>
                </a:moveTo>
                <a:lnTo>
                  <a:pt x="1207515" y="1030732"/>
                </a:lnTo>
                <a:lnTo>
                  <a:pt x="1212977" y="1025651"/>
                </a:lnTo>
                <a:lnTo>
                  <a:pt x="1219708" y="1025651"/>
                </a:lnTo>
                <a:lnTo>
                  <a:pt x="1226439" y="1025651"/>
                </a:lnTo>
                <a:lnTo>
                  <a:pt x="1231900" y="1030732"/>
                </a:lnTo>
                <a:lnTo>
                  <a:pt x="1231900" y="1037082"/>
                </a:lnTo>
                <a:lnTo>
                  <a:pt x="1231900" y="1043432"/>
                </a:lnTo>
                <a:lnTo>
                  <a:pt x="1226439" y="1048512"/>
                </a:lnTo>
                <a:lnTo>
                  <a:pt x="1219708" y="1048512"/>
                </a:lnTo>
                <a:lnTo>
                  <a:pt x="1212977" y="1048512"/>
                </a:lnTo>
                <a:lnTo>
                  <a:pt x="1207515" y="1043432"/>
                </a:lnTo>
                <a:lnTo>
                  <a:pt x="1207515" y="1037082"/>
                </a:lnTo>
                <a:close/>
              </a:path>
              <a:path w="2176779" h="1824354">
                <a:moveTo>
                  <a:pt x="1362837" y="846709"/>
                </a:moveTo>
                <a:lnTo>
                  <a:pt x="1362837" y="840740"/>
                </a:lnTo>
                <a:lnTo>
                  <a:pt x="1368298" y="835913"/>
                </a:lnTo>
                <a:lnTo>
                  <a:pt x="1375029" y="835913"/>
                </a:lnTo>
                <a:lnTo>
                  <a:pt x="1381760" y="835913"/>
                </a:lnTo>
                <a:lnTo>
                  <a:pt x="1387221" y="840740"/>
                </a:lnTo>
                <a:lnTo>
                  <a:pt x="1387221" y="846709"/>
                </a:lnTo>
                <a:lnTo>
                  <a:pt x="1387221" y="852678"/>
                </a:lnTo>
                <a:lnTo>
                  <a:pt x="1381760" y="857504"/>
                </a:lnTo>
                <a:lnTo>
                  <a:pt x="1375029" y="857504"/>
                </a:lnTo>
                <a:lnTo>
                  <a:pt x="1368298" y="857504"/>
                </a:lnTo>
                <a:lnTo>
                  <a:pt x="1362837" y="852678"/>
                </a:lnTo>
                <a:lnTo>
                  <a:pt x="1362837" y="846709"/>
                </a:lnTo>
                <a:close/>
              </a:path>
              <a:path w="2176779" h="1824354">
                <a:moveTo>
                  <a:pt x="1523238" y="541019"/>
                </a:moveTo>
                <a:lnTo>
                  <a:pt x="1523238" y="534797"/>
                </a:lnTo>
                <a:lnTo>
                  <a:pt x="1528317" y="529717"/>
                </a:lnTo>
                <a:lnTo>
                  <a:pt x="1534795" y="529717"/>
                </a:lnTo>
                <a:lnTo>
                  <a:pt x="1541145" y="529717"/>
                </a:lnTo>
                <a:lnTo>
                  <a:pt x="1546352" y="534797"/>
                </a:lnTo>
                <a:lnTo>
                  <a:pt x="1546352" y="541019"/>
                </a:lnTo>
                <a:lnTo>
                  <a:pt x="1546352" y="547369"/>
                </a:lnTo>
                <a:lnTo>
                  <a:pt x="1541145" y="552450"/>
                </a:lnTo>
                <a:lnTo>
                  <a:pt x="1534795" y="552450"/>
                </a:lnTo>
                <a:lnTo>
                  <a:pt x="1528317" y="552450"/>
                </a:lnTo>
                <a:lnTo>
                  <a:pt x="1523238" y="547369"/>
                </a:lnTo>
                <a:lnTo>
                  <a:pt x="1523238" y="541019"/>
                </a:lnTo>
                <a:close/>
              </a:path>
              <a:path w="2176779" h="1824354">
                <a:moveTo>
                  <a:pt x="1678432" y="958469"/>
                </a:moveTo>
                <a:lnTo>
                  <a:pt x="1678432" y="952500"/>
                </a:lnTo>
                <a:lnTo>
                  <a:pt x="1683639" y="947547"/>
                </a:lnTo>
                <a:lnTo>
                  <a:pt x="1689989" y="947547"/>
                </a:lnTo>
                <a:lnTo>
                  <a:pt x="1696339" y="947547"/>
                </a:lnTo>
                <a:lnTo>
                  <a:pt x="1701546" y="952500"/>
                </a:lnTo>
                <a:lnTo>
                  <a:pt x="1701546" y="958469"/>
                </a:lnTo>
                <a:lnTo>
                  <a:pt x="1701546" y="964438"/>
                </a:lnTo>
                <a:lnTo>
                  <a:pt x="1696339" y="969263"/>
                </a:lnTo>
                <a:lnTo>
                  <a:pt x="1689989" y="969263"/>
                </a:lnTo>
                <a:lnTo>
                  <a:pt x="1683639" y="969263"/>
                </a:lnTo>
                <a:lnTo>
                  <a:pt x="1678432" y="964438"/>
                </a:lnTo>
                <a:lnTo>
                  <a:pt x="1678432" y="958469"/>
                </a:lnTo>
                <a:close/>
              </a:path>
              <a:path w="2176779" h="1824354">
                <a:moveTo>
                  <a:pt x="1837563" y="768095"/>
                </a:moveTo>
                <a:lnTo>
                  <a:pt x="1837563" y="761745"/>
                </a:lnTo>
                <a:lnTo>
                  <a:pt x="1843024" y="756666"/>
                </a:lnTo>
                <a:lnTo>
                  <a:pt x="1849755" y="756666"/>
                </a:lnTo>
                <a:lnTo>
                  <a:pt x="1856486" y="756666"/>
                </a:lnTo>
                <a:lnTo>
                  <a:pt x="1861947" y="761745"/>
                </a:lnTo>
                <a:lnTo>
                  <a:pt x="1861947" y="768095"/>
                </a:lnTo>
                <a:lnTo>
                  <a:pt x="1861947" y="774319"/>
                </a:lnTo>
                <a:lnTo>
                  <a:pt x="1856486" y="779526"/>
                </a:lnTo>
                <a:lnTo>
                  <a:pt x="1849755" y="779526"/>
                </a:lnTo>
                <a:lnTo>
                  <a:pt x="1843024" y="779526"/>
                </a:lnTo>
                <a:lnTo>
                  <a:pt x="1837563" y="774319"/>
                </a:lnTo>
                <a:lnTo>
                  <a:pt x="1837563" y="768095"/>
                </a:lnTo>
                <a:close/>
              </a:path>
              <a:path w="2176779" h="1824354">
                <a:moveTo>
                  <a:pt x="1992884" y="313563"/>
                </a:moveTo>
                <a:lnTo>
                  <a:pt x="1992884" y="307594"/>
                </a:lnTo>
                <a:lnTo>
                  <a:pt x="1998345" y="302641"/>
                </a:lnTo>
                <a:lnTo>
                  <a:pt x="2005076" y="302641"/>
                </a:lnTo>
                <a:lnTo>
                  <a:pt x="2011807" y="302641"/>
                </a:lnTo>
                <a:lnTo>
                  <a:pt x="2017267" y="307594"/>
                </a:lnTo>
                <a:lnTo>
                  <a:pt x="2017267" y="313563"/>
                </a:lnTo>
                <a:lnTo>
                  <a:pt x="2017267" y="319531"/>
                </a:lnTo>
                <a:lnTo>
                  <a:pt x="2011807" y="324357"/>
                </a:lnTo>
                <a:lnTo>
                  <a:pt x="2005076" y="324357"/>
                </a:lnTo>
                <a:lnTo>
                  <a:pt x="1998345" y="324357"/>
                </a:lnTo>
                <a:lnTo>
                  <a:pt x="1992884" y="319531"/>
                </a:lnTo>
                <a:lnTo>
                  <a:pt x="1992884" y="313563"/>
                </a:lnTo>
                <a:close/>
              </a:path>
              <a:path w="2176779" h="1824354">
                <a:moveTo>
                  <a:pt x="2152015" y="11430"/>
                </a:moveTo>
                <a:lnTo>
                  <a:pt x="2152015" y="5206"/>
                </a:lnTo>
                <a:lnTo>
                  <a:pt x="2157476" y="0"/>
                </a:lnTo>
                <a:lnTo>
                  <a:pt x="2164207" y="0"/>
                </a:lnTo>
                <a:lnTo>
                  <a:pt x="2170938" y="0"/>
                </a:lnTo>
                <a:lnTo>
                  <a:pt x="2176399" y="5206"/>
                </a:lnTo>
                <a:lnTo>
                  <a:pt x="2176399" y="11430"/>
                </a:lnTo>
                <a:lnTo>
                  <a:pt x="2176399" y="17780"/>
                </a:lnTo>
                <a:lnTo>
                  <a:pt x="2170938" y="22860"/>
                </a:lnTo>
                <a:lnTo>
                  <a:pt x="2164207" y="22860"/>
                </a:lnTo>
                <a:lnTo>
                  <a:pt x="2157476" y="22860"/>
                </a:lnTo>
                <a:lnTo>
                  <a:pt x="2152015" y="17780"/>
                </a:lnTo>
                <a:lnTo>
                  <a:pt x="2152015" y="11430"/>
                </a:lnTo>
                <a:close/>
              </a:path>
              <a:path w="2176779" h="1824354">
                <a:moveTo>
                  <a:pt x="275843" y="1790700"/>
                </a:moveTo>
                <a:lnTo>
                  <a:pt x="2164841" y="1790700"/>
                </a:lnTo>
              </a:path>
              <a:path w="2176779" h="1824354">
                <a:moveTo>
                  <a:pt x="275843" y="1790700"/>
                </a:moveTo>
                <a:lnTo>
                  <a:pt x="275843" y="1824227"/>
                </a:lnTo>
              </a:path>
              <a:path w="2176779" h="1824354">
                <a:moveTo>
                  <a:pt x="590296" y="1790700"/>
                </a:moveTo>
                <a:lnTo>
                  <a:pt x="590296" y="1824227"/>
                </a:lnTo>
              </a:path>
              <a:path w="2176779" h="1824354">
                <a:moveTo>
                  <a:pt x="904621" y="1790700"/>
                </a:moveTo>
                <a:lnTo>
                  <a:pt x="904621" y="1824227"/>
                </a:lnTo>
              </a:path>
              <a:path w="2176779" h="1824354">
                <a:moveTo>
                  <a:pt x="1220342" y="1790700"/>
                </a:moveTo>
                <a:lnTo>
                  <a:pt x="1220342" y="1824227"/>
                </a:lnTo>
              </a:path>
              <a:path w="2176779" h="1824354">
                <a:moveTo>
                  <a:pt x="1534795" y="1790700"/>
                </a:moveTo>
                <a:lnTo>
                  <a:pt x="1534795" y="1824227"/>
                </a:lnTo>
              </a:path>
              <a:path w="2176779" h="1824354">
                <a:moveTo>
                  <a:pt x="1849120" y="1790700"/>
                </a:moveTo>
                <a:lnTo>
                  <a:pt x="1849120" y="1824227"/>
                </a:lnTo>
              </a:path>
              <a:path w="2176779" h="1824354">
                <a:moveTo>
                  <a:pt x="2164841" y="1790700"/>
                </a:moveTo>
                <a:lnTo>
                  <a:pt x="2164841" y="1824227"/>
                </a:lnTo>
              </a:path>
              <a:path w="2176779" h="1824354">
                <a:moveTo>
                  <a:pt x="35940" y="1719834"/>
                </a:moveTo>
                <a:lnTo>
                  <a:pt x="35940" y="201803"/>
                </a:lnTo>
              </a:path>
              <a:path w="2176779" h="1824354">
                <a:moveTo>
                  <a:pt x="35940" y="1719834"/>
                </a:moveTo>
                <a:lnTo>
                  <a:pt x="0" y="1719834"/>
                </a:lnTo>
              </a:path>
              <a:path w="2176779" h="1824354">
                <a:moveTo>
                  <a:pt x="35940" y="1339088"/>
                </a:moveTo>
                <a:lnTo>
                  <a:pt x="0" y="1339088"/>
                </a:lnTo>
              </a:path>
              <a:path w="2176779" h="1824354">
                <a:moveTo>
                  <a:pt x="35940" y="958469"/>
                </a:moveTo>
                <a:lnTo>
                  <a:pt x="0" y="958469"/>
                </a:lnTo>
              </a:path>
              <a:path w="2176779" h="1824354">
                <a:moveTo>
                  <a:pt x="35940" y="577723"/>
                </a:moveTo>
                <a:lnTo>
                  <a:pt x="0" y="577723"/>
                </a:lnTo>
              </a:path>
              <a:path w="2176779" h="1824354">
                <a:moveTo>
                  <a:pt x="35940" y="201803"/>
                </a:moveTo>
                <a:lnTo>
                  <a:pt x="0" y="201803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03314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7766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32091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7813" y="3802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43215" y="3802176"/>
            <a:ext cx="783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642620" algn="l"/>
              </a:tabLst>
            </a:pPr>
            <a:r>
              <a:rPr sz="900" spc="-25" dirty="0">
                <a:latin typeface="Arial"/>
                <a:cs typeface="Arial"/>
              </a:rPr>
              <a:t>10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25" dirty="0">
                <a:latin typeface="Arial"/>
                <a:cs typeface="Arial"/>
              </a:rPr>
              <a:t>12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25" dirty="0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54985" y="3619195"/>
            <a:ext cx="153670" cy="8953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54985" y="3198113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54985" y="2436367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4985" y="2061717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10908" y="1891538"/>
            <a:ext cx="2208530" cy="1851025"/>
          </a:xfrm>
          <a:custGeom>
            <a:avLst/>
            <a:gdLst/>
            <a:ahLst/>
            <a:cxnLst/>
            <a:rect l="l" t="t" r="r" b="b"/>
            <a:pathLst>
              <a:path w="2208529" h="1851025">
                <a:moveTo>
                  <a:pt x="0" y="1850644"/>
                </a:moveTo>
                <a:lnTo>
                  <a:pt x="2208529" y="1850644"/>
                </a:lnTo>
                <a:lnTo>
                  <a:pt x="2208529" y="0"/>
                </a:lnTo>
                <a:lnTo>
                  <a:pt x="0" y="0"/>
                </a:lnTo>
                <a:lnTo>
                  <a:pt x="0" y="1850644"/>
                </a:lnTo>
                <a:close/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03601" y="2769107"/>
            <a:ext cx="304800" cy="20193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  <a:p>
            <a:pPr marR="53975" algn="r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70978" y="3948785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82791" y="1888998"/>
            <a:ext cx="2072639" cy="1797050"/>
            <a:chOff x="6582791" y="1888998"/>
            <a:chExt cx="2072639" cy="1797050"/>
          </a:xfrm>
        </p:grpSpPr>
        <p:sp>
          <p:nvSpPr>
            <p:cNvPr id="39" name="object 39"/>
            <p:cNvSpPr/>
            <p:nvPr/>
          </p:nvSpPr>
          <p:spPr>
            <a:xfrm>
              <a:off x="6594348" y="1891538"/>
              <a:ext cx="1990725" cy="1712595"/>
            </a:xfrm>
            <a:custGeom>
              <a:avLst/>
              <a:gdLst/>
              <a:ahLst/>
              <a:cxnLst/>
              <a:rect l="l" t="t" r="r" b="b"/>
              <a:pathLst>
                <a:path w="1990725" h="1712595">
                  <a:moveTo>
                    <a:pt x="0" y="1712468"/>
                  </a:moveTo>
                  <a:lnTo>
                    <a:pt x="151256" y="1692021"/>
                  </a:lnTo>
                  <a:lnTo>
                    <a:pt x="306450" y="1668018"/>
                  </a:lnTo>
                  <a:lnTo>
                    <a:pt x="457707" y="1637284"/>
                  </a:lnTo>
                  <a:lnTo>
                    <a:pt x="612901" y="1599692"/>
                  </a:lnTo>
                  <a:lnTo>
                    <a:pt x="764285" y="1548384"/>
                  </a:lnTo>
                  <a:lnTo>
                    <a:pt x="915543" y="1480058"/>
                  </a:lnTo>
                  <a:lnTo>
                    <a:pt x="1070736" y="1394587"/>
                  </a:lnTo>
                  <a:lnTo>
                    <a:pt x="1222121" y="1281811"/>
                  </a:lnTo>
                  <a:lnTo>
                    <a:pt x="1377315" y="1138174"/>
                  </a:lnTo>
                  <a:lnTo>
                    <a:pt x="1528572" y="953643"/>
                  </a:lnTo>
                  <a:lnTo>
                    <a:pt x="1683766" y="710945"/>
                  </a:lnTo>
                  <a:lnTo>
                    <a:pt x="1835023" y="399923"/>
                  </a:lnTo>
                  <a:lnTo>
                    <a:pt x="1990217" y="0"/>
                  </a:lnTo>
                </a:path>
              </a:pathLst>
            </a:custGeom>
            <a:ln w="4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82791" y="2787357"/>
              <a:ext cx="1283335" cy="898525"/>
            </a:xfrm>
            <a:custGeom>
              <a:avLst/>
              <a:gdLst/>
              <a:ahLst/>
              <a:cxnLst/>
              <a:rect l="l" t="t" r="r" b="b"/>
              <a:pathLst>
                <a:path w="1283334" h="898525">
                  <a:moveTo>
                    <a:pt x="24333" y="891159"/>
                  </a:moveTo>
                  <a:lnTo>
                    <a:pt x="3810" y="891159"/>
                  </a:lnTo>
                  <a:lnTo>
                    <a:pt x="3810" y="894753"/>
                  </a:lnTo>
                  <a:lnTo>
                    <a:pt x="7607" y="894753"/>
                  </a:lnTo>
                  <a:lnTo>
                    <a:pt x="7607" y="898309"/>
                  </a:lnTo>
                  <a:lnTo>
                    <a:pt x="20447" y="898309"/>
                  </a:lnTo>
                  <a:lnTo>
                    <a:pt x="20447" y="894753"/>
                  </a:lnTo>
                  <a:lnTo>
                    <a:pt x="24333" y="894753"/>
                  </a:lnTo>
                  <a:lnTo>
                    <a:pt x="24333" y="891159"/>
                  </a:lnTo>
                  <a:close/>
                </a:path>
                <a:path w="1283334" h="898525">
                  <a:moveTo>
                    <a:pt x="24333" y="876681"/>
                  </a:moveTo>
                  <a:lnTo>
                    <a:pt x="20447" y="876681"/>
                  </a:lnTo>
                  <a:lnTo>
                    <a:pt x="20447" y="871918"/>
                  </a:lnTo>
                  <a:lnTo>
                    <a:pt x="7607" y="871918"/>
                  </a:lnTo>
                  <a:lnTo>
                    <a:pt x="7607" y="876681"/>
                  </a:lnTo>
                  <a:lnTo>
                    <a:pt x="3810" y="876681"/>
                  </a:lnTo>
                  <a:lnTo>
                    <a:pt x="3810" y="880275"/>
                  </a:lnTo>
                  <a:lnTo>
                    <a:pt x="24333" y="880275"/>
                  </a:lnTo>
                  <a:lnTo>
                    <a:pt x="24333" y="876681"/>
                  </a:lnTo>
                  <a:close/>
                </a:path>
                <a:path w="1283334" h="898525">
                  <a:moveTo>
                    <a:pt x="28219" y="880364"/>
                  </a:moveTo>
                  <a:lnTo>
                    <a:pt x="0" y="880364"/>
                  </a:lnTo>
                  <a:lnTo>
                    <a:pt x="0" y="883920"/>
                  </a:lnTo>
                  <a:lnTo>
                    <a:pt x="0" y="887476"/>
                  </a:lnTo>
                  <a:lnTo>
                    <a:pt x="0" y="891070"/>
                  </a:lnTo>
                  <a:lnTo>
                    <a:pt x="28219" y="891070"/>
                  </a:lnTo>
                  <a:lnTo>
                    <a:pt x="28219" y="887514"/>
                  </a:lnTo>
                  <a:lnTo>
                    <a:pt x="28219" y="883958"/>
                  </a:lnTo>
                  <a:lnTo>
                    <a:pt x="28219" y="880364"/>
                  </a:lnTo>
                  <a:close/>
                </a:path>
                <a:path w="1283334" h="898525">
                  <a:moveTo>
                    <a:pt x="175768" y="834644"/>
                  </a:moveTo>
                  <a:lnTo>
                    <a:pt x="162941" y="834644"/>
                  </a:lnTo>
                  <a:lnTo>
                    <a:pt x="162941" y="838238"/>
                  </a:lnTo>
                  <a:lnTo>
                    <a:pt x="175768" y="838238"/>
                  </a:lnTo>
                  <a:lnTo>
                    <a:pt x="175768" y="834644"/>
                  </a:lnTo>
                  <a:close/>
                </a:path>
                <a:path w="1283334" h="898525">
                  <a:moveTo>
                    <a:pt x="179654" y="853948"/>
                  </a:moveTo>
                  <a:lnTo>
                    <a:pt x="159131" y="853948"/>
                  </a:lnTo>
                  <a:lnTo>
                    <a:pt x="159131" y="857542"/>
                  </a:lnTo>
                  <a:lnTo>
                    <a:pt x="162941" y="857542"/>
                  </a:lnTo>
                  <a:lnTo>
                    <a:pt x="162941" y="861098"/>
                  </a:lnTo>
                  <a:lnTo>
                    <a:pt x="175768" y="861098"/>
                  </a:lnTo>
                  <a:lnTo>
                    <a:pt x="175768" y="857542"/>
                  </a:lnTo>
                  <a:lnTo>
                    <a:pt x="179654" y="857542"/>
                  </a:lnTo>
                  <a:lnTo>
                    <a:pt x="179654" y="853948"/>
                  </a:lnTo>
                  <a:close/>
                </a:path>
                <a:path w="1283334" h="898525">
                  <a:moveTo>
                    <a:pt x="179654" y="838263"/>
                  </a:moveTo>
                  <a:lnTo>
                    <a:pt x="159131" y="838263"/>
                  </a:lnTo>
                  <a:lnTo>
                    <a:pt x="159131" y="843064"/>
                  </a:lnTo>
                  <a:lnTo>
                    <a:pt x="179654" y="843064"/>
                  </a:lnTo>
                  <a:lnTo>
                    <a:pt x="179654" y="838263"/>
                  </a:lnTo>
                  <a:close/>
                </a:path>
                <a:path w="1283334" h="898525">
                  <a:moveTo>
                    <a:pt x="183413" y="843153"/>
                  </a:moveTo>
                  <a:lnTo>
                    <a:pt x="155194" y="843153"/>
                  </a:lnTo>
                  <a:lnTo>
                    <a:pt x="155194" y="846709"/>
                  </a:lnTo>
                  <a:lnTo>
                    <a:pt x="155194" y="850265"/>
                  </a:lnTo>
                  <a:lnTo>
                    <a:pt x="155194" y="853859"/>
                  </a:lnTo>
                  <a:lnTo>
                    <a:pt x="183413" y="853859"/>
                  </a:lnTo>
                  <a:lnTo>
                    <a:pt x="183413" y="850303"/>
                  </a:lnTo>
                  <a:lnTo>
                    <a:pt x="183413" y="846747"/>
                  </a:lnTo>
                  <a:lnTo>
                    <a:pt x="183413" y="843153"/>
                  </a:lnTo>
                  <a:close/>
                </a:path>
                <a:path w="1283334" h="898525">
                  <a:moveTo>
                    <a:pt x="334886" y="797433"/>
                  </a:moveTo>
                  <a:lnTo>
                    <a:pt x="323342" y="797433"/>
                  </a:lnTo>
                  <a:lnTo>
                    <a:pt x="323342" y="801027"/>
                  </a:lnTo>
                  <a:lnTo>
                    <a:pt x="334886" y="801027"/>
                  </a:lnTo>
                  <a:lnTo>
                    <a:pt x="334886" y="797433"/>
                  </a:lnTo>
                  <a:close/>
                </a:path>
                <a:path w="1283334" h="898525">
                  <a:moveTo>
                    <a:pt x="338772" y="816737"/>
                  </a:moveTo>
                  <a:lnTo>
                    <a:pt x="319532" y="816737"/>
                  </a:lnTo>
                  <a:lnTo>
                    <a:pt x="319532" y="820331"/>
                  </a:lnTo>
                  <a:lnTo>
                    <a:pt x="323342" y="820331"/>
                  </a:lnTo>
                  <a:lnTo>
                    <a:pt x="323342" y="823887"/>
                  </a:lnTo>
                  <a:lnTo>
                    <a:pt x="334886" y="823887"/>
                  </a:lnTo>
                  <a:lnTo>
                    <a:pt x="334886" y="820331"/>
                  </a:lnTo>
                  <a:lnTo>
                    <a:pt x="338772" y="820331"/>
                  </a:lnTo>
                  <a:lnTo>
                    <a:pt x="338772" y="816737"/>
                  </a:lnTo>
                  <a:close/>
                </a:path>
                <a:path w="1283334" h="898525">
                  <a:moveTo>
                    <a:pt x="342531" y="809498"/>
                  </a:moveTo>
                  <a:lnTo>
                    <a:pt x="315595" y="809498"/>
                  </a:lnTo>
                  <a:lnTo>
                    <a:pt x="315595" y="813054"/>
                  </a:lnTo>
                  <a:lnTo>
                    <a:pt x="315595" y="816648"/>
                  </a:lnTo>
                  <a:lnTo>
                    <a:pt x="342531" y="816648"/>
                  </a:lnTo>
                  <a:lnTo>
                    <a:pt x="342531" y="813092"/>
                  </a:lnTo>
                  <a:lnTo>
                    <a:pt x="342531" y="809498"/>
                  </a:lnTo>
                  <a:close/>
                </a:path>
                <a:path w="1283334" h="898525">
                  <a:moveTo>
                    <a:pt x="342531" y="805815"/>
                  </a:moveTo>
                  <a:lnTo>
                    <a:pt x="338772" y="805815"/>
                  </a:lnTo>
                  <a:lnTo>
                    <a:pt x="338772" y="801052"/>
                  </a:lnTo>
                  <a:lnTo>
                    <a:pt x="319532" y="801052"/>
                  </a:lnTo>
                  <a:lnTo>
                    <a:pt x="319532" y="805815"/>
                  </a:lnTo>
                  <a:lnTo>
                    <a:pt x="315595" y="805815"/>
                  </a:lnTo>
                  <a:lnTo>
                    <a:pt x="315595" y="809409"/>
                  </a:lnTo>
                  <a:lnTo>
                    <a:pt x="342531" y="809409"/>
                  </a:lnTo>
                  <a:lnTo>
                    <a:pt x="342531" y="805815"/>
                  </a:lnTo>
                  <a:close/>
                </a:path>
                <a:path w="1283334" h="898525">
                  <a:moveTo>
                    <a:pt x="490080" y="783082"/>
                  </a:moveTo>
                  <a:lnTo>
                    <a:pt x="478536" y="783082"/>
                  </a:lnTo>
                  <a:lnTo>
                    <a:pt x="478536" y="786676"/>
                  </a:lnTo>
                  <a:lnTo>
                    <a:pt x="490080" y="786676"/>
                  </a:lnTo>
                  <a:lnTo>
                    <a:pt x="490080" y="783082"/>
                  </a:lnTo>
                  <a:close/>
                </a:path>
                <a:path w="1283334" h="898525">
                  <a:moveTo>
                    <a:pt x="493966" y="763778"/>
                  </a:moveTo>
                  <a:lnTo>
                    <a:pt x="490080" y="763778"/>
                  </a:lnTo>
                  <a:lnTo>
                    <a:pt x="490080" y="760222"/>
                  </a:lnTo>
                  <a:lnTo>
                    <a:pt x="478536" y="760222"/>
                  </a:lnTo>
                  <a:lnTo>
                    <a:pt x="478536" y="763778"/>
                  </a:lnTo>
                  <a:lnTo>
                    <a:pt x="474726" y="763778"/>
                  </a:lnTo>
                  <a:lnTo>
                    <a:pt x="474726" y="767372"/>
                  </a:lnTo>
                  <a:lnTo>
                    <a:pt x="493966" y="767372"/>
                  </a:lnTo>
                  <a:lnTo>
                    <a:pt x="493966" y="763778"/>
                  </a:lnTo>
                  <a:close/>
                </a:path>
                <a:path w="1283334" h="898525">
                  <a:moveTo>
                    <a:pt x="497852" y="772287"/>
                  </a:moveTo>
                  <a:lnTo>
                    <a:pt x="470916" y="772287"/>
                  </a:lnTo>
                  <a:lnTo>
                    <a:pt x="470916" y="775843"/>
                  </a:lnTo>
                  <a:lnTo>
                    <a:pt x="470916" y="779437"/>
                  </a:lnTo>
                  <a:lnTo>
                    <a:pt x="474726" y="779437"/>
                  </a:lnTo>
                  <a:lnTo>
                    <a:pt x="474726" y="782993"/>
                  </a:lnTo>
                  <a:lnTo>
                    <a:pt x="493966" y="782993"/>
                  </a:lnTo>
                  <a:lnTo>
                    <a:pt x="493966" y="779437"/>
                  </a:lnTo>
                  <a:lnTo>
                    <a:pt x="497852" y="779437"/>
                  </a:lnTo>
                  <a:lnTo>
                    <a:pt x="497852" y="775881"/>
                  </a:lnTo>
                  <a:lnTo>
                    <a:pt x="497852" y="772287"/>
                  </a:lnTo>
                  <a:close/>
                </a:path>
                <a:path w="1283334" h="898525">
                  <a:moveTo>
                    <a:pt x="497852" y="767397"/>
                  </a:moveTo>
                  <a:lnTo>
                    <a:pt x="470916" y="767397"/>
                  </a:lnTo>
                  <a:lnTo>
                    <a:pt x="470916" y="772198"/>
                  </a:lnTo>
                  <a:lnTo>
                    <a:pt x="497852" y="772198"/>
                  </a:lnTo>
                  <a:lnTo>
                    <a:pt x="497852" y="767397"/>
                  </a:lnTo>
                  <a:close/>
                </a:path>
                <a:path w="1283334" h="898525">
                  <a:moveTo>
                    <a:pt x="649211" y="834644"/>
                  </a:moveTo>
                  <a:lnTo>
                    <a:pt x="637667" y="834644"/>
                  </a:lnTo>
                  <a:lnTo>
                    <a:pt x="637667" y="838238"/>
                  </a:lnTo>
                  <a:lnTo>
                    <a:pt x="649211" y="838238"/>
                  </a:lnTo>
                  <a:lnTo>
                    <a:pt x="649211" y="834644"/>
                  </a:lnTo>
                  <a:close/>
                </a:path>
                <a:path w="1283334" h="898525">
                  <a:moveTo>
                    <a:pt x="653097" y="853948"/>
                  </a:moveTo>
                  <a:lnTo>
                    <a:pt x="633857" y="853948"/>
                  </a:lnTo>
                  <a:lnTo>
                    <a:pt x="633857" y="857542"/>
                  </a:lnTo>
                  <a:lnTo>
                    <a:pt x="637667" y="857542"/>
                  </a:lnTo>
                  <a:lnTo>
                    <a:pt x="637667" y="861098"/>
                  </a:lnTo>
                  <a:lnTo>
                    <a:pt x="649211" y="861098"/>
                  </a:lnTo>
                  <a:lnTo>
                    <a:pt x="649211" y="857542"/>
                  </a:lnTo>
                  <a:lnTo>
                    <a:pt x="653097" y="857542"/>
                  </a:lnTo>
                  <a:lnTo>
                    <a:pt x="653097" y="853948"/>
                  </a:lnTo>
                  <a:close/>
                </a:path>
                <a:path w="1283334" h="898525">
                  <a:moveTo>
                    <a:pt x="653097" y="838263"/>
                  </a:moveTo>
                  <a:lnTo>
                    <a:pt x="633857" y="838263"/>
                  </a:lnTo>
                  <a:lnTo>
                    <a:pt x="633857" y="843064"/>
                  </a:lnTo>
                  <a:lnTo>
                    <a:pt x="653097" y="843064"/>
                  </a:lnTo>
                  <a:lnTo>
                    <a:pt x="653097" y="838263"/>
                  </a:lnTo>
                  <a:close/>
                </a:path>
                <a:path w="1283334" h="898525">
                  <a:moveTo>
                    <a:pt x="658266" y="843153"/>
                  </a:moveTo>
                  <a:lnTo>
                    <a:pt x="630047" y="843153"/>
                  </a:lnTo>
                  <a:lnTo>
                    <a:pt x="630047" y="846709"/>
                  </a:lnTo>
                  <a:lnTo>
                    <a:pt x="630047" y="850265"/>
                  </a:lnTo>
                  <a:lnTo>
                    <a:pt x="630047" y="853859"/>
                  </a:lnTo>
                  <a:lnTo>
                    <a:pt x="658266" y="853859"/>
                  </a:lnTo>
                  <a:lnTo>
                    <a:pt x="658266" y="850303"/>
                  </a:lnTo>
                  <a:lnTo>
                    <a:pt x="658266" y="846747"/>
                  </a:lnTo>
                  <a:lnTo>
                    <a:pt x="658266" y="843153"/>
                  </a:lnTo>
                  <a:close/>
                </a:path>
                <a:path w="1283334" h="898525">
                  <a:moveTo>
                    <a:pt x="813460" y="735076"/>
                  </a:moveTo>
                  <a:lnTo>
                    <a:pt x="785241" y="735076"/>
                  </a:lnTo>
                  <a:lnTo>
                    <a:pt x="785241" y="738670"/>
                  </a:lnTo>
                  <a:lnTo>
                    <a:pt x="789178" y="738670"/>
                  </a:lnTo>
                  <a:lnTo>
                    <a:pt x="789178" y="742226"/>
                  </a:lnTo>
                  <a:lnTo>
                    <a:pt x="792988" y="742226"/>
                  </a:lnTo>
                  <a:lnTo>
                    <a:pt x="792988" y="745782"/>
                  </a:lnTo>
                  <a:lnTo>
                    <a:pt x="805815" y="745782"/>
                  </a:lnTo>
                  <a:lnTo>
                    <a:pt x="805815" y="742226"/>
                  </a:lnTo>
                  <a:lnTo>
                    <a:pt x="809701" y="742226"/>
                  </a:lnTo>
                  <a:lnTo>
                    <a:pt x="809701" y="738670"/>
                  </a:lnTo>
                  <a:lnTo>
                    <a:pt x="813460" y="738670"/>
                  </a:lnTo>
                  <a:lnTo>
                    <a:pt x="813460" y="735076"/>
                  </a:lnTo>
                  <a:close/>
                </a:path>
                <a:path w="1283334" h="898525">
                  <a:moveTo>
                    <a:pt x="813460" y="730186"/>
                  </a:moveTo>
                  <a:lnTo>
                    <a:pt x="785241" y="730186"/>
                  </a:lnTo>
                  <a:lnTo>
                    <a:pt x="785241" y="734987"/>
                  </a:lnTo>
                  <a:lnTo>
                    <a:pt x="813460" y="734987"/>
                  </a:lnTo>
                  <a:lnTo>
                    <a:pt x="813460" y="730186"/>
                  </a:lnTo>
                  <a:close/>
                </a:path>
                <a:path w="1283334" h="898525">
                  <a:moveTo>
                    <a:pt x="813460" y="726567"/>
                  </a:moveTo>
                  <a:lnTo>
                    <a:pt x="809701" y="726567"/>
                  </a:lnTo>
                  <a:lnTo>
                    <a:pt x="809701" y="723011"/>
                  </a:lnTo>
                  <a:lnTo>
                    <a:pt x="805815" y="723011"/>
                  </a:lnTo>
                  <a:lnTo>
                    <a:pt x="805815" y="719455"/>
                  </a:lnTo>
                  <a:lnTo>
                    <a:pt x="792988" y="719455"/>
                  </a:lnTo>
                  <a:lnTo>
                    <a:pt x="792988" y="723011"/>
                  </a:lnTo>
                  <a:lnTo>
                    <a:pt x="789178" y="723011"/>
                  </a:lnTo>
                  <a:lnTo>
                    <a:pt x="789178" y="726567"/>
                  </a:lnTo>
                  <a:lnTo>
                    <a:pt x="785241" y="726567"/>
                  </a:lnTo>
                  <a:lnTo>
                    <a:pt x="785241" y="730161"/>
                  </a:lnTo>
                  <a:lnTo>
                    <a:pt x="813460" y="730161"/>
                  </a:lnTo>
                  <a:lnTo>
                    <a:pt x="813460" y="726567"/>
                  </a:lnTo>
                  <a:close/>
                </a:path>
                <a:path w="1283334" h="898525">
                  <a:moveTo>
                    <a:pt x="961136" y="551307"/>
                  </a:moveTo>
                  <a:lnTo>
                    <a:pt x="948309" y="551307"/>
                  </a:lnTo>
                  <a:lnTo>
                    <a:pt x="948309" y="554901"/>
                  </a:lnTo>
                  <a:lnTo>
                    <a:pt x="961136" y="554901"/>
                  </a:lnTo>
                  <a:lnTo>
                    <a:pt x="961136" y="551307"/>
                  </a:lnTo>
                  <a:close/>
                </a:path>
                <a:path w="1283334" h="898525">
                  <a:moveTo>
                    <a:pt x="968781" y="540512"/>
                  </a:moveTo>
                  <a:lnTo>
                    <a:pt x="940562" y="540512"/>
                  </a:lnTo>
                  <a:lnTo>
                    <a:pt x="940562" y="544068"/>
                  </a:lnTo>
                  <a:lnTo>
                    <a:pt x="940562" y="547662"/>
                  </a:lnTo>
                  <a:lnTo>
                    <a:pt x="944372" y="547662"/>
                  </a:lnTo>
                  <a:lnTo>
                    <a:pt x="944372" y="551218"/>
                  </a:lnTo>
                  <a:lnTo>
                    <a:pt x="964895" y="551218"/>
                  </a:lnTo>
                  <a:lnTo>
                    <a:pt x="964895" y="547662"/>
                  </a:lnTo>
                  <a:lnTo>
                    <a:pt x="968781" y="547662"/>
                  </a:lnTo>
                  <a:lnTo>
                    <a:pt x="968781" y="544106"/>
                  </a:lnTo>
                  <a:lnTo>
                    <a:pt x="968781" y="540512"/>
                  </a:lnTo>
                  <a:close/>
                </a:path>
                <a:path w="1283334" h="898525">
                  <a:moveTo>
                    <a:pt x="968781" y="536829"/>
                  </a:moveTo>
                  <a:lnTo>
                    <a:pt x="964895" y="536829"/>
                  </a:lnTo>
                  <a:lnTo>
                    <a:pt x="964895" y="533273"/>
                  </a:lnTo>
                  <a:lnTo>
                    <a:pt x="961136" y="533273"/>
                  </a:lnTo>
                  <a:lnTo>
                    <a:pt x="961136" y="529717"/>
                  </a:lnTo>
                  <a:lnTo>
                    <a:pt x="948309" y="529717"/>
                  </a:lnTo>
                  <a:lnTo>
                    <a:pt x="948309" y="533273"/>
                  </a:lnTo>
                  <a:lnTo>
                    <a:pt x="944372" y="533273"/>
                  </a:lnTo>
                  <a:lnTo>
                    <a:pt x="944372" y="536829"/>
                  </a:lnTo>
                  <a:lnTo>
                    <a:pt x="940562" y="536829"/>
                  </a:lnTo>
                  <a:lnTo>
                    <a:pt x="940562" y="540423"/>
                  </a:lnTo>
                  <a:lnTo>
                    <a:pt x="968781" y="540423"/>
                  </a:lnTo>
                  <a:lnTo>
                    <a:pt x="968781" y="536829"/>
                  </a:lnTo>
                  <a:close/>
                </a:path>
                <a:path w="1283334" h="898525">
                  <a:moveTo>
                    <a:pt x="1120254" y="189738"/>
                  </a:moveTo>
                  <a:lnTo>
                    <a:pt x="1108710" y="189738"/>
                  </a:lnTo>
                  <a:lnTo>
                    <a:pt x="1108710" y="193332"/>
                  </a:lnTo>
                  <a:lnTo>
                    <a:pt x="1120254" y="193332"/>
                  </a:lnTo>
                  <a:lnTo>
                    <a:pt x="1120254" y="189738"/>
                  </a:lnTo>
                  <a:close/>
                </a:path>
                <a:path w="1283334" h="898525">
                  <a:moveTo>
                    <a:pt x="1124026" y="209042"/>
                  </a:moveTo>
                  <a:lnTo>
                    <a:pt x="1103503" y="209042"/>
                  </a:lnTo>
                  <a:lnTo>
                    <a:pt x="1103503" y="212636"/>
                  </a:lnTo>
                  <a:lnTo>
                    <a:pt x="1108710" y="212636"/>
                  </a:lnTo>
                  <a:lnTo>
                    <a:pt x="1108710" y="216192"/>
                  </a:lnTo>
                  <a:lnTo>
                    <a:pt x="1120254" y="216192"/>
                  </a:lnTo>
                  <a:lnTo>
                    <a:pt x="1120254" y="212636"/>
                  </a:lnTo>
                  <a:lnTo>
                    <a:pt x="1124026" y="212636"/>
                  </a:lnTo>
                  <a:lnTo>
                    <a:pt x="1124026" y="209042"/>
                  </a:lnTo>
                  <a:close/>
                </a:path>
                <a:path w="1283334" h="898525">
                  <a:moveTo>
                    <a:pt x="1127912" y="200660"/>
                  </a:moveTo>
                  <a:lnTo>
                    <a:pt x="1099693" y="200660"/>
                  </a:lnTo>
                  <a:lnTo>
                    <a:pt x="1099693" y="204152"/>
                  </a:lnTo>
                  <a:lnTo>
                    <a:pt x="1099693" y="208953"/>
                  </a:lnTo>
                  <a:lnTo>
                    <a:pt x="1127912" y="208953"/>
                  </a:lnTo>
                  <a:lnTo>
                    <a:pt x="1127912" y="204254"/>
                  </a:lnTo>
                  <a:lnTo>
                    <a:pt x="1127912" y="200660"/>
                  </a:lnTo>
                  <a:close/>
                </a:path>
                <a:path w="1283334" h="898525">
                  <a:moveTo>
                    <a:pt x="1127912" y="196977"/>
                  </a:moveTo>
                  <a:lnTo>
                    <a:pt x="1124026" y="196977"/>
                  </a:lnTo>
                  <a:lnTo>
                    <a:pt x="1124026" y="193421"/>
                  </a:lnTo>
                  <a:lnTo>
                    <a:pt x="1103503" y="193421"/>
                  </a:lnTo>
                  <a:lnTo>
                    <a:pt x="1103503" y="196977"/>
                  </a:lnTo>
                  <a:lnTo>
                    <a:pt x="1099693" y="196977"/>
                  </a:lnTo>
                  <a:lnTo>
                    <a:pt x="1099693" y="200571"/>
                  </a:lnTo>
                  <a:lnTo>
                    <a:pt x="1127912" y="200571"/>
                  </a:lnTo>
                  <a:lnTo>
                    <a:pt x="1127912" y="196977"/>
                  </a:lnTo>
                  <a:close/>
                </a:path>
                <a:path w="1283334" h="898525">
                  <a:moveTo>
                    <a:pt x="1275448" y="21717"/>
                  </a:moveTo>
                  <a:lnTo>
                    <a:pt x="1263904" y="21717"/>
                  </a:lnTo>
                  <a:lnTo>
                    <a:pt x="1263904" y="25311"/>
                  </a:lnTo>
                  <a:lnTo>
                    <a:pt x="1275448" y="25311"/>
                  </a:lnTo>
                  <a:lnTo>
                    <a:pt x="1275448" y="21717"/>
                  </a:lnTo>
                  <a:close/>
                </a:path>
                <a:path w="1283334" h="898525">
                  <a:moveTo>
                    <a:pt x="1275448" y="0"/>
                  </a:moveTo>
                  <a:lnTo>
                    <a:pt x="1263904" y="0"/>
                  </a:lnTo>
                  <a:lnTo>
                    <a:pt x="1263904" y="3594"/>
                  </a:lnTo>
                  <a:lnTo>
                    <a:pt x="1275448" y="3594"/>
                  </a:lnTo>
                  <a:lnTo>
                    <a:pt x="1275448" y="0"/>
                  </a:lnTo>
                  <a:close/>
                </a:path>
                <a:path w="1283334" h="898525">
                  <a:moveTo>
                    <a:pt x="1283233" y="14478"/>
                  </a:moveTo>
                  <a:lnTo>
                    <a:pt x="1255014" y="14478"/>
                  </a:lnTo>
                  <a:lnTo>
                    <a:pt x="1255014" y="18072"/>
                  </a:lnTo>
                  <a:lnTo>
                    <a:pt x="1260094" y="18072"/>
                  </a:lnTo>
                  <a:lnTo>
                    <a:pt x="1260094" y="21628"/>
                  </a:lnTo>
                  <a:lnTo>
                    <a:pt x="1279334" y="21628"/>
                  </a:lnTo>
                  <a:lnTo>
                    <a:pt x="1279334" y="18072"/>
                  </a:lnTo>
                  <a:lnTo>
                    <a:pt x="1283233" y="18072"/>
                  </a:lnTo>
                  <a:lnTo>
                    <a:pt x="1283233" y="14478"/>
                  </a:lnTo>
                  <a:close/>
                </a:path>
                <a:path w="1283334" h="898525">
                  <a:moveTo>
                    <a:pt x="1283233" y="7239"/>
                  </a:moveTo>
                  <a:lnTo>
                    <a:pt x="1279334" y="7239"/>
                  </a:lnTo>
                  <a:lnTo>
                    <a:pt x="1279334" y="3683"/>
                  </a:lnTo>
                  <a:lnTo>
                    <a:pt x="1260094" y="3683"/>
                  </a:lnTo>
                  <a:lnTo>
                    <a:pt x="1260094" y="7239"/>
                  </a:lnTo>
                  <a:lnTo>
                    <a:pt x="1255014" y="7239"/>
                  </a:lnTo>
                  <a:lnTo>
                    <a:pt x="1255014" y="10795"/>
                  </a:lnTo>
                  <a:lnTo>
                    <a:pt x="1255014" y="14389"/>
                  </a:lnTo>
                  <a:lnTo>
                    <a:pt x="1283233" y="14389"/>
                  </a:lnTo>
                  <a:lnTo>
                    <a:pt x="1283233" y="10833"/>
                  </a:lnTo>
                  <a:lnTo>
                    <a:pt x="1283233" y="7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37805" y="1951570"/>
              <a:ext cx="817880" cy="974090"/>
            </a:xfrm>
            <a:custGeom>
              <a:avLst/>
              <a:gdLst/>
              <a:ahLst/>
              <a:cxnLst/>
              <a:rect l="l" t="t" r="r" b="b"/>
              <a:pathLst>
                <a:path w="817879" h="974089">
                  <a:moveTo>
                    <a:pt x="28219" y="846582"/>
                  </a:moveTo>
                  <a:lnTo>
                    <a:pt x="0" y="846582"/>
                  </a:lnTo>
                  <a:lnTo>
                    <a:pt x="0" y="850176"/>
                  </a:lnTo>
                  <a:lnTo>
                    <a:pt x="28219" y="850176"/>
                  </a:lnTo>
                  <a:lnTo>
                    <a:pt x="28219" y="846582"/>
                  </a:lnTo>
                  <a:close/>
                </a:path>
                <a:path w="817879" h="974089">
                  <a:moveTo>
                    <a:pt x="179565" y="552450"/>
                  </a:moveTo>
                  <a:lnTo>
                    <a:pt x="168021" y="552450"/>
                  </a:lnTo>
                  <a:lnTo>
                    <a:pt x="168021" y="556044"/>
                  </a:lnTo>
                  <a:lnTo>
                    <a:pt x="179565" y="556044"/>
                  </a:lnTo>
                  <a:lnTo>
                    <a:pt x="179565" y="552450"/>
                  </a:lnTo>
                  <a:close/>
                </a:path>
                <a:path w="817879" h="974089">
                  <a:moveTo>
                    <a:pt x="183451" y="533146"/>
                  </a:moveTo>
                  <a:lnTo>
                    <a:pt x="179565" y="533146"/>
                  </a:lnTo>
                  <a:lnTo>
                    <a:pt x="179565" y="529590"/>
                  </a:lnTo>
                  <a:lnTo>
                    <a:pt x="168021" y="529590"/>
                  </a:lnTo>
                  <a:lnTo>
                    <a:pt x="168021" y="533146"/>
                  </a:lnTo>
                  <a:lnTo>
                    <a:pt x="164211" y="533146"/>
                  </a:lnTo>
                  <a:lnTo>
                    <a:pt x="164211" y="536740"/>
                  </a:lnTo>
                  <a:lnTo>
                    <a:pt x="183451" y="536740"/>
                  </a:lnTo>
                  <a:lnTo>
                    <a:pt x="183451" y="533146"/>
                  </a:lnTo>
                  <a:close/>
                </a:path>
                <a:path w="817879" h="974089">
                  <a:moveTo>
                    <a:pt x="187337" y="544004"/>
                  </a:moveTo>
                  <a:lnTo>
                    <a:pt x="160401" y="544004"/>
                  </a:lnTo>
                  <a:lnTo>
                    <a:pt x="160401" y="548805"/>
                  </a:lnTo>
                  <a:lnTo>
                    <a:pt x="164211" y="548805"/>
                  </a:lnTo>
                  <a:lnTo>
                    <a:pt x="164211" y="552361"/>
                  </a:lnTo>
                  <a:lnTo>
                    <a:pt x="183451" y="552361"/>
                  </a:lnTo>
                  <a:lnTo>
                    <a:pt x="183451" y="548805"/>
                  </a:lnTo>
                  <a:lnTo>
                    <a:pt x="187337" y="548805"/>
                  </a:lnTo>
                  <a:lnTo>
                    <a:pt x="187337" y="544004"/>
                  </a:lnTo>
                  <a:close/>
                </a:path>
                <a:path w="817879" h="974089">
                  <a:moveTo>
                    <a:pt x="187337" y="536829"/>
                  </a:moveTo>
                  <a:lnTo>
                    <a:pt x="160401" y="536829"/>
                  </a:lnTo>
                  <a:lnTo>
                    <a:pt x="160401" y="540385"/>
                  </a:lnTo>
                  <a:lnTo>
                    <a:pt x="160401" y="543979"/>
                  </a:lnTo>
                  <a:lnTo>
                    <a:pt x="187337" y="543979"/>
                  </a:lnTo>
                  <a:lnTo>
                    <a:pt x="187337" y="540423"/>
                  </a:lnTo>
                  <a:lnTo>
                    <a:pt x="187337" y="536829"/>
                  </a:lnTo>
                  <a:close/>
                </a:path>
                <a:path w="817879" h="974089">
                  <a:moveTo>
                    <a:pt x="338772" y="965581"/>
                  </a:moveTo>
                  <a:lnTo>
                    <a:pt x="319532" y="965581"/>
                  </a:lnTo>
                  <a:lnTo>
                    <a:pt x="319532" y="969175"/>
                  </a:lnTo>
                  <a:lnTo>
                    <a:pt x="323342" y="969175"/>
                  </a:lnTo>
                  <a:lnTo>
                    <a:pt x="323342" y="973874"/>
                  </a:lnTo>
                  <a:lnTo>
                    <a:pt x="334886" y="973874"/>
                  </a:lnTo>
                  <a:lnTo>
                    <a:pt x="334886" y="969175"/>
                  </a:lnTo>
                  <a:lnTo>
                    <a:pt x="338772" y="969175"/>
                  </a:lnTo>
                  <a:lnTo>
                    <a:pt x="338772" y="965581"/>
                  </a:lnTo>
                  <a:close/>
                </a:path>
                <a:path w="817879" h="974089">
                  <a:moveTo>
                    <a:pt x="338772" y="951103"/>
                  </a:moveTo>
                  <a:lnTo>
                    <a:pt x="334886" y="951103"/>
                  </a:lnTo>
                  <a:lnTo>
                    <a:pt x="334886" y="947547"/>
                  </a:lnTo>
                  <a:lnTo>
                    <a:pt x="323342" y="947547"/>
                  </a:lnTo>
                  <a:lnTo>
                    <a:pt x="323342" y="951103"/>
                  </a:lnTo>
                  <a:lnTo>
                    <a:pt x="319532" y="951103"/>
                  </a:lnTo>
                  <a:lnTo>
                    <a:pt x="319532" y="954697"/>
                  </a:lnTo>
                  <a:lnTo>
                    <a:pt x="338772" y="954697"/>
                  </a:lnTo>
                  <a:lnTo>
                    <a:pt x="338772" y="951103"/>
                  </a:lnTo>
                  <a:close/>
                </a:path>
                <a:path w="817879" h="974089">
                  <a:moveTo>
                    <a:pt x="343814" y="954786"/>
                  </a:moveTo>
                  <a:lnTo>
                    <a:pt x="315595" y="954786"/>
                  </a:lnTo>
                  <a:lnTo>
                    <a:pt x="315595" y="958342"/>
                  </a:lnTo>
                  <a:lnTo>
                    <a:pt x="315595" y="961898"/>
                  </a:lnTo>
                  <a:lnTo>
                    <a:pt x="315595" y="965492"/>
                  </a:lnTo>
                  <a:lnTo>
                    <a:pt x="343814" y="965492"/>
                  </a:lnTo>
                  <a:lnTo>
                    <a:pt x="343814" y="961936"/>
                  </a:lnTo>
                  <a:lnTo>
                    <a:pt x="343814" y="958380"/>
                  </a:lnTo>
                  <a:lnTo>
                    <a:pt x="343814" y="954786"/>
                  </a:lnTo>
                  <a:close/>
                </a:path>
                <a:path w="817879" h="974089">
                  <a:moveTo>
                    <a:pt x="499186" y="775843"/>
                  </a:moveTo>
                  <a:lnTo>
                    <a:pt x="478663" y="775843"/>
                  </a:lnTo>
                  <a:lnTo>
                    <a:pt x="478663" y="779437"/>
                  </a:lnTo>
                  <a:lnTo>
                    <a:pt x="482473" y="779437"/>
                  </a:lnTo>
                  <a:lnTo>
                    <a:pt x="482473" y="782993"/>
                  </a:lnTo>
                  <a:lnTo>
                    <a:pt x="495300" y="782993"/>
                  </a:lnTo>
                  <a:lnTo>
                    <a:pt x="495300" y="779437"/>
                  </a:lnTo>
                  <a:lnTo>
                    <a:pt x="499186" y="779437"/>
                  </a:lnTo>
                  <a:lnTo>
                    <a:pt x="499186" y="775843"/>
                  </a:lnTo>
                  <a:close/>
                </a:path>
                <a:path w="817879" h="974089">
                  <a:moveTo>
                    <a:pt x="502945" y="768604"/>
                  </a:moveTo>
                  <a:lnTo>
                    <a:pt x="474726" y="768604"/>
                  </a:lnTo>
                  <a:lnTo>
                    <a:pt x="474726" y="772160"/>
                  </a:lnTo>
                  <a:lnTo>
                    <a:pt x="474726" y="775754"/>
                  </a:lnTo>
                  <a:lnTo>
                    <a:pt x="502945" y="775754"/>
                  </a:lnTo>
                  <a:lnTo>
                    <a:pt x="502945" y="772198"/>
                  </a:lnTo>
                  <a:lnTo>
                    <a:pt x="502945" y="768604"/>
                  </a:lnTo>
                  <a:close/>
                </a:path>
                <a:path w="817879" h="974089">
                  <a:moveTo>
                    <a:pt x="502945" y="764921"/>
                  </a:moveTo>
                  <a:lnTo>
                    <a:pt x="499186" y="764921"/>
                  </a:lnTo>
                  <a:lnTo>
                    <a:pt x="499186" y="761365"/>
                  </a:lnTo>
                  <a:lnTo>
                    <a:pt x="495300" y="761365"/>
                  </a:lnTo>
                  <a:lnTo>
                    <a:pt x="495300" y="756602"/>
                  </a:lnTo>
                  <a:lnTo>
                    <a:pt x="482473" y="756602"/>
                  </a:lnTo>
                  <a:lnTo>
                    <a:pt x="482473" y="761365"/>
                  </a:lnTo>
                  <a:lnTo>
                    <a:pt x="478663" y="761365"/>
                  </a:lnTo>
                  <a:lnTo>
                    <a:pt x="478663" y="764921"/>
                  </a:lnTo>
                  <a:lnTo>
                    <a:pt x="474726" y="764921"/>
                  </a:lnTo>
                  <a:lnTo>
                    <a:pt x="474726" y="768515"/>
                  </a:lnTo>
                  <a:lnTo>
                    <a:pt x="502945" y="768515"/>
                  </a:lnTo>
                  <a:lnTo>
                    <a:pt x="502945" y="764921"/>
                  </a:lnTo>
                  <a:close/>
                </a:path>
                <a:path w="817879" h="974089">
                  <a:moveTo>
                    <a:pt x="654380" y="320675"/>
                  </a:moveTo>
                  <a:lnTo>
                    <a:pt x="633857" y="320675"/>
                  </a:lnTo>
                  <a:lnTo>
                    <a:pt x="633857" y="324269"/>
                  </a:lnTo>
                  <a:lnTo>
                    <a:pt x="637667" y="324269"/>
                  </a:lnTo>
                  <a:lnTo>
                    <a:pt x="637667" y="327825"/>
                  </a:lnTo>
                  <a:lnTo>
                    <a:pt x="650494" y="327825"/>
                  </a:lnTo>
                  <a:lnTo>
                    <a:pt x="650494" y="324269"/>
                  </a:lnTo>
                  <a:lnTo>
                    <a:pt x="654380" y="324269"/>
                  </a:lnTo>
                  <a:lnTo>
                    <a:pt x="654380" y="320675"/>
                  </a:lnTo>
                  <a:close/>
                </a:path>
                <a:path w="817879" h="974089">
                  <a:moveTo>
                    <a:pt x="654380" y="306197"/>
                  </a:moveTo>
                  <a:lnTo>
                    <a:pt x="650494" y="306197"/>
                  </a:lnTo>
                  <a:lnTo>
                    <a:pt x="650494" y="302641"/>
                  </a:lnTo>
                  <a:lnTo>
                    <a:pt x="637667" y="302641"/>
                  </a:lnTo>
                  <a:lnTo>
                    <a:pt x="637667" y="306197"/>
                  </a:lnTo>
                  <a:lnTo>
                    <a:pt x="633857" y="306197"/>
                  </a:lnTo>
                  <a:lnTo>
                    <a:pt x="633857" y="309791"/>
                  </a:lnTo>
                  <a:lnTo>
                    <a:pt x="654380" y="309791"/>
                  </a:lnTo>
                  <a:lnTo>
                    <a:pt x="654380" y="306197"/>
                  </a:lnTo>
                  <a:close/>
                </a:path>
                <a:path w="817879" h="974089">
                  <a:moveTo>
                    <a:pt x="658266" y="309880"/>
                  </a:moveTo>
                  <a:lnTo>
                    <a:pt x="630047" y="309880"/>
                  </a:lnTo>
                  <a:lnTo>
                    <a:pt x="630047" y="313436"/>
                  </a:lnTo>
                  <a:lnTo>
                    <a:pt x="630047" y="316992"/>
                  </a:lnTo>
                  <a:lnTo>
                    <a:pt x="630047" y="320586"/>
                  </a:lnTo>
                  <a:lnTo>
                    <a:pt x="658266" y="320586"/>
                  </a:lnTo>
                  <a:lnTo>
                    <a:pt x="658266" y="317030"/>
                  </a:lnTo>
                  <a:lnTo>
                    <a:pt x="658266" y="313474"/>
                  </a:lnTo>
                  <a:lnTo>
                    <a:pt x="658266" y="309880"/>
                  </a:lnTo>
                  <a:close/>
                </a:path>
                <a:path w="817879" h="974089">
                  <a:moveTo>
                    <a:pt x="809739" y="22860"/>
                  </a:moveTo>
                  <a:lnTo>
                    <a:pt x="798195" y="22860"/>
                  </a:lnTo>
                  <a:lnTo>
                    <a:pt x="798195" y="26454"/>
                  </a:lnTo>
                  <a:lnTo>
                    <a:pt x="809739" y="26454"/>
                  </a:lnTo>
                  <a:lnTo>
                    <a:pt x="809739" y="22860"/>
                  </a:lnTo>
                  <a:close/>
                </a:path>
                <a:path w="817879" h="974089">
                  <a:moveTo>
                    <a:pt x="813498" y="17970"/>
                  </a:moveTo>
                  <a:lnTo>
                    <a:pt x="794258" y="17970"/>
                  </a:lnTo>
                  <a:lnTo>
                    <a:pt x="794258" y="22771"/>
                  </a:lnTo>
                  <a:lnTo>
                    <a:pt x="813498" y="22771"/>
                  </a:lnTo>
                  <a:lnTo>
                    <a:pt x="813498" y="17970"/>
                  </a:lnTo>
                  <a:close/>
                </a:path>
                <a:path w="817879" h="974089">
                  <a:moveTo>
                    <a:pt x="813498" y="3556"/>
                  </a:moveTo>
                  <a:lnTo>
                    <a:pt x="809739" y="3556"/>
                  </a:lnTo>
                  <a:lnTo>
                    <a:pt x="809739" y="0"/>
                  </a:lnTo>
                  <a:lnTo>
                    <a:pt x="798195" y="0"/>
                  </a:lnTo>
                  <a:lnTo>
                    <a:pt x="798195" y="3556"/>
                  </a:lnTo>
                  <a:lnTo>
                    <a:pt x="794258" y="3556"/>
                  </a:lnTo>
                  <a:lnTo>
                    <a:pt x="794258" y="7150"/>
                  </a:lnTo>
                  <a:lnTo>
                    <a:pt x="813498" y="7150"/>
                  </a:lnTo>
                  <a:lnTo>
                    <a:pt x="813498" y="3556"/>
                  </a:lnTo>
                  <a:close/>
                </a:path>
                <a:path w="817879" h="974089">
                  <a:moveTo>
                    <a:pt x="817397" y="7239"/>
                  </a:moveTo>
                  <a:lnTo>
                    <a:pt x="789178" y="7239"/>
                  </a:lnTo>
                  <a:lnTo>
                    <a:pt x="789178" y="10795"/>
                  </a:lnTo>
                  <a:lnTo>
                    <a:pt x="789178" y="14351"/>
                  </a:lnTo>
                  <a:lnTo>
                    <a:pt x="789178" y="17945"/>
                  </a:lnTo>
                  <a:lnTo>
                    <a:pt x="817397" y="17945"/>
                  </a:lnTo>
                  <a:lnTo>
                    <a:pt x="817397" y="14389"/>
                  </a:lnTo>
                  <a:lnTo>
                    <a:pt x="817397" y="10833"/>
                  </a:lnTo>
                  <a:lnTo>
                    <a:pt x="817397" y="7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29500" y="1911075"/>
            <a:ext cx="178562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i="1" dirty="0">
                <a:latin typeface="Symbol"/>
                <a:cs typeface="Symbol"/>
              </a:rPr>
              <a:t>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i="1" spc="-95" dirty="0">
                <a:latin typeface="Times New Roman"/>
                <a:cs typeface="Times New Roman"/>
              </a:rPr>
              <a:t>g</a:t>
            </a:r>
            <a:r>
              <a:rPr sz="1650" spc="-95" dirty="0">
                <a:latin typeface="Times New Roman"/>
                <a:cs typeface="Times New Roman"/>
              </a:rPr>
              <a:t>(</a:t>
            </a:r>
            <a:r>
              <a:rPr sz="1750" i="1" spc="-95" dirty="0">
                <a:latin typeface="Symbol"/>
                <a:cs typeface="Symbol"/>
              </a:rPr>
              <a:t></a:t>
            </a:r>
            <a:r>
              <a:rPr sz="1650" spc="-95" dirty="0">
                <a:latin typeface="Times New Roman"/>
                <a:cs typeface="Times New Roman"/>
              </a:rPr>
              <a:t>)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-125" dirty="0">
                <a:latin typeface="Times New Roman"/>
                <a:cs typeface="Times New Roman"/>
              </a:rPr>
              <a:t> </a:t>
            </a:r>
            <a:r>
              <a:rPr sz="1750" i="1" spc="-265" dirty="0">
                <a:latin typeface="Symbol"/>
                <a:cs typeface="Symbol"/>
              </a:rPr>
              <a:t></a:t>
            </a:r>
            <a:r>
              <a:rPr sz="1425" spc="-397" baseline="-26315" dirty="0">
                <a:latin typeface="Times New Roman"/>
                <a:cs typeface="Times New Roman"/>
              </a:rPr>
              <a:t>0</a:t>
            </a:r>
            <a:r>
              <a:rPr sz="1425" spc="307" baseline="-263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200" dirty="0">
                <a:latin typeface="Times New Roman"/>
                <a:cs typeface="Times New Roman"/>
              </a:rPr>
              <a:t> </a:t>
            </a:r>
            <a:r>
              <a:rPr sz="1750" i="1" spc="-310" dirty="0">
                <a:latin typeface="Symbol"/>
                <a:cs typeface="Symbol"/>
              </a:rPr>
              <a:t></a:t>
            </a:r>
            <a:r>
              <a:rPr sz="1425" spc="-465" baseline="-26315" dirty="0">
                <a:latin typeface="Times New Roman"/>
                <a:cs typeface="Times New Roman"/>
              </a:rPr>
              <a:t>1</a:t>
            </a:r>
            <a:r>
              <a:rPr sz="1425" spc="-225" baseline="-26315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03745" y="2268220"/>
            <a:ext cx="1320165" cy="2297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366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선형예측자와</a:t>
            </a:r>
            <a:r>
              <a:rPr spc="-20" dirty="0"/>
              <a:t> </a:t>
            </a:r>
            <a:r>
              <a:rPr spc="-235" dirty="0"/>
              <a:t>연결함수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960" y="843533"/>
            <a:ext cx="5424170" cy="543560"/>
            <a:chOff x="345960" y="843533"/>
            <a:chExt cx="5424170" cy="543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5387340" cy="434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30373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60" y="843533"/>
              <a:ext cx="5384165" cy="432434"/>
            </a:xfrm>
            <a:custGeom>
              <a:avLst/>
              <a:gdLst/>
              <a:ahLst/>
              <a:cxnLst/>
              <a:rect l="l" t="t" r="r" b="b"/>
              <a:pathLst>
                <a:path w="5384165" h="432434">
                  <a:moveTo>
                    <a:pt x="5311635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5311635" y="432053"/>
                  </a:lnTo>
                  <a:lnTo>
                    <a:pt x="5339656" y="426392"/>
                  </a:lnTo>
                  <a:lnTo>
                    <a:pt x="5362546" y="410956"/>
                  </a:lnTo>
                  <a:lnTo>
                    <a:pt x="5377982" y="388066"/>
                  </a:lnTo>
                  <a:lnTo>
                    <a:pt x="5383644" y="360044"/>
                  </a:lnTo>
                  <a:lnTo>
                    <a:pt x="5383644" y="72008"/>
                  </a:lnTo>
                  <a:lnTo>
                    <a:pt x="5377982" y="43987"/>
                  </a:lnTo>
                  <a:lnTo>
                    <a:pt x="5362546" y="21097"/>
                  </a:lnTo>
                  <a:lnTo>
                    <a:pt x="5339656" y="5661"/>
                  </a:lnTo>
                  <a:lnTo>
                    <a:pt x="5311635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5719" y="917575"/>
            <a:ext cx="272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dirty="0">
                <a:latin typeface="Dotum"/>
                <a:cs typeface="Dotum"/>
              </a:rPr>
              <a:t>지수족</a:t>
            </a:r>
            <a:r>
              <a:rPr sz="1800" spc="-10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분포의</a:t>
            </a:r>
            <a:r>
              <a:rPr sz="1800" spc="-10" dirty="0">
                <a:latin typeface="Dotum"/>
                <a:cs typeface="Dotum"/>
              </a:rPr>
              <a:t> </a:t>
            </a:r>
            <a:r>
              <a:rPr sz="1800" spc="-20" dirty="0">
                <a:latin typeface="Dotum"/>
                <a:cs typeface="Dotum"/>
              </a:rPr>
              <a:t>정준연결</a:t>
            </a:r>
            <a:endParaRPr sz="1800">
              <a:latin typeface="Dotum"/>
              <a:cs typeface="Dot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60" y="1507562"/>
            <a:ext cx="8160258" cy="2936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2915"/>
            <a:ext cx="3168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4" dirty="0">
                <a:solidFill>
                  <a:srgbClr val="000000"/>
                </a:solidFill>
                <a:latin typeface="Malgun Gothic"/>
                <a:cs typeface="Malgun Gothic"/>
              </a:rPr>
              <a:t>로지스틱</a:t>
            </a:r>
            <a:r>
              <a:rPr sz="3200" b="1" spc="-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3200" b="1" spc="-275" dirty="0">
                <a:solidFill>
                  <a:srgbClr val="000000"/>
                </a:solidFill>
                <a:latin typeface="Malgun Gothic"/>
                <a:cs typeface="Malgun Gothic"/>
              </a:rPr>
              <a:t>회귀모형</a:t>
            </a:r>
            <a:endParaRPr sz="3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1036" y="1677923"/>
            <a:ext cx="6398260" cy="932815"/>
            <a:chOff x="1431036" y="1677923"/>
            <a:chExt cx="6398260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8" y="2420111"/>
              <a:ext cx="5483346" cy="1371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8997" y="2422178"/>
              <a:ext cx="5396230" cy="52705"/>
            </a:xfrm>
            <a:custGeom>
              <a:avLst/>
              <a:gdLst/>
              <a:ahLst/>
              <a:cxnLst/>
              <a:rect l="l" t="t" r="r" b="b"/>
              <a:pathLst>
                <a:path w="5396230" h="52705">
                  <a:moveTo>
                    <a:pt x="5395976" y="0"/>
                  </a:moveTo>
                  <a:lnTo>
                    <a:pt x="0" y="0"/>
                  </a:lnTo>
                  <a:lnTo>
                    <a:pt x="0" y="52543"/>
                  </a:lnTo>
                  <a:lnTo>
                    <a:pt x="5395976" y="52543"/>
                  </a:lnTo>
                  <a:lnTo>
                    <a:pt x="5395976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8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823" y="2473326"/>
              <a:ext cx="1460500" cy="45720"/>
            </a:xfrm>
            <a:custGeom>
              <a:avLst/>
              <a:gdLst/>
              <a:ahLst/>
              <a:cxnLst/>
              <a:rect l="l" t="t" r="r" b="b"/>
              <a:pathLst>
                <a:path w="1460500" h="45719">
                  <a:moveTo>
                    <a:pt x="1460246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1460246" y="45718"/>
                  </a:lnTo>
                  <a:lnTo>
                    <a:pt x="146024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12" y="1772444"/>
              <a:ext cx="684315" cy="6232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2504" y="1785873"/>
              <a:ext cx="596265" cy="538480"/>
            </a:xfrm>
            <a:custGeom>
              <a:avLst/>
              <a:gdLst/>
              <a:ahLst/>
              <a:cxnLst/>
              <a:rect l="l" t="t" r="r" b="b"/>
              <a:pathLst>
                <a:path w="596264" h="538480">
                  <a:moveTo>
                    <a:pt x="506476" y="0"/>
                  </a:moveTo>
                  <a:lnTo>
                    <a:pt x="89789" y="0"/>
                  </a:lnTo>
                  <a:lnTo>
                    <a:pt x="54864" y="7044"/>
                  </a:lnTo>
                  <a:lnTo>
                    <a:pt x="26320" y="26257"/>
                  </a:lnTo>
                  <a:lnTo>
                    <a:pt x="7064" y="54756"/>
                  </a:lnTo>
                  <a:lnTo>
                    <a:pt x="0" y="89662"/>
                  </a:lnTo>
                  <a:lnTo>
                    <a:pt x="0" y="448690"/>
                  </a:lnTo>
                  <a:lnTo>
                    <a:pt x="7064" y="483596"/>
                  </a:lnTo>
                  <a:lnTo>
                    <a:pt x="26320" y="512095"/>
                  </a:lnTo>
                  <a:lnTo>
                    <a:pt x="54864" y="531308"/>
                  </a:lnTo>
                  <a:lnTo>
                    <a:pt x="89789" y="538352"/>
                  </a:lnTo>
                  <a:lnTo>
                    <a:pt x="506476" y="538352"/>
                  </a:lnTo>
                  <a:lnTo>
                    <a:pt x="541401" y="531308"/>
                  </a:lnTo>
                  <a:lnTo>
                    <a:pt x="569944" y="512095"/>
                  </a:lnTo>
                  <a:lnTo>
                    <a:pt x="589200" y="483596"/>
                  </a:lnTo>
                  <a:lnTo>
                    <a:pt x="596265" y="448690"/>
                  </a:lnTo>
                  <a:lnTo>
                    <a:pt x="596265" y="89662"/>
                  </a:lnTo>
                  <a:lnTo>
                    <a:pt x="589200" y="54756"/>
                  </a:lnTo>
                  <a:lnTo>
                    <a:pt x="569944" y="26257"/>
                  </a:lnTo>
                  <a:lnTo>
                    <a:pt x="541401" y="7044"/>
                  </a:lnTo>
                  <a:lnTo>
                    <a:pt x="50647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036" y="1677923"/>
              <a:ext cx="748284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71320" y="1752092"/>
            <a:ext cx="240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405" y="843533"/>
            <a:ext cx="5269865" cy="2462530"/>
          </a:xfrm>
          <a:custGeom>
            <a:avLst/>
            <a:gdLst/>
            <a:ahLst/>
            <a:cxnLst/>
            <a:rect l="l" t="t" r="r" b="b"/>
            <a:pathLst>
              <a:path w="5269865" h="2462529">
                <a:moveTo>
                  <a:pt x="0" y="2462276"/>
                </a:moveTo>
                <a:lnTo>
                  <a:pt x="5269738" y="2462276"/>
                </a:lnTo>
                <a:lnTo>
                  <a:pt x="5269738" y="0"/>
                </a:lnTo>
                <a:lnTo>
                  <a:pt x="0" y="0"/>
                </a:lnTo>
                <a:lnTo>
                  <a:pt x="0" y="246227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780" y="881329"/>
            <a:ext cx="46564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87960" algn="l"/>
              </a:tabLst>
            </a:pPr>
            <a:r>
              <a:rPr sz="1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glider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endParaRPr sz="1400" dirty="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Char char="&gt;"/>
              <a:tabLst>
                <a:tab pos="188595" algn="l"/>
              </a:tabLst>
            </a:pP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3)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075"/>
              </p:ext>
            </p:extLst>
          </p:nvPr>
        </p:nvGraphicFramePr>
        <p:xfrm>
          <a:off x="3562730" y="1559662"/>
          <a:ext cx="3035933" cy="97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occurr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440"/>
                        </a:lnSpc>
                      </a:pP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ze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0.650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104.1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  <a:tabLst>
                          <a:tab pos="43116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0.744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132.3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81780" y="2520395"/>
            <a:ext cx="40443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Char char="&gt;"/>
              <a:tabLst>
                <a:tab pos="18859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14" dirty="0" err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60" dirty="0" err="1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2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35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25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30" dirty="0" err="1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25" dirty="0" err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65" dirty="0" err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ko-Kore-KR" sz="1400" b="1" spc="-145" dirty="0" err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25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30" dirty="0" err="1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5" dirty="0" err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35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15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0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7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1400" dirty="0">
              <a:latin typeface="Times New Roman"/>
              <a:cs typeface="Times New Roman"/>
            </a:endParaRPr>
          </a:p>
          <a:p>
            <a:pPr marL="1410335" marR="265430" indent="-86995">
              <a:lnSpc>
                <a:spcPct val="100000"/>
              </a:lnSpc>
              <a:spcBef>
                <a:spcPts val="5"/>
              </a:spcBef>
            </a:pP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750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20" dirty="0"/>
              <a:t> </a:t>
            </a:r>
            <a:r>
              <a:rPr spc="-220" dirty="0"/>
              <a:t>회귀모형</a:t>
            </a:r>
            <a:r>
              <a:rPr spc="-30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29" dirty="0"/>
              <a:t>이항자료</a:t>
            </a:r>
          </a:p>
        </p:txBody>
      </p:sp>
      <p:sp>
        <p:nvSpPr>
          <p:cNvPr id="7" name="object 7"/>
          <p:cNvSpPr/>
          <p:nvPr/>
        </p:nvSpPr>
        <p:spPr>
          <a:xfrm>
            <a:off x="323532" y="3543630"/>
            <a:ext cx="5472430" cy="1384935"/>
          </a:xfrm>
          <a:custGeom>
            <a:avLst/>
            <a:gdLst/>
            <a:ahLst/>
            <a:cxnLst/>
            <a:rect l="l" t="t" r="r" b="b"/>
            <a:pathLst>
              <a:path w="5472430" h="1384935">
                <a:moveTo>
                  <a:pt x="0" y="1384934"/>
                </a:moveTo>
                <a:lnTo>
                  <a:pt x="5472176" y="1384934"/>
                </a:lnTo>
                <a:lnTo>
                  <a:pt x="5472176" y="0"/>
                </a:lnTo>
                <a:lnTo>
                  <a:pt x="0" y="0"/>
                </a:lnTo>
                <a:lnTo>
                  <a:pt x="0" y="13849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137" y="3570478"/>
            <a:ext cx="44240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latin typeface="Malgun Gothic"/>
                <a:cs typeface="Malgun Gothic"/>
              </a:rPr>
              <a:t>반응변수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y=occur,</a:t>
            </a:r>
            <a:r>
              <a:rPr sz="1400" b="1" spc="560" dirty="0">
                <a:latin typeface="Times New Roman"/>
                <a:cs typeface="Times New Roman"/>
              </a:rPr>
              <a:t> </a:t>
            </a:r>
            <a:r>
              <a:rPr sz="1400" b="1" spc="114" dirty="0">
                <a:latin typeface="Times New Roman"/>
                <a:cs typeface="Times New Roman"/>
              </a:rPr>
              <a:t>1=yes,</a:t>
            </a:r>
            <a:r>
              <a:rPr sz="1400" b="1" spc="80" dirty="0">
                <a:latin typeface="Times New Roman"/>
                <a:cs typeface="Times New Roman"/>
              </a:rPr>
              <a:t> 0=no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이므로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이항분포를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가정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114" dirty="0">
                <a:latin typeface="Malgun Gothic"/>
                <a:cs typeface="Malgun Gothic"/>
              </a:rPr>
              <a:t>로지스틱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40" dirty="0">
                <a:latin typeface="Malgun Gothic"/>
                <a:cs typeface="Malgun Gothic"/>
              </a:rPr>
              <a:t>회귀모형</a:t>
            </a:r>
            <a:r>
              <a:rPr sz="1400" b="1" spc="140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60" y="843533"/>
            <a:ext cx="3025012" cy="247929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111437" y="440551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224" y="0"/>
                </a:lnTo>
              </a:path>
            </a:pathLst>
          </a:custGeom>
          <a:ln w="10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7399" y="4100911"/>
            <a:ext cx="20764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650" i="1" spc="-30" dirty="0">
                <a:latin typeface="Symbol"/>
                <a:cs typeface="Symbol"/>
              </a:rPr>
              <a:t>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605" y="4229209"/>
            <a:ext cx="357124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1998345" algn="l"/>
              </a:tabLst>
            </a:pPr>
            <a:r>
              <a:rPr sz="1650" i="1" spc="-45" dirty="0">
                <a:latin typeface="Symbol"/>
                <a:cs typeface="Symbol"/>
              </a:rPr>
              <a:t></a:t>
            </a:r>
            <a:r>
              <a:rPr sz="1600" spc="-45" dirty="0">
                <a:latin typeface="Symbol"/>
                <a:cs typeface="Symbol"/>
              </a:rPr>
              <a:t>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log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i="1" spc="-85" dirty="0">
                <a:latin typeface="Times New Roman"/>
                <a:cs typeface="Times New Roman"/>
              </a:rPr>
              <a:t>it</a:t>
            </a:r>
            <a:r>
              <a:rPr sz="1600" spc="-85" dirty="0">
                <a:latin typeface="Times New Roman"/>
                <a:cs typeface="Times New Roman"/>
              </a:rPr>
              <a:t>(</a:t>
            </a:r>
            <a:r>
              <a:rPr sz="1650" i="1" spc="-85" dirty="0">
                <a:latin typeface="Symbol"/>
                <a:cs typeface="Symbol"/>
              </a:rPr>
              <a:t></a:t>
            </a:r>
            <a:r>
              <a:rPr sz="1600" spc="-85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log(</a:t>
            </a:r>
            <a:r>
              <a:rPr sz="1600" dirty="0">
                <a:latin typeface="Times New Roman"/>
                <a:cs typeface="Times New Roman"/>
              </a:rPr>
              <a:t>	)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50" i="1" spc="-235" dirty="0">
                <a:latin typeface="Symbol"/>
                <a:cs typeface="Symbol"/>
              </a:rPr>
              <a:t></a:t>
            </a:r>
            <a:r>
              <a:rPr sz="1350" spc="-352" baseline="-24691" dirty="0">
                <a:latin typeface="Times New Roman"/>
                <a:cs typeface="Times New Roman"/>
              </a:rPr>
              <a:t>0</a:t>
            </a:r>
            <a:r>
              <a:rPr sz="1350" spc="270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50" i="1" spc="-290" dirty="0">
                <a:latin typeface="Symbol"/>
                <a:cs typeface="Symbol"/>
              </a:rPr>
              <a:t></a:t>
            </a:r>
            <a:r>
              <a:rPr sz="1350" spc="-434" baseline="-24691" dirty="0">
                <a:latin typeface="Times New Roman"/>
                <a:cs typeface="Times New Roman"/>
              </a:rPr>
              <a:t>1</a:t>
            </a:r>
            <a:r>
              <a:rPr sz="1350" spc="-225" baseline="-24691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350" baseline="-24691" dirty="0">
                <a:latin typeface="Times New Roman"/>
                <a:cs typeface="Times New Roman"/>
              </a:rPr>
              <a:t>1</a:t>
            </a:r>
            <a:r>
              <a:rPr sz="1350" spc="16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50" i="1" spc="-245" dirty="0">
                <a:latin typeface="Symbol"/>
                <a:cs typeface="Symbol"/>
              </a:rPr>
              <a:t></a:t>
            </a:r>
            <a:r>
              <a:rPr sz="1350" spc="-367" baseline="-24691" dirty="0">
                <a:latin typeface="Times New Roman"/>
                <a:cs typeface="Times New Roman"/>
              </a:rPr>
              <a:t>2</a:t>
            </a:r>
            <a:r>
              <a:rPr sz="1350" spc="-112" baseline="-24691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350" spc="-52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5509" y="4545661"/>
            <a:ext cx="23101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800" i="1" dirty="0">
                <a:latin typeface="Symbol"/>
                <a:cs typeface="Symbol"/>
              </a:rPr>
              <a:t>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|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10" dirty="0">
                <a:latin typeface="Times New Roman"/>
                <a:cs typeface="Times New Roman"/>
              </a:rPr>
              <a:t> Pr(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2400" baseline="46875" dirty="0">
                <a:latin typeface="Times New Roman"/>
                <a:cs typeface="Times New Roman"/>
              </a:rPr>
              <a:t>1</a:t>
            </a:r>
            <a:r>
              <a:rPr sz="2400" baseline="46875" dirty="0">
                <a:latin typeface="Symbol"/>
                <a:cs typeface="Symbol"/>
              </a:rPr>
              <a:t></a:t>
            </a:r>
            <a:r>
              <a:rPr sz="2475" i="1" baseline="45454" dirty="0">
                <a:latin typeface="Symbol"/>
                <a:cs typeface="Symbol"/>
              </a:rPr>
              <a:t></a:t>
            </a:r>
            <a:r>
              <a:rPr sz="2475" spc="540" baseline="45454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r>
              <a:rPr sz="1700" spc="-2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8679" y="4557377"/>
            <a:ext cx="477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Times New Roman"/>
                <a:cs typeface="Times New Roman"/>
              </a:rPr>
              <a:t>1|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C60A6E0-FBE7-876B-032B-3F4D531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22300"/>
            <a:ext cx="91313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2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12" y="772566"/>
            <a:ext cx="8496935" cy="4185920"/>
          </a:xfrm>
          <a:custGeom>
            <a:avLst/>
            <a:gdLst/>
            <a:ahLst/>
            <a:cxnLst/>
            <a:rect l="l" t="t" r="r" b="b"/>
            <a:pathLst>
              <a:path w="8496935" h="4185920">
                <a:moveTo>
                  <a:pt x="0" y="4185792"/>
                </a:moveTo>
                <a:lnTo>
                  <a:pt x="8496935" y="4185792"/>
                </a:lnTo>
                <a:lnTo>
                  <a:pt x="8496935" y="0"/>
                </a:lnTo>
                <a:lnTo>
                  <a:pt x="0" y="0"/>
                </a:lnTo>
                <a:lnTo>
                  <a:pt x="0" y="418579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379" y="810513"/>
            <a:ext cx="771334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Char char="&gt;"/>
              <a:tabLst>
                <a:tab pos="18859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Char char="&gt;"/>
              <a:tabLst>
                <a:tab pos="188595" algn="l"/>
              </a:tabLst>
            </a:pPr>
            <a:r>
              <a:rPr sz="1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6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36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" sz="1400" b="1" spc="-4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lang="en"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 err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0" dirty="0" err="1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 err="1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40" dirty="0" err="1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55" dirty="0" err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30" dirty="0" err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145" dirty="0" err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3329" y="1701902"/>
          <a:ext cx="3819524" cy="39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2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1.4969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445"/>
                        </a:lnSpc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0.8829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5"/>
                        </a:lnSpc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0.3884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0.8766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2.0515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2379" y="2304415"/>
            <a:ext cx="4306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48080">
              <a:lnSpc>
                <a:spcPct val="100000"/>
              </a:lnSpc>
            </a:pPr>
            <a:r>
              <a:rPr sz="1400" b="1" spc="-3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8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Error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245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470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379" y="2731135"/>
            <a:ext cx="1861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001F5F"/>
                </a:solidFill>
                <a:latin typeface="Times New Roman"/>
                <a:cs typeface="Times New Roman"/>
              </a:rPr>
              <a:t>(Intercept)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3.606207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7810" y="2731135"/>
            <a:ext cx="23856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1.436391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2.511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960119" algn="l"/>
                <a:tab pos="1921510" algn="l"/>
              </a:tabLst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0.023566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0.007462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3.158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960119" algn="l"/>
                <a:tab pos="1921510" algn="l"/>
              </a:tabLst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1.631800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1.642758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0.993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860" y="2731135"/>
            <a:ext cx="899794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0.01205</a:t>
            </a:r>
            <a:r>
              <a:rPr sz="1400" b="1" spc="5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0.00159</a:t>
            </a:r>
            <a:r>
              <a:rPr sz="1400" b="1" spc="5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**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0.32055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379" y="2944749"/>
            <a:ext cx="901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09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55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21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79" y="3584828"/>
            <a:ext cx="4916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3329" y="4049566"/>
          <a:ext cx="4606289" cy="60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80365">
                        <a:lnSpc>
                          <a:spcPts val="1445"/>
                        </a:lnSpc>
                      </a:pPr>
                      <a:r>
                        <a:rPr sz="1400" b="1" spc="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1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sz="1400" b="1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deviance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3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68.994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445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1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esi</a:t>
                      </a:r>
                      <a:r>
                        <a:rPr sz="1400" b="1" spc="1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1400" b="1" spc="1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deviance</a:t>
                      </a:r>
                      <a:r>
                        <a:rPr sz="14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3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54.661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8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4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229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60.661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92379" y="4651959"/>
            <a:ext cx="3345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109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90" dirty="0"/>
              <a:t> </a:t>
            </a:r>
            <a:r>
              <a:rPr spc="-210" dirty="0"/>
              <a:t>결과</a:t>
            </a:r>
          </a:p>
        </p:txBody>
      </p:sp>
      <p:sp>
        <p:nvSpPr>
          <p:cNvPr id="14" name="object 14"/>
          <p:cNvSpPr/>
          <p:nvPr/>
        </p:nvSpPr>
        <p:spPr>
          <a:xfrm>
            <a:off x="1733295" y="4393247"/>
            <a:ext cx="3744595" cy="100330"/>
          </a:xfrm>
          <a:custGeom>
            <a:avLst/>
            <a:gdLst/>
            <a:ahLst/>
            <a:cxnLst/>
            <a:rect l="l" t="t" r="r" b="b"/>
            <a:pathLst>
              <a:path w="3744595" h="100329">
                <a:moveTo>
                  <a:pt x="3717335" y="55214"/>
                </a:moveTo>
                <a:lnTo>
                  <a:pt x="3653663" y="91503"/>
                </a:lnTo>
                <a:lnTo>
                  <a:pt x="3652901" y="94411"/>
                </a:lnTo>
                <a:lnTo>
                  <a:pt x="3654171" y="96697"/>
                </a:lnTo>
                <a:lnTo>
                  <a:pt x="3655568" y="98983"/>
                </a:lnTo>
                <a:lnTo>
                  <a:pt x="3658489" y="99771"/>
                </a:lnTo>
                <a:lnTo>
                  <a:pt x="3736277" y="55384"/>
                </a:lnTo>
                <a:lnTo>
                  <a:pt x="3717335" y="55214"/>
                </a:lnTo>
                <a:close/>
              </a:path>
              <a:path w="3744595" h="100329">
                <a:moveTo>
                  <a:pt x="3725539" y="50538"/>
                </a:moveTo>
                <a:lnTo>
                  <a:pt x="3717335" y="55214"/>
                </a:lnTo>
                <a:lnTo>
                  <a:pt x="3735070" y="55384"/>
                </a:lnTo>
                <a:lnTo>
                  <a:pt x="3735078" y="54711"/>
                </a:lnTo>
                <a:lnTo>
                  <a:pt x="3732530" y="54711"/>
                </a:lnTo>
                <a:lnTo>
                  <a:pt x="3725539" y="50538"/>
                </a:lnTo>
                <a:close/>
              </a:path>
              <a:path w="3744595" h="100329">
                <a:moveTo>
                  <a:pt x="3659378" y="0"/>
                </a:moveTo>
                <a:lnTo>
                  <a:pt x="3656457" y="736"/>
                </a:lnTo>
                <a:lnTo>
                  <a:pt x="3655187" y="2997"/>
                </a:lnTo>
                <a:lnTo>
                  <a:pt x="3653790" y="5257"/>
                </a:lnTo>
                <a:lnTo>
                  <a:pt x="3654552" y="8178"/>
                </a:lnTo>
                <a:lnTo>
                  <a:pt x="3717415" y="45688"/>
                </a:lnTo>
                <a:lnTo>
                  <a:pt x="3735197" y="45859"/>
                </a:lnTo>
                <a:lnTo>
                  <a:pt x="3735070" y="55384"/>
                </a:lnTo>
                <a:lnTo>
                  <a:pt x="3736277" y="55384"/>
                </a:lnTo>
                <a:lnTo>
                  <a:pt x="3744468" y="50711"/>
                </a:lnTo>
                <a:lnTo>
                  <a:pt x="3659378" y="0"/>
                </a:lnTo>
                <a:close/>
              </a:path>
              <a:path w="3744595" h="100329">
                <a:moveTo>
                  <a:pt x="0" y="9944"/>
                </a:moveTo>
                <a:lnTo>
                  <a:pt x="0" y="19469"/>
                </a:lnTo>
                <a:lnTo>
                  <a:pt x="3717335" y="55214"/>
                </a:lnTo>
                <a:lnTo>
                  <a:pt x="3725539" y="50538"/>
                </a:lnTo>
                <a:lnTo>
                  <a:pt x="3717415" y="45688"/>
                </a:lnTo>
                <a:lnTo>
                  <a:pt x="0" y="9944"/>
                </a:lnTo>
                <a:close/>
              </a:path>
              <a:path w="3744595" h="100329">
                <a:moveTo>
                  <a:pt x="3732657" y="46481"/>
                </a:moveTo>
                <a:lnTo>
                  <a:pt x="3725539" y="50538"/>
                </a:lnTo>
                <a:lnTo>
                  <a:pt x="3732530" y="54711"/>
                </a:lnTo>
                <a:lnTo>
                  <a:pt x="3732657" y="46481"/>
                </a:lnTo>
                <a:close/>
              </a:path>
              <a:path w="3744595" h="100329">
                <a:moveTo>
                  <a:pt x="3735188" y="46481"/>
                </a:moveTo>
                <a:lnTo>
                  <a:pt x="3732657" y="46481"/>
                </a:lnTo>
                <a:lnTo>
                  <a:pt x="3732530" y="54711"/>
                </a:lnTo>
                <a:lnTo>
                  <a:pt x="3735078" y="54711"/>
                </a:lnTo>
                <a:lnTo>
                  <a:pt x="3735188" y="46481"/>
                </a:lnTo>
                <a:close/>
              </a:path>
              <a:path w="3744595" h="100329">
                <a:moveTo>
                  <a:pt x="3717415" y="45688"/>
                </a:moveTo>
                <a:lnTo>
                  <a:pt x="3725539" y="50538"/>
                </a:lnTo>
                <a:lnTo>
                  <a:pt x="3732657" y="46481"/>
                </a:lnTo>
                <a:lnTo>
                  <a:pt x="3735188" y="46481"/>
                </a:lnTo>
                <a:lnTo>
                  <a:pt x="3735197" y="45859"/>
                </a:lnTo>
                <a:lnTo>
                  <a:pt x="3717415" y="45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33295" y="2139670"/>
            <a:ext cx="7021195" cy="2448560"/>
            <a:chOff x="1733295" y="2139670"/>
            <a:chExt cx="7021195" cy="24485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451" y="2139670"/>
              <a:ext cx="4502784" cy="4306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20950" y="2383789"/>
              <a:ext cx="2089150" cy="191770"/>
            </a:xfrm>
            <a:custGeom>
              <a:avLst/>
              <a:gdLst/>
              <a:ahLst/>
              <a:cxnLst/>
              <a:rect l="l" t="t" r="r" b="b"/>
              <a:pathLst>
                <a:path w="2089150" h="191769">
                  <a:moveTo>
                    <a:pt x="2061358" y="41082"/>
                  </a:moveTo>
                  <a:lnTo>
                    <a:pt x="0" y="181864"/>
                  </a:lnTo>
                  <a:lnTo>
                    <a:pt x="762" y="191389"/>
                  </a:lnTo>
                  <a:lnTo>
                    <a:pt x="2062075" y="50475"/>
                  </a:lnTo>
                  <a:lnTo>
                    <a:pt x="2069766" y="45259"/>
                  </a:lnTo>
                  <a:lnTo>
                    <a:pt x="2061358" y="41082"/>
                  </a:lnTo>
                  <a:close/>
                </a:path>
                <a:path w="2089150" h="191769">
                  <a:moveTo>
                    <a:pt x="2080441" y="39878"/>
                  </a:moveTo>
                  <a:lnTo>
                    <a:pt x="2078989" y="39878"/>
                  </a:lnTo>
                  <a:lnTo>
                    <a:pt x="2079625" y="49276"/>
                  </a:lnTo>
                  <a:lnTo>
                    <a:pt x="2062075" y="50475"/>
                  </a:lnTo>
                  <a:lnTo>
                    <a:pt x="2003552" y="90170"/>
                  </a:lnTo>
                  <a:lnTo>
                    <a:pt x="2001393" y="91693"/>
                  </a:lnTo>
                  <a:lnTo>
                    <a:pt x="2000758" y="94615"/>
                  </a:lnTo>
                  <a:lnTo>
                    <a:pt x="2003806" y="98933"/>
                  </a:lnTo>
                  <a:lnTo>
                    <a:pt x="2006727" y="99568"/>
                  </a:lnTo>
                  <a:lnTo>
                    <a:pt x="2008886" y="98043"/>
                  </a:lnTo>
                  <a:lnTo>
                    <a:pt x="2088641" y="43942"/>
                  </a:lnTo>
                  <a:lnTo>
                    <a:pt x="2080441" y="39878"/>
                  </a:lnTo>
                  <a:close/>
                </a:path>
                <a:path w="2089150" h="191769">
                  <a:moveTo>
                    <a:pt x="2069766" y="45259"/>
                  </a:moveTo>
                  <a:lnTo>
                    <a:pt x="2062075" y="50475"/>
                  </a:lnTo>
                  <a:lnTo>
                    <a:pt x="2079625" y="49276"/>
                  </a:lnTo>
                  <a:lnTo>
                    <a:pt x="2079599" y="48895"/>
                  </a:lnTo>
                  <a:lnTo>
                    <a:pt x="2077085" y="48895"/>
                  </a:lnTo>
                  <a:lnTo>
                    <a:pt x="2069766" y="45259"/>
                  </a:lnTo>
                  <a:close/>
                </a:path>
                <a:path w="2089150" h="191769">
                  <a:moveTo>
                    <a:pt x="2076577" y="40640"/>
                  </a:moveTo>
                  <a:lnTo>
                    <a:pt x="2069766" y="45259"/>
                  </a:lnTo>
                  <a:lnTo>
                    <a:pt x="2077085" y="48895"/>
                  </a:lnTo>
                  <a:lnTo>
                    <a:pt x="2076577" y="40640"/>
                  </a:lnTo>
                  <a:close/>
                </a:path>
                <a:path w="2089150" h="191769">
                  <a:moveTo>
                    <a:pt x="2079041" y="40640"/>
                  </a:moveTo>
                  <a:lnTo>
                    <a:pt x="2076577" y="40640"/>
                  </a:lnTo>
                  <a:lnTo>
                    <a:pt x="2077085" y="48895"/>
                  </a:lnTo>
                  <a:lnTo>
                    <a:pt x="2079599" y="48895"/>
                  </a:lnTo>
                  <a:lnTo>
                    <a:pt x="2079041" y="40640"/>
                  </a:lnTo>
                  <a:close/>
                </a:path>
                <a:path w="2089150" h="191769">
                  <a:moveTo>
                    <a:pt x="2078989" y="39878"/>
                  </a:moveTo>
                  <a:lnTo>
                    <a:pt x="2061358" y="41082"/>
                  </a:lnTo>
                  <a:lnTo>
                    <a:pt x="2069766" y="45259"/>
                  </a:lnTo>
                  <a:lnTo>
                    <a:pt x="2076577" y="40640"/>
                  </a:lnTo>
                  <a:lnTo>
                    <a:pt x="2079041" y="40640"/>
                  </a:lnTo>
                  <a:lnTo>
                    <a:pt x="2078989" y="39878"/>
                  </a:lnTo>
                  <a:close/>
                </a:path>
                <a:path w="2089150" h="191769">
                  <a:moveTo>
                    <a:pt x="1999869" y="0"/>
                  </a:moveTo>
                  <a:lnTo>
                    <a:pt x="1997075" y="1016"/>
                  </a:lnTo>
                  <a:lnTo>
                    <a:pt x="1995932" y="3302"/>
                  </a:lnTo>
                  <a:lnTo>
                    <a:pt x="1994662" y="5715"/>
                  </a:lnTo>
                  <a:lnTo>
                    <a:pt x="1995677" y="8509"/>
                  </a:lnTo>
                  <a:lnTo>
                    <a:pt x="1998090" y="9652"/>
                  </a:lnTo>
                  <a:lnTo>
                    <a:pt x="2061358" y="41082"/>
                  </a:lnTo>
                  <a:lnTo>
                    <a:pt x="2078989" y="39878"/>
                  </a:lnTo>
                  <a:lnTo>
                    <a:pt x="2080441" y="39878"/>
                  </a:lnTo>
                  <a:lnTo>
                    <a:pt x="2002282" y="1143"/>
                  </a:lnTo>
                  <a:lnTo>
                    <a:pt x="19998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7699" y="3795877"/>
              <a:ext cx="1082352" cy="360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7822" y="4227931"/>
              <a:ext cx="2080310" cy="3600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33295" y="3926014"/>
              <a:ext cx="3744595" cy="100330"/>
            </a:xfrm>
            <a:custGeom>
              <a:avLst/>
              <a:gdLst/>
              <a:ahLst/>
              <a:cxnLst/>
              <a:rect l="l" t="t" r="r" b="b"/>
              <a:pathLst>
                <a:path w="3744595" h="100329">
                  <a:moveTo>
                    <a:pt x="3725476" y="49885"/>
                  </a:moveTo>
                  <a:lnTo>
                    <a:pt x="3656329" y="90220"/>
                  </a:lnTo>
                  <a:lnTo>
                    <a:pt x="3654171" y="91554"/>
                  </a:lnTo>
                  <a:lnTo>
                    <a:pt x="3653408" y="94462"/>
                  </a:lnTo>
                  <a:lnTo>
                    <a:pt x="3655949" y="99009"/>
                  </a:lnTo>
                  <a:lnTo>
                    <a:pt x="3658870" y="99783"/>
                  </a:lnTo>
                  <a:lnTo>
                    <a:pt x="3736298" y="54648"/>
                  </a:lnTo>
                  <a:lnTo>
                    <a:pt x="3735197" y="54648"/>
                  </a:lnTo>
                  <a:lnTo>
                    <a:pt x="3735197" y="54000"/>
                  </a:lnTo>
                  <a:lnTo>
                    <a:pt x="3732529" y="54000"/>
                  </a:lnTo>
                  <a:lnTo>
                    <a:pt x="3725476" y="49885"/>
                  </a:lnTo>
                  <a:close/>
                </a:path>
                <a:path w="3744595" h="100329">
                  <a:moveTo>
                    <a:pt x="3717311" y="45123"/>
                  </a:moveTo>
                  <a:lnTo>
                    <a:pt x="0" y="45123"/>
                  </a:lnTo>
                  <a:lnTo>
                    <a:pt x="0" y="54648"/>
                  </a:lnTo>
                  <a:lnTo>
                    <a:pt x="3717311" y="54648"/>
                  </a:lnTo>
                  <a:lnTo>
                    <a:pt x="3725476" y="49885"/>
                  </a:lnTo>
                  <a:lnTo>
                    <a:pt x="3717311" y="45123"/>
                  </a:lnTo>
                  <a:close/>
                </a:path>
                <a:path w="3744595" h="100329">
                  <a:moveTo>
                    <a:pt x="3736298" y="45123"/>
                  </a:moveTo>
                  <a:lnTo>
                    <a:pt x="3735197" y="45123"/>
                  </a:lnTo>
                  <a:lnTo>
                    <a:pt x="3735197" y="54648"/>
                  </a:lnTo>
                  <a:lnTo>
                    <a:pt x="3736298" y="54648"/>
                  </a:lnTo>
                  <a:lnTo>
                    <a:pt x="3744468" y="49885"/>
                  </a:lnTo>
                  <a:lnTo>
                    <a:pt x="3736298" y="45123"/>
                  </a:lnTo>
                  <a:close/>
                </a:path>
                <a:path w="3744595" h="100329">
                  <a:moveTo>
                    <a:pt x="3732529" y="45770"/>
                  </a:moveTo>
                  <a:lnTo>
                    <a:pt x="3725476" y="49885"/>
                  </a:lnTo>
                  <a:lnTo>
                    <a:pt x="3732529" y="54000"/>
                  </a:lnTo>
                  <a:lnTo>
                    <a:pt x="3732529" y="45770"/>
                  </a:lnTo>
                  <a:close/>
                </a:path>
                <a:path w="3744595" h="100329">
                  <a:moveTo>
                    <a:pt x="3735197" y="45770"/>
                  </a:moveTo>
                  <a:lnTo>
                    <a:pt x="3732529" y="45770"/>
                  </a:lnTo>
                  <a:lnTo>
                    <a:pt x="3732529" y="54000"/>
                  </a:lnTo>
                  <a:lnTo>
                    <a:pt x="3735197" y="54000"/>
                  </a:lnTo>
                  <a:lnTo>
                    <a:pt x="3735197" y="45770"/>
                  </a:lnTo>
                  <a:close/>
                </a:path>
                <a:path w="3744595" h="100329">
                  <a:moveTo>
                    <a:pt x="3658870" y="0"/>
                  </a:moveTo>
                  <a:lnTo>
                    <a:pt x="3655949" y="774"/>
                  </a:lnTo>
                  <a:lnTo>
                    <a:pt x="3653408" y="5308"/>
                  </a:lnTo>
                  <a:lnTo>
                    <a:pt x="3654171" y="8229"/>
                  </a:lnTo>
                  <a:lnTo>
                    <a:pt x="3656329" y="9550"/>
                  </a:lnTo>
                  <a:lnTo>
                    <a:pt x="3725476" y="49885"/>
                  </a:lnTo>
                  <a:lnTo>
                    <a:pt x="3732529" y="45770"/>
                  </a:lnTo>
                  <a:lnTo>
                    <a:pt x="3735197" y="45770"/>
                  </a:lnTo>
                  <a:lnTo>
                    <a:pt x="3735197" y="45123"/>
                  </a:lnTo>
                  <a:lnTo>
                    <a:pt x="3736298" y="45123"/>
                  </a:lnTo>
                  <a:lnTo>
                    <a:pt x="3658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9154" y="2715729"/>
              <a:ext cx="3530600" cy="739140"/>
            </a:xfrm>
            <a:custGeom>
              <a:avLst/>
              <a:gdLst/>
              <a:ahLst/>
              <a:cxnLst/>
              <a:rect l="l" t="t" r="r" b="b"/>
              <a:pathLst>
                <a:path w="3530600" h="739139">
                  <a:moveTo>
                    <a:pt x="0" y="738670"/>
                  </a:moveTo>
                  <a:lnTo>
                    <a:pt x="3530346" y="738670"/>
                  </a:lnTo>
                  <a:lnTo>
                    <a:pt x="3530346" y="0"/>
                  </a:lnTo>
                  <a:lnTo>
                    <a:pt x="0" y="0"/>
                  </a:lnTo>
                  <a:lnTo>
                    <a:pt x="0" y="73867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45807" y="3850335"/>
            <a:ext cx="143446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400" b="1" spc="-114" dirty="0">
                <a:latin typeface="Malgun Gothic"/>
                <a:cs typeface="Malgun Gothic"/>
              </a:rPr>
              <a:t>모형의</a:t>
            </a:r>
            <a:r>
              <a:rPr sz="1400" b="1" spc="-25" dirty="0">
                <a:latin typeface="Malgun Gothic"/>
                <a:cs typeface="Malgun Gothic"/>
              </a:rPr>
              <a:t> 이탈도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1483" y="2737866"/>
            <a:ext cx="3105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Malgun Gothic"/>
                <a:cs typeface="Malgun Gothic"/>
              </a:rPr>
              <a:t>Deviance(이탈도)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: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선형회귀모형의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잔차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483" y="2951175"/>
            <a:ext cx="331660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Malgun Gothic"/>
                <a:cs typeface="Malgun Gothic"/>
              </a:rPr>
              <a:t>제곱합을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일반화한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개념.</a:t>
            </a:r>
            <a:r>
              <a:rPr sz="1400" b="1" spc="31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정규분포를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따르는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6083" y="3099545"/>
            <a:ext cx="287845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569085" algn="l"/>
              </a:tabLst>
            </a:pPr>
            <a:r>
              <a:rPr sz="1400" b="1" spc="-114" dirty="0">
                <a:latin typeface="Malgun Gothic"/>
                <a:cs typeface="Malgun Gothic"/>
              </a:rPr>
              <a:t>가정이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맞는</a:t>
            </a:r>
            <a:r>
              <a:rPr sz="1400" b="1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경우,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850" i="1" spc="-367" baseline="4385" dirty="0">
                <a:latin typeface="Symbol"/>
                <a:cs typeface="Symbol"/>
              </a:rPr>
              <a:t></a:t>
            </a:r>
            <a:r>
              <a:rPr sz="1575" spc="-367" baseline="50264" dirty="0">
                <a:latin typeface="Times New Roman"/>
                <a:cs typeface="Times New Roman"/>
              </a:rPr>
              <a:t>2</a:t>
            </a:r>
            <a:r>
              <a:rPr sz="1400" b="1" spc="-245" dirty="0">
                <a:latin typeface="Malgun Gothic"/>
                <a:cs typeface="Malgun Gothic"/>
              </a:rPr>
              <a:t>-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분포를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따름.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29" y="772668"/>
            <a:ext cx="8496935" cy="1384935"/>
          </a:xfrm>
          <a:custGeom>
            <a:avLst/>
            <a:gdLst/>
            <a:ahLst/>
            <a:cxnLst/>
            <a:rect l="l" t="t" r="r" b="b"/>
            <a:pathLst>
              <a:path w="8496935" h="1384935">
                <a:moveTo>
                  <a:pt x="0" y="1384935"/>
                </a:moveTo>
                <a:lnTo>
                  <a:pt x="8496935" y="1384935"/>
                </a:lnTo>
                <a:lnTo>
                  <a:pt x="8496935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120" y="810513"/>
            <a:ext cx="4903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0531" y="1237233"/>
            <a:ext cx="450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1592" y="1237233"/>
            <a:ext cx="15862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20" y="1237233"/>
            <a:ext cx="21977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spc="-43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68.994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35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1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60.661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20" y="1877695"/>
            <a:ext cx="3333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554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80" dirty="0"/>
              <a:t> </a:t>
            </a:r>
            <a:r>
              <a:rPr spc="-180" dirty="0"/>
              <a:t>결과</a:t>
            </a:r>
            <a:r>
              <a:rPr spc="-45" dirty="0"/>
              <a:t> </a:t>
            </a:r>
            <a:r>
              <a:rPr dirty="0"/>
              <a:t>:</a:t>
            </a:r>
            <a:r>
              <a:rPr spc="-55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215" dirty="0"/>
              <a:t>유의성</a:t>
            </a:r>
            <a:r>
              <a:rPr spc="-35" dirty="0"/>
              <a:t> </a:t>
            </a:r>
            <a:r>
              <a:rPr spc="-204" dirty="0"/>
              <a:t>검정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5579" y="2263597"/>
            <a:ext cx="278447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spc="-114" dirty="0">
                <a:latin typeface="Malgun Gothic"/>
                <a:cs typeface="Malgun Gothic"/>
              </a:rPr>
              <a:t>모형의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유의성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2640812"/>
            <a:ext cx="5341147" cy="9314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9636" y="3723868"/>
            <a:ext cx="5508625" cy="11696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spc="-120" dirty="0">
                <a:latin typeface="Malgun Gothic"/>
                <a:cs typeface="Malgun Gothic"/>
              </a:rPr>
              <a:t>값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계산</a:t>
            </a:r>
            <a:endParaRPr sz="1400">
              <a:latin typeface="Malgun Gothic"/>
              <a:cs typeface="Malgun Gothic"/>
            </a:endParaRPr>
          </a:p>
          <a:p>
            <a:pPr marL="91440" marR="3014345">
              <a:lnSpc>
                <a:spcPct val="100000"/>
              </a:lnSpc>
              <a:spcBef>
                <a:spcPts val="100"/>
              </a:spcBef>
              <a:buChar char="&gt;"/>
              <a:tabLst>
                <a:tab pos="282575" algn="l"/>
              </a:tabLst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1-pchisq(68.994-54.661,2) </a:t>
            </a:r>
            <a:r>
              <a:rPr sz="1400" b="1" dirty="0">
                <a:latin typeface="Malgun Gothic"/>
                <a:cs typeface="Malgun Gothic"/>
              </a:rPr>
              <a:t>[1]</a:t>
            </a:r>
            <a:r>
              <a:rPr sz="1400" b="1" spc="-10" dirty="0">
                <a:latin typeface="Malgun Gothic"/>
                <a:cs typeface="Malgun Gothic"/>
              </a:rPr>
              <a:t> 0.0007720201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1580"/>
              </a:spcBef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-7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spc="-110" dirty="0">
                <a:latin typeface="Malgun Gothic"/>
                <a:cs typeface="Malgun Gothic"/>
              </a:rPr>
              <a:t>값이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매우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작으므로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대립가설의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모형이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유의함을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알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수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773811"/>
            <a:ext cx="8496935" cy="2893060"/>
          </a:xfrm>
          <a:custGeom>
            <a:avLst/>
            <a:gdLst/>
            <a:ahLst/>
            <a:cxnLst/>
            <a:rect l="l" t="t" r="r" b="b"/>
            <a:pathLst>
              <a:path w="8496935" h="2893060">
                <a:moveTo>
                  <a:pt x="0" y="2893060"/>
                </a:moveTo>
                <a:lnTo>
                  <a:pt x="8496935" y="2893060"/>
                </a:lnTo>
                <a:lnTo>
                  <a:pt x="8496935" y="0"/>
                </a:lnTo>
                <a:lnTo>
                  <a:pt x="0" y="0"/>
                </a:lnTo>
                <a:lnTo>
                  <a:pt x="0" y="289306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75260" algn="l"/>
              </a:tabLst>
            </a:pPr>
            <a:r>
              <a:rPr spc="95" dirty="0"/>
              <a:t>1-</a:t>
            </a:r>
            <a:r>
              <a:rPr spc="-125" dirty="0"/>
              <a:t>p</a:t>
            </a:r>
            <a:r>
              <a:rPr spc="60" dirty="0"/>
              <a:t>c</a:t>
            </a:r>
            <a:r>
              <a:rPr spc="-135" dirty="0"/>
              <a:t>h</a:t>
            </a:r>
            <a:r>
              <a:rPr spc="345" dirty="0"/>
              <a:t>i</a:t>
            </a:r>
            <a:r>
              <a:rPr spc="150" dirty="0"/>
              <a:t>s</a:t>
            </a:r>
            <a:r>
              <a:rPr spc="-135" dirty="0"/>
              <a:t>q</a:t>
            </a:r>
            <a:r>
              <a:rPr spc="245" dirty="0"/>
              <a:t>(</a:t>
            </a:r>
            <a:r>
              <a:rPr spc="-30" dirty="0"/>
              <a:t>6</a:t>
            </a:r>
            <a:r>
              <a:rPr spc="-40" dirty="0"/>
              <a:t>8</a:t>
            </a:r>
            <a:r>
              <a:rPr spc="385" dirty="0"/>
              <a:t>.</a:t>
            </a:r>
            <a:r>
              <a:rPr spc="-30" dirty="0"/>
              <a:t>9</a:t>
            </a:r>
            <a:r>
              <a:rPr spc="-40" dirty="0"/>
              <a:t>94</a:t>
            </a:r>
            <a:r>
              <a:rPr spc="254" dirty="0"/>
              <a:t>-</a:t>
            </a:r>
            <a:r>
              <a:rPr spc="75" dirty="0"/>
              <a:t>54.661,2)</a:t>
            </a:r>
          </a:p>
          <a:p>
            <a:pPr>
              <a:lnSpc>
                <a:spcPct val="100000"/>
              </a:lnSpc>
            </a:pPr>
            <a:r>
              <a:rPr spc="145" dirty="0">
                <a:solidFill>
                  <a:srgbClr val="001F5F"/>
                </a:solidFill>
              </a:rPr>
              <a:t>[1]</a:t>
            </a:r>
            <a:r>
              <a:rPr spc="315" dirty="0">
                <a:solidFill>
                  <a:srgbClr val="001F5F"/>
                </a:solidFill>
              </a:rPr>
              <a:t> </a:t>
            </a:r>
            <a:r>
              <a:rPr spc="-10" dirty="0">
                <a:solidFill>
                  <a:srgbClr val="001F5F"/>
                </a:solidFill>
              </a:rPr>
              <a:t>0.0007720201</a:t>
            </a:r>
          </a:p>
          <a:p>
            <a:pPr marL="175260" indent="-175895">
              <a:lnSpc>
                <a:spcPct val="100000"/>
              </a:lnSpc>
              <a:buChar char="&gt;"/>
              <a:tabLst>
                <a:tab pos="175895" algn="l"/>
              </a:tabLst>
            </a:pPr>
            <a:r>
              <a:rPr spc="345" dirty="0"/>
              <a:t>l</a:t>
            </a:r>
            <a:r>
              <a:rPr spc="-35" dirty="0"/>
              <a:t>o</a:t>
            </a:r>
            <a:r>
              <a:rPr spc="-25" dirty="0"/>
              <a:t>g</a:t>
            </a:r>
            <a:r>
              <a:rPr spc="345" dirty="0"/>
              <a:t>i</a:t>
            </a:r>
            <a:r>
              <a:rPr spc="250" dirty="0"/>
              <a:t>t</a:t>
            </a:r>
            <a:r>
              <a:rPr spc="-25" dirty="0"/>
              <a:t>_</a:t>
            </a:r>
            <a:r>
              <a:rPr spc="-605" dirty="0"/>
              <a:t>m</a:t>
            </a:r>
            <a:r>
              <a:rPr spc="-15" dirty="0"/>
              <a:t>0</a:t>
            </a:r>
            <a:r>
              <a:rPr spc="320" dirty="0"/>
              <a:t> </a:t>
            </a:r>
            <a:r>
              <a:rPr spc="60" dirty="0"/>
              <a:t>&lt;-</a:t>
            </a:r>
            <a:r>
              <a:rPr spc="320" dirty="0"/>
              <a:t> </a:t>
            </a:r>
            <a:r>
              <a:rPr spc="-25" dirty="0"/>
              <a:t>g</a:t>
            </a:r>
            <a:r>
              <a:rPr spc="335" dirty="0"/>
              <a:t>l</a:t>
            </a:r>
            <a:r>
              <a:rPr spc="-585" dirty="0"/>
              <a:t>m</a:t>
            </a:r>
            <a:r>
              <a:rPr spc="250" dirty="0"/>
              <a:t>(</a:t>
            </a:r>
            <a:r>
              <a:rPr spc="-35" dirty="0"/>
              <a:t>o</a:t>
            </a:r>
            <a:r>
              <a:rPr spc="55" dirty="0"/>
              <a:t>cc</a:t>
            </a:r>
            <a:r>
              <a:rPr spc="-114" dirty="0"/>
              <a:t>u</a:t>
            </a:r>
            <a:r>
              <a:rPr spc="55" dirty="0"/>
              <a:t>rr</a:t>
            </a:r>
            <a:r>
              <a:rPr spc="-60" dirty="0"/>
              <a:t>~</a:t>
            </a:r>
            <a:r>
              <a:rPr spc="-35" dirty="0"/>
              <a:t>1</a:t>
            </a:r>
            <a:r>
              <a:rPr spc="400" dirty="0"/>
              <a:t>,</a:t>
            </a:r>
            <a:r>
              <a:rPr spc="320" dirty="0"/>
              <a:t> </a:t>
            </a:r>
            <a:r>
              <a:rPr spc="265" dirty="0"/>
              <a:t>f</a:t>
            </a:r>
            <a:r>
              <a:rPr spc="-50" dirty="0"/>
              <a:t>a</a:t>
            </a:r>
            <a:r>
              <a:rPr spc="-665" dirty="0"/>
              <a:t>m</a:t>
            </a:r>
            <a:r>
              <a:rPr spc="370" dirty="0"/>
              <a:t>i</a:t>
            </a:r>
            <a:r>
              <a:rPr spc="360" dirty="0"/>
              <a:t>l</a:t>
            </a:r>
            <a:r>
              <a:rPr spc="-50" dirty="0"/>
              <a:t>y</a:t>
            </a:r>
            <a:r>
              <a:rPr spc="-175" dirty="0"/>
              <a:t>=</a:t>
            </a:r>
            <a:r>
              <a:rPr spc="-155" dirty="0"/>
              <a:t>b</a:t>
            </a:r>
            <a:r>
              <a:rPr spc="360" dirty="0"/>
              <a:t>i</a:t>
            </a:r>
            <a:r>
              <a:rPr spc="-155" dirty="0"/>
              <a:t>n</a:t>
            </a:r>
            <a:r>
              <a:rPr spc="-40" dirty="0"/>
              <a:t>o</a:t>
            </a:r>
            <a:r>
              <a:rPr spc="-665" dirty="0"/>
              <a:t>m</a:t>
            </a:r>
            <a:r>
              <a:rPr spc="360" dirty="0"/>
              <a:t>i</a:t>
            </a:r>
            <a:r>
              <a:rPr spc="-40" dirty="0"/>
              <a:t>a</a:t>
            </a:r>
            <a:r>
              <a:rPr spc="360" dirty="0"/>
              <a:t>l</a:t>
            </a:r>
            <a:r>
              <a:rPr spc="254" dirty="0"/>
              <a:t>(</a:t>
            </a:r>
            <a:r>
              <a:rPr spc="360" dirty="0"/>
              <a:t>l</a:t>
            </a:r>
            <a:r>
              <a:rPr spc="370" dirty="0"/>
              <a:t>i</a:t>
            </a:r>
            <a:r>
              <a:rPr spc="-155" dirty="0"/>
              <a:t>nk</a:t>
            </a:r>
            <a:r>
              <a:rPr spc="-175" dirty="0"/>
              <a:t>=</a:t>
            </a:r>
            <a:r>
              <a:rPr spc="360" dirty="0"/>
              <a:t>l</a:t>
            </a:r>
            <a:r>
              <a:rPr spc="-50" dirty="0"/>
              <a:t>o</a:t>
            </a:r>
            <a:r>
              <a:rPr spc="-40" dirty="0"/>
              <a:t>g</a:t>
            </a:r>
            <a:r>
              <a:rPr spc="360" dirty="0"/>
              <a:t>i</a:t>
            </a:r>
            <a:r>
              <a:rPr spc="254" dirty="0"/>
              <a:t>t)</a:t>
            </a:r>
            <a:r>
              <a:rPr spc="430" dirty="0"/>
              <a:t>,</a:t>
            </a:r>
            <a:r>
              <a:rPr spc="335" dirty="0"/>
              <a:t> </a:t>
            </a:r>
            <a:r>
              <a:rPr spc="-145" dirty="0"/>
              <a:t>d</a:t>
            </a:r>
            <a:r>
              <a:rPr spc="-40" dirty="0"/>
              <a:t>a</a:t>
            </a:r>
            <a:r>
              <a:rPr spc="235" dirty="0"/>
              <a:t>t</a:t>
            </a:r>
            <a:r>
              <a:rPr spc="-50" dirty="0"/>
              <a:t>a</a:t>
            </a:r>
            <a:r>
              <a:rPr spc="-175" dirty="0"/>
              <a:t>=</a:t>
            </a:r>
            <a:r>
              <a:rPr spc="-40" dirty="0"/>
              <a:t>g</a:t>
            </a:r>
            <a:r>
              <a:rPr spc="325" dirty="0"/>
              <a:t>li</a:t>
            </a:r>
            <a:r>
              <a:rPr spc="-135" dirty="0"/>
              <a:t>d</a:t>
            </a:r>
            <a:r>
              <a:rPr spc="40" dirty="0"/>
              <a:t>er</a:t>
            </a:r>
            <a:r>
              <a:rPr spc="254" dirty="0"/>
              <a:t>)</a:t>
            </a:r>
          </a:p>
          <a:p>
            <a:pPr marR="2451100">
              <a:lnSpc>
                <a:spcPct val="100000"/>
              </a:lnSpc>
              <a:buChar char="&gt;"/>
              <a:tabLst>
                <a:tab pos="175260" algn="l"/>
              </a:tabLst>
            </a:pPr>
            <a:r>
              <a:rPr spc="-35" dirty="0"/>
              <a:t>a</a:t>
            </a:r>
            <a:r>
              <a:rPr spc="-130" dirty="0"/>
              <a:t>n</a:t>
            </a:r>
            <a:r>
              <a:rPr spc="-25" dirty="0"/>
              <a:t>o</a:t>
            </a:r>
            <a:r>
              <a:rPr spc="-35" dirty="0"/>
              <a:t>va</a:t>
            </a:r>
            <a:r>
              <a:rPr spc="260" dirty="0"/>
              <a:t>(</a:t>
            </a:r>
            <a:r>
              <a:rPr spc="340" dirty="0"/>
              <a:t>l</a:t>
            </a:r>
            <a:r>
              <a:rPr spc="-35" dirty="0"/>
              <a:t>og</a:t>
            </a:r>
            <a:r>
              <a:rPr spc="350" dirty="0"/>
              <a:t>i</a:t>
            </a:r>
            <a:r>
              <a:rPr spc="250" dirty="0"/>
              <a:t>t</a:t>
            </a:r>
            <a:r>
              <a:rPr spc="-35" dirty="0"/>
              <a:t>_</a:t>
            </a:r>
            <a:r>
              <a:rPr spc="-590" dirty="0"/>
              <a:t>m</a:t>
            </a:r>
            <a:r>
              <a:rPr spc="-35" dirty="0"/>
              <a:t>0</a:t>
            </a:r>
            <a:r>
              <a:rPr spc="409" dirty="0"/>
              <a:t>,</a:t>
            </a:r>
            <a:r>
              <a:rPr spc="320" dirty="0"/>
              <a:t> </a:t>
            </a:r>
            <a:r>
              <a:rPr spc="355" dirty="0"/>
              <a:t>l</a:t>
            </a:r>
            <a:r>
              <a:rPr spc="-45" dirty="0"/>
              <a:t>og</a:t>
            </a:r>
            <a:r>
              <a:rPr spc="365" dirty="0"/>
              <a:t>i</a:t>
            </a:r>
            <a:r>
              <a:rPr spc="254" dirty="0"/>
              <a:t>t</a:t>
            </a:r>
            <a:r>
              <a:rPr spc="-45" dirty="0"/>
              <a:t>_</a:t>
            </a:r>
            <a:r>
              <a:rPr spc="-645" dirty="0"/>
              <a:t>m</a:t>
            </a:r>
            <a:r>
              <a:rPr spc="-45" dirty="0"/>
              <a:t>1</a:t>
            </a:r>
            <a:r>
              <a:rPr spc="430" dirty="0"/>
              <a:t>,</a:t>
            </a:r>
            <a:r>
              <a:rPr spc="315" dirty="0"/>
              <a:t> </a:t>
            </a:r>
            <a:r>
              <a:rPr spc="245" dirty="0"/>
              <a:t>t</a:t>
            </a:r>
            <a:r>
              <a:rPr spc="30" dirty="0"/>
              <a:t>e</a:t>
            </a:r>
            <a:r>
              <a:rPr spc="130" dirty="0"/>
              <a:t>s</a:t>
            </a:r>
            <a:r>
              <a:rPr spc="245" dirty="0"/>
              <a:t>t</a:t>
            </a:r>
            <a:r>
              <a:rPr spc="-204" dirty="0"/>
              <a:t>=</a:t>
            </a:r>
            <a:r>
              <a:rPr spc="345" dirty="0"/>
              <a:t>'</a:t>
            </a:r>
            <a:r>
              <a:rPr spc="-470" dirty="0"/>
              <a:t>C</a:t>
            </a:r>
            <a:r>
              <a:rPr spc="-170" dirty="0"/>
              <a:t>h</a:t>
            </a:r>
            <a:r>
              <a:rPr spc="340" dirty="0"/>
              <a:t>i</a:t>
            </a:r>
            <a:r>
              <a:rPr spc="130" dirty="0"/>
              <a:t>s</a:t>
            </a:r>
            <a:r>
              <a:rPr spc="-160" dirty="0"/>
              <a:t>q</a:t>
            </a:r>
            <a:r>
              <a:rPr spc="290" dirty="0"/>
              <a:t>')</a:t>
            </a:r>
            <a:r>
              <a:rPr spc="145" dirty="0"/>
              <a:t> </a:t>
            </a:r>
            <a:r>
              <a:rPr spc="-415" dirty="0">
                <a:solidFill>
                  <a:srgbClr val="001F5F"/>
                </a:solidFill>
              </a:rPr>
              <a:t>A</a:t>
            </a:r>
            <a:r>
              <a:rPr spc="-135" dirty="0">
                <a:solidFill>
                  <a:srgbClr val="001F5F"/>
                </a:solidFill>
              </a:rPr>
              <a:t>n</a:t>
            </a:r>
            <a:r>
              <a:rPr spc="-40" dirty="0">
                <a:solidFill>
                  <a:srgbClr val="001F5F"/>
                </a:solidFill>
              </a:rPr>
              <a:t>a</a:t>
            </a:r>
            <a:r>
              <a:rPr spc="340" dirty="0">
                <a:solidFill>
                  <a:srgbClr val="001F5F"/>
                </a:solidFill>
              </a:rPr>
              <a:t>l</a:t>
            </a:r>
            <a:r>
              <a:rPr spc="-30" dirty="0">
                <a:solidFill>
                  <a:srgbClr val="001F5F"/>
                </a:solidFill>
              </a:rPr>
              <a:t>y</a:t>
            </a:r>
            <a:r>
              <a:rPr spc="145" dirty="0">
                <a:solidFill>
                  <a:srgbClr val="001F5F"/>
                </a:solidFill>
              </a:rPr>
              <a:t>s</a:t>
            </a:r>
            <a:r>
              <a:rPr spc="340" dirty="0">
                <a:solidFill>
                  <a:srgbClr val="001F5F"/>
                </a:solidFill>
              </a:rPr>
              <a:t>i</a:t>
            </a:r>
            <a:r>
              <a:rPr spc="165" dirty="0">
                <a:solidFill>
                  <a:srgbClr val="001F5F"/>
                </a:solidFill>
              </a:rPr>
              <a:t>s</a:t>
            </a:r>
            <a:r>
              <a:rPr spc="335" dirty="0">
                <a:solidFill>
                  <a:srgbClr val="001F5F"/>
                </a:solidFill>
              </a:rPr>
              <a:t> </a:t>
            </a:r>
            <a:r>
              <a:rPr spc="105" dirty="0">
                <a:solidFill>
                  <a:srgbClr val="001F5F"/>
                </a:solidFill>
              </a:rPr>
              <a:t>of</a:t>
            </a:r>
            <a:r>
              <a:rPr spc="345" dirty="0">
                <a:solidFill>
                  <a:srgbClr val="001F5F"/>
                </a:solidFill>
              </a:rPr>
              <a:t> </a:t>
            </a:r>
            <a:r>
              <a:rPr spc="-370" dirty="0">
                <a:solidFill>
                  <a:srgbClr val="001F5F"/>
                </a:solidFill>
              </a:rPr>
              <a:t>D</a:t>
            </a:r>
            <a:r>
              <a:rPr spc="55" dirty="0">
                <a:solidFill>
                  <a:srgbClr val="001F5F"/>
                </a:solidFill>
              </a:rPr>
              <a:t>e</a:t>
            </a:r>
            <a:r>
              <a:rPr spc="-15" dirty="0">
                <a:solidFill>
                  <a:srgbClr val="001F5F"/>
                </a:solidFill>
              </a:rPr>
              <a:t>v</a:t>
            </a:r>
            <a:r>
              <a:rPr spc="315" dirty="0">
                <a:solidFill>
                  <a:srgbClr val="001F5F"/>
                </a:solidFill>
              </a:rPr>
              <a:t>i</a:t>
            </a:r>
            <a:r>
              <a:rPr spc="-25" dirty="0">
                <a:solidFill>
                  <a:srgbClr val="001F5F"/>
                </a:solidFill>
              </a:rPr>
              <a:t>a</a:t>
            </a:r>
            <a:r>
              <a:rPr spc="-105" dirty="0">
                <a:solidFill>
                  <a:srgbClr val="001F5F"/>
                </a:solidFill>
              </a:rPr>
              <a:t>n</a:t>
            </a:r>
            <a:r>
              <a:rPr spc="55" dirty="0">
                <a:solidFill>
                  <a:srgbClr val="001F5F"/>
                </a:solidFill>
              </a:rPr>
              <a:t>c</a:t>
            </a:r>
            <a:r>
              <a:rPr spc="75" dirty="0">
                <a:solidFill>
                  <a:srgbClr val="001F5F"/>
                </a:solidFill>
              </a:rPr>
              <a:t>e</a:t>
            </a:r>
            <a:r>
              <a:rPr spc="335" dirty="0">
                <a:solidFill>
                  <a:srgbClr val="001F5F"/>
                </a:solidFill>
              </a:rPr>
              <a:t> </a:t>
            </a:r>
            <a:r>
              <a:rPr spc="-290" dirty="0">
                <a:solidFill>
                  <a:srgbClr val="001F5F"/>
                </a:solidFill>
              </a:rPr>
              <a:t>T</a:t>
            </a:r>
            <a:r>
              <a:rPr spc="-35" dirty="0">
                <a:solidFill>
                  <a:srgbClr val="001F5F"/>
                </a:solidFill>
              </a:rPr>
              <a:t>a</a:t>
            </a:r>
            <a:r>
              <a:rPr spc="-125" dirty="0">
                <a:solidFill>
                  <a:srgbClr val="001F5F"/>
                </a:solidFill>
              </a:rPr>
              <a:t>b</a:t>
            </a:r>
            <a:r>
              <a:rPr spc="320" dirty="0">
                <a:solidFill>
                  <a:srgbClr val="001F5F"/>
                </a:solidFill>
              </a:rPr>
              <a:t>l</a:t>
            </a:r>
            <a:r>
              <a:rPr spc="70" dirty="0">
                <a:solidFill>
                  <a:srgbClr val="001F5F"/>
                </a:solidFill>
              </a:rPr>
              <a:t>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/>
          </a:p>
          <a:p>
            <a:pPr>
              <a:lnSpc>
                <a:spcPct val="100000"/>
              </a:lnSpc>
            </a:pPr>
            <a:r>
              <a:rPr spc="-715" dirty="0">
                <a:solidFill>
                  <a:srgbClr val="001F5F"/>
                </a:solidFill>
              </a:rPr>
              <a:t>M</a:t>
            </a:r>
            <a:r>
              <a:rPr spc="-60" dirty="0">
                <a:solidFill>
                  <a:srgbClr val="001F5F"/>
                </a:solidFill>
              </a:rPr>
              <a:t>o</a:t>
            </a:r>
            <a:r>
              <a:rPr spc="-145" dirty="0">
                <a:solidFill>
                  <a:srgbClr val="001F5F"/>
                </a:solidFill>
              </a:rPr>
              <a:t>d</a:t>
            </a:r>
            <a:r>
              <a:rPr spc="20" dirty="0">
                <a:solidFill>
                  <a:srgbClr val="001F5F"/>
                </a:solidFill>
              </a:rPr>
              <a:t>e</a:t>
            </a:r>
            <a:r>
              <a:rPr spc="290" dirty="0">
                <a:solidFill>
                  <a:srgbClr val="001F5F"/>
                </a:solidFill>
              </a:rPr>
              <a:t>l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spc="105" dirty="0">
                <a:solidFill>
                  <a:srgbClr val="001F5F"/>
                </a:solidFill>
              </a:rPr>
              <a:t>1: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occurr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~</a:t>
            </a:r>
            <a:r>
              <a:rPr spc="405" dirty="0">
                <a:solidFill>
                  <a:srgbClr val="001F5F"/>
                </a:solidFill>
              </a:rPr>
              <a:t> </a:t>
            </a:r>
            <a:r>
              <a:rPr spc="-50" dirty="0">
                <a:solidFill>
                  <a:srgbClr val="001F5F"/>
                </a:solidFill>
              </a:rPr>
              <a:t>1</a:t>
            </a:r>
          </a:p>
          <a:p>
            <a:pPr marL="174625" marR="2273300" indent="-175260">
              <a:lnSpc>
                <a:spcPct val="100000"/>
              </a:lnSpc>
            </a:pPr>
            <a:r>
              <a:rPr spc="-715" dirty="0">
                <a:solidFill>
                  <a:srgbClr val="001F5F"/>
                </a:solidFill>
              </a:rPr>
              <a:t>M</a:t>
            </a:r>
            <a:r>
              <a:rPr spc="-60" dirty="0">
                <a:solidFill>
                  <a:srgbClr val="001F5F"/>
                </a:solidFill>
              </a:rPr>
              <a:t>o</a:t>
            </a:r>
            <a:r>
              <a:rPr spc="-145" dirty="0">
                <a:solidFill>
                  <a:srgbClr val="001F5F"/>
                </a:solidFill>
              </a:rPr>
              <a:t>d</a:t>
            </a:r>
            <a:r>
              <a:rPr spc="20" dirty="0">
                <a:solidFill>
                  <a:srgbClr val="001F5F"/>
                </a:solidFill>
              </a:rPr>
              <a:t>e</a:t>
            </a:r>
            <a:r>
              <a:rPr spc="290" dirty="0">
                <a:solidFill>
                  <a:srgbClr val="001F5F"/>
                </a:solidFill>
              </a:rPr>
              <a:t>l</a:t>
            </a:r>
            <a:r>
              <a:rPr spc="420" dirty="0">
                <a:solidFill>
                  <a:srgbClr val="001F5F"/>
                </a:solidFill>
              </a:rPr>
              <a:t> </a:t>
            </a:r>
            <a:r>
              <a:rPr spc="105" dirty="0">
                <a:solidFill>
                  <a:srgbClr val="001F5F"/>
                </a:solidFill>
              </a:rPr>
              <a:t>2:</a:t>
            </a:r>
            <a:r>
              <a:rPr spc="42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occurr</a:t>
            </a:r>
            <a:r>
              <a:rPr spc="42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~</a:t>
            </a:r>
            <a:r>
              <a:rPr spc="430" dirty="0">
                <a:solidFill>
                  <a:srgbClr val="001F5F"/>
                </a:solidFill>
              </a:rPr>
              <a:t> </a:t>
            </a:r>
            <a:r>
              <a:rPr spc="-150" dirty="0">
                <a:solidFill>
                  <a:srgbClr val="001F5F"/>
                </a:solidFill>
              </a:rPr>
              <a:t>p</a:t>
            </a:r>
            <a:r>
              <a:rPr spc="-65" dirty="0">
                <a:solidFill>
                  <a:srgbClr val="001F5F"/>
                </a:solidFill>
              </a:rPr>
              <a:t>_</a:t>
            </a:r>
            <a:r>
              <a:rPr spc="100" dirty="0">
                <a:solidFill>
                  <a:srgbClr val="001F5F"/>
                </a:solidFill>
              </a:rPr>
              <a:t>s</a:t>
            </a:r>
            <a:r>
              <a:rPr spc="285" dirty="0">
                <a:solidFill>
                  <a:srgbClr val="001F5F"/>
                </a:solidFill>
              </a:rPr>
              <a:t>i</a:t>
            </a:r>
            <a:r>
              <a:rPr spc="15" dirty="0">
                <a:solidFill>
                  <a:srgbClr val="001F5F"/>
                </a:solidFill>
              </a:rPr>
              <a:t>ze</a:t>
            </a:r>
            <a:r>
              <a:rPr spc="-55" dirty="0">
                <a:solidFill>
                  <a:srgbClr val="001F5F"/>
                </a:solidFill>
              </a:rPr>
              <a:t>_</a:t>
            </a:r>
            <a:r>
              <a:rPr spc="-150" dirty="0">
                <a:solidFill>
                  <a:srgbClr val="001F5F"/>
                </a:solidFill>
              </a:rPr>
              <a:t>k</a:t>
            </a:r>
            <a:r>
              <a:rPr spc="-545" dirty="0">
                <a:solidFill>
                  <a:srgbClr val="001F5F"/>
                </a:solidFill>
              </a:rPr>
              <a:t>m</a:t>
            </a:r>
            <a:r>
              <a:rPr spc="409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+</a:t>
            </a:r>
            <a:r>
              <a:rPr spc="425" dirty="0">
                <a:solidFill>
                  <a:srgbClr val="001F5F"/>
                </a:solidFill>
              </a:rPr>
              <a:t> </a:t>
            </a:r>
            <a:r>
              <a:rPr spc="45" dirty="0">
                <a:solidFill>
                  <a:srgbClr val="001F5F"/>
                </a:solidFill>
              </a:rPr>
              <a:t>c</a:t>
            </a:r>
            <a:r>
              <a:rPr spc="-30" dirty="0">
                <a:solidFill>
                  <a:srgbClr val="001F5F"/>
                </a:solidFill>
              </a:rPr>
              <a:t>o</a:t>
            </a:r>
            <a:r>
              <a:rPr spc="-125" dirty="0">
                <a:solidFill>
                  <a:srgbClr val="001F5F"/>
                </a:solidFill>
              </a:rPr>
              <a:t>n</a:t>
            </a:r>
            <a:r>
              <a:rPr spc="-40" dirty="0">
                <a:solidFill>
                  <a:srgbClr val="001F5F"/>
                </a:solidFill>
              </a:rPr>
              <a:t>_</a:t>
            </a:r>
            <a:r>
              <a:rPr spc="-555" dirty="0">
                <a:solidFill>
                  <a:srgbClr val="001F5F"/>
                </a:solidFill>
              </a:rPr>
              <a:t>m</a:t>
            </a:r>
            <a:r>
              <a:rPr spc="45" dirty="0">
                <a:solidFill>
                  <a:srgbClr val="001F5F"/>
                </a:solidFill>
              </a:rPr>
              <a:t>e</a:t>
            </a:r>
            <a:r>
              <a:rPr spc="225" dirty="0">
                <a:solidFill>
                  <a:srgbClr val="001F5F"/>
                </a:solidFill>
              </a:rPr>
              <a:t>t</a:t>
            </a:r>
            <a:r>
              <a:rPr spc="45" dirty="0">
                <a:solidFill>
                  <a:srgbClr val="001F5F"/>
                </a:solidFill>
              </a:rPr>
              <a:t>r</a:t>
            </a:r>
            <a:r>
              <a:rPr spc="325" dirty="0">
                <a:solidFill>
                  <a:srgbClr val="001F5F"/>
                </a:solidFill>
              </a:rPr>
              <a:t>i</a:t>
            </a:r>
            <a:r>
              <a:rPr spc="65" dirty="0">
                <a:solidFill>
                  <a:srgbClr val="001F5F"/>
                </a:solidFill>
              </a:rPr>
              <a:t>c</a:t>
            </a:r>
            <a:r>
              <a:rPr spc="55" dirty="0">
                <a:solidFill>
                  <a:srgbClr val="001F5F"/>
                </a:solidFill>
              </a:rPr>
              <a:t> </a:t>
            </a:r>
            <a:r>
              <a:rPr spc="-459" dirty="0">
                <a:solidFill>
                  <a:srgbClr val="001F5F"/>
                </a:solidFill>
              </a:rPr>
              <a:t>R</a:t>
            </a:r>
            <a:r>
              <a:rPr spc="45" dirty="0">
                <a:solidFill>
                  <a:srgbClr val="001F5F"/>
                </a:solidFill>
              </a:rPr>
              <a:t>e</a:t>
            </a:r>
            <a:r>
              <a:rPr spc="155" dirty="0">
                <a:solidFill>
                  <a:srgbClr val="001F5F"/>
                </a:solidFill>
              </a:rPr>
              <a:t>s</a:t>
            </a:r>
            <a:r>
              <a:rPr spc="350" dirty="0">
                <a:solidFill>
                  <a:srgbClr val="001F5F"/>
                </a:solidFill>
              </a:rPr>
              <a:t>i</a:t>
            </a:r>
            <a:r>
              <a:rPr spc="-155" dirty="0">
                <a:solidFill>
                  <a:srgbClr val="001F5F"/>
                </a:solidFill>
              </a:rPr>
              <a:t>d</a:t>
            </a:r>
            <a:r>
              <a:rPr spc="425" dirty="0">
                <a:solidFill>
                  <a:srgbClr val="001F5F"/>
                </a:solidFill>
              </a:rPr>
              <a:t>.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Df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459" dirty="0">
                <a:solidFill>
                  <a:srgbClr val="001F5F"/>
                </a:solidFill>
              </a:rPr>
              <a:t>R</a:t>
            </a:r>
            <a:r>
              <a:rPr spc="45" dirty="0">
                <a:solidFill>
                  <a:srgbClr val="001F5F"/>
                </a:solidFill>
              </a:rPr>
              <a:t>e</a:t>
            </a:r>
            <a:r>
              <a:rPr spc="155" dirty="0">
                <a:solidFill>
                  <a:srgbClr val="001F5F"/>
                </a:solidFill>
              </a:rPr>
              <a:t>s</a:t>
            </a:r>
            <a:r>
              <a:rPr spc="350" dirty="0">
                <a:solidFill>
                  <a:srgbClr val="001F5F"/>
                </a:solidFill>
              </a:rPr>
              <a:t>i</a:t>
            </a:r>
            <a:r>
              <a:rPr spc="-155" dirty="0">
                <a:solidFill>
                  <a:srgbClr val="001F5F"/>
                </a:solidFill>
              </a:rPr>
              <a:t>d</a:t>
            </a:r>
            <a:r>
              <a:rPr spc="425" dirty="0">
                <a:solidFill>
                  <a:srgbClr val="001F5F"/>
                </a:solidFill>
              </a:rPr>
              <a:t>.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20" dirty="0">
                <a:solidFill>
                  <a:srgbClr val="001F5F"/>
                </a:solidFill>
              </a:rPr>
              <a:t>Dev</a:t>
            </a:r>
            <a:r>
              <a:rPr spc="27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Df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370" dirty="0">
                <a:solidFill>
                  <a:srgbClr val="001F5F"/>
                </a:solidFill>
              </a:rPr>
              <a:t>D</a:t>
            </a:r>
            <a:r>
              <a:rPr spc="55" dirty="0">
                <a:solidFill>
                  <a:srgbClr val="001F5F"/>
                </a:solidFill>
              </a:rPr>
              <a:t>e</a:t>
            </a:r>
            <a:r>
              <a:rPr spc="-15" dirty="0">
                <a:solidFill>
                  <a:srgbClr val="001F5F"/>
                </a:solidFill>
              </a:rPr>
              <a:t>v</a:t>
            </a:r>
            <a:r>
              <a:rPr spc="315" dirty="0">
                <a:solidFill>
                  <a:srgbClr val="001F5F"/>
                </a:solidFill>
              </a:rPr>
              <a:t>i</a:t>
            </a:r>
            <a:r>
              <a:rPr spc="-25" dirty="0">
                <a:solidFill>
                  <a:srgbClr val="001F5F"/>
                </a:solidFill>
              </a:rPr>
              <a:t>a</a:t>
            </a:r>
            <a:r>
              <a:rPr spc="-105" dirty="0">
                <a:solidFill>
                  <a:srgbClr val="001F5F"/>
                </a:solidFill>
              </a:rPr>
              <a:t>n</a:t>
            </a:r>
            <a:r>
              <a:rPr spc="55" dirty="0">
                <a:solidFill>
                  <a:srgbClr val="001F5F"/>
                </a:solidFill>
              </a:rPr>
              <a:t>c</a:t>
            </a:r>
            <a:r>
              <a:rPr spc="75" dirty="0">
                <a:solidFill>
                  <a:srgbClr val="001F5F"/>
                </a:solidFill>
              </a:rPr>
              <a:t>e</a:t>
            </a:r>
            <a:r>
              <a:rPr spc="270" dirty="0">
                <a:solidFill>
                  <a:srgbClr val="001F5F"/>
                </a:solidFill>
              </a:rPr>
              <a:t> </a:t>
            </a:r>
            <a:r>
              <a:rPr spc="-80" dirty="0">
                <a:solidFill>
                  <a:srgbClr val="001F5F"/>
                </a:solidFill>
              </a:rPr>
              <a:t>Pr</a:t>
            </a:r>
            <a:r>
              <a:rPr spc="229" dirty="0">
                <a:solidFill>
                  <a:srgbClr val="001F5F"/>
                </a:solidFill>
              </a:rPr>
              <a:t>(</a:t>
            </a:r>
            <a:r>
              <a:rPr spc="-145" dirty="0">
                <a:solidFill>
                  <a:srgbClr val="001F5F"/>
                </a:solidFill>
              </a:rPr>
              <a:t>&gt;</a:t>
            </a:r>
            <a:r>
              <a:rPr spc="-400" dirty="0">
                <a:solidFill>
                  <a:srgbClr val="001F5F"/>
                </a:solidFill>
              </a:rPr>
              <a:t>C</a:t>
            </a:r>
            <a:r>
              <a:rPr spc="-125" dirty="0">
                <a:solidFill>
                  <a:srgbClr val="001F5F"/>
                </a:solidFill>
              </a:rPr>
              <a:t>h</a:t>
            </a:r>
            <a:r>
              <a:rPr spc="330" dirty="0">
                <a:solidFill>
                  <a:srgbClr val="001F5F"/>
                </a:solidFill>
              </a:rPr>
              <a:t>i</a:t>
            </a:r>
            <a:r>
              <a:rPr spc="250" dirty="0">
                <a:solidFill>
                  <a:srgbClr val="001F5F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1475" y="2732277"/>
            <a:ext cx="189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537" y="2732277"/>
            <a:ext cx="2721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68.994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97230" algn="l"/>
                <a:tab pos="1046480" algn="l"/>
              </a:tabLst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14.333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0.000772</a:t>
            </a:r>
            <a:r>
              <a:rPr sz="1400" b="1" spc="5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***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" y="2732277"/>
            <a:ext cx="2774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21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137" y="3372739"/>
            <a:ext cx="5627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97000" algn="l"/>
              </a:tabLst>
            </a:pPr>
            <a:r>
              <a:rPr sz="1400" b="1" spc="-9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9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0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5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**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00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919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4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5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3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6092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5" dirty="0"/>
              <a:t> </a:t>
            </a:r>
            <a:r>
              <a:rPr spc="-180" dirty="0"/>
              <a:t>결과</a:t>
            </a:r>
            <a:r>
              <a:rPr spc="-70" dirty="0"/>
              <a:t> </a:t>
            </a:r>
            <a:r>
              <a:rPr dirty="0"/>
              <a:t>:</a:t>
            </a:r>
            <a:r>
              <a:rPr spc="-75" dirty="0"/>
              <a:t> </a:t>
            </a:r>
            <a:r>
              <a:rPr spc="-25" dirty="0"/>
              <a:t>anova를</a:t>
            </a:r>
            <a:r>
              <a:rPr spc="-90" dirty="0"/>
              <a:t> </a:t>
            </a:r>
            <a:r>
              <a:rPr spc="-215" dirty="0"/>
              <a:t>이용한</a:t>
            </a:r>
            <a:r>
              <a:rPr spc="-35" dirty="0"/>
              <a:t> </a:t>
            </a:r>
            <a:r>
              <a:rPr spc="-215" dirty="0"/>
              <a:t>유의성</a:t>
            </a:r>
            <a:r>
              <a:rPr spc="-35" dirty="0"/>
              <a:t> </a:t>
            </a:r>
            <a:r>
              <a:rPr spc="-180" dirty="0"/>
              <a:t>검정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680" y="411225"/>
            <a:ext cx="11963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90" dirty="0">
                <a:latin typeface="Malgun Gothic"/>
                <a:cs typeface="Malgun Gothic"/>
              </a:rPr>
              <a:t>학습목차</a:t>
            </a:r>
            <a:endParaRPr sz="25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928" y="514057"/>
            <a:ext cx="283413" cy="2720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10856" y="1094295"/>
            <a:ext cx="587375" cy="805180"/>
            <a:chOff x="1110856" y="1094295"/>
            <a:chExt cx="587375" cy="8051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18" y="1679471"/>
              <a:ext cx="586682" cy="2200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618" y="1099058"/>
              <a:ext cx="576021" cy="5760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15618" y="109905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0" y="96012"/>
                  </a:moveTo>
                  <a:lnTo>
                    <a:pt x="7545" y="58668"/>
                  </a:lnTo>
                  <a:lnTo>
                    <a:pt x="28122" y="28146"/>
                  </a:lnTo>
                  <a:lnTo>
                    <a:pt x="58641" y="7554"/>
                  </a:lnTo>
                  <a:lnTo>
                    <a:pt x="96012" y="0"/>
                  </a:lnTo>
                  <a:lnTo>
                    <a:pt x="480009" y="0"/>
                  </a:lnTo>
                  <a:lnTo>
                    <a:pt x="517406" y="7554"/>
                  </a:lnTo>
                  <a:lnTo>
                    <a:pt x="547922" y="28146"/>
                  </a:lnTo>
                  <a:lnTo>
                    <a:pt x="568484" y="58668"/>
                  </a:lnTo>
                  <a:lnTo>
                    <a:pt x="576021" y="96012"/>
                  </a:lnTo>
                  <a:lnTo>
                    <a:pt x="576021" y="480059"/>
                  </a:lnTo>
                  <a:lnTo>
                    <a:pt x="568484" y="517457"/>
                  </a:lnTo>
                  <a:lnTo>
                    <a:pt x="547922" y="547973"/>
                  </a:lnTo>
                  <a:lnTo>
                    <a:pt x="517406" y="568535"/>
                  </a:lnTo>
                  <a:lnTo>
                    <a:pt x="480009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4516" y="1139139"/>
            <a:ext cx="1568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6795" y="1080495"/>
            <a:ext cx="6341745" cy="652780"/>
            <a:chOff x="1796795" y="1080495"/>
            <a:chExt cx="6341745" cy="6527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6795" y="1080495"/>
              <a:ext cx="6341363" cy="6523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35657" y="1099058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5915660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5915660" y="576071"/>
                  </a:lnTo>
                  <a:lnTo>
                    <a:pt x="5967244" y="572950"/>
                  </a:lnTo>
                  <a:lnTo>
                    <a:pt x="6016480" y="563881"/>
                  </a:lnTo>
                  <a:lnTo>
                    <a:pt x="6062828" y="549309"/>
                  </a:lnTo>
                  <a:lnTo>
                    <a:pt x="6105748" y="529681"/>
                  </a:lnTo>
                  <a:lnTo>
                    <a:pt x="6144698" y="505439"/>
                  </a:lnTo>
                  <a:lnTo>
                    <a:pt x="6179139" y="477030"/>
                  </a:lnTo>
                  <a:lnTo>
                    <a:pt x="6208529" y="444898"/>
                  </a:lnTo>
                  <a:lnTo>
                    <a:pt x="6232329" y="409487"/>
                  </a:lnTo>
                  <a:lnTo>
                    <a:pt x="6249999" y="371243"/>
                  </a:lnTo>
                  <a:lnTo>
                    <a:pt x="6260996" y="330611"/>
                  </a:lnTo>
                  <a:lnTo>
                    <a:pt x="6264783" y="288036"/>
                  </a:lnTo>
                  <a:lnTo>
                    <a:pt x="6260996" y="245488"/>
                  </a:lnTo>
                  <a:lnTo>
                    <a:pt x="6249999" y="204874"/>
                  </a:lnTo>
                  <a:lnTo>
                    <a:pt x="6232329" y="166639"/>
                  </a:lnTo>
                  <a:lnTo>
                    <a:pt x="6208529" y="131230"/>
                  </a:lnTo>
                  <a:lnTo>
                    <a:pt x="6179139" y="99093"/>
                  </a:lnTo>
                  <a:lnTo>
                    <a:pt x="6144698" y="70675"/>
                  </a:lnTo>
                  <a:lnTo>
                    <a:pt x="6105748" y="46423"/>
                  </a:lnTo>
                  <a:lnTo>
                    <a:pt x="6062828" y="26782"/>
                  </a:lnTo>
                  <a:lnTo>
                    <a:pt x="6016480" y="12201"/>
                  </a:lnTo>
                  <a:lnTo>
                    <a:pt x="5967244" y="3124"/>
                  </a:lnTo>
                  <a:lnTo>
                    <a:pt x="5915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5657" y="1099058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0" y="0"/>
                  </a:moveTo>
                  <a:lnTo>
                    <a:pt x="5566537" y="0"/>
                  </a:lnTo>
                  <a:lnTo>
                    <a:pt x="5759831" y="0"/>
                  </a:lnTo>
                  <a:lnTo>
                    <a:pt x="5915660" y="0"/>
                  </a:lnTo>
                  <a:lnTo>
                    <a:pt x="5967244" y="3124"/>
                  </a:lnTo>
                  <a:lnTo>
                    <a:pt x="6016480" y="12201"/>
                  </a:lnTo>
                  <a:lnTo>
                    <a:pt x="6062828" y="26782"/>
                  </a:lnTo>
                  <a:lnTo>
                    <a:pt x="6105748" y="46423"/>
                  </a:lnTo>
                  <a:lnTo>
                    <a:pt x="6144698" y="70675"/>
                  </a:lnTo>
                  <a:lnTo>
                    <a:pt x="6179139" y="99093"/>
                  </a:lnTo>
                  <a:lnTo>
                    <a:pt x="6208529" y="131230"/>
                  </a:lnTo>
                  <a:lnTo>
                    <a:pt x="6232329" y="166639"/>
                  </a:lnTo>
                  <a:lnTo>
                    <a:pt x="6249999" y="204874"/>
                  </a:lnTo>
                  <a:lnTo>
                    <a:pt x="6260996" y="245488"/>
                  </a:lnTo>
                  <a:lnTo>
                    <a:pt x="6264783" y="288036"/>
                  </a:lnTo>
                  <a:lnTo>
                    <a:pt x="6260996" y="330611"/>
                  </a:lnTo>
                  <a:lnTo>
                    <a:pt x="6249999" y="371243"/>
                  </a:lnTo>
                  <a:lnTo>
                    <a:pt x="6232329" y="409487"/>
                  </a:lnTo>
                  <a:lnTo>
                    <a:pt x="6208529" y="444898"/>
                  </a:lnTo>
                  <a:lnTo>
                    <a:pt x="6179139" y="477030"/>
                  </a:lnTo>
                  <a:lnTo>
                    <a:pt x="6144698" y="505439"/>
                  </a:lnTo>
                  <a:lnTo>
                    <a:pt x="6105748" y="529681"/>
                  </a:lnTo>
                  <a:lnTo>
                    <a:pt x="6062828" y="549309"/>
                  </a:lnTo>
                  <a:lnTo>
                    <a:pt x="6016480" y="563881"/>
                  </a:lnTo>
                  <a:lnTo>
                    <a:pt x="5967244" y="572950"/>
                  </a:lnTo>
                  <a:lnTo>
                    <a:pt x="5915660" y="576071"/>
                  </a:lnTo>
                  <a:lnTo>
                    <a:pt x="5759831" y="576071"/>
                  </a:lnTo>
                  <a:lnTo>
                    <a:pt x="5566537" y="576071"/>
                  </a:lnTo>
                  <a:lnTo>
                    <a:pt x="0" y="5760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8670" y="1193038"/>
            <a:ext cx="1664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latin typeface="Malgun Gothic"/>
                <a:cs typeface="Malgun Gothic"/>
              </a:rPr>
              <a:t>일반화선형모형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1018" y="2279205"/>
            <a:ext cx="586740" cy="805815"/>
            <a:chOff x="1111018" y="2279205"/>
            <a:chExt cx="586740" cy="8058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018" y="2865119"/>
              <a:ext cx="586682" cy="219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999" y="2283967"/>
              <a:ext cx="576021" cy="5760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5999" y="228396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0" y="96012"/>
                  </a:moveTo>
                  <a:lnTo>
                    <a:pt x="7545" y="58668"/>
                  </a:lnTo>
                  <a:lnTo>
                    <a:pt x="28122" y="28146"/>
                  </a:lnTo>
                  <a:lnTo>
                    <a:pt x="58641" y="7554"/>
                  </a:lnTo>
                  <a:lnTo>
                    <a:pt x="96012" y="0"/>
                  </a:lnTo>
                  <a:lnTo>
                    <a:pt x="480009" y="0"/>
                  </a:lnTo>
                  <a:lnTo>
                    <a:pt x="517406" y="7554"/>
                  </a:lnTo>
                  <a:lnTo>
                    <a:pt x="547922" y="28146"/>
                  </a:lnTo>
                  <a:lnTo>
                    <a:pt x="568484" y="58668"/>
                  </a:lnTo>
                  <a:lnTo>
                    <a:pt x="576021" y="96012"/>
                  </a:lnTo>
                  <a:lnTo>
                    <a:pt x="576021" y="480059"/>
                  </a:lnTo>
                  <a:lnTo>
                    <a:pt x="568484" y="517457"/>
                  </a:lnTo>
                  <a:lnTo>
                    <a:pt x="547922" y="547973"/>
                  </a:lnTo>
                  <a:lnTo>
                    <a:pt x="517406" y="568535"/>
                  </a:lnTo>
                  <a:lnTo>
                    <a:pt x="480009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13433" y="2324481"/>
            <a:ext cx="198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solidFill>
                  <a:srgbClr val="FFFFFF"/>
                </a:solidFill>
                <a:latin typeface="Gulim"/>
                <a:cs typeface="Gulim"/>
              </a:rPr>
              <a:t>2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96795" y="2266167"/>
            <a:ext cx="6341745" cy="652780"/>
            <a:chOff x="1796795" y="2266167"/>
            <a:chExt cx="6341745" cy="6527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6795" y="2266167"/>
              <a:ext cx="6341363" cy="6523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5657" y="2283714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591566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915660" y="576072"/>
                  </a:lnTo>
                  <a:lnTo>
                    <a:pt x="5967244" y="572950"/>
                  </a:lnTo>
                  <a:lnTo>
                    <a:pt x="6016480" y="563881"/>
                  </a:lnTo>
                  <a:lnTo>
                    <a:pt x="6062828" y="549309"/>
                  </a:lnTo>
                  <a:lnTo>
                    <a:pt x="6105748" y="529681"/>
                  </a:lnTo>
                  <a:lnTo>
                    <a:pt x="6144698" y="505439"/>
                  </a:lnTo>
                  <a:lnTo>
                    <a:pt x="6179139" y="477030"/>
                  </a:lnTo>
                  <a:lnTo>
                    <a:pt x="6208529" y="444898"/>
                  </a:lnTo>
                  <a:lnTo>
                    <a:pt x="6232329" y="409487"/>
                  </a:lnTo>
                  <a:lnTo>
                    <a:pt x="6249999" y="371243"/>
                  </a:lnTo>
                  <a:lnTo>
                    <a:pt x="6260996" y="330611"/>
                  </a:lnTo>
                  <a:lnTo>
                    <a:pt x="6264783" y="288036"/>
                  </a:lnTo>
                  <a:lnTo>
                    <a:pt x="6260996" y="245460"/>
                  </a:lnTo>
                  <a:lnTo>
                    <a:pt x="6249999" y="204828"/>
                  </a:lnTo>
                  <a:lnTo>
                    <a:pt x="6232329" y="166584"/>
                  </a:lnTo>
                  <a:lnTo>
                    <a:pt x="6208529" y="131173"/>
                  </a:lnTo>
                  <a:lnTo>
                    <a:pt x="6179139" y="99041"/>
                  </a:lnTo>
                  <a:lnTo>
                    <a:pt x="6144698" y="70632"/>
                  </a:lnTo>
                  <a:lnTo>
                    <a:pt x="6105748" y="46390"/>
                  </a:lnTo>
                  <a:lnTo>
                    <a:pt x="6062828" y="26762"/>
                  </a:lnTo>
                  <a:lnTo>
                    <a:pt x="6016480" y="12190"/>
                  </a:lnTo>
                  <a:lnTo>
                    <a:pt x="5967244" y="3121"/>
                  </a:lnTo>
                  <a:lnTo>
                    <a:pt x="5915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5657" y="2283714"/>
              <a:ext cx="6264910" cy="576580"/>
            </a:xfrm>
            <a:custGeom>
              <a:avLst/>
              <a:gdLst/>
              <a:ahLst/>
              <a:cxnLst/>
              <a:rect l="l" t="t" r="r" b="b"/>
              <a:pathLst>
                <a:path w="6264909" h="576580">
                  <a:moveTo>
                    <a:pt x="0" y="0"/>
                  </a:moveTo>
                  <a:lnTo>
                    <a:pt x="5566537" y="0"/>
                  </a:lnTo>
                  <a:lnTo>
                    <a:pt x="5759831" y="0"/>
                  </a:lnTo>
                  <a:lnTo>
                    <a:pt x="5915660" y="0"/>
                  </a:lnTo>
                  <a:lnTo>
                    <a:pt x="5967244" y="3121"/>
                  </a:lnTo>
                  <a:lnTo>
                    <a:pt x="6016480" y="12190"/>
                  </a:lnTo>
                  <a:lnTo>
                    <a:pt x="6062828" y="26762"/>
                  </a:lnTo>
                  <a:lnTo>
                    <a:pt x="6105748" y="46390"/>
                  </a:lnTo>
                  <a:lnTo>
                    <a:pt x="6144698" y="70632"/>
                  </a:lnTo>
                  <a:lnTo>
                    <a:pt x="6179139" y="99041"/>
                  </a:lnTo>
                  <a:lnTo>
                    <a:pt x="6208529" y="131173"/>
                  </a:lnTo>
                  <a:lnTo>
                    <a:pt x="6232329" y="166584"/>
                  </a:lnTo>
                  <a:lnTo>
                    <a:pt x="6249999" y="204828"/>
                  </a:lnTo>
                  <a:lnTo>
                    <a:pt x="6260996" y="245460"/>
                  </a:lnTo>
                  <a:lnTo>
                    <a:pt x="6264783" y="288036"/>
                  </a:lnTo>
                  <a:lnTo>
                    <a:pt x="6260996" y="330611"/>
                  </a:lnTo>
                  <a:lnTo>
                    <a:pt x="6249999" y="371243"/>
                  </a:lnTo>
                  <a:lnTo>
                    <a:pt x="6232329" y="409487"/>
                  </a:lnTo>
                  <a:lnTo>
                    <a:pt x="6208529" y="444898"/>
                  </a:lnTo>
                  <a:lnTo>
                    <a:pt x="6179139" y="477030"/>
                  </a:lnTo>
                  <a:lnTo>
                    <a:pt x="6144698" y="505439"/>
                  </a:lnTo>
                  <a:lnTo>
                    <a:pt x="6105748" y="529681"/>
                  </a:lnTo>
                  <a:lnTo>
                    <a:pt x="6062828" y="549309"/>
                  </a:lnTo>
                  <a:lnTo>
                    <a:pt x="6016480" y="563881"/>
                  </a:lnTo>
                  <a:lnTo>
                    <a:pt x="5967244" y="572950"/>
                  </a:lnTo>
                  <a:lnTo>
                    <a:pt x="5915660" y="576072"/>
                  </a:lnTo>
                  <a:lnTo>
                    <a:pt x="5759831" y="576072"/>
                  </a:lnTo>
                  <a:lnTo>
                    <a:pt x="5566537" y="576072"/>
                  </a:lnTo>
                  <a:lnTo>
                    <a:pt x="0" y="5760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8670" y="2377897"/>
            <a:ext cx="19869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Malgun Gothic"/>
                <a:cs typeface="Malgun Gothic"/>
              </a:rPr>
              <a:t>로지스틱</a:t>
            </a:r>
            <a:r>
              <a:rPr sz="2000" b="1" spc="-30" dirty="0">
                <a:latin typeface="Malgun Gothic"/>
                <a:cs typeface="Malgun Gothic"/>
              </a:rPr>
              <a:t> </a:t>
            </a:r>
            <a:r>
              <a:rPr sz="2000" b="1" spc="-140" dirty="0">
                <a:latin typeface="Malgun Gothic"/>
                <a:cs typeface="Malgun Gothic"/>
              </a:rPr>
              <a:t>회귀모형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807466"/>
            <a:ext cx="8496935" cy="1384935"/>
          </a:xfrm>
          <a:custGeom>
            <a:avLst/>
            <a:gdLst/>
            <a:ahLst/>
            <a:cxnLst/>
            <a:rect l="l" t="t" r="r" b="b"/>
            <a:pathLst>
              <a:path w="8496935" h="1384935">
                <a:moveTo>
                  <a:pt x="0" y="1384935"/>
                </a:moveTo>
                <a:lnTo>
                  <a:pt x="8496935" y="1384935"/>
                </a:lnTo>
                <a:lnTo>
                  <a:pt x="8496935" y="0"/>
                </a:lnTo>
                <a:lnTo>
                  <a:pt x="0" y="0"/>
                </a:lnTo>
                <a:lnTo>
                  <a:pt x="0" y="138493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137" y="845312"/>
            <a:ext cx="4903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547" y="1272032"/>
            <a:ext cx="450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09" y="1272032"/>
            <a:ext cx="15862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" y="1272032"/>
            <a:ext cx="21977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spc="-43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68.994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35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1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60.661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137" y="1912366"/>
            <a:ext cx="3333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554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80" dirty="0"/>
              <a:t> </a:t>
            </a:r>
            <a:r>
              <a:rPr spc="-180" dirty="0"/>
              <a:t>결과</a:t>
            </a:r>
            <a:r>
              <a:rPr spc="-45" dirty="0"/>
              <a:t> </a:t>
            </a:r>
            <a:r>
              <a:rPr dirty="0"/>
              <a:t>:</a:t>
            </a:r>
            <a:r>
              <a:rPr spc="-55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215" dirty="0"/>
              <a:t>적합성</a:t>
            </a:r>
            <a:r>
              <a:rPr spc="-35" dirty="0"/>
              <a:t> </a:t>
            </a:r>
            <a:r>
              <a:rPr spc="-204" dirty="0"/>
              <a:t>검정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7469" y="2298395"/>
            <a:ext cx="278447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spc="-114" dirty="0">
                <a:latin typeface="Malgun Gothic"/>
                <a:cs typeface="Malgun Gothic"/>
              </a:rPr>
              <a:t>모형의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적합성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532" y="3290913"/>
            <a:ext cx="8371205" cy="138493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dirty="0">
                <a:latin typeface="Malgun Gothic"/>
                <a:cs typeface="Malgun Gothic"/>
              </a:rPr>
              <a:t>값</a:t>
            </a:r>
            <a:r>
              <a:rPr sz="1400" b="1" spc="-114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계산</a:t>
            </a:r>
            <a:endParaRPr sz="1400">
              <a:latin typeface="Malgun Gothic"/>
              <a:cs typeface="Malgun Gothic"/>
            </a:endParaRPr>
          </a:p>
          <a:p>
            <a:pPr marL="281940" indent="-191135">
              <a:lnSpc>
                <a:spcPct val="100000"/>
              </a:lnSpc>
              <a:spcBef>
                <a:spcPts val="95"/>
              </a:spcBef>
              <a:buChar char="&gt;"/>
              <a:tabLst>
                <a:tab pos="282575" algn="l"/>
              </a:tabLst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1-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pchisq(54.661,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47)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[1]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0.2064349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1585"/>
              </a:spcBef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-12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p-</a:t>
            </a:r>
            <a:r>
              <a:rPr sz="1400" b="1" dirty="0">
                <a:latin typeface="Malgun Gothic"/>
                <a:cs typeface="Malgun Gothic"/>
              </a:rPr>
              <a:t>값</a:t>
            </a:r>
            <a:r>
              <a:rPr sz="1400" b="1" spc="-9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&gt;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35" dirty="0">
                <a:latin typeface="Malgun Gothic"/>
                <a:cs typeface="Malgun Gothic"/>
              </a:rPr>
              <a:t>유의수준</a:t>
            </a:r>
            <a:r>
              <a:rPr sz="1400" b="1" spc="39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0.05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85" dirty="0">
                <a:latin typeface="Malgun Gothic"/>
                <a:cs typeface="Malgun Gothic"/>
              </a:rPr>
              <a:t>이므로,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모형이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적합하다고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75" dirty="0">
                <a:latin typeface="Malgun Gothic"/>
                <a:cs typeface="Malgun Gothic"/>
              </a:rPr>
              <a:t>판단.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보통의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65" dirty="0">
                <a:latin typeface="Malgun Gothic"/>
                <a:cs typeface="Malgun Gothic"/>
              </a:rPr>
              <a:t>경우,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“Residual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deviance/df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&lt;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2”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</a:pPr>
            <a:r>
              <a:rPr sz="1400" b="1" spc="-110" dirty="0">
                <a:latin typeface="Malgun Gothic"/>
                <a:cs typeface="Malgun Gothic"/>
              </a:rPr>
              <a:t>이면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모형의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적합도에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큰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문제가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없다고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판단함.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348" y="2703080"/>
            <a:ext cx="2951372" cy="504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32" y="1979980"/>
            <a:ext cx="8496935" cy="24625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66700" indent="-175895">
              <a:lnSpc>
                <a:spcPct val="100000"/>
              </a:lnSpc>
              <a:spcBef>
                <a:spcPts val="405"/>
              </a:spcBef>
              <a:buChar char="&gt;"/>
              <a:tabLst>
                <a:tab pos="26733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nk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66700" indent="-175895">
              <a:lnSpc>
                <a:spcPct val="100000"/>
              </a:lnSpc>
              <a:buChar char="&gt;"/>
              <a:tabLst>
                <a:tab pos="26733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2012950" algn="l"/>
              </a:tabLst>
            </a:pP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91440" marR="4817110">
              <a:lnSpc>
                <a:spcPct val="100000"/>
              </a:lnSpc>
              <a:buChar char="&gt;"/>
              <a:tabLst>
                <a:tab pos="267335" algn="l"/>
              </a:tabLst>
            </a:pP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9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409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-47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400" b="1" spc="290" dirty="0">
                <a:solidFill>
                  <a:srgbClr val="FF0000"/>
                </a:solidFill>
                <a:latin typeface="Times New Roman"/>
                <a:cs typeface="Times New Roman"/>
              </a:rPr>
              <a:t>')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41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3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6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7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9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spc="-7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6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9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1: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400" b="1" spc="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400" b="1" spc="4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7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ze</a:t>
            </a:r>
            <a:r>
              <a:rPr sz="1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spc="-67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2: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0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8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ze</a:t>
            </a:r>
            <a:r>
              <a:rPr sz="1400" b="1" spc="-6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6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56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91440" marR="4639945" indent="175260">
              <a:lnSpc>
                <a:spcPct val="100000"/>
              </a:lnSpc>
              <a:tabLst>
                <a:tab pos="877569" algn="l"/>
                <a:tab pos="1488440" algn="l"/>
              </a:tabLst>
            </a:pPr>
            <a:r>
              <a:rPr sz="1400" b="1" spc="-459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Df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459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Dev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Df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7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80" dirty="0">
                <a:solidFill>
                  <a:srgbClr val="001F5F"/>
                </a:solidFill>
                <a:latin typeface="Times New Roman"/>
                <a:cs typeface="Times New Roman"/>
              </a:rPr>
              <a:t>Pr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48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55.716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877569" algn="l"/>
                <a:tab pos="1488440" algn="l"/>
                <a:tab pos="2186305" algn="l"/>
                <a:tab pos="2535555" algn="l"/>
                <a:tab pos="3322320" algn="l"/>
              </a:tabLst>
            </a:pP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47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54.661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1.0546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0.3045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1914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모형의</a:t>
            </a:r>
            <a:r>
              <a:rPr spc="-20" dirty="0"/>
              <a:t> </a:t>
            </a:r>
            <a:r>
              <a:rPr spc="-220" dirty="0"/>
              <a:t>선택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320" y="843610"/>
            <a:ext cx="753681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95"/>
              </a:lnSpc>
              <a:tabLst>
                <a:tab pos="1073785" algn="l"/>
                <a:tab pos="2911475" algn="l"/>
              </a:tabLst>
            </a:pPr>
            <a:r>
              <a:rPr sz="1400" b="1" spc="-110" dirty="0">
                <a:latin typeface="Malgun Gothic"/>
                <a:cs typeface="Malgun Gothic"/>
              </a:rPr>
              <a:t>변수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: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550" i="1" spc="-60" baseline="3267" dirty="0">
                <a:latin typeface="Times New Roman"/>
                <a:cs typeface="Times New Roman"/>
              </a:rPr>
              <a:t>x</a:t>
            </a:r>
            <a:r>
              <a:rPr sz="1500" spc="-60" baseline="-19444" dirty="0">
                <a:latin typeface="Times New Roman"/>
                <a:cs typeface="Times New Roman"/>
              </a:rPr>
              <a:t>1</a:t>
            </a:r>
            <a:r>
              <a:rPr sz="1400" b="1" spc="-40" dirty="0">
                <a:latin typeface="Malgun Gothic"/>
                <a:cs typeface="Malgun Gothic"/>
              </a:rPr>
              <a:t>이</a:t>
            </a:r>
            <a:r>
              <a:rPr sz="1400" b="1" spc="-8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된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모형에서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475" i="1" baseline="5050" dirty="0">
                <a:latin typeface="Times New Roman"/>
                <a:cs typeface="Times New Roman"/>
              </a:rPr>
              <a:t>x</a:t>
            </a:r>
            <a:r>
              <a:rPr sz="1425" baseline="-17543" dirty="0">
                <a:latin typeface="Times New Roman"/>
                <a:cs typeface="Times New Roman"/>
              </a:rPr>
              <a:t>2</a:t>
            </a:r>
            <a:r>
              <a:rPr sz="1425" spc="-89" baseline="-1754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를</a:t>
            </a:r>
            <a:r>
              <a:rPr sz="1400" b="1" spc="-1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추가하는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것이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적절한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지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053" y="1265300"/>
            <a:ext cx="5654569" cy="5742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6854" y="4515967"/>
            <a:ext cx="837120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"/>
              </a:spcBef>
              <a:tabLst>
                <a:tab pos="1611630" algn="l"/>
              </a:tabLst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1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검정결과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변수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475" i="1" baseline="5050" dirty="0">
                <a:latin typeface="Times New Roman"/>
                <a:cs typeface="Times New Roman"/>
              </a:rPr>
              <a:t>x</a:t>
            </a:r>
            <a:r>
              <a:rPr sz="1425" baseline="-17543" dirty="0">
                <a:latin typeface="Times New Roman"/>
                <a:cs typeface="Times New Roman"/>
              </a:rPr>
              <a:t>2</a:t>
            </a:r>
            <a:r>
              <a:rPr sz="1425" spc="405" baseline="-17543" dirty="0">
                <a:latin typeface="Times New Roman"/>
                <a:cs typeface="Times New Roman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를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추가하는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것이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유의하지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않음(p-</a:t>
            </a:r>
            <a:r>
              <a:rPr sz="1400" b="1" spc="-120" dirty="0">
                <a:latin typeface="Malgun Gothic"/>
                <a:cs typeface="Malgun Gothic"/>
              </a:rPr>
              <a:t>값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=</a:t>
            </a:r>
            <a:r>
              <a:rPr sz="1400" b="1" spc="1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0.3045)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21" y="1980095"/>
            <a:ext cx="8496935" cy="9544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66700" indent="-175895">
              <a:lnSpc>
                <a:spcPct val="100000"/>
              </a:lnSpc>
              <a:spcBef>
                <a:spcPts val="400"/>
              </a:spcBef>
              <a:buChar char="&gt;"/>
              <a:tabLst>
                <a:tab pos="267335" algn="l"/>
              </a:tabLst>
            </a:pPr>
            <a:r>
              <a:rPr sz="1400" b="1" spc="-4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0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877569">
              <a:lnSpc>
                <a:spcPct val="100000"/>
              </a:lnSpc>
              <a:tabLst>
                <a:tab pos="1575435" algn="l"/>
              </a:tabLst>
            </a:pP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df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AIC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964565" algn="l"/>
              </a:tabLst>
            </a:pP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og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6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2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59.71577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964565" algn="l"/>
              </a:tabLst>
            </a:pP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og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6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3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60.66120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3738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모형의</a:t>
            </a:r>
            <a:r>
              <a:rPr spc="-40" dirty="0"/>
              <a:t> </a:t>
            </a:r>
            <a:r>
              <a:rPr spc="-180" dirty="0"/>
              <a:t>선택</a:t>
            </a:r>
            <a:r>
              <a:rPr spc="-65" dirty="0"/>
              <a:t> </a:t>
            </a:r>
            <a:r>
              <a:rPr dirty="0"/>
              <a:t>:</a:t>
            </a:r>
            <a:r>
              <a:rPr spc="-80" dirty="0"/>
              <a:t> </a:t>
            </a:r>
            <a:r>
              <a:rPr dirty="0"/>
              <a:t>AIC</a:t>
            </a:r>
            <a:r>
              <a:rPr spc="-50" dirty="0"/>
              <a:t> </a:t>
            </a:r>
            <a:r>
              <a:rPr spc="-200" dirty="0"/>
              <a:t>함수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422" y="843610"/>
            <a:ext cx="753681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995"/>
              </a:lnSpc>
              <a:tabLst>
                <a:tab pos="1064895" algn="l"/>
                <a:tab pos="2928620" algn="l"/>
              </a:tabLst>
            </a:pPr>
            <a:r>
              <a:rPr sz="1400" b="1" spc="-110" dirty="0">
                <a:latin typeface="Malgun Gothic"/>
                <a:cs typeface="Malgun Gothic"/>
              </a:rPr>
              <a:t>변수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: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550" i="1" spc="-97" baseline="3267" dirty="0">
                <a:latin typeface="Times New Roman"/>
                <a:cs typeface="Times New Roman"/>
              </a:rPr>
              <a:t>x</a:t>
            </a:r>
            <a:r>
              <a:rPr sz="1500" spc="-97" baseline="-19444" dirty="0">
                <a:latin typeface="Times New Roman"/>
                <a:cs typeface="Times New Roman"/>
              </a:rPr>
              <a:t>1</a:t>
            </a:r>
            <a:r>
              <a:rPr sz="1500" spc="-209" baseline="-1944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</a:t>
            </a:r>
            <a:r>
              <a:rPr sz="1400" b="1" spc="-1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선택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된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모형에서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2475" i="1" spc="-30" baseline="5050" dirty="0">
                <a:latin typeface="Times New Roman"/>
                <a:cs typeface="Times New Roman"/>
              </a:rPr>
              <a:t>x</a:t>
            </a:r>
            <a:r>
              <a:rPr sz="1425" spc="-30" baseline="-17543" dirty="0">
                <a:latin typeface="Times New Roman"/>
                <a:cs typeface="Times New Roman"/>
              </a:rPr>
              <a:t>2</a:t>
            </a:r>
            <a:r>
              <a:rPr sz="1425" spc="-232" baseline="-1754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를</a:t>
            </a:r>
            <a:r>
              <a:rPr sz="1400" b="1" spc="-12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추가하는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것이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적절한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지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55" y="1265300"/>
            <a:ext cx="5654569" cy="5742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0956" y="3075762"/>
            <a:ext cx="837120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b="1" dirty="0">
                <a:latin typeface="Malgun Gothic"/>
                <a:cs typeface="Malgun Gothic"/>
              </a:rPr>
              <a:t>=&gt;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아카이케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20" dirty="0">
                <a:latin typeface="Malgun Gothic"/>
                <a:cs typeface="Malgun Gothic"/>
              </a:rPr>
              <a:t>정보기준에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근거한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모형평가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:</a:t>
            </a:r>
            <a:r>
              <a:rPr sz="1400" b="1" spc="50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작은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값을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가지는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모형을</a:t>
            </a:r>
            <a:r>
              <a:rPr sz="1400" b="1" spc="-25" dirty="0">
                <a:latin typeface="Malgun Gothic"/>
                <a:cs typeface="Malgun Gothic"/>
              </a:rPr>
              <a:t> 선택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84" y="826134"/>
            <a:ext cx="3258820" cy="81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Char char="&gt;"/>
              <a:tabLst>
                <a:tab pos="188595" algn="l"/>
              </a:tabLst>
            </a:pP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7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7960" indent="-175260">
              <a:lnSpc>
                <a:spcPts val="1680"/>
              </a:lnSpc>
              <a:buChar char="&gt;"/>
              <a:tabLst>
                <a:tab pos="187960" algn="l"/>
              </a:tabLst>
            </a:pPr>
            <a:r>
              <a:rPr sz="14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4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00" b="1" spc="409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40"/>
              </a:lnSpc>
              <a:tabLst>
                <a:tab pos="609600" algn="l"/>
              </a:tabLst>
            </a:pPr>
            <a:r>
              <a:rPr sz="12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Start: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AIC=60.66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2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2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p_size_km</a:t>
            </a:r>
            <a:r>
              <a:rPr sz="12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12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con_metric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0034" y="1836029"/>
          <a:ext cx="2378710" cy="69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0"/>
                        </a:lnSpc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</a:t>
                      </a: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anc</a:t>
                      </a:r>
                      <a:r>
                        <a:rPr sz="12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2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2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con_metric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59.716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&lt;none&gt;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60.661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2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p_size_km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22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68.889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72.889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9084" y="2716225"/>
            <a:ext cx="1369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sz="12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Step: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AIC=59.72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200" b="1" spc="3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200" b="1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p_size_km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0034" y="3299450"/>
          <a:ext cx="2378710" cy="69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</a:t>
                      </a:r>
                      <a:r>
                        <a:rPr sz="1200" b="1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anc</a:t>
                      </a:r>
                      <a:r>
                        <a:rPr sz="12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2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&lt;none&gt;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59.716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00" b="1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con_metric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60.661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2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p_size_km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22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68.994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70.994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5235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모형의</a:t>
            </a:r>
            <a:r>
              <a:rPr spc="-40" dirty="0"/>
              <a:t> </a:t>
            </a:r>
            <a:r>
              <a:rPr spc="-180" dirty="0"/>
              <a:t>선택</a:t>
            </a:r>
            <a:r>
              <a:rPr spc="-45" dirty="0"/>
              <a:t> </a:t>
            </a:r>
            <a:r>
              <a:rPr dirty="0"/>
              <a:t>:</a:t>
            </a:r>
            <a:r>
              <a:rPr spc="-65" dirty="0"/>
              <a:t> </a:t>
            </a:r>
            <a:r>
              <a:rPr spc="-225" dirty="0"/>
              <a:t>변수선택방법</a:t>
            </a:r>
            <a:r>
              <a:rPr spc="-25" dirty="0"/>
              <a:t> </a:t>
            </a:r>
            <a:r>
              <a:rPr spc="-215" dirty="0"/>
              <a:t>이용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3571" y="788162"/>
            <a:ext cx="4959350" cy="267779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 marR="579120">
              <a:lnSpc>
                <a:spcPct val="100000"/>
              </a:lnSpc>
              <a:tabLst>
                <a:tab pos="702945" algn="l"/>
              </a:tabLst>
            </a:pPr>
            <a:r>
              <a:rPr sz="1400" b="1" spc="-484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ll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57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6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occurr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~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7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= </a:t>
            </a:r>
            <a:r>
              <a:rPr sz="1400" b="1" spc="-13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3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logit),</a:t>
            </a:r>
            <a:endParaRPr sz="14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glider)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b="1" spc="-47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1402080" algn="l"/>
              </a:tabLst>
            </a:pPr>
            <a:r>
              <a:rPr sz="1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(Intercept)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tabLst>
                <a:tab pos="1576070" algn="l"/>
              </a:tabLst>
            </a:pPr>
            <a:r>
              <a:rPr sz="140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2.52830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0.02173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3845560" algn="l"/>
              </a:tabLst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Degrees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8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5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49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(i.e.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8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1400" b="1" spc="265" dirty="0">
                <a:solidFill>
                  <a:srgbClr val="001F5F"/>
                </a:solidFill>
                <a:latin typeface="Times New Roman"/>
                <a:cs typeface="Times New Roman"/>
              </a:rPr>
              <a:t>;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48</a:t>
            </a:r>
            <a:r>
              <a:rPr sz="1400" b="1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42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5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1838325" algn="l"/>
              </a:tabLst>
            </a:pPr>
            <a:r>
              <a:rPr sz="1400" b="1" spc="-43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9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68.99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2886710" algn="l"/>
              </a:tabLst>
            </a:pPr>
            <a:r>
              <a:rPr sz="1400" b="1" spc="-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38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ce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55.72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36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1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spc="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59.72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9159" y="3786022"/>
            <a:ext cx="3504565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05"/>
              </a:lnSpc>
              <a:tabLst>
                <a:tab pos="572135" algn="l"/>
              </a:tabLst>
            </a:pPr>
            <a:r>
              <a:rPr sz="1400" b="1" spc="-25" dirty="0">
                <a:latin typeface="Malgun Gothic"/>
                <a:cs typeface="Malgun Gothic"/>
              </a:rPr>
              <a:t>변수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322" baseline="-250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(p_size_km)</a:t>
            </a:r>
            <a:r>
              <a:rPr sz="1400" b="1" spc="-1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</a:t>
            </a:r>
            <a:r>
              <a:rPr sz="1400" b="1" spc="-9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선택됨.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86196" y="2570352"/>
            <a:ext cx="100330" cy="1080135"/>
          </a:xfrm>
          <a:custGeom>
            <a:avLst/>
            <a:gdLst/>
            <a:ahLst/>
            <a:cxnLst/>
            <a:rect l="l" t="t" r="r" b="b"/>
            <a:pathLst>
              <a:path w="100329" h="1080135">
                <a:moveTo>
                  <a:pt x="5333" y="989076"/>
                </a:moveTo>
                <a:lnTo>
                  <a:pt x="3048" y="990346"/>
                </a:lnTo>
                <a:lnTo>
                  <a:pt x="762" y="991743"/>
                </a:lnTo>
                <a:lnTo>
                  <a:pt x="0" y="994664"/>
                </a:lnTo>
                <a:lnTo>
                  <a:pt x="1397" y="996950"/>
                </a:lnTo>
                <a:lnTo>
                  <a:pt x="49911" y="1080135"/>
                </a:lnTo>
                <a:lnTo>
                  <a:pt x="55391" y="1070737"/>
                </a:lnTo>
                <a:lnTo>
                  <a:pt x="45085" y="1070737"/>
                </a:lnTo>
                <a:lnTo>
                  <a:pt x="45085" y="1053084"/>
                </a:lnTo>
                <a:lnTo>
                  <a:pt x="9525" y="992124"/>
                </a:lnTo>
                <a:lnTo>
                  <a:pt x="8254" y="989838"/>
                </a:lnTo>
                <a:lnTo>
                  <a:pt x="5333" y="989076"/>
                </a:lnTo>
                <a:close/>
              </a:path>
              <a:path w="100329" h="1080135">
                <a:moveTo>
                  <a:pt x="45085" y="1053084"/>
                </a:moveTo>
                <a:lnTo>
                  <a:pt x="45085" y="1070737"/>
                </a:lnTo>
                <a:lnTo>
                  <a:pt x="54610" y="1070737"/>
                </a:lnTo>
                <a:lnTo>
                  <a:pt x="54610" y="1068324"/>
                </a:lnTo>
                <a:lnTo>
                  <a:pt x="45847" y="1068324"/>
                </a:lnTo>
                <a:lnTo>
                  <a:pt x="49911" y="1061357"/>
                </a:lnTo>
                <a:lnTo>
                  <a:pt x="45085" y="1053084"/>
                </a:lnTo>
                <a:close/>
              </a:path>
              <a:path w="100329" h="1080135">
                <a:moveTo>
                  <a:pt x="94487" y="989076"/>
                </a:moveTo>
                <a:lnTo>
                  <a:pt x="91566" y="989838"/>
                </a:lnTo>
                <a:lnTo>
                  <a:pt x="90297" y="992124"/>
                </a:lnTo>
                <a:lnTo>
                  <a:pt x="54737" y="1053084"/>
                </a:lnTo>
                <a:lnTo>
                  <a:pt x="54610" y="1070737"/>
                </a:lnTo>
                <a:lnTo>
                  <a:pt x="55391" y="1070737"/>
                </a:lnTo>
                <a:lnTo>
                  <a:pt x="98425" y="996950"/>
                </a:lnTo>
                <a:lnTo>
                  <a:pt x="99822" y="994664"/>
                </a:lnTo>
                <a:lnTo>
                  <a:pt x="99060" y="991743"/>
                </a:lnTo>
                <a:lnTo>
                  <a:pt x="96774" y="990346"/>
                </a:lnTo>
                <a:lnTo>
                  <a:pt x="94487" y="989076"/>
                </a:lnTo>
                <a:close/>
              </a:path>
              <a:path w="100329" h="1080135">
                <a:moveTo>
                  <a:pt x="49911" y="1061357"/>
                </a:moveTo>
                <a:lnTo>
                  <a:pt x="45847" y="1068324"/>
                </a:lnTo>
                <a:lnTo>
                  <a:pt x="53975" y="1068324"/>
                </a:lnTo>
                <a:lnTo>
                  <a:pt x="49911" y="1061357"/>
                </a:lnTo>
                <a:close/>
              </a:path>
              <a:path w="100329" h="1080135">
                <a:moveTo>
                  <a:pt x="54610" y="1053301"/>
                </a:moveTo>
                <a:lnTo>
                  <a:pt x="49911" y="1061357"/>
                </a:lnTo>
                <a:lnTo>
                  <a:pt x="53975" y="1068324"/>
                </a:lnTo>
                <a:lnTo>
                  <a:pt x="54610" y="1068324"/>
                </a:lnTo>
                <a:lnTo>
                  <a:pt x="54610" y="1053301"/>
                </a:lnTo>
                <a:close/>
              </a:path>
              <a:path w="100329" h="1080135">
                <a:moveTo>
                  <a:pt x="54610" y="0"/>
                </a:moveTo>
                <a:lnTo>
                  <a:pt x="45085" y="0"/>
                </a:lnTo>
                <a:lnTo>
                  <a:pt x="45212" y="1053301"/>
                </a:lnTo>
                <a:lnTo>
                  <a:pt x="49911" y="1061357"/>
                </a:lnTo>
                <a:lnTo>
                  <a:pt x="54610" y="1053301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419" y="4266057"/>
            <a:ext cx="3151284" cy="4873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3450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10" dirty="0"/>
              <a:t> </a:t>
            </a:r>
            <a:r>
              <a:rPr spc="-215" dirty="0"/>
              <a:t>모형의</a:t>
            </a:r>
            <a:r>
              <a:rPr spc="-20" dirty="0"/>
              <a:t> </a:t>
            </a:r>
            <a:r>
              <a:rPr spc="-220" dirty="0"/>
              <a:t>해석</a:t>
            </a:r>
          </a:p>
        </p:txBody>
      </p:sp>
      <p:sp>
        <p:nvSpPr>
          <p:cNvPr id="3" name="object 3"/>
          <p:cNvSpPr/>
          <p:nvPr/>
        </p:nvSpPr>
        <p:spPr>
          <a:xfrm>
            <a:off x="323519" y="843533"/>
            <a:ext cx="5904865" cy="2462530"/>
          </a:xfrm>
          <a:custGeom>
            <a:avLst/>
            <a:gdLst/>
            <a:ahLst/>
            <a:cxnLst/>
            <a:rect l="l" t="t" r="r" b="b"/>
            <a:pathLst>
              <a:path w="5904865" h="2462529">
                <a:moveTo>
                  <a:pt x="0" y="2462276"/>
                </a:moveTo>
                <a:lnTo>
                  <a:pt x="5904611" y="2462276"/>
                </a:lnTo>
                <a:lnTo>
                  <a:pt x="5904611" y="0"/>
                </a:lnTo>
                <a:lnTo>
                  <a:pt x="0" y="0"/>
                </a:lnTo>
                <a:lnTo>
                  <a:pt x="0" y="246227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1769" y="2978912"/>
            <a:ext cx="1264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Gulim"/>
                <a:cs typeface="Gulim"/>
              </a:rPr>
              <a:t>이면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80" dirty="0">
                <a:latin typeface="Gulim"/>
                <a:cs typeface="Gulim"/>
              </a:rPr>
              <a:t>단조감소함</a:t>
            </a:r>
            <a:r>
              <a:rPr sz="1400" spc="-80" dirty="0"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0752" y="1941081"/>
            <a:ext cx="1357630" cy="0"/>
          </a:xfrm>
          <a:custGeom>
            <a:avLst/>
            <a:gdLst/>
            <a:ahLst/>
            <a:cxnLst/>
            <a:rect l="l" t="t" r="r" b="b"/>
            <a:pathLst>
              <a:path w="1357630">
                <a:moveTo>
                  <a:pt x="0" y="0"/>
                </a:moveTo>
                <a:lnTo>
                  <a:pt x="1357329" y="0"/>
                </a:lnTo>
              </a:path>
            </a:pathLst>
          </a:custGeom>
          <a:ln w="10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8727" y="1765021"/>
            <a:ext cx="5746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50" i="1" spc="-35" dirty="0">
                <a:latin typeface="Symbol"/>
                <a:cs typeface="Symbol"/>
              </a:rPr>
              <a:t></a:t>
            </a:r>
            <a:r>
              <a:rPr sz="1600" spc="-35" dirty="0">
                <a:latin typeface="Times New Roman"/>
                <a:cs typeface="Times New Roman"/>
              </a:rPr>
              <a:t>(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)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5832" y="1602758"/>
            <a:ext cx="14217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30480" indent="140970">
              <a:lnSpc>
                <a:spcPct val="114900"/>
              </a:lnSpc>
              <a:spcBef>
                <a:spcPts val="90"/>
              </a:spcBef>
            </a:pPr>
            <a:r>
              <a:rPr sz="1600" spc="-75" dirty="0">
                <a:latin typeface="Times New Roman"/>
                <a:cs typeface="Times New Roman"/>
              </a:rPr>
              <a:t>exp(</a:t>
            </a:r>
            <a:r>
              <a:rPr sz="1650" i="1" spc="-75" dirty="0">
                <a:latin typeface="Symbol"/>
                <a:cs typeface="Symbol"/>
              </a:rPr>
              <a:t></a:t>
            </a:r>
            <a:r>
              <a:rPr sz="1350" spc="-112" baseline="-24691" dirty="0">
                <a:latin typeface="Times New Roman"/>
                <a:cs typeface="Times New Roman"/>
              </a:rPr>
              <a:t>0</a:t>
            </a:r>
            <a:r>
              <a:rPr sz="1350" spc="14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50" i="1" spc="-295" dirty="0">
                <a:latin typeface="Symbol"/>
                <a:cs typeface="Symbol"/>
              </a:rPr>
              <a:t></a:t>
            </a:r>
            <a:r>
              <a:rPr sz="1350" spc="-442" baseline="-24691" dirty="0">
                <a:latin typeface="Times New Roman"/>
                <a:cs typeface="Times New Roman"/>
              </a:rPr>
              <a:t>1</a:t>
            </a:r>
            <a:r>
              <a:rPr sz="1350" spc="-217" baseline="-24691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1</a:t>
            </a:r>
            <a:r>
              <a:rPr sz="1600" spc="60" dirty="0">
                <a:latin typeface="Symbol"/>
                <a:cs typeface="Symbol"/>
              </a:rPr>
              <a:t>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exp(</a:t>
            </a:r>
            <a:r>
              <a:rPr sz="1650" i="1" spc="-75" dirty="0">
                <a:latin typeface="Symbol"/>
                <a:cs typeface="Symbol"/>
              </a:rPr>
              <a:t></a:t>
            </a:r>
            <a:r>
              <a:rPr sz="1350" spc="-112" baseline="-24691" dirty="0">
                <a:latin typeface="Times New Roman"/>
                <a:cs typeface="Times New Roman"/>
              </a:rPr>
              <a:t>0</a:t>
            </a:r>
            <a:r>
              <a:rPr sz="1350" spc="14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50" i="1" spc="-295" dirty="0">
                <a:latin typeface="Symbol"/>
                <a:cs typeface="Symbol"/>
              </a:rPr>
              <a:t></a:t>
            </a:r>
            <a:r>
              <a:rPr sz="1350" spc="-442" baseline="-24691" dirty="0">
                <a:latin typeface="Times New Roman"/>
                <a:cs typeface="Times New Roman"/>
              </a:rPr>
              <a:t>1</a:t>
            </a:r>
            <a:r>
              <a:rPr sz="1350" spc="-217" baseline="-24691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137" y="1086993"/>
            <a:ext cx="3072765" cy="419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395"/>
              </a:lnSpc>
              <a:spcBef>
                <a:spcPts val="105"/>
              </a:spcBef>
            </a:pPr>
            <a:r>
              <a:rPr sz="1400" spc="-20" dirty="0">
                <a:latin typeface="Gulim"/>
                <a:cs typeface="Gulim"/>
              </a:rPr>
              <a:t>로짓함수</a:t>
            </a:r>
            <a:endParaRPr sz="1400">
              <a:latin typeface="Gulim"/>
              <a:cs typeface="Gulim"/>
            </a:endParaRPr>
          </a:p>
          <a:p>
            <a:pPr marL="702945">
              <a:lnSpc>
                <a:spcPts val="1695"/>
              </a:lnSpc>
            </a:pPr>
            <a:r>
              <a:rPr sz="1650" i="1" spc="-50" dirty="0">
                <a:latin typeface="Symbol"/>
                <a:cs typeface="Symbol"/>
              </a:rPr>
              <a:t></a:t>
            </a:r>
            <a:r>
              <a:rPr sz="1600" spc="-50" dirty="0">
                <a:latin typeface="Times New Roman"/>
                <a:cs typeface="Times New Roman"/>
              </a:rPr>
              <a:t>(</a:t>
            </a:r>
            <a:r>
              <a:rPr sz="1600" i="1" spc="-50" dirty="0">
                <a:latin typeface="Times New Roman"/>
                <a:cs typeface="Times New Roman"/>
              </a:rPr>
              <a:t>x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Pr(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1|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137" y="2622525"/>
            <a:ext cx="40062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99390" algn="l"/>
              </a:tabLst>
            </a:pPr>
            <a:r>
              <a:rPr sz="1400" spc="-50" dirty="0">
                <a:latin typeface="Malgun Gothic"/>
                <a:cs typeface="Malgun Gothic"/>
              </a:rPr>
              <a:t>:</a:t>
            </a:r>
            <a:r>
              <a:rPr sz="1400" dirty="0">
                <a:latin typeface="Malgun Gothic"/>
                <a:cs typeface="Malgun Gothic"/>
              </a:rPr>
              <a:t>	</a:t>
            </a:r>
            <a:r>
              <a:rPr sz="2475" i="1" spc="-30" baseline="5050" dirty="0">
                <a:latin typeface="Symbol"/>
                <a:cs typeface="Symbol"/>
              </a:rPr>
              <a:t></a:t>
            </a:r>
            <a:r>
              <a:rPr sz="2400" spc="-30" baseline="5208" dirty="0">
                <a:latin typeface="Times New Roman"/>
                <a:cs typeface="Times New Roman"/>
              </a:rPr>
              <a:t>(</a:t>
            </a:r>
            <a:r>
              <a:rPr sz="2400" i="1" spc="-30" baseline="5208" dirty="0">
                <a:latin typeface="Times New Roman"/>
                <a:cs typeface="Times New Roman"/>
              </a:rPr>
              <a:t>x</a:t>
            </a:r>
            <a:r>
              <a:rPr sz="2400" spc="-30" baseline="5208" dirty="0">
                <a:latin typeface="Times New Roman"/>
                <a:cs typeface="Times New Roman"/>
              </a:rPr>
              <a:t>)</a:t>
            </a:r>
            <a:r>
              <a:rPr sz="2400" spc="-120" baseline="52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ulim"/>
                <a:cs typeface="Gulim"/>
              </a:rPr>
              <a:t>는</a:t>
            </a:r>
            <a:r>
              <a:rPr sz="1400" spc="-4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x</a:t>
            </a:r>
            <a:r>
              <a:rPr sz="1400" spc="-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Gulim"/>
                <a:cs typeface="Gulim"/>
              </a:rPr>
              <a:t>가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증가함에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따라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S</a:t>
            </a:r>
            <a:r>
              <a:rPr sz="1400" spc="-50" dirty="0">
                <a:latin typeface="Malgun Gothic"/>
                <a:cs typeface="Malgun Gothic"/>
              </a:rPr>
              <a:t> </a:t>
            </a:r>
            <a:r>
              <a:rPr sz="1400" spc="-105" dirty="0">
                <a:latin typeface="Gulim"/>
                <a:cs typeface="Gulim"/>
              </a:rPr>
              <a:t>자형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곡선을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20" dirty="0">
                <a:latin typeface="Gulim"/>
                <a:cs typeface="Gulim"/>
              </a:rPr>
              <a:t>그리며</a:t>
            </a:r>
            <a:r>
              <a:rPr sz="1400" spc="-20" dirty="0"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696" y="2925175"/>
            <a:ext cx="173799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800" i="1" spc="-325" dirty="0">
                <a:latin typeface="Symbol"/>
                <a:cs typeface="Symbol"/>
              </a:rPr>
              <a:t></a:t>
            </a:r>
            <a:r>
              <a:rPr sz="1500" spc="-487" baseline="-25000" dirty="0">
                <a:latin typeface="Times New Roman"/>
                <a:cs typeface="Times New Roman"/>
              </a:rPr>
              <a:t>1</a:t>
            </a:r>
            <a:r>
              <a:rPr sz="1500" spc="375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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Gulim"/>
                <a:cs typeface="Gulim"/>
              </a:rPr>
              <a:t>이면</a:t>
            </a:r>
            <a:r>
              <a:rPr sz="1400" spc="10" dirty="0">
                <a:latin typeface="Gulim"/>
                <a:cs typeface="Gulim"/>
              </a:rPr>
              <a:t> </a:t>
            </a:r>
            <a:r>
              <a:rPr sz="1400" spc="-20" dirty="0">
                <a:latin typeface="Gulim"/>
                <a:cs typeface="Gulim"/>
              </a:rPr>
              <a:t>단조증가</a:t>
            </a:r>
            <a:r>
              <a:rPr sz="1400" spc="-20" dirty="0"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7473" y="990175"/>
            <a:ext cx="2143382" cy="2141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9962" y="2916549"/>
            <a:ext cx="52260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550" i="1" spc="-285" dirty="0">
                <a:latin typeface="Symbol"/>
                <a:cs typeface="Symbol"/>
              </a:rPr>
              <a:t></a:t>
            </a:r>
            <a:r>
              <a:rPr sz="1275" spc="-427" baseline="-26143" dirty="0">
                <a:latin typeface="Times New Roman"/>
                <a:cs typeface="Times New Roman"/>
              </a:rPr>
              <a:t>1</a:t>
            </a:r>
            <a:r>
              <a:rPr sz="1275" spc="292" baseline="-26143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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04794-3CDA-FA63-799E-9F6A5A40BCB7}"/>
              </a:ext>
            </a:extLst>
          </p:cNvPr>
          <p:cNvSpPr txBox="1"/>
          <p:nvPr/>
        </p:nvSpPr>
        <p:spPr>
          <a:xfrm>
            <a:off x="725607" y="3503422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단조증가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감소하지 않음</a:t>
            </a:r>
            <a:endParaRPr kumimoji="1" lang="en-US" altLang="ko-KR" dirty="0"/>
          </a:p>
          <a:p>
            <a:r>
              <a:rPr kumimoji="1" lang="ko-KR" altLang="en-US" dirty="0"/>
              <a:t>단조감소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증가하지 않음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22" y="156717"/>
            <a:ext cx="449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30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180" dirty="0"/>
              <a:t>해석</a:t>
            </a:r>
            <a:r>
              <a:rPr spc="-45" dirty="0"/>
              <a:t> </a:t>
            </a:r>
            <a:r>
              <a:rPr dirty="0"/>
              <a:t>:</a:t>
            </a:r>
            <a:r>
              <a:rPr spc="-155" dirty="0"/>
              <a:t> </a:t>
            </a:r>
            <a:r>
              <a:rPr sz="4050" i="1" spc="-15" baseline="5144" dirty="0">
                <a:solidFill>
                  <a:srgbClr val="000000"/>
                </a:solidFill>
                <a:latin typeface="Symbol"/>
                <a:cs typeface="Symbol"/>
              </a:rPr>
              <a:t></a:t>
            </a:r>
            <a:r>
              <a:rPr sz="3825" spc="-15" baseline="7625" dirty="0">
                <a:solidFill>
                  <a:srgbClr val="000000"/>
                </a:solidFill>
                <a:latin typeface="Times New Roman"/>
                <a:cs typeface="Times New Roman"/>
              </a:rPr>
              <a:t>ˆ</a:t>
            </a:r>
            <a:r>
              <a:rPr sz="3825" spc="-15" baseline="5446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3825" i="1" spc="-15" baseline="5446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825" spc="-15" baseline="5446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3825" baseline="544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841" y="2251417"/>
            <a:ext cx="4695825" cy="7391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 marR="681355">
              <a:lnSpc>
                <a:spcPct val="109200"/>
              </a:lnSpc>
              <a:spcBef>
                <a:spcPts val="70"/>
              </a:spcBef>
            </a:pPr>
            <a:r>
              <a:rPr sz="1400" spc="-120" dirty="0">
                <a:latin typeface="Gulim"/>
                <a:cs typeface="Gulim"/>
              </a:rPr>
              <a:t>로지스틱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회귀모형으로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추정되는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3000" i="1" spc="-60" baseline="4166" dirty="0">
                <a:latin typeface="Symbol"/>
                <a:cs typeface="Symbol"/>
              </a:rPr>
              <a:t></a:t>
            </a:r>
            <a:r>
              <a:rPr sz="2775" spc="-60" baseline="7507" dirty="0">
                <a:latin typeface="Times New Roman"/>
                <a:cs typeface="Times New Roman"/>
              </a:rPr>
              <a:t>ˆ</a:t>
            </a:r>
            <a:r>
              <a:rPr sz="2775" spc="-60" baseline="4504" dirty="0">
                <a:latin typeface="Times New Roman"/>
                <a:cs typeface="Times New Roman"/>
              </a:rPr>
              <a:t>(</a:t>
            </a:r>
            <a:r>
              <a:rPr sz="2775" i="1" spc="-60" baseline="4504" dirty="0">
                <a:latin typeface="Times New Roman"/>
                <a:cs typeface="Times New Roman"/>
              </a:rPr>
              <a:t>x</a:t>
            </a:r>
            <a:r>
              <a:rPr sz="2775" spc="-60" baseline="4504" dirty="0">
                <a:latin typeface="Times New Roman"/>
                <a:cs typeface="Times New Roman"/>
              </a:rPr>
              <a:t>)</a:t>
            </a:r>
            <a:r>
              <a:rPr sz="2775" spc="-270" baseline="45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ulim"/>
                <a:cs typeface="Gulim"/>
              </a:rPr>
              <a:t>는</a:t>
            </a:r>
            <a:r>
              <a:rPr sz="1400" spc="2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이들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해당 </a:t>
            </a:r>
            <a:r>
              <a:rPr sz="1400" spc="-114" dirty="0">
                <a:latin typeface="Gulim"/>
                <a:cs typeface="Gulim"/>
              </a:rPr>
              <a:t>구간에서의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60" dirty="0">
                <a:latin typeface="Gulim"/>
                <a:cs typeface="Gulim"/>
              </a:rPr>
              <a:t>성공률</a:t>
            </a:r>
            <a:r>
              <a:rPr sz="1400" spc="-45" dirty="0">
                <a:latin typeface="Gulim"/>
                <a:cs typeface="Gulim"/>
              </a:rPr>
              <a:t> </a:t>
            </a:r>
            <a:r>
              <a:rPr sz="2850" i="1" spc="-97" baseline="2923" dirty="0">
                <a:latin typeface="Symbol"/>
                <a:cs typeface="Symbol"/>
              </a:rPr>
              <a:t></a:t>
            </a:r>
            <a:r>
              <a:rPr sz="2700" spc="-97" baseline="3086" dirty="0">
                <a:latin typeface="Times New Roman"/>
                <a:cs typeface="Times New Roman"/>
              </a:rPr>
              <a:t>(</a:t>
            </a:r>
            <a:r>
              <a:rPr sz="2700" i="1" spc="-97" baseline="3086" dirty="0">
                <a:latin typeface="Times New Roman"/>
                <a:cs typeface="Times New Roman"/>
              </a:rPr>
              <a:t>x</a:t>
            </a:r>
            <a:r>
              <a:rPr sz="2700" spc="-97" baseline="3086" dirty="0">
                <a:latin typeface="Times New Roman"/>
                <a:cs typeface="Times New Roman"/>
              </a:rPr>
              <a:t>)</a:t>
            </a:r>
            <a:r>
              <a:rPr sz="2700" spc="-359" baseline="308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ulim"/>
                <a:cs typeface="Gulim"/>
              </a:rPr>
              <a:t>를</a:t>
            </a:r>
            <a:r>
              <a:rPr sz="1400" spc="-25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추정한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값으로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65" dirty="0">
                <a:latin typeface="Gulim"/>
                <a:cs typeface="Gulim"/>
              </a:rPr>
              <a:t>해석</a:t>
            </a:r>
            <a:r>
              <a:rPr sz="1400" spc="-65" dirty="0">
                <a:latin typeface="Malgun Gothic"/>
                <a:cs typeface="Malgun Gothic"/>
              </a:rPr>
              <a:t>.</a:t>
            </a:r>
            <a:r>
              <a:rPr sz="1400" spc="-6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: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346" y="1292718"/>
            <a:ext cx="3610321" cy="3402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2522" y="877442"/>
            <a:ext cx="4702792" cy="12748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904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로지스틱</a:t>
            </a:r>
            <a:r>
              <a:rPr spc="-30" dirty="0"/>
              <a:t> </a:t>
            </a:r>
            <a:r>
              <a:rPr spc="-215" dirty="0"/>
              <a:t>모형의</a:t>
            </a:r>
            <a:r>
              <a:rPr spc="-35" dirty="0"/>
              <a:t> </a:t>
            </a:r>
            <a:r>
              <a:rPr spc="-180" dirty="0"/>
              <a:t>해석</a:t>
            </a:r>
            <a:r>
              <a:rPr spc="-70" dirty="0"/>
              <a:t> 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spc="-204" dirty="0"/>
              <a:t>코드</a:t>
            </a:r>
          </a:p>
        </p:txBody>
      </p:sp>
      <p:sp>
        <p:nvSpPr>
          <p:cNvPr id="3" name="object 3"/>
          <p:cNvSpPr/>
          <p:nvPr/>
        </p:nvSpPr>
        <p:spPr>
          <a:xfrm>
            <a:off x="3700145" y="1003185"/>
            <a:ext cx="5184775" cy="3324225"/>
          </a:xfrm>
          <a:custGeom>
            <a:avLst/>
            <a:gdLst/>
            <a:ahLst/>
            <a:cxnLst/>
            <a:rect l="l" t="t" r="r" b="b"/>
            <a:pathLst>
              <a:path w="5184775" h="3324225">
                <a:moveTo>
                  <a:pt x="0" y="3323971"/>
                </a:moveTo>
                <a:lnTo>
                  <a:pt x="5184521" y="3323971"/>
                </a:lnTo>
                <a:lnTo>
                  <a:pt x="5184521" y="0"/>
                </a:lnTo>
                <a:lnTo>
                  <a:pt x="0" y="0"/>
                </a:lnTo>
                <a:lnTo>
                  <a:pt x="0" y="3323971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9646" y="1049527"/>
            <a:ext cx="4942840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p_size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seq(20,</a:t>
            </a:r>
            <a:r>
              <a:rPr sz="14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230, 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1)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hat_eta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predict(logit_m2,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list(p_size_km=p_size),</a:t>
            </a:r>
            <a:endParaRPr sz="1400">
              <a:latin typeface="Malgun Gothic"/>
              <a:cs typeface="Malgun Gothic"/>
            </a:endParaRPr>
          </a:p>
          <a:p>
            <a:pPr marL="1746885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type="link")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par(mfrow=c(1,2))</a:t>
            </a:r>
            <a:endParaRPr sz="1400">
              <a:latin typeface="Malgun Gothic"/>
              <a:cs typeface="Malgun Gothic"/>
            </a:endParaRPr>
          </a:p>
          <a:p>
            <a:pPr marL="198755" marR="581025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plot(p_size_km,</a:t>
            </a:r>
            <a:r>
              <a:rPr sz="1400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occurr,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xlab='구획의</a:t>
            </a:r>
            <a:r>
              <a:rPr sz="1400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크기(x)',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ylab="hat</a:t>
            </a:r>
            <a:r>
              <a:rPr sz="1400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pi(x)</a:t>
            </a:r>
            <a:r>
              <a:rPr sz="14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\\</a:t>
            </a:r>
            <a:r>
              <a:rPr sz="14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occurr",</a:t>
            </a:r>
            <a:r>
              <a:rPr sz="1400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sub='(a)',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pch=20)</a:t>
            </a:r>
            <a:endParaRPr sz="1400">
              <a:latin typeface="Malgun Gothic"/>
              <a:cs typeface="Malgun Gothic"/>
            </a:endParaRPr>
          </a:p>
          <a:p>
            <a:pPr marL="198755" marR="661035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lines(p_size,</a:t>
            </a:r>
            <a:r>
              <a:rPr sz="1400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exp(hat_eta)/(1+exp(hat_eta)),lwd=1.5, col='red')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spcBef>
                <a:spcPts val="5"/>
              </a:spcBef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glider_g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read.csv</a:t>
            </a:r>
            <a:r>
              <a:rPr sz="1200" spc="-10" dirty="0">
                <a:solidFill>
                  <a:srgbClr val="FF0000"/>
                </a:solidFill>
                <a:latin typeface="Malgun Gothic"/>
                <a:cs typeface="Malgun Gothic"/>
              </a:rPr>
              <a:t>(‘c:/data/regsugar_glider_binomial_g.csv')</a:t>
            </a:r>
            <a:endParaRPr sz="1200">
              <a:latin typeface="Malgun Gothic"/>
              <a:cs typeface="Malgun Gothic"/>
            </a:endParaRPr>
          </a:p>
          <a:p>
            <a:pPr marL="198755" marR="124460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plot(glider_g$p_size_med,</a:t>
            </a:r>
            <a:r>
              <a:rPr sz="1400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glider_g$cases/glider_g$count,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xlab='구획의</a:t>
            </a:r>
            <a:r>
              <a:rPr sz="1400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크기(x)',</a:t>
            </a:r>
            <a:endParaRPr sz="1400">
              <a:latin typeface="Malgun Gothic"/>
              <a:cs typeface="Malgun Gothic"/>
            </a:endParaRPr>
          </a:p>
          <a:p>
            <a:pPr marL="384175" marR="50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ylim=c(0,1),</a:t>
            </a:r>
            <a:r>
              <a:rPr sz="1400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ylab="hat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pi(x)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\\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sample</a:t>
            </a:r>
            <a:r>
              <a:rPr sz="14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prop.",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 sub='(b)',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pch=20,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col='blue')</a:t>
            </a:r>
            <a:endParaRPr sz="1400">
              <a:latin typeface="Malgun Gothic"/>
              <a:cs typeface="Malgun Gothic"/>
            </a:endParaRPr>
          </a:p>
          <a:p>
            <a:pPr marL="198755" marR="601345" indent="-1987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lines(p_size,</a:t>
            </a:r>
            <a:r>
              <a:rPr sz="1400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exp(hat_eta)/(1+exp(hat_eta)),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lwd=1.5, col='red')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30" y="1254121"/>
            <a:ext cx="3027916" cy="28540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2355735"/>
            <a:ext cx="6321425" cy="2247265"/>
          </a:xfrm>
          <a:custGeom>
            <a:avLst/>
            <a:gdLst/>
            <a:ahLst/>
            <a:cxnLst/>
            <a:rect l="l" t="t" r="r" b="b"/>
            <a:pathLst>
              <a:path w="6321425" h="2247265">
                <a:moveTo>
                  <a:pt x="0" y="2246757"/>
                </a:moveTo>
                <a:lnTo>
                  <a:pt x="6321298" y="2246757"/>
                </a:lnTo>
                <a:lnTo>
                  <a:pt x="6321298" y="0"/>
                </a:lnTo>
                <a:lnTo>
                  <a:pt x="0" y="0"/>
                </a:lnTo>
                <a:lnTo>
                  <a:pt x="0" y="2246757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2393950"/>
            <a:ext cx="5703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har char="&gt;"/>
              <a:tabLst>
                <a:tab pos="187960" algn="l"/>
              </a:tabLst>
            </a:pPr>
            <a:r>
              <a:rPr sz="1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glider_g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8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8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Char char="&gt;"/>
              <a:tabLst>
                <a:tab pos="188595" algn="l"/>
              </a:tabLst>
            </a:pP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head(glider_g)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3387" y="2858738"/>
          <a:ext cx="2161540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35560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iz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_me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61087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35.30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61087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79.55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52387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123.60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52387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177.65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  <a:tabLst>
                          <a:tab pos="52387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214.55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2437" y="4101490"/>
            <a:ext cx="6052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Char char="&gt;"/>
              <a:tabLst>
                <a:tab pos="18859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_g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40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glider_g$count-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glider_g$cases)</a:t>
            </a:r>
            <a:endParaRPr sz="14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&gt;"/>
              <a:tabLst>
                <a:tab pos="187960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_g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7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7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6172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정리된</a:t>
            </a:r>
            <a:r>
              <a:rPr spc="-15" dirty="0"/>
              <a:t> </a:t>
            </a:r>
            <a:r>
              <a:rPr spc="-215" dirty="0"/>
              <a:t>자료의</a:t>
            </a:r>
            <a:r>
              <a:rPr spc="-25" dirty="0"/>
              <a:t> </a:t>
            </a:r>
            <a:r>
              <a:rPr spc="-220" dirty="0"/>
              <a:t>로지스틱</a:t>
            </a:r>
            <a:r>
              <a:rPr spc="-25" dirty="0"/>
              <a:t> </a:t>
            </a:r>
            <a:r>
              <a:rPr spc="-220" dirty="0"/>
              <a:t>회귀모형</a:t>
            </a:r>
            <a:r>
              <a:rPr spc="-25" dirty="0"/>
              <a:t> </a:t>
            </a:r>
            <a:r>
              <a:rPr spc="-215" dirty="0"/>
              <a:t>적합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13" y="884808"/>
            <a:ext cx="4702792" cy="12748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487" y="843525"/>
            <a:ext cx="5503545" cy="4185920"/>
          </a:xfrm>
          <a:custGeom>
            <a:avLst/>
            <a:gdLst/>
            <a:ahLst/>
            <a:cxnLst/>
            <a:rect l="l" t="t" r="r" b="b"/>
            <a:pathLst>
              <a:path w="5503545" h="4185920">
                <a:moveTo>
                  <a:pt x="0" y="4185792"/>
                </a:moveTo>
                <a:lnTo>
                  <a:pt x="5503291" y="4185792"/>
                </a:lnTo>
                <a:lnTo>
                  <a:pt x="5503291" y="0"/>
                </a:lnTo>
                <a:lnTo>
                  <a:pt x="0" y="0"/>
                </a:lnTo>
                <a:lnTo>
                  <a:pt x="0" y="41857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341" y="881329"/>
            <a:ext cx="16878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87960" algn="l"/>
              </a:tabLst>
            </a:pP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7291" y="1346302"/>
          <a:ext cx="3821429" cy="60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evi</a:t>
                      </a: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nc</a:t>
                      </a:r>
                      <a:r>
                        <a:rPr sz="14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440"/>
                        </a:lnSpc>
                      </a:pP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12192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265" algn="ct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20014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1.2452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0.7897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86360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0.8196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0.9238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0"/>
                        </a:lnSpc>
                        <a:spcBef>
                          <a:spcPts val="80"/>
                        </a:spcBef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0.6694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6341" y="2162048"/>
            <a:ext cx="5006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  <a:spcBef>
                <a:spcPts val="5"/>
              </a:spcBef>
            </a:pPr>
            <a:r>
              <a:rPr sz="14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9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6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Error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Pr</a:t>
            </a:r>
            <a:r>
              <a:rPr sz="1400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245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459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470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291" y="2626716"/>
          <a:ext cx="5306060" cy="60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(Intercept)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40"/>
                        </a:lnSpc>
                      </a:pPr>
                      <a:r>
                        <a:rPr sz="1400" b="1" spc="2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2.539381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0.839355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440"/>
                        </a:lnSpc>
                      </a:pP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3.025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0.00248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4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lid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r_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$p_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iz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_m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0.021776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0.007073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3.079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0.00208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spc="2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1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6341" y="3442461"/>
            <a:ext cx="4916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7291" y="3907181"/>
          <a:ext cx="4605655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80365">
                        <a:lnSpc>
                          <a:spcPts val="1440"/>
                        </a:lnSpc>
                      </a:pPr>
                      <a:r>
                        <a:rPr sz="1400" b="1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1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sz="14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deviance: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16.6058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4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1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esi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1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deviance: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4.1477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8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4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229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18.547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6341" y="4722977"/>
            <a:ext cx="33451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6172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정리된</a:t>
            </a:r>
            <a:r>
              <a:rPr spc="-15" dirty="0"/>
              <a:t> </a:t>
            </a:r>
            <a:r>
              <a:rPr spc="-215" dirty="0"/>
              <a:t>자료의</a:t>
            </a:r>
            <a:r>
              <a:rPr spc="-25" dirty="0"/>
              <a:t> </a:t>
            </a:r>
            <a:r>
              <a:rPr spc="-220" dirty="0"/>
              <a:t>로지스틱</a:t>
            </a:r>
            <a:r>
              <a:rPr spc="-25" dirty="0"/>
              <a:t> </a:t>
            </a:r>
            <a:r>
              <a:rPr spc="-220" dirty="0"/>
              <a:t>회귀모형</a:t>
            </a:r>
            <a:r>
              <a:rPr spc="-25" dirty="0"/>
              <a:t> </a:t>
            </a:r>
            <a:r>
              <a:rPr spc="-215" dirty="0"/>
              <a:t>적합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087" y="1478724"/>
            <a:ext cx="3151284" cy="48736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723642" y="1745869"/>
            <a:ext cx="3169285" cy="614680"/>
          </a:xfrm>
          <a:custGeom>
            <a:avLst/>
            <a:gdLst/>
            <a:ahLst/>
            <a:cxnLst/>
            <a:rect l="l" t="t" r="r" b="b"/>
            <a:pathLst>
              <a:path w="3169285" h="614680">
                <a:moveTo>
                  <a:pt x="3141519" y="33935"/>
                </a:moveTo>
                <a:lnTo>
                  <a:pt x="0" y="605154"/>
                </a:lnTo>
                <a:lnTo>
                  <a:pt x="1650" y="614552"/>
                </a:lnTo>
                <a:lnTo>
                  <a:pt x="3143533" y="43267"/>
                </a:lnTo>
                <a:lnTo>
                  <a:pt x="3150588" y="37228"/>
                </a:lnTo>
                <a:lnTo>
                  <a:pt x="3141519" y="33935"/>
                </a:lnTo>
                <a:close/>
              </a:path>
              <a:path w="3169285" h="614680">
                <a:moveTo>
                  <a:pt x="3160770" y="30733"/>
                </a:moveTo>
                <a:lnTo>
                  <a:pt x="3159124" y="30733"/>
                </a:lnTo>
                <a:lnTo>
                  <a:pt x="3160775" y="40131"/>
                </a:lnTo>
                <a:lnTo>
                  <a:pt x="3143533" y="43267"/>
                </a:lnTo>
                <a:lnTo>
                  <a:pt x="3089783" y="89280"/>
                </a:lnTo>
                <a:lnTo>
                  <a:pt x="3087750" y="90931"/>
                </a:lnTo>
                <a:lnTo>
                  <a:pt x="3087623" y="93979"/>
                </a:lnTo>
                <a:lnTo>
                  <a:pt x="3089274" y="95884"/>
                </a:lnTo>
                <a:lnTo>
                  <a:pt x="3090925" y="97916"/>
                </a:lnTo>
                <a:lnTo>
                  <a:pt x="3093973" y="98170"/>
                </a:lnTo>
                <a:lnTo>
                  <a:pt x="3096006" y="96519"/>
                </a:lnTo>
                <a:lnTo>
                  <a:pt x="3169158" y="33781"/>
                </a:lnTo>
                <a:lnTo>
                  <a:pt x="3160770" y="30733"/>
                </a:lnTo>
                <a:close/>
              </a:path>
              <a:path w="3169285" h="614680">
                <a:moveTo>
                  <a:pt x="3150588" y="37228"/>
                </a:moveTo>
                <a:lnTo>
                  <a:pt x="3143533" y="43267"/>
                </a:lnTo>
                <a:lnTo>
                  <a:pt x="3160775" y="40131"/>
                </a:lnTo>
                <a:lnTo>
                  <a:pt x="3158235" y="40004"/>
                </a:lnTo>
                <a:lnTo>
                  <a:pt x="3150588" y="37228"/>
                </a:lnTo>
                <a:close/>
              </a:path>
              <a:path w="3169285" h="614680">
                <a:moveTo>
                  <a:pt x="3156838" y="31876"/>
                </a:moveTo>
                <a:lnTo>
                  <a:pt x="3150588" y="37228"/>
                </a:lnTo>
                <a:lnTo>
                  <a:pt x="3158235" y="40004"/>
                </a:lnTo>
                <a:lnTo>
                  <a:pt x="3156838" y="31876"/>
                </a:lnTo>
                <a:close/>
              </a:path>
              <a:path w="3169285" h="614680">
                <a:moveTo>
                  <a:pt x="3159325" y="31876"/>
                </a:moveTo>
                <a:lnTo>
                  <a:pt x="3156838" y="31876"/>
                </a:lnTo>
                <a:lnTo>
                  <a:pt x="3158235" y="40004"/>
                </a:lnTo>
                <a:lnTo>
                  <a:pt x="3160753" y="40004"/>
                </a:lnTo>
                <a:lnTo>
                  <a:pt x="3159325" y="31876"/>
                </a:lnTo>
                <a:close/>
              </a:path>
              <a:path w="3169285" h="614680">
                <a:moveTo>
                  <a:pt x="3159124" y="30733"/>
                </a:moveTo>
                <a:lnTo>
                  <a:pt x="3141519" y="33935"/>
                </a:lnTo>
                <a:lnTo>
                  <a:pt x="3150588" y="37228"/>
                </a:lnTo>
                <a:lnTo>
                  <a:pt x="3156838" y="31876"/>
                </a:lnTo>
                <a:lnTo>
                  <a:pt x="3159325" y="31876"/>
                </a:lnTo>
                <a:lnTo>
                  <a:pt x="3159124" y="30733"/>
                </a:lnTo>
                <a:close/>
              </a:path>
              <a:path w="3169285" h="614680">
                <a:moveTo>
                  <a:pt x="3076194" y="0"/>
                </a:moveTo>
                <a:lnTo>
                  <a:pt x="3073399" y="1269"/>
                </a:lnTo>
                <a:lnTo>
                  <a:pt x="3072510" y="3809"/>
                </a:lnTo>
                <a:lnTo>
                  <a:pt x="3071622" y="6222"/>
                </a:lnTo>
                <a:lnTo>
                  <a:pt x="3072892" y="9016"/>
                </a:lnTo>
                <a:lnTo>
                  <a:pt x="3141519" y="33935"/>
                </a:lnTo>
                <a:lnTo>
                  <a:pt x="3159124" y="30733"/>
                </a:lnTo>
                <a:lnTo>
                  <a:pt x="3160770" y="30733"/>
                </a:lnTo>
                <a:lnTo>
                  <a:pt x="30761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087" y="3091370"/>
            <a:ext cx="3151284" cy="48736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04865" y="2628722"/>
            <a:ext cx="2820670" cy="307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400" b="1" dirty="0">
                <a:latin typeface="Malgun Gothic"/>
                <a:cs typeface="Malgun Gothic"/>
              </a:rPr>
              <a:t>원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자료를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spc="-110" dirty="0">
                <a:latin typeface="Malgun Gothic"/>
                <a:cs typeface="Malgun Gothic"/>
              </a:rPr>
              <a:t>이용한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모형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594" y="1707642"/>
            <a:ext cx="6264910" cy="1584325"/>
          </a:xfrm>
          <a:custGeom>
            <a:avLst/>
            <a:gdLst/>
            <a:ahLst/>
            <a:cxnLst/>
            <a:rect l="l" t="t" r="r" b="b"/>
            <a:pathLst>
              <a:path w="6264909" h="1584325">
                <a:moveTo>
                  <a:pt x="0" y="178054"/>
                </a:moveTo>
                <a:lnTo>
                  <a:pt x="6362" y="130733"/>
                </a:lnTo>
                <a:lnTo>
                  <a:pt x="24318" y="88203"/>
                </a:lnTo>
                <a:lnTo>
                  <a:pt x="52165" y="52165"/>
                </a:lnTo>
                <a:lnTo>
                  <a:pt x="88203" y="24318"/>
                </a:lnTo>
                <a:lnTo>
                  <a:pt x="130733" y="6362"/>
                </a:lnTo>
                <a:lnTo>
                  <a:pt x="178054" y="0"/>
                </a:lnTo>
                <a:lnTo>
                  <a:pt x="6086729" y="0"/>
                </a:lnTo>
                <a:lnTo>
                  <a:pt x="6134049" y="6362"/>
                </a:lnTo>
                <a:lnTo>
                  <a:pt x="6176579" y="24318"/>
                </a:lnTo>
                <a:lnTo>
                  <a:pt x="6212617" y="52165"/>
                </a:lnTo>
                <a:lnTo>
                  <a:pt x="6240464" y="88203"/>
                </a:lnTo>
                <a:lnTo>
                  <a:pt x="6258420" y="130733"/>
                </a:lnTo>
                <a:lnTo>
                  <a:pt x="6264783" y="178054"/>
                </a:lnTo>
                <a:lnTo>
                  <a:pt x="6264783" y="1406144"/>
                </a:lnTo>
                <a:lnTo>
                  <a:pt x="6258420" y="1453464"/>
                </a:lnTo>
                <a:lnTo>
                  <a:pt x="6240464" y="1495994"/>
                </a:lnTo>
                <a:lnTo>
                  <a:pt x="6212617" y="1532032"/>
                </a:lnTo>
                <a:lnTo>
                  <a:pt x="6176579" y="1559879"/>
                </a:lnTo>
                <a:lnTo>
                  <a:pt x="6134049" y="1577835"/>
                </a:lnTo>
                <a:lnTo>
                  <a:pt x="6086729" y="1584198"/>
                </a:lnTo>
                <a:lnTo>
                  <a:pt x="178054" y="1584198"/>
                </a:lnTo>
                <a:lnTo>
                  <a:pt x="130733" y="1577835"/>
                </a:lnTo>
                <a:lnTo>
                  <a:pt x="88203" y="1559879"/>
                </a:lnTo>
                <a:lnTo>
                  <a:pt x="52165" y="1532032"/>
                </a:lnTo>
                <a:lnTo>
                  <a:pt x="24318" y="1495994"/>
                </a:lnTo>
                <a:lnTo>
                  <a:pt x="6362" y="1453464"/>
                </a:lnTo>
                <a:lnTo>
                  <a:pt x="0" y="1406144"/>
                </a:lnTo>
                <a:lnTo>
                  <a:pt x="0" y="178054"/>
                </a:lnTo>
                <a:close/>
              </a:path>
            </a:pathLst>
          </a:custGeom>
          <a:ln w="3175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067" y="2180081"/>
            <a:ext cx="455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85" dirty="0">
                <a:solidFill>
                  <a:srgbClr val="404040"/>
                </a:solidFill>
                <a:latin typeface="Gulim"/>
                <a:cs typeface="Gulim"/>
              </a:rPr>
              <a:t>13강.</a:t>
            </a:r>
            <a:r>
              <a:rPr sz="3400" spc="6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spc="-315" dirty="0">
                <a:solidFill>
                  <a:srgbClr val="404040"/>
                </a:solidFill>
                <a:latin typeface="Gulim"/>
                <a:cs typeface="Gulim"/>
              </a:rPr>
              <a:t>일반화선형모형</a:t>
            </a:r>
            <a:r>
              <a:rPr sz="3400" spc="10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spc="-50" dirty="0">
                <a:solidFill>
                  <a:srgbClr val="404040"/>
                </a:solidFill>
                <a:latin typeface="Gulim"/>
                <a:cs typeface="Gulim"/>
              </a:rPr>
              <a:t>(2)</a:t>
            </a:r>
            <a:endParaRPr sz="34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126" y="1241501"/>
            <a:ext cx="166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5" dirty="0">
                <a:solidFill>
                  <a:srgbClr val="F53C4F"/>
                </a:solidFill>
                <a:latin typeface="Gulim"/>
                <a:cs typeface="Gulim"/>
              </a:rPr>
              <a:t>다음시간</a:t>
            </a:r>
            <a:r>
              <a:rPr sz="2200" spc="30" dirty="0">
                <a:solidFill>
                  <a:srgbClr val="F53C4F"/>
                </a:solidFill>
                <a:latin typeface="Gulim"/>
                <a:cs typeface="Gulim"/>
              </a:rPr>
              <a:t> </a:t>
            </a:r>
            <a:r>
              <a:rPr sz="2200" spc="-120" dirty="0">
                <a:solidFill>
                  <a:srgbClr val="F53C4F"/>
                </a:solidFill>
                <a:latin typeface="Gulim"/>
                <a:cs typeface="Gulim"/>
              </a:rPr>
              <a:t>안내</a:t>
            </a:r>
            <a:endParaRPr sz="220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677" y="1262708"/>
            <a:ext cx="397703" cy="396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2915"/>
            <a:ext cx="2650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65" dirty="0">
                <a:solidFill>
                  <a:srgbClr val="000000"/>
                </a:solidFill>
                <a:latin typeface="Malgun Gothic"/>
                <a:cs typeface="Malgun Gothic"/>
              </a:rPr>
              <a:t>일반화선형모형</a:t>
            </a:r>
            <a:endParaRPr sz="3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0847" y="1677923"/>
            <a:ext cx="6377940" cy="932815"/>
            <a:chOff x="1450847" y="1677923"/>
            <a:chExt cx="6377940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8" y="2420111"/>
              <a:ext cx="5483346" cy="1371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8997" y="2422178"/>
              <a:ext cx="5396230" cy="52705"/>
            </a:xfrm>
            <a:custGeom>
              <a:avLst/>
              <a:gdLst/>
              <a:ahLst/>
              <a:cxnLst/>
              <a:rect l="l" t="t" r="r" b="b"/>
              <a:pathLst>
                <a:path w="5396230" h="52705">
                  <a:moveTo>
                    <a:pt x="5395976" y="0"/>
                  </a:moveTo>
                  <a:lnTo>
                    <a:pt x="0" y="0"/>
                  </a:lnTo>
                  <a:lnTo>
                    <a:pt x="0" y="52543"/>
                  </a:lnTo>
                  <a:lnTo>
                    <a:pt x="5395976" y="52543"/>
                  </a:lnTo>
                  <a:lnTo>
                    <a:pt x="5395976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822" y="2473326"/>
              <a:ext cx="1460500" cy="45720"/>
            </a:xfrm>
            <a:custGeom>
              <a:avLst/>
              <a:gdLst/>
              <a:ahLst/>
              <a:cxnLst/>
              <a:rect l="l" t="t" r="r" b="b"/>
              <a:pathLst>
                <a:path w="1460500" h="45719">
                  <a:moveTo>
                    <a:pt x="1460246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1460246" y="45718"/>
                  </a:lnTo>
                  <a:lnTo>
                    <a:pt x="146024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12" y="1772444"/>
              <a:ext cx="684315" cy="6232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2503" y="1785873"/>
              <a:ext cx="596265" cy="538480"/>
            </a:xfrm>
            <a:custGeom>
              <a:avLst/>
              <a:gdLst/>
              <a:ahLst/>
              <a:cxnLst/>
              <a:rect l="l" t="t" r="r" b="b"/>
              <a:pathLst>
                <a:path w="596264" h="538480">
                  <a:moveTo>
                    <a:pt x="506476" y="0"/>
                  </a:moveTo>
                  <a:lnTo>
                    <a:pt x="89789" y="0"/>
                  </a:lnTo>
                  <a:lnTo>
                    <a:pt x="54864" y="7044"/>
                  </a:lnTo>
                  <a:lnTo>
                    <a:pt x="26320" y="26257"/>
                  </a:lnTo>
                  <a:lnTo>
                    <a:pt x="7064" y="54756"/>
                  </a:lnTo>
                  <a:lnTo>
                    <a:pt x="0" y="89662"/>
                  </a:lnTo>
                  <a:lnTo>
                    <a:pt x="0" y="448690"/>
                  </a:lnTo>
                  <a:lnTo>
                    <a:pt x="7064" y="483596"/>
                  </a:lnTo>
                  <a:lnTo>
                    <a:pt x="26320" y="512095"/>
                  </a:lnTo>
                  <a:lnTo>
                    <a:pt x="54864" y="531308"/>
                  </a:lnTo>
                  <a:lnTo>
                    <a:pt x="89789" y="538352"/>
                  </a:lnTo>
                  <a:lnTo>
                    <a:pt x="506476" y="538352"/>
                  </a:lnTo>
                  <a:lnTo>
                    <a:pt x="541401" y="531308"/>
                  </a:lnTo>
                  <a:lnTo>
                    <a:pt x="569944" y="512095"/>
                  </a:lnTo>
                  <a:lnTo>
                    <a:pt x="589200" y="483596"/>
                  </a:lnTo>
                  <a:lnTo>
                    <a:pt x="596265" y="448690"/>
                  </a:lnTo>
                  <a:lnTo>
                    <a:pt x="596265" y="89662"/>
                  </a:lnTo>
                  <a:lnTo>
                    <a:pt x="589200" y="54756"/>
                  </a:lnTo>
                  <a:lnTo>
                    <a:pt x="569944" y="26257"/>
                  </a:lnTo>
                  <a:lnTo>
                    <a:pt x="541401" y="7044"/>
                  </a:lnTo>
                  <a:lnTo>
                    <a:pt x="50647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419" y="1677923"/>
              <a:ext cx="699516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5450" y="1752092"/>
            <a:ext cx="191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128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선형회귀모형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4200" y="915542"/>
            <a:ext cx="7457440" cy="542925"/>
            <a:chOff x="434200" y="915542"/>
            <a:chExt cx="7457440" cy="54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15" y="964691"/>
              <a:ext cx="7420356" cy="4358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975359"/>
              <a:ext cx="15133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4200" y="915542"/>
              <a:ext cx="7417434" cy="432434"/>
            </a:xfrm>
            <a:custGeom>
              <a:avLst/>
              <a:gdLst/>
              <a:ahLst/>
              <a:cxnLst/>
              <a:rect l="l" t="t" r="r" b="b"/>
              <a:pathLst>
                <a:path w="7417434" h="432434">
                  <a:moveTo>
                    <a:pt x="7344803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9"/>
                  </a:lnTo>
                  <a:lnTo>
                    <a:pt x="0" y="360045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4"/>
                  </a:lnTo>
                  <a:lnTo>
                    <a:pt x="7344803" y="432054"/>
                  </a:lnTo>
                  <a:lnTo>
                    <a:pt x="7372825" y="426392"/>
                  </a:lnTo>
                  <a:lnTo>
                    <a:pt x="7395714" y="410956"/>
                  </a:lnTo>
                  <a:lnTo>
                    <a:pt x="7411151" y="388066"/>
                  </a:lnTo>
                  <a:lnTo>
                    <a:pt x="7416812" y="360045"/>
                  </a:lnTo>
                  <a:lnTo>
                    <a:pt x="7416812" y="72009"/>
                  </a:lnTo>
                  <a:lnTo>
                    <a:pt x="7411151" y="43987"/>
                  </a:lnTo>
                  <a:lnTo>
                    <a:pt x="7395714" y="21097"/>
                  </a:lnTo>
                  <a:lnTo>
                    <a:pt x="7372825" y="5661"/>
                  </a:lnTo>
                  <a:lnTo>
                    <a:pt x="7344803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4200" y="2379852"/>
            <a:ext cx="7457440" cy="578485"/>
            <a:chOff x="434200" y="2379852"/>
            <a:chExt cx="7457440" cy="5784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5" y="2429255"/>
              <a:ext cx="7420356" cy="5074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247" y="2474975"/>
              <a:ext cx="3265932" cy="483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4200" y="2379852"/>
              <a:ext cx="7417434" cy="504190"/>
            </a:xfrm>
            <a:custGeom>
              <a:avLst/>
              <a:gdLst/>
              <a:ahLst/>
              <a:cxnLst/>
              <a:rect l="l" t="t" r="r" b="b"/>
              <a:pathLst>
                <a:path w="7417434" h="504189">
                  <a:moveTo>
                    <a:pt x="7332738" y="0"/>
                  </a:moveTo>
                  <a:lnTo>
                    <a:pt x="84010" y="0"/>
                  </a:lnTo>
                  <a:lnTo>
                    <a:pt x="51306" y="6617"/>
                  </a:lnTo>
                  <a:lnTo>
                    <a:pt x="24603" y="24653"/>
                  </a:lnTo>
                  <a:lnTo>
                    <a:pt x="6600" y="51381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600" y="452788"/>
                  </a:lnTo>
                  <a:lnTo>
                    <a:pt x="24603" y="479472"/>
                  </a:lnTo>
                  <a:lnTo>
                    <a:pt x="51306" y="497464"/>
                  </a:lnTo>
                  <a:lnTo>
                    <a:pt x="84010" y="504063"/>
                  </a:lnTo>
                  <a:lnTo>
                    <a:pt x="7332738" y="504063"/>
                  </a:lnTo>
                  <a:lnTo>
                    <a:pt x="7365484" y="497464"/>
                  </a:lnTo>
                  <a:lnTo>
                    <a:pt x="7392206" y="479472"/>
                  </a:lnTo>
                  <a:lnTo>
                    <a:pt x="7410212" y="452788"/>
                  </a:lnTo>
                  <a:lnTo>
                    <a:pt x="7416812" y="420116"/>
                  </a:lnTo>
                  <a:lnTo>
                    <a:pt x="7416812" y="84074"/>
                  </a:lnTo>
                  <a:lnTo>
                    <a:pt x="7410212" y="51381"/>
                  </a:lnTo>
                  <a:lnTo>
                    <a:pt x="7392206" y="24653"/>
                  </a:lnTo>
                  <a:lnTo>
                    <a:pt x="7365484" y="6617"/>
                  </a:lnTo>
                  <a:lnTo>
                    <a:pt x="7332738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9714" y="1995672"/>
            <a:ext cx="850544" cy="33668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96925" y="3507866"/>
            <a:ext cx="7457440" cy="523240"/>
            <a:chOff x="496925" y="3507866"/>
            <a:chExt cx="7457440" cy="5232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399" y="3557015"/>
              <a:ext cx="7420356" cy="3962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59" y="3547871"/>
              <a:ext cx="4408932" cy="4831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6925" y="3507866"/>
              <a:ext cx="7417434" cy="393065"/>
            </a:xfrm>
            <a:custGeom>
              <a:avLst/>
              <a:gdLst/>
              <a:ahLst/>
              <a:cxnLst/>
              <a:rect l="l" t="t" r="r" b="b"/>
              <a:pathLst>
                <a:path w="7417434" h="393064">
                  <a:moveTo>
                    <a:pt x="7351293" y="0"/>
                  </a:moveTo>
                  <a:lnTo>
                    <a:pt x="65493" y="0"/>
                  </a:lnTo>
                  <a:lnTo>
                    <a:pt x="40001" y="5149"/>
                  </a:lnTo>
                  <a:lnTo>
                    <a:pt x="19183" y="19192"/>
                  </a:lnTo>
                  <a:lnTo>
                    <a:pt x="5147" y="40022"/>
                  </a:lnTo>
                  <a:lnTo>
                    <a:pt x="0" y="65531"/>
                  </a:lnTo>
                  <a:lnTo>
                    <a:pt x="0" y="327532"/>
                  </a:lnTo>
                  <a:lnTo>
                    <a:pt x="5147" y="353030"/>
                  </a:lnTo>
                  <a:lnTo>
                    <a:pt x="19183" y="373834"/>
                  </a:lnTo>
                  <a:lnTo>
                    <a:pt x="40001" y="387851"/>
                  </a:lnTo>
                  <a:lnTo>
                    <a:pt x="65493" y="392988"/>
                  </a:lnTo>
                  <a:lnTo>
                    <a:pt x="7351293" y="392988"/>
                  </a:lnTo>
                  <a:lnTo>
                    <a:pt x="7376802" y="387851"/>
                  </a:lnTo>
                  <a:lnTo>
                    <a:pt x="7397632" y="373834"/>
                  </a:lnTo>
                  <a:lnTo>
                    <a:pt x="7411675" y="353030"/>
                  </a:lnTo>
                  <a:lnTo>
                    <a:pt x="7416825" y="327532"/>
                  </a:lnTo>
                  <a:lnTo>
                    <a:pt x="7416825" y="65531"/>
                  </a:lnTo>
                  <a:lnTo>
                    <a:pt x="7411675" y="40022"/>
                  </a:lnTo>
                  <a:lnTo>
                    <a:pt x="7397632" y="19192"/>
                  </a:lnTo>
                  <a:lnTo>
                    <a:pt x="7376802" y="5149"/>
                  </a:lnTo>
                  <a:lnTo>
                    <a:pt x="7351293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3501" y="989838"/>
            <a:ext cx="5962650" cy="367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69570" algn="l"/>
              </a:tabLst>
            </a:pPr>
            <a:r>
              <a:rPr sz="1800" spc="-20" dirty="0">
                <a:latin typeface="Dotum"/>
                <a:cs typeface="Dotum"/>
              </a:rPr>
              <a:t>회귀모형</a:t>
            </a:r>
            <a:endParaRPr sz="1800" dirty="0">
              <a:latin typeface="Dotum"/>
              <a:cs typeface="Dotum"/>
            </a:endParaRPr>
          </a:p>
          <a:p>
            <a:pPr marL="88900">
              <a:lnSpc>
                <a:spcPct val="100000"/>
              </a:lnSpc>
              <a:spcBef>
                <a:spcPts val="1760"/>
              </a:spcBef>
            </a:pP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i</a:t>
            </a:r>
            <a:r>
              <a:rPr sz="1800" i="1" spc="51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200" i="1" spc="-340" dirty="0">
                <a:latin typeface="Symbol"/>
                <a:cs typeface="Symbol"/>
              </a:rPr>
              <a:t></a:t>
            </a:r>
            <a:r>
              <a:rPr sz="1800" spc="-509" baseline="-25462" dirty="0">
                <a:latin typeface="Times New Roman"/>
                <a:cs typeface="Times New Roman"/>
              </a:rPr>
              <a:t>0</a:t>
            </a:r>
            <a:r>
              <a:rPr sz="1800" spc="390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200" i="1" spc="-395" dirty="0">
                <a:latin typeface="Symbol"/>
                <a:cs typeface="Symbol"/>
              </a:rPr>
              <a:t></a:t>
            </a:r>
            <a:r>
              <a:rPr sz="1800" spc="-592" baseline="-25462" dirty="0">
                <a:latin typeface="Times New Roman"/>
                <a:cs typeface="Times New Roman"/>
              </a:rPr>
              <a:t>1</a:t>
            </a:r>
            <a:r>
              <a:rPr sz="1800" spc="-195" baseline="-25462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1800" i="1" spc="89" baseline="-25462" dirty="0">
                <a:latin typeface="Times New Roman"/>
                <a:cs typeface="Times New Roman"/>
              </a:rPr>
              <a:t>i</a:t>
            </a:r>
            <a:r>
              <a:rPr sz="1800" spc="89" baseline="-25462" dirty="0">
                <a:latin typeface="Times New Roman"/>
                <a:cs typeface="Times New Roman"/>
              </a:rPr>
              <a:t>1</a:t>
            </a:r>
            <a:r>
              <a:rPr sz="1800" spc="232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200" i="1" spc="-330" dirty="0">
                <a:latin typeface="Symbol"/>
                <a:cs typeface="Symbol"/>
              </a:rPr>
              <a:t></a:t>
            </a:r>
            <a:r>
              <a:rPr sz="1800" spc="-494" baseline="-25462" dirty="0">
                <a:latin typeface="Times New Roman"/>
                <a:cs typeface="Times New Roman"/>
              </a:rPr>
              <a:t>2</a:t>
            </a:r>
            <a:r>
              <a:rPr sz="1800" spc="-52" baseline="-25462" dirty="0">
                <a:latin typeface="Times New Roman"/>
                <a:cs typeface="Times New Roman"/>
              </a:rPr>
              <a:t> </a:t>
            </a:r>
            <a:r>
              <a:rPr sz="2100" i="1" spc="95" dirty="0">
                <a:latin typeface="Times New Roman"/>
                <a:cs typeface="Times New Roman"/>
              </a:rPr>
              <a:t>X</a:t>
            </a:r>
            <a:r>
              <a:rPr sz="1800" i="1" spc="142" baseline="-25462" dirty="0">
                <a:latin typeface="Times New Roman"/>
                <a:cs typeface="Times New Roman"/>
              </a:rPr>
              <a:t>i</a:t>
            </a:r>
            <a:r>
              <a:rPr sz="1800" i="1" spc="-262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Times New Roman"/>
                <a:cs typeface="Times New Roman"/>
              </a:rPr>
              <a:t>2</a:t>
            </a:r>
            <a:r>
              <a:rPr sz="1800" spc="367" baseline="-25462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Symbol"/>
                <a:cs typeface="Symbol"/>
              </a:rPr>
              <a:t></a:t>
            </a:r>
            <a:r>
              <a:rPr sz="2200" i="1" spc="-25" dirty="0">
                <a:latin typeface="Symbol"/>
                <a:cs typeface="Symbol"/>
              </a:rPr>
              <a:t></a:t>
            </a:r>
            <a:r>
              <a:rPr sz="1800" i="1" spc="-37" baseline="-25462" dirty="0">
                <a:latin typeface="Times New Roman"/>
                <a:cs typeface="Times New Roman"/>
              </a:rPr>
              <a:t>i</a:t>
            </a:r>
            <a:endParaRPr sz="1800" baseline="-25462" dirty="0">
              <a:latin typeface="Times New Roman"/>
              <a:cs typeface="Times New Roman"/>
            </a:endParaRPr>
          </a:p>
          <a:p>
            <a:pPr marL="544195">
              <a:lnSpc>
                <a:spcPts val="1664"/>
              </a:lnSpc>
              <a:spcBef>
                <a:spcPts val="1320"/>
              </a:spcBef>
              <a:tabLst>
                <a:tab pos="955040" algn="l"/>
              </a:tabLst>
            </a:pPr>
            <a:r>
              <a:rPr sz="1750" i="1" spc="-50" dirty="0">
                <a:latin typeface="Symbol"/>
                <a:cs typeface="Symbol"/>
              </a:rPr>
              <a:t>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-204" dirty="0">
                <a:latin typeface="Times New Roman"/>
                <a:cs typeface="Times New Roman"/>
              </a:rPr>
              <a:t> </a:t>
            </a:r>
            <a:r>
              <a:rPr sz="1650" spc="-75" dirty="0">
                <a:latin typeface="Times New Roman"/>
                <a:cs typeface="Times New Roman"/>
              </a:rPr>
              <a:t>(0,</a:t>
            </a:r>
            <a:r>
              <a:rPr sz="1750" i="1" spc="-75" dirty="0">
                <a:latin typeface="Symbol"/>
                <a:cs typeface="Symbol"/>
              </a:rPr>
              <a:t></a:t>
            </a:r>
            <a:r>
              <a:rPr sz="1425" spc="-112" baseline="43859" dirty="0">
                <a:latin typeface="Times New Roman"/>
                <a:cs typeface="Times New Roman"/>
              </a:rPr>
              <a:t>2</a:t>
            </a:r>
            <a:r>
              <a:rPr sz="1425" spc="-52" baseline="43859" dirty="0">
                <a:latin typeface="Times New Roman"/>
                <a:cs typeface="Times New Roman"/>
              </a:rPr>
              <a:t> </a:t>
            </a:r>
            <a:r>
              <a:rPr sz="1650" spc="-50" dirty="0">
                <a:latin typeface="Times New Roman"/>
                <a:cs typeface="Times New Roman"/>
              </a:rPr>
              <a:t>)</a:t>
            </a:r>
            <a:endParaRPr sz="1650" dirty="0">
              <a:latin typeface="Times New Roman"/>
              <a:cs typeface="Times New Roman"/>
            </a:endParaRPr>
          </a:p>
          <a:p>
            <a:pPr marL="667385">
              <a:lnSpc>
                <a:spcPts val="705"/>
              </a:lnSpc>
            </a:pPr>
            <a:r>
              <a:rPr sz="950" i="1" spc="5" dirty="0">
                <a:latin typeface="Times New Roman"/>
                <a:cs typeface="Times New Roman"/>
              </a:rPr>
              <a:t>i</a:t>
            </a: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72745" indent="-256540">
              <a:lnSpc>
                <a:spcPct val="100000"/>
              </a:lnSpc>
              <a:buFont typeface="Wingdings"/>
              <a:buChar char=""/>
              <a:tabLst>
                <a:tab pos="373380" algn="l"/>
              </a:tabLst>
            </a:pPr>
            <a:r>
              <a:rPr sz="1800" dirty="0">
                <a:latin typeface="Dotum"/>
                <a:cs typeface="Dotum"/>
              </a:rPr>
              <a:t>회귀모형에</a:t>
            </a:r>
            <a:r>
              <a:rPr sz="1800" spc="-5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부여되는 </a:t>
            </a:r>
            <a:r>
              <a:rPr sz="1800" spc="-25" dirty="0">
                <a:latin typeface="Dotum"/>
                <a:cs typeface="Dotum"/>
              </a:rPr>
              <a:t>가정</a:t>
            </a:r>
            <a:endParaRPr sz="18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Dotum"/>
              <a:cs typeface="Dotum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  <a:tabLst>
                <a:tab pos="2372360" algn="l"/>
                <a:tab pos="4219575" algn="l"/>
              </a:tabLst>
            </a:pPr>
            <a:r>
              <a:rPr sz="1600" spc="110" dirty="0">
                <a:latin typeface="Dotum"/>
                <a:cs typeface="Dotum"/>
              </a:rPr>
              <a:t>-</a:t>
            </a:r>
            <a:r>
              <a:rPr sz="1600" spc="-5" dirty="0">
                <a:latin typeface="Dotum"/>
                <a:cs typeface="Dotum"/>
              </a:rPr>
              <a:t> </a:t>
            </a:r>
            <a:r>
              <a:rPr sz="1600" spc="-150" dirty="0">
                <a:latin typeface="Gulim"/>
                <a:cs typeface="Gulim"/>
              </a:rPr>
              <a:t>오차의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155" dirty="0">
                <a:latin typeface="Gulim"/>
                <a:cs typeface="Gulim"/>
              </a:rPr>
              <a:t>등분산성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가정</a:t>
            </a:r>
            <a:r>
              <a:rPr sz="1600" spc="-25" dirty="0">
                <a:latin typeface="Dotum"/>
                <a:cs typeface="Dotum"/>
              </a:rPr>
              <a:t>.</a:t>
            </a:r>
            <a:r>
              <a:rPr sz="1600" dirty="0">
                <a:latin typeface="Dotum"/>
                <a:cs typeface="Dotum"/>
              </a:rPr>
              <a:t>	</a:t>
            </a:r>
            <a:r>
              <a:rPr sz="1600" spc="-155" dirty="0">
                <a:latin typeface="Gulim"/>
                <a:cs typeface="Gulim"/>
              </a:rPr>
              <a:t>모형의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선형성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가정</a:t>
            </a:r>
            <a:r>
              <a:rPr sz="1600" spc="-25" dirty="0">
                <a:latin typeface="Dotum"/>
                <a:cs typeface="Dotum"/>
              </a:rPr>
              <a:t>.</a:t>
            </a:r>
            <a:r>
              <a:rPr sz="1600" dirty="0">
                <a:latin typeface="Dotum"/>
                <a:cs typeface="Dotum"/>
              </a:rPr>
              <a:t>	</a:t>
            </a:r>
            <a:r>
              <a:rPr sz="1600" spc="-150" dirty="0">
                <a:latin typeface="Gulim"/>
                <a:cs typeface="Gulim"/>
              </a:rPr>
              <a:t>오차의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정규성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가정</a:t>
            </a:r>
            <a:r>
              <a:rPr sz="1600" spc="-25" dirty="0">
                <a:latin typeface="Dotum"/>
                <a:cs typeface="Dotum"/>
              </a:rPr>
              <a:t>.</a:t>
            </a:r>
            <a:endParaRPr sz="160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600" dirty="0">
              <a:latin typeface="Dotum"/>
              <a:cs typeface="Dotum"/>
            </a:endParaRPr>
          </a:p>
          <a:p>
            <a:pPr marL="429895" indent="-256540">
              <a:lnSpc>
                <a:spcPct val="100000"/>
              </a:lnSpc>
              <a:buFont typeface="Wingdings"/>
              <a:buChar char=""/>
              <a:tabLst>
                <a:tab pos="430530" algn="l"/>
              </a:tabLst>
            </a:pPr>
            <a:r>
              <a:rPr sz="1800" dirty="0">
                <a:latin typeface="Dotum"/>
                <a:cs typeface="Dotum"/>
              </a:rPr>
              <a:t>반응변수</a:t>
            </a:r>
            <a:r>
              <a:rPr sz="1800" spc="15" dirty="0">
                <a:latin typeface="Dotum"/>
                <a:cs typeface="Dotum"/>
              </a:rPr>
              <a:t> </a:t>
            </a:r>
            <a:r>
              <a:rPr sz="2775" i="1" baseline="3003" dirty="0">
                <a:latin typeface="Times New Roman"/>
                <a:cs typeface="Times New Roman"/>
              </a:rPr>
              <a:t>Y</a:t>
            </a:r>
            <a:r>
              <a:rPr sz="2775" i="1" spc="427" baseline="300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Dotum"/>
                <a:cs typeface="Dotum"/>
              </a:rPr>
              <a:t>가 정규분포가</a:t>
            </a:r>
            <a:r>
              <a:rPr sz="1800" spc="-5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아닌</a:t>
            </a:r>
            <a:r>
              <a:rPr sz="1800" spc="-5" dirty="0">
                <a:latin typeface="Dotum"/>
                <a:cs typeface="Dotum"/>
              </a:rPr>
              <a:t> </a:t>
            </a:r>
            <a:r>
              <a:rPr sz="1800" spc="-25" dirty="0">
                <a:latin typeface="Dotum"/>
                <a:cs typeface="Dotum"/>
              </a:rPr>
              <a:t>경우</a:t>
            </a:r>
            <a:endParaRPr sz="1800" dirty="0">
              <a:latin typeface="Dotum"/>
              <a:cs typeface="Dotum"/>
            </a:endParaRPr>
          </a:p>
          <a:p>
            <a:pPr marL="513715" lvl="1" indent="-287655">
              <a:lnSpc>
                <a:spcPct val="100000"/>
              </a:lnSpc>
              <a:spcBef>
                <a:spcPts val="1505"/>
              </a:spcBef>
              <a:buFont typeface="Dotum"/>
              <a:buChar char="-"/>
              <a:tabLst>
                <a:tab pos="513715" algn="l"/>
                <a:tab pos="514350" algn="l"/>
              </a:tabLst>
            </a:pPr>
            <a:r>
              <a:rPr sz="1600" spc="-140" dirty="0">
                <a:latin typeface="Gulim"/>
                <a:cs typeface="Gulim"/>
              </a:rPr>
              <a:t>오차의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등분산성이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위배되는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경우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50" dirty="0">
                <a:latin typeface="Dotum"/>
                <a:cs typeface="Dotum"/>
              </a:rPr>
              <a:t>:</a:t>
            </a:r>
            <a:r>
              <a:rPr sz="1600" spc="-5" dirty="0">
                <a:latin typeface="Dotum"/>
                <a:cs typeface="Dotum"/>
              </a:rPr>
              <a:t> </a:t>
            </a:r>
            <a:r>
              <a:rPr sz="1600" spc="-145" dirty="0">
                <a:latin typeface="Gulim"/>
                <a:cs typeface="Gulim"/>
              </a:rPr>
              <a:t>분산안정화변환</a:t>
            </a:r>
            <a:r>
              <a:rPr sz="1600" spc="5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등으로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해결</a:t>
            </a:r>
            <a:endParaRPr sz="1600" dirty="0">
              <a:latin typeface="Gulim"/>
              <a:cs typeface="Gulim"/>
            </a:endParaRPr>
          </a:p>
          <a:p>
            <a:pPr marL="513715" lvl="1" indent="-287655">
              <a:lnSpc>
                <a:spcPct val="100000"/>
              </a:lnSpc>
              <a:spcBef>
                <a:spcPts val="965"/>
              </a:spcBef>
              <a:buFont typeface="Dotum"/>
              <a:buChar char="-"/>
              <a:tabLst>
                <a:tab pos="513715" algn="l"/>
                <a:tab pos="514350" algn="l"/>
              </a:tabLst>
            </a:pPr>
            <a:r>
              <a:rPr sz="1600" spc="-150" dirty="0">
                <a:solidFill>
                  <a:srgbClr val="FF0000"/>
                </a:solidFill>
                <a:latin typeface="Gulim"/>
                <a:cs typeface="Gulim"/>
              </a:rPr>
              <a:t>오차의</a:t>
            </a:r>
            <a:r>
              <a:rPr sz="1600" spc="4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600" spc="-155" dirty="0">
                <a:solidFill>
                  <a:srgbClr val="FF0000"/>
                </a:solidFill>
                <a:latin typeface="Gulim"/>
                <a:cs typeface="Gulim"/>
              </a:rPr>
              <a:t>정규성</a:t>
            </a:r>
            <a:r>
              <a:rPr sz="1600" spc="-155" dirty="0">
                <a:latin typeface="Gulim"/>
                <a:cs typeface="Gulim"/>
              </a:rPr>
              <a:t>이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155" dirty="0">
                <a:latin typeface="Gulim"/>
                <a:cs typeface="Gulim"/>
              </a:rPr>
              <a:t>위배되는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경우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50" dirty="0">
                <a:latin typeface="Dotum"/>
                <a:cs typeface="Dotum"/>
              </a:rPr>
              <a:t>:</a:t>
            </a:r>
            <a:r>
              <a:rPr sz="1600" spc="10" dirty="0">
                <a:latin typeface="Dotum"/>
                <a:cs typeface="Dotum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ulim"/>
                <a:cs typeface="Gulim"/>
              </a:rPr>
              <a:t>일반화선형모형</a:t>
            </a:r>
            <a:endParaRPr sz="1600" dirty="0">
              <a:solidFill>
                <a:srgbClr val="FF0000"/>
              </a:solidFill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47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일반화선형모형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430" y="834263"/>
            <a:ext cx="7456805" cy="635000"/>
            <a:chOff x="369430" y="834263"/>
            <a:chExt cx="7456805" cy="635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4" y="883920"/>
              <a:ext cx="7420356" cy="5852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8" y="969264"/>
              <a:ext cx="50947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9430" y="834263"/>
              <a:ext cx="7417434" cy="582930"/>
            </a:xfrm>
            <a:custGeom>
              <a:avLst/>
              <a:gdLst/>
              <a:ahLst/>
              <a:cxnLst/>
              <a:rect l="l" t="t" r="r" b="b"/>
              <a:pathLst>
                <a:path w="7417434" h="582930">
                  <a:moveTo>
                    <a:pt x="7319657" y="0"/>
                  </a:moveTo>
                  <a:lnTo>
                    <a:pt x="97104" y="0"/>
                  </a:lnTo>
                  <a:lnTo>
                    <a:pt x="59310" y="7623"/>
                  </a:lnTo>
                  <a:lnTo>
                    <a:pt x="28444" y="28416"/>
                  </a:lnTo>
                  <a:lnTo>
                    <a:pt x="7632" y="59257"/>
                  </a:lnTo>
                  <a:lnTo>
                    <a:pt x="0" y="97027"/>
                  </a:lnTo>
                  <a:lnTo>
                    <a:pt x="0" y="485521"/>
                  </a:lnTo>
                  <a:lnTo>
                    <a:pt x="7632" y="523291"/>
                  </a:lnTo>
                  <a:lnTo>
                    <a:pt x="28444" y="554132"/>
                  </a:lnTo>
                  <a:lnTo>
                    <a:pt x="59310" y="574925"/>
                  </a:lnTo>
                  <a:lnTo>
                    <a:pt x="97104" y="582549"/>
                  </a:lnTo>
                  <a:lnTo>
                    <a:pt x="7319657" y="582549"/>
                  </a:lnTo>
                  <a:lnTo>
                    <a:pt x="7357501" y="574925"/>
                  </a:lnTo>
                  <a:lnTo>
                    <a:pt x="7388380" y="554132"/>
                  </a:lnTo>
                  <a:lnTo>
                    <a:pt x="7409186" y="523291"/>
                  </a:lnTo>
                  <a:lnTo>
                    <a:pt x="7416812" y="485521"/>
                  </a:lnTo>
                  <a:lnTo>
                    <a:pt x="7416812" y="97027"/>
                  </a:lnTo>
                  <a:lnTo>
                    <a:pt x="7409186" y="59257"/>
                  </a:lnTo>
                  <a:lnTo>
                    <a:pt x="7388380" y="28416"/>
                  </a:lnTo>
                  <a:lnTo>
                    <a:pt x="7357501" y="7623"/>
                  </a:lnTo>
                  <a:lnTo>
                    <a:pt x="7319657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1127" y="2427732"/>
            <a:ext cx="7456805" cy="635635"/>
            <a:chOff x="381127" y="2427732"/>
            <a:chExt cx="7456805" cy="6356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6" y="2476500"/>
              <a:ext cx="7420356" cy="5867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480" y="2561844"/>
              <a:ext cx="5466588" cy="483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127" y="2427732"/>
              <a:ext cx="7416800" cy="582930"/>
            </a:xfrm>
            <a:custGeom>
              <a:avLst/>
              <a:gdLst/>
              <a:ahLst/>
              <a:cxnLst/>
              <a:rect l="l" t="t" r="r" b="b"/>
              <a:pathLst>
                <a:path w="7416800" h="582930">
                  <a:moveTo>
                    <a:pt x="7319645" y="0"/>
                  </a:moveTo>
                  <a:lnTo>
                    <a:pt x="97104" y="0"/>
                  </a:lnTo>
                  <a:lnTo>
                    <a:pt x="59310" y="7625"/>
                  </a:lnTo>
                  <a:lnTo>
                    <a:pt x="28444" y="28432"/>
                  </a:lnTo>
                  <a:lnTo>
                    <a:pt x="7632" y="59310"/>
                  </a:lnTo>
                  <a:lnTo>
                    <a:pt x="0" y="97155"/>
                  </a:lnTo>
                  <a:lnTo>
                    <a:pt x="0" y="485520"/>
                  </a:lnTo>
                  <a:lnTo>
                    <a:pt x="7632" y="523311"/>
                  </a:lnTo>
                  <a:lnTo>
                    <a:pt x="28444" y="554196"/>
                  </a:lnTo>
                  <a:lnTo>
                    <a:pt x="59310" y="575032"/>
                  </a:lnTo>
                  <a:lnTo>
                    <a:pt x="97104" y="582676"/>
                  </a:lnTo>
                  <a:lnTo>
                    <a:pt x="7319645" y="582676"/>
                  </a:lnTo>
                  <a:lnTo>
                    <a:pt x="7357489" y="575032"/>
                  </a:lnTo>
                  <a:lnTo>
                    <a:pt x="7388367" y="554196"/>
                  </a:lnTo>
                  <a:lnTo>
                    <a:pt x="7409174" y="523311"/>
                  </a:lnTo>
                  <a:lnTo>
                    <a:pt x="7416800" y="485520"/>
                  </a:lnTo>
                  <a:lnTo>
                    <a:pt x="7416800" y="97155"/>
                  </a:lnTo>
                  <a:lnTo>
                    <a:pt x="7409174" y="59310"/>
                  </a:lnTo>
                  <a:lnTo>
                    <a:pt x="7388367" y="28432"/>
                  </a:lnTo>
                  <a:lnTo>
                    <a:pt x="7357489" y="7625"/>
                  </a:lnTo>
                  <a:lnTo>
                    <a:pt x="7319645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808" y="941118"/>
            <a:ext cx="6638290" cy="3420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0"/>
              </a:spcBef>
              <a:buFont typeface="Wingdings"/>
              <a:buChar char=""/>
              <a:tabLst>
                <a:tab pos="269240" algn="l"/>
              </a:tabLst>
            </a:pPr>
            <a:r>
              <a:rPr sz="2700" baseline="1543" dirty="0">
                <a:latin typeface="Dotum"/>
                <a:cs typeface="Dotum"/>
              </a:rPr>
              <a:t>반응변수</a:t>
            </a:r>
            <a:r>
              <a:rPr sz="2700" spc="-240" baseline="1543" dirty="0">
                <a:latin typeface="Dotum"/>
                <a:cs typeface="Dotum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Y</a:t>
            </a:r>
            <a:r>
              <a:rPr sz="2150" i="1" spc="215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Dotum"/>
                <a:cs typeface="Dotum"/>
              </a:rPr>
              <a:t>가 정규분포를</a:t>
            </a:r>
            <a:r>
              <a:rPr sz="2700" spc="-7" baseline="1543" dirty="0">
                <a:latin typeface="Dotum"/>
                <a:cs typeface="Dotum"/>
              </a:rPr>
              <a:t> </a:t>
            </a:r>
            <a:r>
              <a:rPr sz="2700" baseline="1543" dirty="0">
                <a:latin typeface="Dotum"/>
                <a:cs typeface="Dotum"/>
              </a:rPr>
              <a:t>따르지 </a:t>
            </a:r>
            <a:r>
              <a:rPr sz="2700" baseline="1543" dirty="0" err="1">
                <a:solidFill>
                  <a:srgbClr val="FF0000"/>
                </a:solidFill>
                <a:latin typeface="Dotum"/>
                <a:cs typeface="Dotum"/>
              </a:rPr>
              <a:t>않는</a:t>
            </a:r>
            <a:r>
              <a:rPr sz="2700" spc="-7" baseline="1543" dirty="0">
                <a:solidFill>
                  <a:srgbClr val="FF0000"/>
                </a:solidFill>
                <a:latin typeface="Dotum"/>
                <a:cs typeface="Dotum"/>
              </a:rPr>
              <a:t> </a:t>
            </a:r>
            <a:r>
              <a:rPr sz="2700" spc="-37" baseline="1543" dirty="0" err="1">
                <a:solidFill>
                  <a:srgbClr val="FF0000"/>
                </a:solidFill>
                <a:latin typeface="Dotum"/>
                <a:cs typeface="Dotum"/>
              </a:rPr>
              <a:t>경우</a:t>
            </a:r>
            <a:r>
              <a:rPr lang="ko-KR" altLang="en-US" sz="2700" spc="-37" baseline="1543" dirty="0">
                <a:latin typeface="Dotum"/>
                <a:cs typeface="Dotum"/>
              </a:rPr>
              <a:t> </a:t>
            </a:r>
            <a:r>
              <a:rPr lang="en-US" altLang="ko-KR" sz="2700" spc="-37" baseline="1543" dirty="0">
                <a:latin typeface="Dotum"/>
                <a:cs typeface="Dotum"/>
              </a:rPr>
              <a:t>-&gt;</a:t>
            </a:r>
            <a:r>
              <a:rPr lang="ko-KR" altLang="en-US" sz="2700" spc="-37" baseline="1543" dirty="0">
                <a:latin typeface="Dotum"/>
                <a:cs typeface="Dotum"/>
              </a:rPr>
              <a:t> </a:t>
            </a:r>
            <a:r>
              <a:rPr lang="ko-KR" altLang="en-US" sz="2700" spc="-37" baseline="1543" dirty="0">
                <a:highlight>
                  <a:srgbClr val="FFFF00"/>
                </a:highlight>
                <a:latin typeface="Dotum"/>
                <a:cs typeface="Dotum"/>
              </a:rPr>
              <a:t>아주 많음</a:t>
            </a:r>
            <a:endParaRPr sz="2700" baseline="1543" dirty="0">
              <a:highlight>
                <a:srgbClr val="FFFF00"/>
              </a:highlight>
              <a:latin typeface="Dotum"/>
              <a:cs typeface="Dotum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350" dirty="0">
              <a:latin typeface="Dotum"/>
              <a:cs typeface="Dotum"/>
            </a:endParaRPr>
          </a:p>
          <a:p>
            <a:pPr marL="67945">
              <a:lnSpc>
                <a:spcPct val="100000"/>
              </a:lnSpc>
            </a:pPr>
            <a:r>
              <a:rPr sz="1600" dirty="0">
                <a:latin typeface="Gulim"/>
                <a:cs typeface="Gulim"/>
              </a:rPr>
              <a:t>예</a:t>
            </a:r>
            <a:r>
              <a:rPr sz="1600" dirty="0">
                <a:latin typeface="Dotum"/>
                <a:cs typeface="Dotum"/>
              </a:rPr>
              <a:t>)</a:t>
            </a:r>
            <a:r>
              <a:rPr sz="1600" spc="-10" dirty="0">
                <a:latin typeface="Dotum"/>
                <a:cs typeface="Dotum"/>
              </a:rPr>
              <a:t> </a:t>
            </a:r>
            <a:r>
              <a:rPr sz="1600" spc="-140" dirty="0">
                <a:latin typeface="Gulim"/>
                <a:cs typeface="Gulim"/>
              </a:rPr>
              <a:t>반응변수가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비율을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나타내는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경우</a:t>
            </a:r>
            <a:endParaRPr sz="1600" dirty="0">
              <a:latin typeface="Gulim"/>
              <a:cs typeface="Gulim"/>
            </a:endParaRPr>
          </a:p>
          <a:p>
            <a:pPr marL="408940">
              <a:lnSpc>
                <a:spcPct val="100000"/>
              </a:lnSpc>
              <a:spcBef>
                <a:spcPts val="960"/>
              </a:spcBef>
            </a:pPr>
            <a:r>
              <a:rPr sz="1600" spc="-140" dirty="0">
                <a:latin typeface="Gulim"/>
                <a:cs typeface="Gulim"/>
              </a:rPr>
              <a:t>반응변수가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140" dirty="0">
                <a:solidFill>
                  <a:srgbClr val="FF0000"/>
                </a:solidFill>
                <a:latin typeface="Gulim"/>
                <a:cs typeface="Gulim"/>
              </a:rPr>
              <a:t>양의</a:t>
            </a:r>
            <a:r>
              <a:rPr sz="1600" spc="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600" spc="-140" dirty="0">
                <a:solidFill>
                  <a:srgbClr val="FF0000"/>
                </a:solidFill>
                <a:latin typeface="Gulim"/>
                <a:cs typeface="Gulim"/>
              </a:rPr>
              <a:t>개수를</a:t>
            </a:r>
            <a:r>
              <a:rPr sz="1600" spc="2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나타내는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5" dirty="0">
                <a:highlight>
                  <a:srgbClr val="FFFF00"/>
                </a:highlight>
                <a:latin typeface="Gulim"/>
                <a:cs typeface="Gulim"/>
              </a:rPr>
              <a:t>포아송분포</a:t>
            </a:r>
            <a:r>
              <a:rPr sz="1600" spc="-145" dirty="0">
                <a:latin typeface="Gulim"/>
                <a:cs typeface="Gulim"/>
              </a:rPr>
              <a:t>를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따르는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경우</a:t>
            </a:r>
            <a:endParaRPr sz="16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Gulim"/>
              <a:cs typeface="Gulim"/>
            </a:endParaRPr>
          </a:p>
          <a:p>
            <a:pPr marL="280035" indent="-256540">
              <a:lnSpc>
                <a:spcPct val="100000"/>
              </a:lnSpc>
              <a:buFont typeface="Wingdings"/>
              <a:buChar char=""/>
              <a:tabLst>
                <a:tab pos="280670" algn="l"/>
              </a:tabLst>
            </a:pPr>
            <a:r>
              <a:rPr sz="1800" spc="100" dirty="0">
                <a:latin typeface="Dotum"/>
                <a:cs typeface="Dotum"/>
              </a:rPr>
              <a:t>일반화선형모형(generalized</a:t>
            </a:r>
            <a:r>
              <a:rPr sz="1800" spc="5" dirty="0">
                <a:latin typeface="Dotum"/>
                <a:cs typeface="Dotum"/>
              </a:rPr>
              <a:t> </a:t>
            </a:r>
            <a:r>
              <a:rPr sz="1800" spc="180" dirty="0">
                <a:latin typeface="Dotum"/>
                <a:cs typeface="Dotum"/>
              </a:rPr>
              <a:t>linear</a:t>
            </a:r>
            <a:r>
              <a:rPr sz="1800" spc="5" dirty="0">
                <a:latin typeface="Dotum"/>
                <a:cs typeface="Dotum"/>
              </a:rPr>
              <a:t> </a:t>
            </a:r>
            <a:r>
              <a:rPr sz="1800" spc="125" dirty="0">
                <a:latin typeface="Dotum"/>
                <a:cs typeface="Dotum"/>
              </a:rPr>
              <a:t>model)</a:t>
            </a:r>
            <a:endParaRPr sz="18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Dotum"/>
              <a:cs typeface="Dotum"/>
            </a:endParaRPr>
          </a:p>
          <a:p>
            <a:pPr marL="339090" marR="5080" indent="-287020">
              <a:lnSpc>
                <a:spcPct val="100000"/>
              </a:lnSpc>
              <a:buFont typeface="Dotum"/>
              <a:buChar char="-"/>
              <a:tabLst>
                <a:tab pos="338455" algn="l"/>
                <a:tab pos="339725" algn="l"/>
              </a:tabLst>
            </a:pPr>
            <a:r>
              <a:rPr sz="1600" spc="-145" dirty="0">
                <a:latin typeface="Gulim"/>
                <a:cs typeface="Gulim"/>
              </a:rPr>
              <a:t>반응변수의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분포가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정규분포인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경우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뿐만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00" dirty="0">
                <a:latin typeface="Gulim"/>
                <a:cs typeface="Gulim"/>
              </a:rPr>
              <a:t>아니라</a:t>
            </a:r>
            <a:r>
              <a:rPr sz="1600" spc="-100" dirty="0">
                <a:latin typeface="Dotum"/>
                <a:cs typeface="Dotum"/>
              </a:rPr>
              <a:t>,</a:t>
            </a:r>
            <a:r>
              <a:rPr sz="1600" spc="-25" dirty="0">
                <a:latin typeface="Dotum"/>
                <a:cs typeface="Dotum"/>
              </a:rPr>
              <a:t> </a:t>
            </a:r>
            <a:r>
              <a:rPr sz="1600" spc="-110" dirty="0">
                <a:latin typeface="Gulim"/>
                <a:cs typeface="Gulim"/>
              </a:rPr>
              <a:t>이항분포</a:t>
            </a:r>
            <a:r>
              <a:rPr sz="1600" spc="-110" dirty="0">
                <a:latin typeface="Dotum"/>
                <a:cs typeface="Dotum"/>
              </a:rPr>
              <a:t>,</a:t>
            </a:r>
            <a:r>
              <a:rPr sz="1600" spc="30" dirty="0">
                <a:latin typeface="Dotum"/>
                <a:cs typeface="Dotum"/>
              </a:rPr>
              <a:t> </a:t>
            </a:r>
            <a:r>
              <a:rPr sz="1600" spc="-10" dirty="0">
                <a:latin typeface="Gulim"/>
                <a:cs typeface="Gulim"/>
              </a:rPr>
              <a:t>포아송분포</a:t>
            </a:r>
            <a:r>
              <a:rPr sz="1600" spc="-10" dirty="0">
                <a:latin typeface="Dotum"/>
                <a:cs typeface="Dotum"/>
              </a:rPr>
              <a:t>, </a:t>
            </a:r>
            <a:r>
              <a:rPr sz="1600" spc="-110" dirty="0">
                <a:latin typeface="Gulim"/>
                <a:cs typeface="Gulim"/>
              </a:rPr>
              <a:t>감마분포</a:t>
            </a:r>
            <a:r>
              <a:rPr sz="1600" spc="-110" dirty="0">
                <a:latin typeface="Dotum"/>
                <a:cs typeface="Dotum"/>
              </a:rPr>
              <a:t>,</a:t>
            </a:r>
            <a:r>
              <a:rPr sz="1600" spc="20" dirty="0">
                <a:latin typeface="Dotum"/>
                <a:cs typeface="Dotum"/>
              </a:rPr>
              <a:t> </a:t>
            </a:r>
            <a:r>
              <a:rPr sz="1600" spc="-114" dirty="0">
                <a:latin typeface="Gulim"/>
                <a:cs typeface="Gulim"/>
              </a:rPr>
              <a:t>음이항분포</a:t>
            </a:r>
            <a:r>
              <a:rPr sz="1600" spc="-114" dirty="0">
                <a:latin typeface="Dotum"/>
                <a:cs typeface="Dotum"/>
              </a:rPr>
              <a:t>,</a:t>
            </a:r>
            <a:r>
              <a:rPr sz="1600" spc="60" dirty="0">
                <a:latin typeface="Dotum"/>
                <a:cs typeface="Dotum"/>
              </a:rPr>
              <a:t> </a:t>
            </a:r>
            <a:r>
              <a:rPr sz="1600" spc="-145" dirty="0">
                <a:latin typeface="Gulim"/>
                <a:cs typeface="Gulim"/>
              </a:rPr>
              <a:t>역정규분포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등과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같은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30" dirty="0">
                <a:highlight>
                  <a:srgbClr val="FFFF00"/>
                </a:highlight>
                <a:latin typeface="Gulim"/>
                <a:cs typeface="Gulim"/>
              </a:rPr>
              <a:t>지수족</a:t>
            </a:r>
            <a:r>
              <a:rPr sz="1600" spc="-30" dirty="0">
                <a:latin typeface="Dotum"/>
                <a:cs typeface="Dotum"/>
              </a:rPr>
              <a:t>(exponential</a:t>
            </a:r>
            <a:r>
              <a:rPr sz="1600" spc="-320" dirty="0">
                <a:latin typeface="Dotum"/>
                <a:cs typeface="Dotum"/>
              </a:rPr>
              <a:t> </a:t>
            </a:r>
            <a:r>
              <a:rPr sz="1600" spc="-10" dirty="0">
                <a:latin typeface="Dotum"/>
                <a:cs typeface="Dotum"/>
              </a:rPr>
              <a:t>family) </a:t>
            </a:r>
            <a:r>
              <a:rPr sz="1600" spc="-140" dirty="0">
                <a:latin typeface="Gulim"/>
                <a:cs typeface="Gulim"/>
              </a:rPr>
              <a:t>분포를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따른다고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할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때</a:t>
            </a:r>
            <a:r>
              <a:rPr sz="1600" spc="-20" dirty="0">
                <a:latin typeface="Dotum"/>
                <a:cs typeface="Dotum"/>
              </a:rPr>
              <a:t>,</a:t>
            </a:r>
            <a:r>
              <a:rPr sz="1600" spc="-90" dirty="0">
                <a:latin typeface="Dotum"/>
                <a:cs typeface="Dotum"/>
              </a:rPr>
              <a:t> </a:t>
            </a:r>
            <a:r>
              <a:rPr sz="1600" spc="-140" dirty="0">
                <a:solidFill>
                  <a:srgbClr val="0070C0"/>
                </a:solidFill>
                <a:latin typeface="Gulim"/>
                <a:cs typeface="Gulim"/>
              </a:rPr>
              <a:t>회귀모형의</a:t>
            </a:r>
            <a:r>
              <a:rPr sz="1600" spc="25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150" dirty="0">
                <a:solidFill>
                  <a:srgbClr val="0070C0"/>
                </a:solidFill>
                <a:latin typeface="Gulim"/>
                <a:cs typeface="Gulim"/>
              </a:rPr>
              <a:t>틀에서</a:t>
            </a:r>
            <a:r>
              <a:rPr sz="1600" spc="15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140" dirty="0">
                <a:solidFill>
                  <a:srgbClr val="0070C0"/>
                </a:solidFill>
                <a:latin typeface="Gulim"/>
                <a:cs typeface="Gulim"/>
              </a:rPr>
              <a:t>통합적으로</a:t>
            </a:r>
            <a:r>
              <a:rPr sz="1600" spc="25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Gulim"/>
                <a:cs typeface="Gulim"/>
              </a:rPr>
              <a:t>확장된</a:t>
            </a:r>
            <a:r>
              <a:rPr sz="1600" spc="10" dirty="0">
                <a:solidFill>
                  <a:srgbClr val="0070C0"/>
                </a:solidFill>
                <a:latin typeface="Gulim"/>
                <a:cs typeface="Gulim"/>
              </a:rPr>
              <a:t> </a:t>
            </a:r>
            <a:r>
              <a:rPr sz="1600" spc="-25" dirty="0">
                <a:solidFill>
                  <a:srgbClr val="0070C0"/>
                </a:solidFill>
                <a:latin typeface="Gulim"/>
                <a:cs typeface="Gulim"/>
              </a:rPr>
              <a:t>모형</a:t>
            </a:r>
            <a:endParaRPr sz="1600" dirty="0">
              <a:solidFill>
                <a:srgbClr val="0070C0"/>
              </a:solidFill>
              <a:latin typeface="Gulim"/>
              <a:cs typeface="Gulim"/>
            </a:endParaRPr>
          </a:p>
          <a:p>
            <a:pPr marL="407670" indent="-356235">
              <a:lnSpc>
                <a:spcPct val="100000"/>
              </a:lnSpc>
              <a:spcBef>
                <a:spcPts val="965"/>
              </a:spcBef>
              <a:buChar char="-"/>
              <a:tabLst>
                <a:tab pos="407034" algn="l"/>
                <a:tab pos="408305" algn="l"/>
                <a:tab pos="3721100" algn="l"/>
              </a:tabLst>
            </a:pPr>
            <a:r>
              <a:rPr sz="1600" spc="105" dirty="0">
                <a:latin typeface="Dotum"/>
                <a:cs typeface="Dotum"/>
              </a:rPr>
              <a:t>Nelder</a:t>
            </a:r>
            <a:r>
              <a:rPr sz="1600" spc="105" dirty="0">
                <a:latin typeface="Gulim"/>
                <a:cs typeface="Gulim"/>
              </a:rPr>
              <a:t>와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90" dirty="0">
                <a:latin typeface="Dotum"/>
                <a:cs typeface="Dotum"/>
              </a:rPr>
              <a:t>Wedderburn(1972)</a:t>
            </a:r>
            <a:r>
              <a:rPr sz="1600" spc="90" dirty="0">
                <a:latin typeface="Gulim"/>
                <a:cs typeface="Gulim"/>
              </a:rPr>
              <a:t>이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25" dirty="0">
                <a:latin typeface="Gulim"/>
                <a:cs typeface="Gulim"/>
              </a:rPr>
              <a:t>제안</a:t>
            </a:r>
            <a:endParaRPr sz="1600" dirty="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47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일반화선형모형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62" y="1746800"/>
            <a:ext cx="4317365" cy="6273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65"/>
              </a:spcBef>
            </a:pPr>
            <a:r>
              <a:rPr sz="1600" dirty="0">
                <a:latin typeface="Gulim"/>
                <a:cs typeface="Gulim"/>
              </a:rPr>
              <a:t>예</a:t>
            </a:r>
            <a:r>
              <a:rPr sz="1600" dirty="0">
                <a:latin typeface="Dotum"/>
                <a:cs typeface="Dotum"/>
              </a:rPr>
              <a:t>)</a:t>
            </a:r>
            <a:r>
              <a:rPr sz="1600" spc="-95" dirty="0">
                <a:latin typeface="Dotum"/>
                <a:cs typeface="Dotum"/>
              </a:rPr>
              <a:t> </a:t>
            </a:r>
            <a:r>
              <a:rPr sz="1400" b="1" spc="-65" dirty="0">
                <a:latin typeface="Malgun Gothic"/>
                <a:cs typeface="Malgun Gothic"/>
              </a:rPr>
              <a:t>AIDS</a:t>
            </a:r>
            <a:r>
              <a:rPr sz="1400" b="1" spc="-6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data</a:t>
            </a:r>
            <a:r>
              <a:rPr sz="1400" b="1" spc="-70" dirty="0">
                <a:latin typeface="Malgun Gothic"/>
                <a:cs typeface="Malgun Gothic"/>
              </a:rPr>
              <a:t> </a:t>
            </a:r>
            <a:r>
              <a:rPr sz="1400" dirty="0">
                <a:latin typeface="Gulim"/>
                <a:cs typeface="Gulim"/>
              </a:rPr>
              <a:t>:</a:t>
            </a:r>
            <a:r>
              <a:rPr sz="1400" spc="-35" dirty="0">
                <a:latin typeface="Gulim"/>
                <a:cs typeface="Gulim"/>
              </a:rPr>
              <a:t> </a:t>
            </a:r>
            <a:r>
              <a:rPr sz="1400" spc="-20" dirty="0">
                <a:latin typeface="Gulim"/>
                <a:cs typeface="Gulim"/>
              </a:rPr>
              <a:t>Whyte,</a:t>
            </a:r>
            <a:r>
              <a:rPr sz="1400" spc="-35" dirty="0">
                <a:latin typeface="Gulim"/>
                <a:cs typeface="Gulim"/>
              </a:rPr>
              <a:t> </a:t>
            </a:r>
            <a:r>
              <a:rPr sz="1400" spc="-30" dirty="0">
                <a:latin typeface="Gulim"/>
                <a:cs typeface="Gulim"/>
              </a:rPr>
              <a:t>et.al. </a:t>
            </a:r>
            <a:r>
              <a:rPr sz="1400" spc="-110" dirty="0">
                <a:latin typeface="Gulim"/>
                <a:cs typeface="Gulim"/>
              </a:rPr>
              <a:t>1987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(Dobson,</a:t>
            </a:r>
            <a:r>
              <a:rPr sz="1400" spc="-40" dirty="0">
                <a:latin typeface="Gulim"/>
                <a:cs typeface="Gulim"/>
              </a:rPr>
              <a:t> </a:t>
            </a:r>
            <a:r>
              <a:rPr sz="1400" spc="-10" dirty="0">
                <a:latin typeface="Gulim"/>
                <a:cs typeface="Gulim"/>
              </a:rPr>
              <a:t>1990). </a:t>
            </a:r>
            <a:r>
              <a:rPr sz="1400" spc="-65" dirty="0">
                <a:latin typeface="Gulim"/>
                <a:cs typeface="Gulim"/>
              </a:rPr>
              <a:t>1983~1986년</a:t>
            </a:r>
            <a:r>
              <a:rPr sz="1400" spc="-35" dirty="0">
                <a:latin typeface="Gulim"/>
                <a:cs typeface="Gulim"/>
              </a:rPr>
              <a:t> </a:t>
            </a:r>
            <a:r>
              <a:rPr sz="1400" spc="-90" dirty="0">
                <a:latin typeface="Gulim"/>
                <a:cs typeface="Gulim"/>
              </a:rPr>
              <a:t>동안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40" dirty="0">
                <a:latin typeface="Gulim"/>
                <a:cs typeface="Gulim"/>
              </a:rPr>
              <a:t>Australia에서</a:t>
            </a:r>
            <a:r>
              <a:rPr sz="1400" spc="-25" dirty="0">
                <a:latin typeface="Gulim"/>
                <a:cs typeface="Gulim"/>
              </a:rPr>
              <a:t> </a:t>
            </a:r>
            <a:r>
              <a:rPr sz="1400" spc="-60" dirty="0">
                <a:latin typeface="Gulim"/>
                <a:cs typeface="Gulim"/>
              </a:rPr>
              <a:t>AIDS로</a:t>
            </a:r>
            <a:r>
              <a:rPr sz="1400" spc="-25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인한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사망자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endParaRPr sz="14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390" y="2564333"/>
            <a:ext cx="365950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Gulim"/>
                <a:cs typeface="Gulim"/>
              </a:rPr>
              <a:t>X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: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125" dirty="0">
                <a:latin typeface="Gulim"/>
                <a:cs typeface="Gulim"/>
              </a:rPr>
              <a:t>1983년1월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부터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00" dirty="0">
                <a:latin typeface="Gulim"/>
                <a:cs typeface="Gulim"/>
              </a:rPr>
              <a:t>시작한,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85" dirty="0">
                <a:latin typeface="Gulim"/>
                <a:cs typeface="Gulim"/>
              </a:rPr>
              <a:t>3개월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단위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65" dirty="0">
                <a:latin typeface="Gulim"/>
                <a:cs typeface="Gulim"/>
              </a:rPr>
              <a:t>경과기간</a:t>
            </a:r>
            <a:endParaRPr sz="14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90" y="2842006"/>
            <a:ext cx="1024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ulim"/>
                <a:cs typeface="Gulim"/>
              </a:rPr>
              <a:t>Y</a:t>
            </a:r>
            <a:r>
              <a:rPr sz="1400" spc="-4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: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사망자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5960" y="843533"/>
            <a:ext cx="7457440" cy="543560"/>
            <a:chOff x="345960" y="843533"/>
            <a:chExt cx="7457440" cy="5435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7420356" cy="434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4180332" cy="483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960" y="843533"/>
              <a:ext cx="7416800" cy="432434"/>
            </a:xfrm>
            <a:custGeom>
              <a:avLst/>
              <a:gdLst/>
              <a:ahLst/>
              <a:cxnLst/>
              <a:rect l="l" t="t" r="r" b="b"/>
              <a:pathLst>
                <a:path w="7416800" h="432434">
                  <a:moveTo>
                    <a:pt x="7344778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7344778" y="432053"/>
                  </a:lnTo>
                  <a:lnTo>
                    <a:pt x="7372799" y="426392"/>
                  </a:lnTo>
                  <a:lnTo>
                    <a:pt x="7395689" y="410956"/>
                  </a:lnTo>
                  <a:lnTo>
                    <a:pt x="7411125" y="388066"/>
                  </a:lnTo>
                  <a:lnTo>
                    <a:pt x="7416787" y="360044"/>
                  </a:lnTo>
                  <a:lnTo>
                    <a:pt x="7416787" y="72008"/>
                  </a:lnTo>
                  <a:lnTo>
                    <a:pt x="7411125" y="43987"/>
                  </a:lnTo>
                  <a:lnTo>
                    <a:pt x="7395689" y="21097"/>
                  </a:lnTo>
                  <a:lnTo>
                    <a:pt x="7372799" y="5661"/>
                  </a:lnTo>
                  <a:lnTo>
                    <a:pt x="7344778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5719" y="917575"/>
            <a:ext cx="481139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dirty="0">
                <a:latin typeface="Dotum"/>
                <a:cs typeface="Dotum"/>
              </a:rPr>
              <a:t>일반화선형모형의</a:t>
            </a:r>
            <a:r>
              <a:rPr sz="1800" spc="-30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세가지</a:t>
            </a:r>
            <a:r>
              <a:rPr sz="1800" spc="-10" dirty="0">
                <a:latin typeface="Dotum"/>
                <a:cs typeface="Dotum"/>
              </a:rPr>
              <a:t> </a:t>
            </a:r>
            <a:r>
              <a:rPr sz="1800" spc="-20" dirty="0">
                <a:latin typeface="Dotum"/>
                <a:cs typeface="Dotum"/>
              </a:rPr>
              <a:t>구성성분</a:t>
            </a:r>
            <a:endParaRPr sz="1800">
              <a:latin typeface="Dotum"/>
              <a:cs typeface="Dotum"/>
            </a:endParaRPr>
          </a:p>
          <a:p>
            <a:pPr marL="83820">
              <a:lnSpc>
                <a:spcPct val="100000"/>
              </a:lnSpc>
              <a:spcBef>
                <a:spcPts val="1455"/>
              </a:spcBef>
              <a:tabLst>
                <a:tab pos="407034" algn="l"/>
                <a:tab pos="2127885" algn="l"/>
                <a:tab pos="3797935" algn="l"/>
              </a:tabLst>
            </a:pPr>
            <a:r>
              <a:rPr sz="1600" spc="-50" dirty="0">
                <a:latin typeface="Gulim"/>
                <a:cs typeface="Gulim"/>
              </a:rPr>
              <a:t>①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140" dirty="0">
                <a:latin typeface="Gulim"/>
                <a:cs typeface="Gulim"/>
              </a:rPr>
              <a:t>반응변수의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분포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150" dirty="0">
                <a:latin typeface="Gulim"/>
                <a:cs typeface="Gulim"/>
              </a:rPr>
              <a:t>②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선형예측자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150" dirty="0">
                <a:latin typeface="Gulim"/>
                <a:cs typeface="Gulim"/>
              </a:rPr>
              <a:t>③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연결함수</a:t>
            </a:r>
            <a:endParaRPr sz="1600">
              <a:latin typeface="Gulim"/>
              <a:cs typeface="Guli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57298" y="2888614"/>
          <a:ext cx="720090" cy="21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X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573654" y="2888614"/>
          <a:ext cx="816610" cy="21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X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Malgun Gothic"/>
                          <a:cs typeface="Malgun Gothic"/>
                        </a:rPr>
                        <a:t>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Malgun Gothic"/>
                          <a:cs typeface="Malgun Gothic"/>
                        </a:rPr>
                        <a:t>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23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31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20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25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37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14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25" dirty="0">
                          <a:latin typeface="Malgun Gothic"/>
                          <a:cs typeface="Malgun Gothic"/>
                        </a:rPr>
                        <a:t>45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981955" y="2375280"/>
            <a:ext cx="2640965" cy="2239645"/>
          </a:xfrm>
          <a:custGeom>
            <a:avLst/>
            <a:gdLst/>
            <a:ahLst/>
            <a:cxnLst/>
            <a:rect l="l" t="t" r="r" b="b"/>
            <a:pathLst>
              <a:path w="2640965" h="2239645">
                <a:moveTo>
                  <a:pt x="130810" y="2110193"/>
                </a:moveTo>
                <a:lnTo>
                  <a:pt x="130810" y="2102459"/>
                </a:lnTo>
                <a:lnTo>
                  <a:pt x="137414" y="2096198"/>
                </a:lnTo>
                <a:lnTo>
                  <a:pt x="145542" y="2096198"/>
                </a:lnTo>
                <a:lnTo>
                  <a:pt x="153797" y="2096198"/>
                </a:lnTo>
                <a:lnTo>
                  <a:pt x="160401" y="2102459"/>
                </a:lnTo>
                <a:lnTo>
                  <a:pt x="160401" y="2110193"/>
                </a:lnTo>
                <a:lnTo>
                  <a:pt x="160401" y="2117928"/>
                </a:lnTo>
                <a:lnTo>
                  <a:pt x="153797" y="2124202"/>
                </a:lnTo>
                <a:lnTo>
                  <a:pt x="145542" y="2124202"/>
                </a:lnTo>
                <a:lnTo>
                  <a:pt x="137414" y="2124202"/>
                </a:lnTo>
                <a:lnTo>
                  <a:pt x="130810" y="2117928"/>
                </a:lnTo>
                <a:lnTo>
                  <a:pt x="130810" y="2110193"/>
                </a:lnTo>
                <a:close/>
              </a:path>
              <a:path w="2640965" h="2239645">
                <a:moveTo>
                  <a:pt x="319151" y="2064499"/>
                </a:moveTo>
                <a:lnTo>
                  <a:pt x="319151" y="2056764"/>
                </a:lnTo>
                <a:lnTo>
                  <a:pt x="325755" y="2050503"/>
                </a:lnTo>
                <a:lnTo>
                  <a:pt x="334010" y="2050503"/>
                </a:lnTo>
                <a:lnTo>
                  <a:pt x="342138" y="2050503"/>
                </a:lnTo>
                <a:lnTo>
                  <a:pt x="348742" y="2056764"/>
                </a:lnTo>
                <a:lnTo>
                  <a:pt x="348742" y="2064499"/>
                </a:lnTo>
                <a:lnTo>
                  <a:pt x="348742" y="2072233"/>
                </a:lnTo>
                <a:lnTo>
                  <a:pt x="342138" y="2078507"/>
                </a:lnTo>
                <a:lnTo>
                  <a:pt x="334010" y="2078507"/>
                </a:lnTo>
                <a:lnTo>
                  <a:pt x="325755" y="2078507"/>
                </a:lnTo>
                <a:lnTo>
                  <a:pt x="319151" y="2072233"/>
                </a:lnTo>
                <a:lnTo>
                  <a:pt x="319151" y="2064499"/>
                </a:lnTo>
                <a:close/>
              </a:path>
              <a:path w="2640965" h="2239645">
                <a:moveTo>
                  <a:pt x="513842" y="2018804"/>
                </a:moveTo>
                <a:lnTo>
                  <a:pt x="513842" y="2011070"/>
                </a:lnTo>
                <a:lnTo>
                  <a:pt x="520065" y="2004796"/>
                </a:lnTo>
                <a:lnTo>
                  <a:pt x="527812" y="2004796"/>
                </a:lnTo>
                <a:lnTo>
                  <a:pt x="535559" y="2004796"/>
                </a:lnTo>
                <a:lnTo>
                  <a:pt x="541782" y="2011070"/>
                </a:lnTo>
                <a:lnTo>
                  <a:pt x="541782" y="2018804"/>
                </a:lnTo>
                <a:lnTo>
                  <a:pt x="541782" y="2026539"/>
                </a:lnTo>
                <a:lnTo>
                  <a:pt x="535559" y="2032812"/>
                </a:lnTo>
                <a:lnTo>
                  <a:pt x="527812" y="2032812"/>
                </a:lnTo>
                <a:lnTo>
                  <a:pt x="520065" y="2032812"/>
                </a:lnTo>
                <a:lnTo>
                  <a:pt x="513842" y="2026539"/>
                </a:lnTo>
                <a:lnTo>
                  <a:pt x="513842" y="2018804"/>
                </a:lnTo>
                <a:close/>
              </a:path>
              <a:path w="2640965" h="2239645">
                <a:moveTo>
                  <a:pt x="702183" y="1973110"/>
                </a:moveTo>
                <a:lnTo>
                  <a:pt x="702183" y="1965375"/>
                </a:lnTo>
                <a:lnTo>
                  <a:pt x="708533" y="1959102"/>
                </a:lnTo>
                <a:lnTo>
                  <a:pt x="716280" y="1959102"/>
                </a:lnTo>
                <a:lnTo>
                  <a:pt x="723900" y="1959102"/>
                </a:lnTo>
                <a:lnTo>
                  <a:pt x="730250" y="1965375"/>
                </a:lnTo>
                <a:lnTo>
                  <a:pt x="730250" y="1973110"/>
                </a:lnTo>
                <a:lnTo>
                  <a:pt x="730250" y="1980844"/>
                </a:lnTo>
                <a:lnTo>
                  <a:pt x="723900" y="1987118"/>
                </a:lnTo>
                <a:lnTo>
                  <a:pt x="716280" y="1987118"/>
                </a:lnTo>
                <a:lnTo>
                  <a:pt x="708533" y="1987118"/>
                </a:lnTo>
                <a:lnTo>
                  <a:pt x="702183" y="1980844"/>
                </a:lnTo>
                <a:lnTo>
                  <a:pt x="702183" y="1973110"/>
                </a:lnTo>
                <a:close/>
              </a:path>
              <a:path w="2640965" h="2239645">
                <a:moveTo>
                  <a:pt x="895223" y="2064499"/>
                </a:moveTo>
                <a:lnTo>
                  <a:pt x="895223" y="2056764"/>
                </a:lnTo>
                <a:lnTo>
                  <a:pt x="901573" y="2050503"/>
                </a:lnTo>
                <a:lnTo>
                  <a:pt x="909320" y="2050503"/>
                </a:lnTo>
                <a:lnTo>
                  <a:pt x="917067" y="2050503"/>
                </a:lnTo>
                <a:lnTo>
                  <a:pt x="923290" y="2056764"/>
                </a:lnTo>
                <a:lnTo>
                  <a:pt x="923290" y="2064499"/>
                </a:lnTo>
                <a:lnTo>
                  <a:pt x="923290" y="2072233"/>
                </a:lnTo>
                <a:lnTo>
                  <a:pt x="917067" y="2078507"/>
                </a:lnTo>
                <a:lnTo>
                  <a:pt x="909320" y="2078507"/>
                </a:lnTo>
                <a:lnTo>
                  <a:pt x="901573" y="2078507"/>
                </a:lnTo>
                <a:lnTo>
                  <a:pt x="895223" y="2072233"/>
                </a:lnTo>
                <a:lnTo>
                  <a:pt x="895223" y="2064499"/>
                </a:lnTo>
                <a:close/>
              </a:path>
              <a:path w="2640965" h="2239645">
                <a:moveTo>
                  <a:pt x="1083691" y="1922995"/>
                </a:moveTo>
                <a:lnTo>
                  <a:pt x="1083691" y="1915261"/>
                </a:lnTo>
                <a:lnTo>
                  <a:pt x="1090295" y="1908987"/>
                </a:lnTo>
                <a:lnTo>
                  <a:pt x="1098423" y="1908987"/>
                </a:lnTo>
                <a:lnTo>
                  <a:pt x="1106678" y="1908987"/>
                </a:lnTo>
                <a:lnTo>
                  <a:pt x="1113282" y="1915261"/>
                </a:lnTo>
                <a:lnTo>
                  <a:pt x="1113282" y="1922995"/>
                </a:lnTo>
                <a:lnTo>
                  <a:pt x="1113282" y="1930730"/>
                </a:lnTo>
                <a:lnTo>
                  <a:pt x="1106678" y="1936991"/>
                </a:lnTo>
                <a:lnTo>
                  <a:pt x="1098423" y="1936991"/>
                </a:lnTo>
                <a:lnTo>
                  <a:pt x="1090295" y="1936991"/>
                </a:lnTo>
                <a:lnTo>
                  <a:pt x="1083691" y="1930730"/>
                </a:lnTo>
                <a:lnTo>
                  <a:pt x="1083691" y="1922995"/>
                </a:lnTo>
                <a:close/>
              </a:path>
              <a:path w="2640965" h="2239645">
                <a:moveTo>
                  <a:pt x="1272032" y="1689353"/>
                </a:moveTo>
                <a:lnTo>
                  <a:pt x="1272032" y="1682026"/>
                </a:lnTo>
                <a:lnTo>
                  <a:pt x="1278636" y="1676082"/>
                </a:lnTo>
                <a:lnTo>
                  <a:pt x="1286891" y="1676082"/>
                </a:lnTo>
                <a:lnTo>
                  <a:pt x="1295019" y="1676082"/>
                </a:lnTo>
                <a:lnTo>
                  <a:pt x="1301623" y="1682026"/>
                </a:lnTo>
                <a:lnTo>
                  <a:pt x="1301623" y="1689353"/>
                </a:lnTo>
                <a:lnTo>
                  <a:pt x="1301623" y="1696681"/>
                </a:lnTo>
                <a:lnTo>
                  <a:pt x="1295019" y="1702612"/>
                </a:lnTo>
                <a:lnTo>
                  <a:pt x="1286891" y="1702612"/>
                </a:lnTo>
                <a:lnTo>
                  <a:pt x="1278636" y="1702612"/>
                </a:lnTo>
                <a:lnTo>
                  <a:pt x="1272032" y="1696681"/>
                </a:lnTo>
                <a:lnTo>
                  <a:pt x="1272032" y="1689353"/>
                </a:lnTo>
                <a:close/>
              </a:path>
              <a:path w="2640965" h="2239645">
                <a:moveTo>
                  <a:pt x="1465199" y="1272921"/>
                </a:moveTo>
                <a:lnTo>
                  <a:pt x="1465199" y="1265174"/>
                </a:lnTo>
                <a:lnTo>
                  <a:pt x="1471803" y="1258951"/>
                </a:lnTo>
                <a:lnTo>
                  <a:pt x="1479931" y="1258951"/>
                </a:lnTo>
                <a:lnTo>
                  <a:pt x="1488059" y="1258951"/>
                </a:lnTo>
                <a:lnTo>
                  <a:pt x="1494663" y="1265174"/>
                </a:lnTo>
                <a:lnTo>
                  <a:pt x="1494663" y="1272921"/>
                </a:lnTo>
                <a:lnTo>
                  <a:pt x="1494663" y="1280668"/>
                </a:lnTo>
                <a:lnTo>
                  <a:pt x="1488059" y="1286891"/>
                </a:lnTo>
                <a:lnTo>
                  <a:pt x="1479931" y="1286891"/>
                </a:lnTo>
                <a:lnTo>
                  <a:pt x="1471803" y="1286891"/>
                </a:lnTo>
                <a:lnTo>
                  <a:pt x="1465199" y="1280668"/>
                </a:lnTo>
                <a:lnTo>
                  <a:pt x="1465199" y="1272921"/>
                </a:lnTo>
                <a:close/>
              </a:path>
              <a:path w="2640965" h="2239645">
                <a:moveTo>
                  <a:pt x="1653540" y="1039241"/>
                </a:moveTo>
                <a:lnTo>
                  <a:pt x="1653540" y="1032001"/>
                </a:lnTo>
                <a:lnTo>
                  <a:pt x="1660144" y="1026032"/>
                </a:lnTo>
                <a:lnTo>
                  <a:pt x="1668272" y="1026032"/>
                </a:lnTo>
                <a:lnTo>
                  <a:pt x="1676527" y="1026032"/>
                </a:lnTo>
                <a:lnTo>
                  <a:pt x="1683130" y="1032001"/>
                </a:lnTo>
                <a:lnTo>
                  <a:pt x="1683130" y="1039241"/>
                </a:lnTo>
                <a:lnTo>
                  <a:pt x="1683130" y="1046607"/>
                </a:lnTo>
                <a:lnTo>
                  <a:pt x="1676527" y="1052576"/>
                </a:lnTo>
                <a:lnTo>
                  <a:pt x="1668272" y="1052576"/>
                </a:lnTo>
                <a:lnTo>
                  <a:pt x="1660144" y="1052576"/>
                </a:lnTo>
                <a:lnTo>
                  <a:pt x="1653540" y="1046607"/>
                </a:lnTo>
                <a:lnTo>
                  <a:pt x="1653540" y="1039241"/>
                </a:lnTo>
                <a:close/>
              </a:path>
              <a:path w="2640965" h="2239645">
                <a:moveTo>
                  <a:pt x="1848103" y="664082"/>
                </a:moveTo>
                <a:lnTo>
                  <a:pt x="1848103" y="656336"/>
                </a:lnTo>
                <a:lnTo>
                  <a:pt x="1854453" y="650113"/>
                </a:lnTo>
                <a:lnTo>
                  <a:pt x="1862201" y="650113"/>
                </a:lnTo>
                <a:lnTo>
                  <a:pt x="1869948" y="650113"/>
                </a:lnTo>
                <a:lnTo>
                  <a:pt x="1876171" y="656336"/>
                </a:lnTo>
                <a:lnTo>
                  <a:pt x="1876171" y="664082"/>
                </a:lnTo>
                <a:lnTo>
                  <a:pt x="1876171" y="671830"/>
                </a:lnTo>
                <a:lnTo>
                  <a:pt x="1869948" y="678180"/>
                </a:lnTo>
                <a:lnTo>
                  <a:pt x="1862201" y="678180"/>
                </a:lnTo>
                <a:lnTo>
                  <a:pt x="1854453" y="678180"/>
                </a:lnTo>
                <a:lnTo>
                  <a:pt x="1848103" y="671830"/>
                </a:lnTo>
                <a:lnTo>
                  <a:pt x="1848103" y="664082"/>
                </a:lnTo>
                <a:close/>
              </a:path>
              <a:path w="2640965" h="2239645">
                <a:moveTo>
                  <a:pt x="2036572" y="1176401"/>
                </a:moveTo>
                <a:lnTo>
                  <a:pt x="2036572" y="1169035"/>
                </a:lnTo>
                <a:lnTo>
                  <a:pt x="2042795" y="1163066"/>
                </a:lnTo>
                <a:lnTo>
                  <a:pt x="2050542" y="1163066"/>
                </a:lnTo>
                <a:lnTo>
                  <a:pt x="2058289" y="1163066"/>
                </a:lnTo>
                <a:lnTo>
                  <a:pt x="2064639" y="1169035"/>
                </a:lnTo>
                <a:lnTo>
                  <a:pt x="2064639" y="1176401"/>
                </a:lnTo>
                <a:lnTo>
                  <a:pt x="2064639" y="1183640"/>
                </a:lnTo>
                <a:lnTo>
                  <a:pt x="2058289" y="1189609"/>
                </a:lnTo>
                <a:lnTo>
                  <a:pt x="2050542" y="1189609"/>
                </a:lnTo>
                <a:lnTo>
                  <a:pt x="2042795" y="1189609"/>
                </a:lnTo>
                <a:lnTo>
                  <a:pt x="2036572" y="1183640"/>
                </a:lnTo>
                <a:lnTo>
                  <a:pt x="2036572" y="1176401"/>
                </a:lnTo>
                <a:close/>
              </a:path>
              <a:path w="2640965" h="2239645">
                <a:moveTo>
                  <a:pt x="2229612" y="942720"/>
                </a:moveTo>
                <a:lnTo>
                  <a:pt x="2229612" y="934974"/>
                </a:lnTo>
                <a:lnTo>
                  <a:pt x="2236216" y="928751"/>
                </a:lnTo>
                <a:lnTo>
                  <a:pt x="2244471" y="928751"/>
                </a:lnTo>
                <a:lnTo>
                  <a:pt x="2252599" y="928751"/>
                </a:lnTo>
                <a:lnTo>
                  <a:pt x="2259203" y="934974"/>
                </a:lnTo>
                <a:lnTo>
                  <a:pt x="2259203" y="942720"/>
                </a:lnTo>
                <a:lnTo>
                  <a:pt x="2259203" y="950468"/>
                </a:lnTo>
                <a:lnTo>
                  <a:pt x="2252599" y="956691"/>
                </a:lnTo>
                <a:lnTo>
                  <a:pt x="2244471" y="956691"/>
                </a:lnTo>
                <a:lnTo>
                  <a:pt x="2236216" y="956691"/>
                </a:lnTo>
                <a:lnTo>
                  <a:pt x="2229612" y="950468"/>
                </a:lnTo>
                <a:lnTo>
                  <a:pt x="2229612" y="942720"/>
                </a:lnTo>
                <a:close/>
              </a:path>
              <a:path w="2640965" h="2239645">
                <a:moveTo>
                  <a:pt x="2418079" y="384810"/>
                </a:moveTo>
                <a:lnTo>
                  <a:pt x="2418079" y="377444"/>
                </a:lnTo>
                <a:lnTo>
                  <a:pt x="2424684" y="371475"/>
                </a:lnTo>
                <a:lnTo>
                  <a:pt x="2432812" y="371475"/>
                </a:lnTo>
                <a:lnTo>
                  <a:pt x="2440940" y="371475"/>
                </a:lnTo>
                <a:lnTo>
                  <a:pt x="2447544" y="377444"/>
                </a:lnTo>
                <a:lnTo>
                  <a:pt x="2447544" y="384810"/>
                </a:lnTo>
                <a:lnTo>
                  <a:pt x="2447544" y="392175"/>
                </a:lnTo>
                <a:lnTo>
                  <a:pt x="2440940" y="398018"/>
                </a:lnTo>
                <a:lnTo>
                  <a:pt x="2432812" y="398018"/>
                </a:lnTo>
                <a:lnTo>
                  <a:pt x="2424684" y="398018"/>
                </a:lnTo>
                <a:lnTo>
                  <a:pt x="2418079" y="392175"/>
                </a:lnTo>
                <a:lnTo>
                  <a:pt x="2418079" y="384810"/>
                </a:lnTo>
                <a:close/>
              </a:path>
              <a:path w="2640965" h="2239645">
                <a:moveTo>
                  <a:pt x="2611120" y="14096"/>
                </a:moveTo>
                <a:lnTo>
                  <a:pt x="2611120" y="6350"/>
                </a:lnTo>
                <a:lnTo>
                  <a:pt x="2617724" y="0"/>
                </a:lnTo>
                <a:lnTo>
                  <a:pt x="2625852" y="0"/>
                </a:lnTo>
                <a:lnTo>
                  <a:pt x="2634107" y="0"/>
                </a:lnTo>
                <a:lnTo>
                  <a:pt x="2640711" y="6350"/>
                </a:lnTo>
                <a:lnTo>
                  <a:pt x="2640711" y="14096"/>
                </a:lnTo>
                <a:lnTo>
                  <a:pt x="2640711" y="21843"/>
                </a:lnTo>
                <a:lnTo>
                  <a:pt x="2634107" y="28067"/>
                </a:lnTo>
                <a:lnTo>
                  <a:pt x="2625852" y="28067"/>
                </a:lnTo>
                <a:lnTo>
                  <a:pt x="2617724" y="28067"/>
                </a:lnTo>
                <a:lnTo>
                  <a:pt x="2611120" y="21843"/>
                </a:lnTo>
                <a:lnTo>
                  <a:pt x="2611120" y="14096"/>
                </a:lnTo>
                <a:close/>
              </a:path>
              <a:path w="2640965" h="2239645">
                <a:moveTo>
                  <a:pt x="334772" y="2197912"/>
                </a:moveTo>
                <a:lnTo>
                  <a:pt x="2626614" y="2197912"/>
                </a:lnTo>
              </a:path>
              <a:path w="2640965" h="2239645">
                <a:moveTo>
                  <a:pt x="334772" y="2197912"/>
                </a:moveTo>
                <a:lnTo>
                  <a:pt x="334772" y="2239175"/>
                </a:lnTo>
              </a:path>
              <a:path w="2640965" h="2239645">
                <a:moveTo>
                  <a:pt x="716280" y="2197912"/>
                </a:moveTo>
                <a:lnTo>
                  <a:pt x="716280" y="2239175"/>
                </a:lnTo>
              </a:path>
              <a:path w="2640965" h="2239645">
                <a:moveTo>
                  <a:pt x="1097661" y="2197912"/>
                </a:moveTo>
                <a:lnTo>
                  <a:pt x="1097661" y="2239175"/>
                </a:lnTo>
              </a:path>
              <a:path w="2640965" h="2239645">
                <a:moveTo>
                  <a:pt x="1480693" y="2197912"/>
                </a:moveTo>
                <a:lnTo>
                  <a:pt x="1480693" y="2239175"/>
                </a:lnTo>
              </a:path>
              <a:path w="2640965" h="2239645">
                <a:moveTo>
                  <a:pt x="1862201" y="2197912"/>
                </a:moveTo>
                <a:lnTo>
                  <a:pt x="1862201" y="2239175"/>
                </a:lnTo>
              </a:path>
              <a:path w="2640965" h="2239645">
                <a:moveTo>
                  <a:pt x="2243582" y="2197912"/>
                </a:moveTo>
                <a:lnTo>
                  <a:pt x="2243582" y="2239175"/>
                </a:lnTo>
              </a:path>
              <a:path w="2640965" h="2239645">
                <a:moveTo>
                  <a:pt x="2626614" y="2197912"/>
                </a:moveTo>
                <a:lnTo>
                  <a:pt x="2626614" y="2239175"/>
                </a:lnTo>
              </a:path>
              <a:path w="2640965" h="2239645">
                <a:moveTo>
                  <a:pt x="43561" y="2110930"/>
                </a:moveTo>
                <a:lnTo>
                  <a:pt x="43561" y="247650"/>
                </a:lnTo>
              </a:path>
              <a:path w="2640965" h="2239645">
                <a:moveTo>
                  <a:pt x="43561" y="2110930"/>
                </a:moveTo>
                <a:lnTo>
                  <a:pt x="0" y="2110930"/>
                </a:lnTo>
              </a:path>
              <a:path w="2640965" h="2239645">
                <a:moveTo>
                  <a:pt x="43561" y="1643646"/>
                </a:moveTo>
                <a:lnTo>
                  <a:pt x="0" y="1643659"/>
                </a:lnTo>
              </a:path>
              <a:path w="2640965" h="2239645">
                <a:moveTo>
                  <a:pt x="43561" y="1176401"/>
                </a:moveTo>
                <a:lnTo>
                  <a:pt x="0" y="1176401"/>
                </a:lnTo>
              </a:path>
              <a:path w="2640965" h="2239645">
                <a:moveTo>
                  <a:pt x="43561" y="709041"/>
                </a:moveTo>
                <a:lnTo>
                  <a:pt x="0" y="709041"/>
                </a:lnTo>
              </a:path>
              <a:path w="2640965" h="2239645">
                <a:moveTo>
                  <a:pt x="43561" y="247650"/>
                </a:moveTo>
                <a:lnTo>
                  <a:pt x="0" y="247650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61228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2864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4498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7277" y="465013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5417" y="46501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7052" y="46501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0210" y="46501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6827" y="4439665"/>
            <a:ext cx="153670" cy="8953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6827" y="3937508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6827" y="3469894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6827" y="3002660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6827" y="2542413"/>
            <a:ext cx="153670" cy="15367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23135" y="2299239"/>
            <a:ext cx="2684780" cy="2276475"/>
            <a:chOff x="5023135" y="2299239"/>
            <a:chExt cx="2684780" cy="2276475"/>
          </a:xfrm>
        </p:grpSpPr>
        <p:sp>
          <p:nvSpPr>
            <p:cNvPr id="27" name="object 27"/>
            <p:cNvSpPr/>
            <p:nvPr/>
          </p:nvSpPr>
          <p:spPr>
            <a:xfrm>
              <a:off x="5025517" y="2301671"/>
              <a:ext cx="2679700" cy="2272030"/>
            </a:xfrm>
            <a:custGeom>
              <a:avLst/>
              <a:gdLst/>
              <a:ahLst/>
              <a:cxnLst/>
              <a:rect l="l" t="t" r="r" b="b"/>
              <a:pathLst>
                <a:path w="2679700" h="2272029">
                  <a:moveTo>
                    <a:pt x="0" y="2271522"/>
                  </a:moveTo>
                  <a:lnTo>
                    <a:pt x="2679573" y="2271522"/>
                  </a:lnTo>
                  <a:lnTo>
                    <a:pt x="2679573" y="0"/>
                  </a:lnTo>
                  <a:lnTo>
                    <a:pt x="0" y="0"/>
                  </a:lnTo>
                  <a:lnTo>
                    <a:pt x="0" y="2271522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26736" y="2301621"/>
              <a:ext cx="2414905" cy="2102485"/>
            </a:xfrm>
            <a:custGeom>
              <a:avLst/>
              <a:gdLst/>
              <a:ahLst/>
              <a:cxnLst/>
              <a:rect l="l" t="t" r="r" b="b"/>
              <a:pathLst>
                <a:path w="2414904" h="2102485">
                  <a:moveTo>
                    <a:pt x="0" y="2102040"/>
                  </a:moveTo>
                  <a:lnTo>
                    <a:pt x="183641" y="2076869"/>
                  </a:lnTo>
                  <a:lnTo>
                    <a:pt x="371855" y="2047506"/>
                  </a:lnTo>
                  <a:lnTo>
                    <a:pt x="555498" y="2009736"/>
                  </a:lnTo>
                  <a:lnTo>
                    <a:pt x="743838" y="1963585"/>
                  </a:lnTo>
                  <a:lnTo>
                    <a:pt x="927353" y="1900656"/>
                  </a:lnTo>
                  <a:lnTo>
                    <a:pt x="1110996" y="1816735"/>
                  </a:lnTo>
                  <a:lnTo>
                    <a:pt x="1299210" y="1711845"/>
                  </a:lnTo>
                  <a:lnTo>
                    <a:pt x="1482852" y="1573390"/>
                  </a:lnTo>
                  <a:lnTo>
                    <a:pt x="1671192" y="1397127"/>
                  </a:lnTo>
                  <a:lnTo>
                    <a:pt x="1854708" y="1170559"/>
                  </a:lnTo>
                  <a:lnTo>
                    <a:pt x="2043048" y="872744"/>
                  </a:lnTo>
                  <a:lnTo>
                    <a:pt x="2226691" y="490855"/>
                  </a:lnTo>
                  <a:lnTo>
                    <a:pt x="2414905" y="0"/>
                  </a:lnTo>
                </a:path>
              </a:pathLst>
            </a:custGeom>
            <a:ln w="4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12766" y="3401339"/>
              <a:ext cx="1557020" cy="1102995"/>
            </a:xfrm>
            <a:custGeom>
              <a:avLst/>
              <a:gdLst/>
              <a:ahLst/>
              <a:cxnLst/>
              <a:rect l="l" t="t" r="r" b="b"/>
              <a:pathLst>
                <a:path w="1557020" h="1102995">
                  <a:moveTo>
                    <a:pt x="34251" y="1084884"/>
                  </a:moveTo>
                  <a:lnTo>
                    <a:pt x="0" y="1084884"/>
                  </a:lnTo>
                  <a:lnTo>
                    <a:pt x="0" y="1089304"/>
                  </a:lnTo>
                  <a:lnTo>
                    <a:pt x="0" y="1093724"/>
                  </a:lnTo>
                  <a:lnTo>
                    <a:pt x="4699" y="1093724"/>
                  </a:lnTo>
                  <a:lnTo>
                    <a:pt x="4699" y="1098143"/>
                  </a:lnTo>
                  <a:lnTo>
                    <a:pt x="9271" y="1098143"/>
                  </a:lnTo>
                  <a:lnTo>
                    <a:pt x="9271" y="1102563"/>
                  </a:lnTo>
                  <a:lnTo>
                    <a:pt x="24841" y="1102563"/>
                  </a:lnTo>
                  <a:lnTo>
                    <a:pt x="24841" y="1098143"/>
                  </a:lnTo>
                  <a:lnTo>
                    <a:pt x="29603" y="1098143"/>
                  </a:lnTo>
                  <a:lnTo>
                    <a:pt x="29603" y="1093724"/>
                  </a:lnTo>
                  <a:lnTo>
                    <a:pt x="34251" y="1093724"/>
                  </a:lnTo>
                  <a:lnTo>
                    <a:pt x="34251" y="1089304"/>
                  </a:lnTo>
                  <a:lnTo>
                    <a:pt x="34251" y="1084884"/>
                  </a:lnTo>
                  <a:close/>
                </a:path>
                <a:path w="1557020" h="1102995">
                  <a:moveTo>
                    <a:pt x="34251" y="1080452"/>
                  </a:moveTo>
                  <a:lnTo>
                    <a:pt x="29603" y="1080452"/>
                  </a:lnTo>
                  <a:lnTo>
                    <a:pt x="29603" y="1076032"/>
                  </a:lnTo>
                  <a:lnTo>
                    <a:pt x="24841" y="1076032"/>
                  </a:lnTo>
                  <a:lnTo>
                    <a:pt x="24841" y="1070140"/>
                  </a:lnTo>
                  <a:lnTo>
                    <a:pt x="9271" y="1070140"/>
                  </a:lnTo>
                  <a:lnTo>
                    <a:pt x="9271" y="1076032"/>
                  </a:lnTo>
                  <a:lnTo>
                    <a:pt x="4699" y="1076032"/>
                  </a:lnTo>
                  <a:lnTo>
                    <a:pt x="4699" y="1080452"/>
                  </a:lnTo>
                  <a:lnTo>
                    <a:pt x="0" y="1080452"/>
                  </a:lnTo>
                  <a:lnTo>
                    <a:pt x="0" y="1084872"/>
                  </a:lnTo>
                  <a:lnTo>
                    <a:pt x="34251" y="1084872"/>
                  </a:lnTo>
                  <a:lnTo>
                    <a:pt x="34251" y="1080452"/>
                  </a:lnTo>
                  <a:close/>
                </a:path>
                <a:path w="1557020" h="1102995">
                  <a:moveTo>
                    <a:pt x="222592" y="1039190"/>
                  </a:moveTo>
                  <a:lnTo>
                    <a:pt x="188341" y="1039190"/>
                  </a:lnTo>
                  <a:lnTo>
                    <a:pt x="188341" y="1043609"/>
                  </a:lnTo>
                  <a:lnTo>
                    <a:pt x="188341" y="1048029"/>
                  </a:lnTo>
                  <a:lnTo>
                    <a:pt x="193040" y="1048029"/>
                  </a:lnTo>
                  <a:lnTo>
                    <a:pt x="193040" y="1052449"/>
                  </a:lnTo>
                  <a:lnTo>
                    <a:pt x="197739" y="1052449"/>
                  </a:lnTo>
                  <a:lnTo>
                    <a:pt x="197739" y="1056868"/>
                  </a:lnTo>
                  <a:lnTo>
                    <a:pt x="213309" y="1056868"/>
                  </a:lnTo>
                  <a:lnTo>
                    <a:pt x="213309" y="1052449"/>
                  </a:lnTo>
                  <a:lnTo>
                    <a:pt x="217944" y="1052449"/>
                  </a:lnTo>
                  <a:lnTo>
                    <a:pt x="217944" y="1048029"/>
                  </a:lnTo>
                  <a:lnTo>
                    <a:pt x="222592" y="1048029"/>
                  </a:lnTo>
                  <a:lnTo>
                    <a:pt x="222592" y="1043609"/>
                  </a:lnTo>
                  <a:lnTo>
                    <a:pt x="222592" y="1039190"/>
                  </a:lnTo>
                  <a:close/>
                </a:path>
                <a:path w="1557020" h="1102995">
                  <a:moveTo>
                    <a:pt x="222592" y="1034757"/>
                  </a:moveTo>
                  <a:lnTo>
                    <a:pt x="217944" y="1034757"/>
                  </a:lnTo>
                  <a:lnTo>
                    <a:pt x="217944" y="1028865"/>
                  </a:lnTo>
                  <a:lnTo>
                    <a:pt x="213309" y="1028865"/>
                  </a:lnTo>
                  <a:lnTo>
                    <a:pt x="213309" y="1024445"/>
                  </a:lnTo>
                  <a:lnTo>
                    <a:pt x="197739" y="1024445"/>
                  </a:lnTo>
                  <a:lnTo>
                    <a:pt x="197739" y="1028865"/>
                  </a:lnTo>
                  <a:lnTo>
                    <a:pt x="193040" y="1028865"/>
                  </a:lnTo>
                  <a:lnTo>
                    <a:pt x="193040" y="1034757"/>
                  </a:lnTo>
                  <a:lnTo>
                    <a:pt x="188341" y="1034757"/>
                  </a:lnTo>
                  <a:lnTo>
                    <a:pt x="188341" y="1039177"/>
                  </a:lnTo>
                  <a:lnTo>
                    <a:pt x="222592" y="1039177"/>
                  </a:lnTo>
                  <a:lnTo>
                    <a:pt x="222592" y="1034757"/>
                  </a:lnTo>
                  <a:close/>
                </a:path>
                <a:path w="1557020" h="1102995">
                  <a:moveTo>
                    <a:pt x="415721" y="997915"/>
                  </a:moveTo>
                  <a:lnTo>
                    <a:pt x="383032" y="997915"/>
                  </a:lnTo>
                  <a:lnTo>
                    <a:pt x="383032" y="1002334"/>
                  </a:lnTo>
                  <a:lnTo>
                    <a:pt x="387731" y="1002334"/>
                  </a:lnTo>
                  <a:lnTo>
                    <a:pt x="387731" y="1006754"/>
                  </a:lnTo>
                  <a:lnTo>
                    <a:pt x="392303" y="1006754"/>
                  </a:lnTo>
                  <a:lnTo>
                    <a:pt x="392303" y="1011174"/>
                  </a:lnTo>
                  <a:lnTo>
                    <a:pt x="406311" y="1011174"/>
                  </a:lnTo>
                  <a:lnTo>
                    <a:pt x="406311" y="1006754"/>
                  </a:lnTo>
                  <a:lnTo>
                    <a:pt x="411086" y="1006754"/>
                  </a:lnTo>
                  <a:lnTo>
                    <a:pt x="411086" y="1002334"/>
                  </a:lnTo>
                  <a:lnTo>
                    <a:pt x="415721" y="1002334"/>
                  </a:lnTo>
                  <a:lnTo>
                    <a:pt x="415721" y="997915"/>
                  </a:lnTo>
                  <a:close/>
                </a:path>
                <a:path w="1557020" h="1102995">
                  <a:moveTo>
                    <a:pt x="415721" y="989063"/>
                  </a:moveTo>
                  <a:lnTo>
                    <a:pt x="411086" y="989063"/>
                  </a:lnTo>
                  <a:lnTo>
                    <a:pt x="411086" y="983170"/>
                  </a:lnTo>
                  <a:lnTo>
                    <a:pt x="406311" y="983170"/>
                  </a:lnTo>
                  <a:lnTo>
                    <a:pt x="406311" y="978750"/>
                  </a:lnTo>
                  <a:lnTo>
                    <a:pt x="392303" y="978750"/>
                  </a:lnTo>
                  <a:lnTo>
                    <a:pt x="392303" y="983170"/>
                  </a:lnTo>
                  <a:lnTo>
                    <a:pt x="387731" y="983170"/>
                  </a:lnTo>
                  <a:lnTo>
                    <a:pt x="387731" y="989063"/>
                  </a:lnTo>
                  <a:lnTo>
                    <a:pt x="383032" y="989063"/>
                  </a:lnTo>
                  <a:lnTo>
                    <a:pt x="383032" y="993482"/>
                  </a:lnTo>
                  <a:lnTo>
                    <a:pt x="383032" y="997902"/>
                  </a:lnTo>
                  <a:lnTo>
                    <a:pt x="415721" y="997902"/>
                  </a:lnTo>
                  <a:lnTo>
                    <a:pt x="415721" y="993482"/>
                  </a:lnTo>
                  <a:lnTo>
                    <a:pt x="415721" y="989063"/>
                  </a:lnTo>
                  <a:close/>
                </a:path>
                <a:path w="1557020" h="1102995">
                  <a:moveTo>
                    <a:pt x="599427" y="956640"/>
                  </a:moveTo>
                  <a:lnTo>
                    <a:pt x="576072" y="956640"/>
                  </a:lnTo>
                  <a:lnTo>
                    <a:pt x="576072" y="961059"/>
                  </a:lnTo>
                  <a:lnTo>
                    <a:pt x="580771" y="961059"/>
                  </a:lnTo>
                  <a:lnTo>
                    <a:pt x="580771" y="965479"/>
                  </a:lnTo>
                  <a:lnTo>
                    <a:pt x="594779" y="965479"/>
                  </a:lnTo>
                  <a:lnTo>
                    <a:pt x="594779" y="961059"/>
                  </a:lnTo>
                  <a:lnTo>
                    <a:pt x="599427" y="961059"/>
                  </a:lnTo>
                  <a:lnTo>
                    <a:pt x="599427" y="956640"/>
                  </a:lnTo>
                  <a:close/>
                </a:path>
                <a:path w="1557020" h="1102995">
                  <a:moveTo>
                    <a:pt x="604062" y="941895"/>
                  </a:moveTo>
                  <a:lnTo>
                    <a:pt x="599427" y="941895"/>
                  </a:lnTo>
                  <a:lnTo>
                    <a:pt x="599427" y="937475"/>
                  </a:lnTo>
                  <a:lnTo>
                    <a:pt x="594779" y="937475"/>
                  </a:lnTo>
                  <a:lnTo>
                    <a:pt x="594779" y="933056"/>
                  </a:lnTo>
                  <a:lnTo>
                    <a:pt x="580771" y="933056"/>
                  </a:lnTo>
                  <a:lnTo>
                    <a:pt x="580771" y="937475"/>
                  </a:lnTo>
                  <a:lnTo>
                    <a:pt x="576072" y="937475"/>
                  </a:lnTo>
                  <a:lnTo>
                    <a:pt x="576072" y="941895"/>
                  </a:lnTo>
                  <a:lnTo>
                    <a:pt x="571373" y="941895"/>
                  </a:lnTo>
                  <a:lnTo>
                    <a:pt x="571373" y="947788"/>
                  </a:lnTo>
                  <a:lnTo>
                    <a:pt x="571373" y="952207"/>
                  </a:lnTo>
                  <a:lnTo>
                    <a:pt x="571373" y="956627"/>
                  </a:lnTo>
                  <a:lnTo>
                    <a:pt x="604062" y="956627"/>
                  </a:lnTo>
                  <a:lnTo>
                    <a:pt x="604062" y="952207"/>
                  </a:lnTo>
                  <a:lnTo>
                    <a:pt x="604062" y="947788"/>
                  </a:lnTo>
                  <a:lnTo>
                    <a:pt x="604062" y="941895"/>
                  </a:lnTo>
                  <a:close/>
                </a:path>
                <a:path w="1557020" h="1102995">
                  <a:moveTo>
                    <a:pt x="798664" y="1039190"/>
                  </a:moveTo>
                  <a:lnTo>
                    <a:pt x="764413" y="1039190"/>
                  </a:lnTo>
                  <a:lnTo>
                    <a:pt x="764413" y="1043609"/>
                  </a:lnTo>
                  <a:lnTo>
                    <a:pt x="764413" y="1048029"/>
                  </a:lnTo>
                  <a:lnTo>
                    <a:pt x="769112" y="1048029"/>
                  </a:lnTo>
                  <a:lnTo>
                    <a:pt x="769112" y="1052449"/>
                  </a:lnTo>
                  <a:lnTo>
                    <a:pt x="773811" y="1052449"/>
                  </a:lnTo>
                  <a:lnTo>
                    <a:pt x="773811" y="1056868"/>
                  </a:lnTo>
                  <a:lnTo>
                    <a:pt x="787819" y="1056868"/>
                  </a:lnTo>
                  <a:lnTo>
                    <a:pt x="787819" y="1052449"/>
                  </a:lnTo>
                  <a:lnTo>
                    <a:pt x="792467" y="1052449"/>
                  </a:lnTo>
                  <a:lnTo>
                    <a:pt x="792467" y="1048029"/>
                  </a:lnTo>
                  <a:lnTo>
                    <a:pt x="798664" y="1048029"/>
                  </a:lnTo>
                  <a:lnTo>
                    <a:pt x="798664" y="1043609"/>
                  </a:lnTo>
                  <a:lnTo>
                    <a:pt x="798664" y="1039190"/>
                  </a:lnTo>
                  <a:close/>
                </a:path>
                <a:path w="1557020" h="1102995">
                  <a:moveTo>
                    <a:pt x="798664" y="1034757"/>
                  </a:moveTo>
                  <a:lnTo>
                    <a:pt x="792467" y="1034757"/>
                  </a:lnTo>
                  <a:lnTo>
                    <a:pt x="792467" y="1028865"/>
                  </a:lnTo>
                  <a:lnTo>
                    <a:pt x="787819" y="1028865"/>
                  </a:lnTo>
                  <a:lnTo>
                    <a:pt x="787819" y="1024445"/>
                  </a:lnTo>
                  <a:lnTo>
                    <a:pt x="773811" y="1024445"/>
                  </a:lnTo>
                  <a:lnTo>
                    <a:pt x="773811" y="1028865"/>
                  </a:lnTo>
                  <a:lnTo>
                    <a:pt x="769112" y="1028865"/>
                  </a:lnTo>
                  <a:lnTo>
                    <a:pt x="769112" y="1034757"/>
                  </a:lnTo>
                  <a:lnTo>
                    <a:pt x="764413" y="1034757"/>
                  </a:lnTo>
                  <a:lnTo>
                    <a:pt x="764413" y="1039177"/>
                  </a:lnTo>
                  <a:lnTo>
                    <a:pt x="798664" y="1039177"/>
                  </a:lnTo>
                  <a:lnTo>
                    <a:pt x="798664" y="1034757"/>
                  </a:lnTo>
                  <a:close/>
                </a:path>
                <a:path w="1557020" h="1102995">
                  <a:moveTo>
                    <a:pt x="982484" y="887349"/>
                  </a:moveTo>
                  <a:lnTo>
                    <a:pt x="977722" y="887349"/>
                  </a:lnTo>
                  <a:lnTo>
                    <a:pt x="977722" y="882929"/>
                  </a:lnTo>
                  <a:lnTo>
                    <a:pt x="962152" y="882929"/>
                  </a:lnTo>
                  <a:lnTo>
                    <a:pt x="962152" y="887349"/>
                  </a:lnTo>
                  <a:lnTo>
                    <a:pt x="957580" y="887349"/>
                  </a:lnTo>
                  <a:lnTo>
                    <a:pt x="957580" y="891768"/>
                  </a:lnTo>
                  <a:lnTo>
                    <a:pt x="982484" y="891768"/>
                  </a:lnTo>
                  <a:lnTo>
                    <a:pt x="982484" y="887349"/>
                  </a:lnTo>
                  <a:close/>
                </a:path>
                <a:path w="1557020" h="1102995">
                  <a:moveTo>
                    <a:pt x="987132" y="891781"/>
                  </a:moveTo>
                  <a:lnTo>
                    <a:pt x="952881" y="891781"/>
                  </a:lnTo>
                  <a:lnTo>
                    <a:pt x="952881" y="896200"/>
                  </a:lnTo>
                  <a:lnTo>
                    <a:pt x="952881" y="902093"/>
                  </a:lnTo>
                  <a:lnTo>
                    <a:pt x="952881" y="906513"/>
                  </a:lnTo>
                  <a:lnTo>
                    <a:pt x="957580" y="906513"/>
                  </a:lnTo>
                  <a:lnTo>
                    <a:pt x="957580" y="910945"/>
                  </a:lnTo>
                  <a:lnTo>
                    <a:pt x="962152" y="910945"/>
                  </a:lnTo>
                  <a:lnTo>
                    <a:pt x="962152" y="915365"/>
                  </a:lnTo>
                  <a:lnTo>
                    <a:pt x="977722" y="915365"/>
                  </a:lnTo>
                  <a:lnTo>
                    <a:pt x="977722" y="910945"/>
                  </a:lnTo>
                  <a:lnTo>
                    <a:pt x="982484" y="910945"/>
                  </a:lnTo>
                  <a:lnTo>
                    <a:pt x="982484" y="906513"/>
                  </a:lnTo>
                  <a:lnTo>
                    <a:pt x="987132" y="906513"/>
                  </a:lnTo>
                  <a:lnTo>
                    <a:pt x="987132" y="902093"/>
                  </a:lnTo>
                  <a:lnTo>
                    <a:pt x="987132" y="896200"/>
                  </a:lnTo>
                  <a:lnTo>
                    <a:pt x="987132" y="891781"/>
                  </a:lnTo>
                  <a:close/>
                </a:path>
                <a:path w="1557020" h="1102995">
                  <a:moveTo>
                    <a:pt x="1166190" y="676567"/>
                  </a:moveTo>
                  <a:lnTo>
                    <a:pt x="1150620" y="676567"/>
                  </a:lnTo>
                  <a:lnTo>
                    <a:pt x="1150620" y="680986"/>
                  </a:lnTo>
                  <a:lnTo>
                    <a:pt x="1166190" y="680986"/>
                  </a:lnTo>
                  <a:lnTo>
                    <a:pt x="1166190" y="676567"/>
                  </a:lnTo>
                  <a:close/>
                </a:path>
                <a:path w="1557020" h="1102995">
                  <a:moveTo>
                    <a:pt x="1170825" y="654443"/>
                  </a:moveTo>
                  <a:lnTo>
                    <a:pt x="1166190" y="654443"/>
                  </a:lnTo>
                  <a:lnTo>
                    <a:pt x="1166190" y="650024"/>
                  </a:lnTo>
                  <a:lnTo>
                    <a:pt x="1150620" y="650024"/>
                  </a:lnTo>
                  <a:lnTo>
                    <a:pt x="1150620" y="654443"/>
                  </a:lnTo>
                  <a:lnTo>
                    <a:pt x="1145921" y="654443"/>
                  </a:lnTo>
                  <a:lnTo>
                    <a:pt x="1145921" y="658863"/>
                  </a:lnTo>
                  <a:lnTo>
                    <a:pt x="1170825" y="658863"/>
                  </a:lnTo>
                  <a:lnTo>
                    <a:pt x="1170825" y="654443"/>
                  </a:lnTo>
                  <a:close/>
                </a:path>
                <a:path w="1557020" h="1102995">
                  <a:moveTo>
                    <a:pt x="1175473" y="658876"/>
                  </a:moveTo>
                  <a:lnTo>
                    <a:pt x="1141222" y="658876"/>
                  </a:lnTo>
                  <a:lnTo>
                    <a:pt x="1141222" y="663295"/>
                  </a:lnTo>
                  <a:lnTo>
                    <a:pt x="1141222" y="667715"/>
                  </a:lnTo>
                  <a:lnTo>
                    <a:pt x="1141222" y="672134"/>
                  </a:lnTo>
                  <a:lnTo>
                    <a:pt x="1145921" y="672134"/>
                  </a:lnTo>
                  <a:lnTo>
                    <a:pt x="1145921" y="676554"/>
                  </a:lnTo>
                  <a:lnTo>
                    <a:pt x="1170825" y="676554"/>
                  </a:lnTo>
                  <a:lnTo>
                    <a:pt x="1170825" y="672134"/>
                  </a:lnTo>
                  <a:lnTo>
                    <a:pt x="1175473" y="672134"/>
                  </a:lnTo>
                  <a:lnTo>
                    <a:pt x="1175473" y="667715"/>
                  </a:lnTo>
                  <a:lnTo>
                    <a:pt x="1175473" y="663295"/>
                  </a:lnTo>
                  <a:lnTo>
                    <a:pt x="1175473" y="658876"/>
                  </a:lnTo>
                  <a:close/>
                </a:path>
                <a:path w="1557020" h="1102995">
                  <a:moveTo>
                    <a:pt x="1359192" y="260858"/>
                  </a:moveTo>
                  <a:lnTo>
                    <a:pt x="1345184" y="260858"/>
                  </a:lnTo>
                  <a:lnTo>
                    <a:pt x="1345184" y="265277"/>
                  </a:lnTo>
                  <a:lnTo>
                    <a:pt x="1359192" y="265277"/>
                  </a:lnTo>
                  <a:lnTo>
                    <a:pt x="1359192" y="260858"/>
                  </a:lnTo>
                  <a:close/>
                </a:path>
                <a:path w="1557020" h="1102995">
                  <a:moveTo>
                    <a:pt x="1363865" y="256413"/>
                  </a:moveTo>
                  <a:lnTo>
                    <a:pt x="1338961" y="256413"/>
                  </a:lnTo>
                  <a:lnTo>
                    <a:pt x="1338961" y="260832"/>
                  </a:lnTo>
                  <a:lnTo>
                    <a:pt x="1363865" y="260832"/>
                  </a:lnTo>
                  <a:lnTo>
                    <a:pt x="1363865" y="256413"/>
                  </a:lnTo>
                  <a:close/>
                </a:path>
                <a:path w="1557020" h="1102995">
                  <a:moveTo>
                    <a:pt x="1363865" y="237236"/>
                  </a:moveTo>
                  <a:lnTo>
                    <a:pt x="1359192" y="237236"/>
                  </a:lnTo>
                  <a:lnTo>
                    <a:pt x="1359192" y="232918"/>
                  </a:lnTo>
                  <a:lnTo>
                    <a:pt x="1345184" y="232918"/>
                  </a:lnTo>
                  <a:lnTo>
                    <a:pt x="1345184" y="237236"/>
                  </a:lnTo>
                  <a:lnTo>
                    <a:pt x="1338961" y="237236"/>
                  </a:lnTo>
                  <a:lnTo>
                    <a:pt x="1338961" y="241655"/>
                  </a:lnTo>
                  <a:lnTo>
                    <a:pt x="1363865" y="241655"/>
                  </a:lnTo>
                  <a:lnTo>
                    <a:pt x="1363865" y="237236"/>
                  </a:lnTo>
                  <a:close/>
                </a:path>
                <a:path w="1557020" h="1102995">
                  <a:moveTo>
                    <a:pt x="1368640" y="246126"/>
                  </a:moveTo>
                  <a:lnTo>
                    <a:pt x="1334389" y="246126"/>
                  </a:lnTo>
                  <a:lnTo>
                    <a:pt x="1334389" y="250494"/>
                  </a:lnTo>
                  <a:lnTo>
                    <a:pt x="1334389" y="256387"/>
                  </a:lnTo>
                  <a:lnTo>
                    <a:pt x="1368640" y="256387"/>
                  </a:lnTo>
                  <a:lnTo>
                    <a:pt x="1368640" y="250545"/>
                  </a:lnTo>
                  <a:lnTo>
                    <a:pt x="1368640" y="246126"/>
                  </a:lnTo>
                  <a:close/>
                </a:path>
                <a:path w="1557020" h="1102995">
                  <a:moveTo>
                    <a:pt x="1368640" y="241681"/>
                  </a:moveTo>
                  <a:lnTo>
                    <a:pt x="1334389" y="241681"/>
                  </a:lnTo>
                  <a:lnTo>
                    <a:pt x="1334389" y="246100"/>
                  </a:lnTo>
                  <a:lnTo>
                    <a:pt x="1368640" y="246100"/>
                  </a:lnTo>
                  <a:lnTo>
                    <a:pt x="1368640" y="241681"/>
                  </a:lnTo>
                  <a:close/>
                </a:path>
                <a:path w="1557020" h="1102995">
                  <a:moveTo>
                    <a:pt x="1547660" y="26543"/>
                  </a:moveTo>
                  <a:lnTo>
                    <a:pt x="1533652" y="26543"/>
                  </a:lnTo>
                  <a:lnTo>
                    <a:pt x="1533652" y="30962"/>
                  </a:lnTo>
                  <a:lnTo>
                    <a:pt x="1547660" y="30962"/>
                  </a:lnTo>
                  <a:lnTo>
                    <a:pt x="1547660" y="26543"/>
                  </a:lnTo>
                  <a:close/>
                </a:path>
                <a:path w="1557020" h="1102995">
                  <a:moveTo>
                    <a:pt x="1552308" y="22098"/>
                  </a:moveTo>
                  <a:lnTo>
                    <a:pt x="1528953" y="22098"/>
                  </a:lnTo>
                  <a:lnTo>
                    <a:pt x="1528953" y="26517"/>
                  </a:lnTo>
                  <a:lnTo>
                    <a:pt x="1552308" y="26517"/>
                  </a:lnTo>
                  <a:lnTo>
                    <a:pt x="1552308" y="22098"/>
                  </a:lnTo>
                  <a:close/>
                </a:path>
                <a:path w="1557020" h="1102995">
                  <a:moveTo>
                    <a:pt x="1552308" y="4318"/>
                  </a:moveTo>
                  <a:lnTo>
                    <a:pt x="1547660" y="4318"/>
                  </a:lnTo>
                  <a:lnTo>
                    <a:pt x="1547660" y="0"/>
                  </a:lnTo>
                  <a:lnTo>
                    <a:pt x="1533652" y="0"/>
                  </a:lnTo>
                  <a:lnTo>
                    <a:pt x="1533652" y="4318"/>
                  </a:lnTo>
                  <a:lnTo>
                    <a:pt x="1528953" y="4318"/>
                  </a:lnTo>
                  <a:lnTo>
                    <a:pt x="1528953" y="8737"/>
                  </a:lnTo>
                  <a:lnTo>
                    <a:pt x="1552308" y="8737"/>
                  </a:lnTo>
                  <a:lnTo>
                    <a:pt x="1552308" y="4318"/>
                  </a:lnTo>
                  <a:close/>
                </a:path>
                <a:path w="1557020" h="1102995">
                  <a:moveTo>
                    <a:pt x="1556981" y="17653"/>
                  </a:moveTo>
                  <a:lnTo>
                    <a:pt x="1522730" y="17653"/>
                  </a:lnTo>
                  <a:lnTo>
                    <a:pt x="1522730" y="22072"/>
                  </a:lnTo>
                  <a:lnTo>
                    <a:pt x="1556981" y="22072"/>
                  </a:lnTo>
                  <a:lnTo>
                    <a:pt x="1556981" y="17653"/>
                  </a:lnTo>
                  <a:close/>
                </a:path>
                <a:path w="1557020" h="1102995">
                  <a:moveTo>
                    <a:pt x="1556981" y="13208"/>
                  </a:moveTo>
                  <a:lnTo>
                    <a:pt x="1522730" y="13208"/>
                  </a:lnTo>
                  <a:lnTo>
                    <a:pt x="1522730" y="17627"/>
                  </a:lnTo>
                  <a:lnTo>
                    <a:pt x="1556981" y="17627"/>
                  </a:lnTo>
                  <a:lnTo>
                    <a:pt x="1556981" y="13208"/>
                  </a:lnTo>
                  <a:close/>
                </a:path>
                <a:path w="1557020" h="1102995">
                  <a:moveTo>
                    <a:pt x="1556981" y="8763"/>
                  </a:moveTo>
                  <a:lnTo>
                    <a:pt x="1522730" y="8763"/>
                  </a:lnTo>
                  <a:lnTo>
                    <a:pt x="1522730" y="13182"/>
                  </a:lnTo>
                  <a:lnTo>
                    <a:pt x="1556981" y="13182"/>
                  </a:lnTo>
                  <a:lnTo>
                    <a:pt x="1556981" y="8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35496" y="2375306"/>
              <a:ext cx="991869" cy="1195705"/>
            </a:xfrm>
            <a:custGeom>
              <a:avLst/>
              <a:gdLst/>
              <a:ahLst/>
              <a:cxnLst/>
              <a:rect l="l" t="t" r="r" b="b"/>
              <a:pathLst>
                <a:path w="991870" h="1195704">
                  <a:moveTo>
                    <a:pt x="34251" y="1039241"/>
                  </a:moveTo>
                  <a:lnTo>
                    <a:pt x="0" y="1039241"/>
                  </a:lnTo>
                  <a:lnTo>
                    <a:pt x="0" y="1043660"/>
                  </a:lnTo>
                  <a:lnTo>
                    <a:pt x="34251" y="1043660"/>
                  </a:lnTo>
                  <a:lnTo>
                    <a:pt x="34251" y="1039241"/>
                  </a:lnTo>
                  <a:close/>
                </a:path>
                <a:path w="991870" h="1195704">
                  <a:moveTo>
                    <a:pt x="217970" y="650113"/>
                  </a:moveTo>
                  <a:lnTo>
                    <a:pt x="203962" y="650113"/>
                  </a:lnTo>
                  <a:lnTo>
                    <a:pt x="203962" y="654532"/>
                  </a:lnTo>
                  <a:lnTo>
                    <a:pt x="217970" y="654532"/>
                  </a:lnTo>
                  <a:lnTo>
                    <a:pt x="217970" y="650113"/>
                  </a:lnTo>
                  <a:close/>
                </a:path>
                <a:path w="991870" h="1195704">
                  <a:moveTo>
                    <a:pt x="222618" y="673735"/>
                  </a:moveTo>
                  <a:lnTo>
                    <a:pt x="199263" y="673735"/>
                  </a:lnTo>
                  <a:lnTo>
                    <a:pt x="199263" y="678154"/>
                  </a:lnTo>
                  <a:lnTo>
                    <a:pt x="203962" y="678154"/>
                  </a:lnTo>
                  <a:lnTo>
                    <a:pt x="203962" y="682472"/>
                  </a:lnTo>
                  <a:lnTo>
                    <a:pt x="217970" y="682472"/>
                  </a:lnTo>
                  <a:lnTo>
                    <a:pt x="217970" y="678154"/>
                  </a:lnTo>
                  <a:lnTo>
                    <a:pt x="222618" y="678154"/>
                  </a:lnTo>
                  <a:lnTo>
                    <a:pt x="222618" y="673735"/>
                  </a:lnTo>
                  <a:close/>
                </a:path>
                <a:path w="991870" h="1195704">
                  <a:moveTo>
                    <a:pt x="222618" y="654558"/>
                  </a:moveTo>
                  <a:lnTo>
                    <a:pt x="199263" y="654558"/>
                  </a:lnTo>
                  <a:lnTo>
                    <a:pt x="199263" y="658977"/>
                  </a:lnTo>
                  <a:lnTo>
                    <a:pt x="222618" y="658977"/>
                  </a:lnTo>
                  <a:lnTo>
                    <a:pt x="222618" y="654558"/>
                  </a:lnTo>
                  <a:close/>
                </a:path>
                <a:path w="991870" h="1195704">
                  <a:moveTo>
                    <a:pt x="227253" y="667816"/>
                  </a:moveTo>
                  <a:lnTo>
                    <a:pt x="194564" y="667816"/>
                  </a:lnTo>
                  <a:lnTo>
                    <a:pt x="194564" y="673709"/>
                  </a:lnTo>
                  <a:lnTo>
                    <a:pt x="227253" y="673709"/>
                  </a:lnTo>
                  <a:lnTo>
                    <a:pt x="227253" y="667816"/>
                  </a:lnTo>
                  <a:close/>
                </a:path>
                <a:path w="991870" h="1195704">
                  <a:moveTo>
                    <a:pt x="227253" y="659003"/>
                  </a:moveTo>
                  <a:lnTo>
                    <a:pt x="194564" y="659003"/>
                  </a:lnTo>
                  <a:lnTo>
                    <a:pt x="194564" y="663321"/>
                  </a:lnTo>
                  <a:lnTo>
                    <a:pt x="194564" y="667740"/>
                  </a:lnTo>
                  <a:lnTo>
                    <a:pt x="227253" y="667740"/>
                  </a:lnTo>
                  <a:lnTo>
                    <a:pt x="227253" y="663422"/>
                  </a:lnTo>
                  <a:lnTo>
                    <a:pt x="227253" y="659003"/>
                  </a:lnTo>
                  <a:close/>
                </a:path>
                <a:path w="991870" h="1195704">
                  <a:moveTo>
                    <a:pt x="406311" y="1189659"/>
                  </a:moveTo>
                  <a:lnTo>
                    <a:pt x="392303" y="1189659"/>
                  </a:lnTo>
                  <a:lnTo>
                    <a:pt x="392303" y="1195552"/>
                  </a:lnTo>
                  <a:lnTo>
                    <a:pt x="406311" y="1195552"/>
                  </a:lnTo>
                  <a:lnTo>
                    <a:pt x="406311" y="1189659"/>
                  </a:lnTo>
                  <a:close/>
                </a:path>
                <a:path w="991870" h="1195704">
                  <a:moveTo>
                    <a:pt x="406311" y="1163066"/>
                  </a:moveTo>
                  <a:lnTo>
                    <a:pt x="392303" y="1163066"/>
                  </a:lnTo>
                  <a:lnTo>
                    <a:pt x="392303" y="1167485"/>
                  </a:lnTo>
                  <a:lnTo>
                    <a:pt x="406311" y="1167485"/>
                  </a:lnTo>
                  <a:lnTo>
                    <a:pt x="406311" y="1163066"/>
                  </a:lnTo>
                  <a:close/>
                </a:path>
                <a:path w="991870" h="1195704">
                  <a:moveTo>
                    <a:pt x="411086" y="1185164"/>
                  </a:moveTo>
                  <a:lnTo>
                    <a:pt x="387731" y="1185164"/>
                  </a:lnTo>
                  <a:lnTo>
                    <a:pt x="387731" y="1189583"/>
                  </a:lnTo>
                  <a:lnTo>
                    <a:pt x="411086" y="1189583"/>
                  </a:lnTo>
                  <a:lnTo>
                    <a:pt x="411086" y="1185164"/>
                  </a:lnTo>
                  <a:close/>
                </a:path>
                <a:path w="991870" h="1195704">
                  <a:moveTo>
                    <a:pt x="411086" y="1167511"/>
                  </a:moveTo>
                  <a:lnTo>
                    <a:pt x="387731" y="1167511"/>
                  </a:lnTo>
                  <a:lnTo>
                    <a:pt x="387731" y="1171930"/>
                  </a:lnTo>
                  <a:lnTo>
                    <a:pt x="411086" y="1171930"/>
                  </a:lnTo>
                  <a:lnTo>
                    <a:pt x="411086" y="1167511"/>
                  </a:lnTo>
                  <a:close/>
                </a:path>
                <a:path w="991870" h="1195704">
                  <a:moveTo>
                    <a:pt x="417283" y="1176401"/>
                  </a:moveTo>
                  <a:lnTo>
                    <a:pt x="383032" y="1176401"/>
                  </a:lnTo>
                  <a:lnTo>
                    <a:pt x="383032" y="1180719"/>
                  </a:lnTo>
                  <a:lnTo>
                    <a:pt x="383032" y="1185138"/>
                  </a:lnTo>
                  <a:lnTo>
                    <a:pt x="417283" y="1185138"/>
                  </a:lnTo>
                  <a:lnTo>
                    <a:pt x="417283" y="1180820"/>
                  </a:lnTo>
                  <a:lnTo>
                    <a:pt x="417283" y="1176401"/>
                  </a:lnTo>
                  <a:close/>
                </a:path>
                <a:path w="991870" h="1195704">
                  <a:moveTo>
                    <a:pt x="417283" y="1171956"/>
                  </a:moveTo>
                  <a:lnTo>
                    <a:pt x="383032" y="1171956"/>
                  </a:lnTo>
                  <a:lnTo>
                    <a:pt x="383032" y="1176375"/>
                  </a:lnTo>
                  <a:lnTo>
                    <a:pt x="417283" y="1176375"/>
                  </a:lnTo>
                  <a:lnTo>
                    <a:pt x="417283" y="1171956"/>
                  </a:lnTo>
                  <a:close/>
                </a:path>
                <a:path w="991870" h="1195704">
                  <a:moveTo>
                    <a:pt x="601040" y="956691"/>
                  </a:moveTo>
                  <a:lnTo>
                    <a:pt x="585470" y="956691"/>
                  </a:lnTo>
                  <a:lnTo>
                    <a:pt x="585470" y="961110"/>
                  </a:lnTo>
                  <a:lnTo>
                    <a:pt x="601040" y="961110"/>
                  </a:lnTo>
                  <a:lnTo>
                    <a:pt x="601040" y="956691"/>
                  </a:lnTo>
                  <a:close/>
                </a:path>
                <a:path w="991870" h="1195704">
                  <a:moveTo>
                    <a:pt x="601040" y="928674"/>
                  </a:moveTo>
                  <a:lnTo>
                    <a:pt x="585470" y="928674"/>
                  </a:lnTo>
                  <a:lnTo>
                    <a:pt x="585470" y="934567"/>
                  </a:lnTo>
                  <a:lnTo>
                    <a:pt x="601040" y="934567"/>
                  </a:lnTo>
                  <a:lnTo>
                    <a:pt x="601040" y="928674"/>
                  </a:lnTo>
                  <a:close/>
                </a:path>
                <a:path w="991870" h="1195704">
                  <a:moveTo>
                    <a:pt x="605675" y="934593"/>
                  </a:moveTo>
                  <a:lnTo>
                    <a:pt x="580771" y="934593"/>
                  </a:lnTo>
                  <a:lnTo>
                    <a:pt x="580771" y="939012"/>
                  </a:lnTo>
                  <a:lnTo>
                    <a:pt x="605675" y="939012"/>
                  </a:lnTo>
                  <a:lnTo>
                    <a:pt x="605675" y="934593"/>
                  </a:lnTo>
                  <a:close/>
                </a:path>
                <a:path w="991870" h="1195704">
                  <a:moveTo>
                    <a:pt x="610323" y="947928"/>
                  </a:moveTo>
                  <a:lnTo>
                    <a:pt x="576072" y="947928"/>
                  </a:lnTo>
                  <a:lnTo>
                    <a:pt x="576072" y="952347"/>
                  </a:lnTo>
                  <a:lnTo>
                    <a:pt x="580771" y="952347"/>
                  </a:lnTo>
                  <a:lnTo>
                    <a:pt x="580771" y="956665"/>
                  </a:lnTo>
                  <a:lnTo>
                    <a:pt x="605675" y="956665"/>
                  </a:lnTo>
                  <a:lnTo>
                    <a:pt x="605675" y="952347"/>
                  </a:lnTo>
                  <a:lnTo>
                    <a:pt x="610323" y="952347"/>
                  </a:lnTo>
                  <a:lnTo>
                    <a:pt x="610323" y="947928"/>
                  </a:lnTo>
                  <a:close/>
                </a:path>
                <a:path w="991870" h="1195704">
                  <a:moveTo>
                    <a:pt x="610323" y="943483"/>
                  </a:moveTo>
                  <a:lnTo>
                    <a:pt x="576072" y="943483"/>
                  </a:lnTo>
                  <a:lnTo>
                    <a:pt x="576072" y="947902"/>
                  </a:lnTo>
                  <a:lnTo>
                    <a:pt x="610323" y="947902"/>
                  </a:lnTo>
                  <a:lnTo>
                    <a:pt x="610323" y="943483"/>
                  </a:lnTo>
                  <a:close/>
                </a:path>
                <a:path w="991870" h="1195704">
                  <a:moveTo>
                    <a:pt x="610323" y="939038"/>
                  </a:moveTo>
                  <a:lnTo>
                    <a:pt x="576072" y="939038"/>
                  </a:lnTo>
                  <a:lnTo>
                    <a:pt x="576072" y="943457"/>
                  </a:lnTo>
                  <a:lnTo>
                    <a:pt x="610323" y="943457"/>
                  </a:lnTo>
                  <a:lnTo>
                    <a:pt x="610323" y="939038"/>
                  </a:lnTo>
                  <a:close/>
                </a:path>
                <a:path w="991870" h="1195704">
                  <a:moveTo>
                    <a:pt x="789381" y="398018"/>
                  </a:moveTo>
                  <a:lnTo>
                    <a:pt x="773811" y="398018"/>
                  </a:lnTo>
                  <a:lnTo>
                    <a:pt x="773811" y="402437"/>
                  </a:lnTo>
                  <a:lnTo>
                    <a:pt x="789381" y="402437"/>
                  </a:lnTo>
                  <a:lnTo>
                    <a:pt x="789381" y="398018"/>
                  </a:lnTo>
                  <a:close/>
                </a:path>
                <a:path w="991870" h="1195704">
                  <a:moveTo>
                    <a:pt x="789381" y="371475"/>
                  </a:moveTo>
                  <a:lnTo>
                    <a:pt x="773811" y="371475"/>
                  </a:lnTo>
                  <a:lnTo>
                    <a:pt x="773811" y="375894"/>
                  </a:lnTo>
                  <a:lnTo>
                    <a:pt x="789381" y="375894"/>
                  </a:lnTo>
                  <a:lnTo>
                    <a:pt x="789381" y="371475"/>
                  </a:lnTo>
                  <a:close/>
                </a:path>
                <a:path w="991870" h="1195704">
                  <a:moveTo>
                    <a:pt x="794016" y="393573"/>
                  </a:moveTo>
                  <a:lnTo>
                    <a:pt x="769112" y="393573"/>
                  </a:lnTo>
                  <a:lnTo>
                    <a:pt x="769112" y="397992"/>
                  </a:lnTo>
                  <a:lnTo>
                    <a:pt x="794016" y="397992"/>
                  </a:lnTo>
                  <a:lnTo>
                    <a:pt x="794016" y="393573"/>
                  </a:lnTo>
                  <a:close/>
                </a:path>
                <a:path w="991870" h="1195704">
                  <a:moveTo>
                    <a:pt x="794016" y="375920"/>
                  </a:moveTo>
                  <a:lnTo>
                    <a:pt x="769112" y="375920"/>
                  </a:lnTo>
                  <a:lnTo>
                    <a:pt x="769112" y="380339"/>
                  </a:lnTo>
                  <a:lnTo>
                    <a:pt x="794016" y="380339"/>
                  </a:lnTo>
                  <a:lnTo>
                    <a:pt x="794016" y="375920"/>
                  </a:lnTo>
                  <a:close/>
                </a:path>
                <a:path w="991870" h="1195704">
                  <a:moveTo>
                    <a:pt x="798791" y="384810"/>
                  </a:moveTo>
                  <a:lnTo>
                    <a:pt x="764540" y="384810"/>
                  </a:lnTo>
                  <a:lnTo>
                    <a:pt x="764540" y="389128"/>
                  </a:lnTo>
                  <a:lnTo>
                    <a:pt x="764540" y="393547"/>
                  </a:lnTo>
                  <a:lnTo>
                    <a:pt x="798791" y="393547"/>
                  </a:lnTo>
                  <a:lnTo>
                    <a:pt x="798791" y="389229"/>
                  </a:lnTo>
                  <a:lnTo>
                    <a:pt x="798791" y="384810"/>
                  </a:lnTo>
                  <a:close/>
                </a:path>
                <a:path w="991870" h="1195704">
                  <a:moveTo>
                    <a:pt x="798791" y="380365"/>
                  </a:moveTo>
                  <a:lnTo>
                    <a:pt x="764540" y="380365"/>
                  </a:lnTo>
                  <a:lnTo>
                    <a:pt x="764540" y="384784"/>
                  </a:lnTo>
                  <a:lnTo>
                    <a:pt x="798791" y="384784"/>
                  </a:lnTo>
                  <a:lnTo>
                    <a:pt x="798791" y="380365"/>
                  </a:lnTo>
                  <a:close/>
                </a:path>
                <a:path w="991870" h="1195704">
                  <a:moveTo>
                    <a:pt x="982510" y="28067"/>
                  </a:moveTo>
                  <a:lnTo>
                    <a:pt x="968502" y="28067"/>
                  </a:lnTo>
                  <a:lnTo>
                    <a:pt x="968502" y="32486"/>
                  </a:lnTo>
                  <a:lnTo>
                    <a:pt x="982510" y="32486"/>
                  </a:lnTo>
                  <a:lnTo>
                    <a:pt x="982510" y="28067"/>
                  </a:lnTo>
                  <a:close/>
                </a:path>
                <a:path w="991870" h="1195704">
                  <a:moveTo>
                    <a:pt x="982510" y="0"/>
                  </a:moveTo>
                  <a:lnTo>
                    <a:pt x="968502" y="0"/>
                  </a:lnTo>
                  <a:lnTo>
                    <a:pt x="968502" y="4419"/>
                  </a:lnTo>
                  <a:lnTo>
                    <a:pt x="982510" y="4419"/>
                  </a:lnTo>
                  <a:lnTo>
                    <a:pt x="982510" y="0"/>
                  </a:lnTo>
                  <a:close/>
                </a:path>
                <a:path w="991870" h="1195704">
                  <a:moveTo>
                    <a:pt x="987158" y="4445"/>
                  </a:moveTo>
                  <a:lnTo>
                    <a:pt x="963803" y="4445"/>
                  </a:lnTo>
                  <a:lnTo>
                    <a:pt x="963803" y="8864"/>
                  </a:lnTo>
                  <a:lnTo>
                    <a:pt x="987158" y="8864"/>
                  </a:lnTo>
                  <a:lnTo>
                    <a:pt x="987158" y="4445"/>
                  </a:lnTo>
                  <a:close/>
                </a:path>
                <a:path w="991870" h="1195704">
                  <a:moveTo>
                    <a:pt x="991831" y="17780"/>
                  </a:moveTo>
                  <a:lnTo>
                    <a:pt x="957580" y="17780"/>
                  </a:lnTo>
                  <a:lnTo>
                    <a:pt x="957580" y="22199"/>
                  </a:lnTo>
                  <a:lnTo>
                    <a:pt x="963803" y="22199"/>
                  </a:lnTo>
                  <a:lnTo>
                    <a:pt x="963803" y="28041"/>
                  </a:lnTo>
                  <a:lnTo>
                    <a:pt x="987158" y="28041"/>
                  </a:lnTo>
                  <a:lnTo>
                    <a:pt x="987158" y="22199"/>
                  </a:lnTo>
                  <a:lnTo>
                    <a:pt x="991831" y="22199"/>
                  </a:lnTo>
                  <a:lnTo>
                    <a:pt x="991831" y="17780"/>
                  </a:lnTo>
                  <a:close/>
                </a:path>
                <a:path w="991870" h="1195704">
                  <a:moveTo>
                    <a:pt x="991831" y="13335"/>
                  </a:moveTo>
                  <a:lnTo>
                    <a:pt x="957580" y="13335"/>
                  </a:lnTo>
                  <a:lnTo>
                    <a:pt x="957580" y="17754"/>
                  </a:lnTo>
                  <a:lnTo>
                    <a:pt x="991831" y="17754"/>
                  </a:lnTo>
                  <a:lnTo>
                    <a:pt x="991831" y="13335"/>
                  </a:lnTo>
                  <a:close/>
                </a:path>
                <a:path w="991870" h="1195704">
                  <a:moveTo>
                    <a:pt x="991831" y="8890"/>
                  </a:moveTo>
                  <a:lnTo>
                    <a:pt x="957580" y="8890"/>
                  </a:lnTo>
                  <a:lnTo>
                    <a:pt x="957580" y="13309"/>
                  </a:lnTo>
                  <a:lnTo>
                    <a:pt x="991831" y="13309"/>
                  </a:lnTo>
                  <a:lnTo>
                    <a:pt x="991831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14059" y="482996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53058" y="3394455"/>
            <a:ext cx="153670" cy="825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9923" y="2250478"/>
            <a:ext cx="1774825" cy="8001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750" i="1" dirty="0">
                <a:latin typeface="Symbol"/>
                <a:cs typeface="Symbol"/>
              </a:rPr>
              <a:t>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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i="1" spc="80" dirty="0">
                <a:latin typeface="Times New Roman"/>
                <a:cs typeface="Times New Roman"/>
              </a:rPr>
              <a:t>g</a:t>
            </a:r>
            <a:r>
              <a:rPr sz="1650" spc="80" dirty="0">
                <a:latin typeface="Times New Roman"/>
                <a:cs typeface="Times New Roman"/>
              </a:rPr>
              <a:t>(</a:t>
            </a:r>
            <a:r>
              <a:rPr sz="1750" i="1" spc="80" dirty="0">
                <a:latin typeface="Symbol"/>
                <a:cs typeface="Symbol"/>
              </a:rPr>
              <a:t></a:t>
            </a:r>
            <a:r>
              <a:rPr sz="1650" spc="80" dirty="0">
                <a:latin typeface="Times New Roman"/>
                <a:cs typeface="Times New Roman"/>
              </a:rPr>
              <a:t>)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Symbol"/>
                <a:cs typeface="Symbol"/>
              </a:rPr>
              <a:t></a:t>
            </a:r>
            <a:r>
              <a:rPr sz="1425" baseline="-26315" dirty="0">
                <a:latin typeface="Times New Roman"/>
                <a:cs typeface="Times New Roman"/>
              </a:rPr>
              <a:t>0</a:t>
            </a:r>
            <a:r>
              <a:rPr sz="1425" spc="300" baseline="-2631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Symbol"/>
                <a:cs typeface="Symbol"/>
              </a:rPr>
              <a:t></a:t>
            </a:r>
            <a:r>
              <a:rPr sz="1650" spc="-11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Symbol"/>
                <a:cs typeface="Symbol"/>
              </a:rPr>
              <a:t></a:t>
            </a:r>
            <a:r>
              <a:rPr sz="1425" spc="-37" baseline="-26315" dirty="0">
                <a:latin typeface="Times New Roman"/>
                <a:cs typeface="Times New Roman"/>
              </a:rPr>
              <a:t>1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880"/>
              </a:spcBef>
            </a:pPr>
            <a:r>
              <a:rPr sz="1800" i="1" spc="-114" dirty="0">
                <a:latin typeface="Times New Roman"/>
                <a:cs typeface="Times New Roman"/>
              </a:rPr>
              <a:t>g</a:t>
            </a:r>
            <a:r>
              <a:rPr sz="1800" spc="-114" dirty="0">
                <a:latin typeface="Times New Roman"/>
                <a:cs typeface="Times New Roman"/>
              </a:rPr>
              <a:t>(</a:t>
            </a:r>
            <a:r>
              <a:rPr sz="1900" i="1" spc="-114" dirty="0">
                <a:latin typeface="Symbol"/>
                <a:cs typeface="Symbol"/>
              </a:rPr>
              <a:t></a:t>
            </a:r>
            <a:r>
              <a:rPr sz="1800" spc="-114" dirty="0">
                <a:latin typeface="Times New Roman"/>
                <a:cs typeface="Times New Roman"/>
              </a:rPr>
              <a:t>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log(</a:t>
            </a:r>
            <a:r>
              <a:rPr sz="1900" i="1" spc="-10" dirty="0">
                <a:latin typeface="Symbol"/>
                <a:cs typeface="Symbol"/>
              </a:rPr>
              <a:t>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F8772B-EE41-4869-B93E-1512395A36E3}"/>
              </a:ext>
            </a:extLst>
          </p:cNvPr>
          <p:cNvSpPr txBox="1"/>
          <p:nvPr/>
        </p:nvSpPr>
        <p:spPr>
          <a:xfrm>
            <a:off x="5982605" y="1931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산점도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1" y="156717"/>
            <a:ext cx="247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일반화선형모형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960" y="843533"/>
            <a:ext cx="7457440" cy="543560"/>
            <a:chOff x="345960" y="843533"/>
            <a:chExt cx="7457440" cy="543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3" y="893063"/>
              <a:ext cx="7420356" cy="434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7" y="903731"/>
              <a:ext cx="4637532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60" y="843533"/>
              <a:ext cx="7416800" cy="432434"/>
            </a:xfrm>
            <a:custGeom>
              <a:avLst/>
              <a:gdLst/>
              <a:ahLst/>
              <a:cxnLst/>
              <a:rect l="l" t="t" r="r" b="b"/>
              <a:pathLst>
                <a:path w="7416800" h="432434">
                  <a:moveTo>
                    <a:pt x="7344778" y="0"/>
                  </a:moveTo>
                  <a:lnTo>
                    <a:pt x="72009" y="0"/>
                  </a:lnTo>
                  <a:lnTo>
                    <a:pt x="43976" y="5661"/>
                  </a:lnTo>
                  <a:lnTo>
                    <a:pt x="21088" y="21097"/>
                  </a:lnTo>
                  <a:lnTo>
                    <a:pt x="5657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57" y="388066"/>
                  </a:lnTo>
                  <a:lnTo>
                    <a:pt x="21088" y="410956"/>
                  </a:lnTo>
                  <a:lnTo>
                    <a:pt x="43976" y="426392"/>
                  </a:lnTo>
                  <a:lnTo>
                    <a:pt x="72009" y="432053"/>
                  </a:lnTo>
                  <a:lnTo>
                    <a:pt x="7344778" y="432053"/>
                  </a:lnTo>
                  <a:lnTo>
                    <a:pt x="7372799" y="426392"/>
                  </a:lnTo>
                  <a:lnTo>
                    <a:pt x="7395689" y="410956"/>
                  </a:lnTo>
                  <a:lnTo>
                    <a:pt x="7411125" y="388066"/>
                  </a:lnTo>
                  <a:lnTo>
                    <a:pt x="7416787" y="360044"/>
                  </a:lnTo>
                  <a:lnTo>
                    <a:pt x="7416787" y="72008"/>
                  </a:lnTo>
                  <a:lnTo>
                    <a:pt x="7411125" y="43987"/>
                  </a:lnTo>
                  <a:lnTo>
                    <a:pt x="7395689" y="21097"/>
                  </a:lnTo>
                  <a:lnTo>
                    <a:pt x="7372799" y="5661"/>
                  </a:lnTo>
                  <a:lnTo>
                    <a:pt x="7344778" y="0"/>
                  </a:lnTo>
                  <a:close/>
                </a:path>
              </a:pathLst>
            </a:custGeom>
            <a:solidFill>
              <a:srgbClr val="ADD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5719" y="917575"/>
            <a:ext cx="432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9240" algn="l"/>
              </a:tabLst>
            </a:pPr>
            <a:r>
              <a:rPr sz="1800" dirty="0">
                <a:latin typeface="Dotum"/>
                <a:cs typeface="Dotum"/>
              </a:rPr>
              <a:t>선형모형의</a:t>
            </a:r>
            <a:r>
              <a:rPr sz="1800" spc="-15" dirty="0">
                <a:latin typeface="Dotum"/>
                <a:cs typeface="Dotum"/>
              </a:rPr>
              <a:t> </a:t>
            </a:r>
            <a:r>
              <a:rPr sz="1800" dirty="0">
                <a:latin typeface="Dotum"/>
                <a:cs typeface="Dotum"/>
              </a:rPr>
              <a:t>일반화선형모형으로의</a:t>
            </a:r>
            <a:r>
              <a:rPr sz="1800" spc="-25" dirty="0">
                <a:latin typeface="Dotum"/>
                <a:cs typeface="Dotum"/>
              </a:rPr>
              <a:t> 확장</a:t>
            </a:r>
            <a:endParaRPr sz="1800">
              <a:latin typeface="Dotum"/>
              <a:cs typeface="Dotum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98848"/>
              </p:ext>
            </p:extLst>
          </p:nvPr>
        </p:nvGraphicFramePr>
        <p:xfrm>
          <a:off x="467537" y="1348105"/>
          <a:ext cx="6146165" cy="344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spc="-10" dirty="0">
                          <a:latin typeface="Gulim"/>
                          <a:cs typeface="Gulim"/>
                        </a:rPr>
                        <a:t>선형회귀모형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spc="-10" dirty="0">
                          <a:latin typeface="Gulim"/>
                          <a:cs typeface="Gulim"/>
                        </a:rPr>
                        <a:t>일반화선형모형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1130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Gulim"/>
                          <a:cs typeface="Gulim"/>
                        </a:rPr>
                        <a:t>반응변수의</a:t>
                      </a:r>
                      <a:r>
                        <a:rPr sz="1400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분포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Gulim"/>
                          <a:cs typeface="Gulim"/>
                        </a:rPr>
                        <a:t>정규분포를</a:t>
                      </a:r>
                      <a:r>
                        <a:rPr sz="1400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가정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marR="133350">
                        <a:lnSpc>
                          <a:spcPct val="160100"/>
                        </a:lnSpc>
                        <a:spcBef>
                          <a:spcPts val="40"/>
                        </a:spcBef>
                      </a:pPr>
                      <a:r>
                        <a:rPr sz="1400" spc="-105" dirty="0">
                          <a:latin typeface="Gulim"/>
                          <a:cs typeface="Gulim"/>
                        </a:rPr>
                        <a:t>정규분포,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5" dirty="0">
                          <a:latin typeface="Gulim"/>
                          <a:cs typeface="Gulim"/>
                        </a:rPr>
                        <a:t>이항분포,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90" dirty="0">
                          <a:latin typeface="Gulim"/>
                          <a:cs typeface="Gulim"/>
                        </a:rPr>
                        <a:t>포아송 분포,</a:t>
                      </a:r>
                      <a:r>
                        <a:rPr sz="1400" spc="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10" dirty="0">
                          <a:latin typeface="Gulim"/>
                          <a:cs typeface="Gulim"/>
                        </a:rPr>
                        <a:t>음이항분포,</a:t>
                      </a:r>
                      <a:r>
                        <a:rPr sz="1400" spc="-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5" dirty="0">
                          <a:latin typeface="Gulim"/>
                          <a:cs typeface="Gulim"/>
                        </a:rPr>
                        <a:t>감마분포 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등</a:t>
                      </a:r>
                      <a:r>
                        <a:rPr sz="1400" spc="-1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20" dirty="0">
                          <a:highlight>
                            <a:srgbClr val="FFFF00"/>
                          </a:highlight>
                          <a:latin typeface="Gulim"/>
                          <a:cs typeface="Gulim"/>
                        </a:rPr>
                        <a:t>지수족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5" dirty="0">
                          <a:latin typeface="Gulim"/>
                          <a:cs typeface="Gulim"/>
                        </a:rPr>
                        <a:t>분포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dirty="0">
                          <a:latin typeface="Gulim"/>
                          <a:cs typeface="Gulim"/>
                        </a:rPr>
                        <a:t>중</a:t>
                      </a:r>
                      <a:r>
                        <a:rPr sz="14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하나를 가정</a:t>
                      </a:r>
                      <a:endParaRPr sz="1400" dirty="0">
                        <a:latin typeface="Gulim"/>
                        <a:cs typeface="Gulim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-75" dirty="0">
                          <a:solidFill>
                            <a:srgbClr val="0000F5"/>
                          </a:solidFill>
                          <a:latin typeface="Gulim"/>
                          <a:cs typeface="Gulim"/>
                        </a:rPr>
                        <a:t>평균의</a:t>
                      </a:r>
                      <a:r>
                        <a:rPr sz="1050" dirty="0">
                          <a:solidFill>
                            <a:srgbClr val="0000F5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050" spc="-25" dirty="0">
                          <a:solidFill>
                            <a:srgbClr val="0000F5"/>
                          </a:solidFill>
                          <a:latin typeface="Gulim"/>
                          <a:cs typeface="Gulim"/>
                        </a:rPr>
                        <a:t>선형성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600" i="1" spc="-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500" spc="-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500" i="1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75" i="1" baseline="4575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75" i="1" spc="-165" baseline="4575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50" dirty="0">
                          <a:latin typeface="Symbol"/>
                          <a:cs typeface="Symbol"/>
                        </a:rPr>
                        <a:t>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000" i="1" dirty="0">
                          <a:latin typeface="Symbol"/>
                          <a:cs typeface="Symbol"/>
                        </a:rPr>
                        <a:t>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spc="-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114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5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i="1" spc="-15" baseline="42929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50" i="1" spc="-225" baseline="429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0" dirty="0">
                          <a:latin typeface="Symbol"/>
                          <a:cs typeface="Symbol"/>
                        </a:rPr>
                        <a:t>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21145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5" dirty="0">
                          <a:latin typeface="Gulim"/>
                          <a:cs typeface="Gulim"/>
                        </a:rPr>
                        <a:t>모수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5" dirty="0">
                          <a:latin typeface="Gulim"/>
                          <a:cs typeface="Gulim"/>
                        </a:rPr>
                        <a:t>추정법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10" dirty="0">
                          <a:latin typeface="Gulim"/>
                          <a:cs typeface="Gulim"/>
                        </a:rPr>
                        <a:t>최소제곱추정</a:t>
                      </a:r>
                      <a:endParaRPr sz="1400">
                        <a:latin typeface="Gulim"/>
                        <a:cs typeface="Gulim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dirty="0">
                          <a:latin typeface="Gulim"/>
                          <a:cs typeface="Gulim"/>
                        </a:rPr>
                        <a:t>(=</a:t>
                      </a:r>
                      <a:r>
                        <a:rPr sz="14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최대가능도추정)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1155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Gulim"/>
                          <a:cs typeface="Gulim"/>
                        </a:rPr>
                        <a:t>최대가능도추정</a:t>
                      </a:r>
                      <a:endParaRPr sz="1400" dirty="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14933"/>
            <a:ext cx="5168265" cy="6159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97180" marR="5080" indent="-285115">
              <a:lnSpc>
                <a:spcPct val="111800"/>
              </a:lnSpc>
              <a:spcBef>
                <a:spcPts val="30"/>
              </a:spcBef>
              <a:buFont typeface="Wingdings"/>
              <a:buChar char=""/>
              <a:tabLst>
                <a:tab pos="299085" algn="l"/>
                <a:tab pos="299720" algn="l"/>
                <a:tab pos="1644650" algn="l"/>
              </a:tabLst>
            </a:pPr>
            <a:r>
              <a:rPr sz="1600" b="1" spc="-140" dirty="0">
                <a:latin typeface="Malgun Gothic"/>
                <a:cs typeface="Malgun Gothic"/>
              </a:rPr>
              <a:t>지수족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145" dirty="0">
                <a:latin typeface="Malgun Gothic"/>
                <a:cs typeface="Malgun Gothic"/>
              </a:rPr>
              <a:t>분포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Gulim"/>
                <a:cs typeface="Gulim"/>
              </a:rPr>
              <a:t>(the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30" dirty="0">
                <a:latin typeface="Gulim"/>
                <a:cs typeface="Gulim"/>
              </a:rPr>
              <a:t>exponential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family</a:t>
            </a:r>
            <a:r>
              <a:rPr sz="1600" spc="-50" dirty="0">
                <a:latin typeface="Gulim"/>
                <a:cs typeface="Gulim"/>
              </a:rPr>
              <a:t> </a:t>
            </a:r>
            <a:r>
              <a:rPr sz="1600" spc="-55" dirty="0">
                <a:latin typeface="Gulim"/>
                <a:cs typeface="Gulim"/>
              </a:rPr>
              <a:t>of</a:t>
            </a:r>
            <a:r>
              <a:rPr sz="1600" spc="-60" dirty="0">
                <a:latin typeface="Gulim"/>
                <a:cs typeface="Gulim"/>
              </a:rPr>
              <a:t> </a:t>
            </a:r>
            <a:r>
              <a:rPr sz="1600" spc="-35" dirty="0">
                <a:latin typeface="Gulim"/>
                <a:cs typeface="Gulim"/>
              </a:rPr>
              <a:t>distributions)</a:t>
            </a:r>
            <a:r>
              <a:rPr sz="1600" spc="-15" dirty="0">
                <a:latin typeface="Gulim"/>
                <a:cs typeface="Gulim"/>
              </a:rPr>
              <a:t> </a:t>
            </a:r>
            <a:r>
              <a:rPr sz="1600" spc="-50" dirty="0">
                <a:latin typeface="Gulim"/>
                <a:cs typeface="Gulim"/>
              </a:rPr>
              <a:t>: </a:t>
            </a:r>
            <a:r>
              <a:rPr sz="1600" spc="-130" dirty="0">
                <a:latin typeface="Gulim"/>
                <a:cs typeface="Gulim"/>
              </a:rPr>
              <a:t>확률밀도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함수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2775" i="1" baseline="3003" dirty="0">
                <a:latin typeface="Times New Roman"/>
                <a:cs typeface="Times New Roman"/>
              </a:rPr>
              <a:t>f</a:t>
            </a:r>
            <a:r>
              <a:rPr sz="2775" i="1" spc="-179" baseline="3003" dirty="0">
                <a:latin typeface="Times New Roman"/>
                <a:cs typeface="Times New Roman"/>
              </a:rPr>
              <a:t> </a:t>
            </a:r>
            <a:r>
              <a:rPr sz="2775" baseline="3003" dirty="0">
                <a:latin typeface="Times New Roman"/>
                <a:cs typeface="Times New Roman"/>
              </a:rPr>
              <a:t>(</a:t>
            </a:r>
            <a:r>
              <a:rPr sz="2775" spc="-359" baseline="3003" dirty="0">
                <a:latin typeface="Times New Roman"/>
                <a:cs typeface="Times New Roman"/>
              </a:rPr>
              <a:t> </a:t>
            </a:r>
            <a:r>
              <a:rPr sz="2775" i="1" spc="-277" baseline="3003" dirty="0">
                <a:latin typeface="Times New Roman"/>
                <a:cs typeface="Times New Roman"/>
              </a:rPr>
              <a:t>y</a:t>
            </a:r>
            <a:r>
              <a:rPr sz="2775" spc="-277" baseline="3003" dirty="0">
                <a:latin typeface="Times New Roman"/>
                <a:cs typeface="Times New Roman"/>
              </a:rPr>
              <a:t>;</a:t>
            </a:r>
            <a:r>
              <a:rPr sz="2925" i="1" spc="-277" baseline="2849" dirty="0">
                <a:latin typeface="Symbol"/>
                <a:cs typeface="Symbol"/>
              </a:rPr>
              <a:t></a:t>
            </a:r>
            <a:r>
              <a:rPr sz="2775" spc="-277" baseline="3003" dirty="0">
                <a:latin typeface="Times New Roman"/>
                <a:cs typeface="Times New Roman"/>
              </a:rPr>
              <a:t>,</a:t>
            </a:r>
            <a:r>
              <a:rPr sz="2925" i="1" spc="-277" baseline="2849" dirty="0">
                <a:latin typeface="Symbol"/>
                <a:cs typeface="Symbol"/>
              </a:rPr>
              <a:t></a:t>
            </a:r>
            <a:r>
              <a:rPr sz="2775" spc="-277" baseline="3003" dirty="0">
                <a:latin typeface="Times New Roman"/>
                <a:cs typeface="Times New Roman"/>
              </a:rPr>
              <a:t>)</a:t>
            </a:r>
            <a:r>
              <a:rPr sz="2775" spc="60" baseline="300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Gulim"/>
                <a:cs typeface="Gulim"/>
              </a:rPr>
              <a:t>가</a:t>
            </a:r>
            <a:r>
              <a:rPr sz="1600" spc="-15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다음과</a:t>
            </a:r>
            <a:r>
              <a:rPr sz="1600" dirty="0">
                <a:latin typeface="Gulim"/>
                <a:cs typeface="Gulim"/>
              </a:rPr>
              <a:t> </a:t>
            </a:r>
            <a:r>
              <a:rPr sz="1600" spc="-110" dirty="0">
                <a:latin typeface="Gulim"/>
                <a:cs typeface="Gulim"/>
              </a:rPr>
              <a:t>같이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표현되는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분포.</a:t>
            </a:r>
            <a:endParaRPr sz="16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058" y="1449324"/>
            <a:ext cx="8341995" cy="3062605"/>
            <a:chOff x="595058" y="1449324"/>
            <a:chExt cx="8341995" cy="3062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058" y="1662811"/>
              <a:ext cx="6776211" cy="28491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1467" y="1449324"/>
              <a:ext cx="2525267" cy="14965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44234" y="1481709"/>
              <a:ext cx="2406015" cy="1378585"/>
            </a:xfrm>
            <a:custGeom>
              <a:avLst/>
              <a:gdLst/>
              <a:ahLst/>
              <a:cxnLst/>
              <a:rect l="l" t="t" r="r" b="b"/>
              <a:pathLst>
                <a:path w="2406015" h="1378585">
                  <a:moveTo>
                    <a:pt x="0" y="689101"/>
                  </a:moveTo>
                  <a:lnTo>
                    <a:pt x="5841" y="620746"/>
                  </a:lnTo>
                  <a:lnTo>
                    <a:pt x="22999" y="554295"/>
                  </a:lnTo>
                  <a:lnTo>
                    <a:pt x="50922" y="490066"/>
                  </a:lnTo>
                  <a:lnTo>
                    <a:pt x="89059" y="428373"/>
                  </a:lnTo>
                  <a:lnTo>
                    <a:pt x="136859" y="369533"/>
                  </a:lnTo>
                  <a:lnTo>
                    <a:pt x="164211" y="341281"/>
                  </a:lnTo>
                  <a:lnTo>
                    <a:pt x="193771" y="313861"/>
                  </a:lnTo>
                  <a:lnTo>
                    <a:pt x="225471" y="287312"/>
                  </a:lnTo>
                  <a:lnTo>
                    <a:pt x="259243" y="261673"/>
                  </a:lnTo>
                  <a:lnTo>
                    <a:pt x="295017" y="236984"/>
                  </a:lnTo>
                  <a:lnTo>
                    <a:pt x="332724" y="213285"/>
                  </a:lnTo>
                  <a:lnTo>
                    <a:pt x="372296" y="190614"/>
                  </a:lnTo>
                  <a:lnTo>
                    <a:pt x="413664" y="169012"/>
                  </a:lnTo>
                  <a:lnTo>
                    <a:pt x="456759" y="148517"/>
                  </a:lnTo>
                  <a:lnTo>
                    <a:pt x="501511" y="129169"/>
                  </a:lnTo>
                  <a:lnTo>
                    <a:pt x="547853" y="111008"/>
                  </a:lnTo>
                  <a:lnTo>
                    <a:pt x="595714" y="94074"/>
                  </a:lnTo>
                  <a:lnTo>
                    <a:pt x="645027" y="78404"/>
                  </a:lnTo>
                  <a:lnTo>
                    <a:pt x="695722" y="64040"/>
                  </a:lnTo>
                  <a:lnTo>
                    <a:pt x="747731" y="51020"/>
                  </a:lnTo>
                  <a:lnTo>
                    <a:pt x="800984" y="39385"/>
                  </a:lnTo>
                  <a:lnTo>
                    <a:pt x="855413" y="29172"/>
                  </a:lnTo>
                  <a:lnTo>
                    <a:pt x="910948" y="20423"/>
                  </a:lnTo>
                  <a:lnTo>
                    <a:pt x="967522" y="13176"/>
                  </a:lnTo>
                  <a:lnTo>
                    <a:pt x="1025064" y="7470"/>
                  </a:lnTo>
                  <a:lnTo>
                    <a:pt x="1083507" y="3346"/>
                  </a:lnTo>
                  <a:lnTo>
                    <a:pt x="1142780" y="843"/>
                  </a:lnTo>
                  <a:lnTo>
                    <a:pt x="1202816" y="0"/>
                  </a:lnTo>
                  <a:lnTo>
                    <a:pt x="1262841" y="843"/>
                  </a:lnTo>
                  <a:lnTo>
                    <a:pt x="1322105" y="3346"/>
                  </a:lnTo>
                  <a:lnTo>
                    <a:pt x="1380537" y="7470"/>
                  </a:lnTo>
                  <a:lnTo>
                    <a:pt x="1438071" y="13176"/>
                  </a:lnTo>
                  <a:lnTo>
                    <a:pt x="1494635" y="20423"/>
                  </a:lnTo>
                  <a:lnTo>
                    <a:pt x="1550163" y="29172"/>
                  </a:lnTo>
                  <a:lnTo>
                    <a:pt x="1604584" y="39385"/>
                  </a:lnTo>
                  <a:lnTo>
                    <a:pt x="1657831" y="51020"/>
                  </a:lnTo>
                  <a:lnTo>
                    <a:pt x="1709833" y="64040"/>
                  </a:lnTo>
                  <a:lnTo>
                    <a:pt x="1760522" y="78404"/>
                  </a:lnTo>
                  <a:lnTo>
                    <a:pt x="1809829" y="94074"/>
                  </a:lnTo>
                  <a:lnTo>
                    <a:pt x="1857686" y="111008"/>
                  </a:lnTo>
                  <a:lnTo>
                    <a:pt x="1904023" y="129169"/>
                  </a:lnTo>
                  <a:lnTo>
                    <a:pt x="1948772" y="148517"/>
                  </a:lnTo>
                  <a:lnTo>
                    <a:pt x="1991862" y="169012"/>
                  </a:lnTo>
                  <a:lnTo>
                    <a:pt x="2033227" y="190614"/>
                  </a:lnTo>
                  <a:lnTo>
                    <a:pt x="2072796" y="213285"/>
                  </a:lnTo>
                  <a:lnTo>
                    <a:pt x="2110501" y="236984"/>
                  </a:lnTo>
                  <a:lnTo>
                    <a:pt x="2146273" y="261673"/>
                  </a:lnTo>
                  <a:lnTo>
                    <a:pt x="2180043" y="287312"/>
                  </a:lnTo>
                  <a:lnTo>
                    <a:pt x="2211741" y="313861"/>
                  </a:lnTo>
                  <a:lnTo>
                    <a:pt x="2241300" y="341281"/>
                  </a:lnTo>
                  <a:lnTo>
                    <a:pt x="2268650" y="369533"/>
                  </a:lnTo>
                  <a:lnTo>
                    <a:pt x="2293723" y="398577"/>
                  </a:lnTo>
                  <a:lnTo>
                    <a:pt x="2336759" y="458883"/>
                  </a:lnTo>
                  <a:lnTo>
                    <a:pt x="2369857" y="521883"/>
                  </a:lnTo>
                  <a:lnTo>
                    <a:pt x="2392466" y="587262"/>
                  </a:lnTo>
                  <a:lnTo>
                    <a:pt x="2404035" y="654705"/>
                  </a:lnTo>
                  <a:lnTo>
                    <a:pt x="2405507" y="689101"/>
                  </a:lnTo>
                  <a:lnTo>
                    <a:pt x="2404035" y="723487"/>
                  </a:lnTo>
                  <a:lnTo>
                    <a:pt x="2392466" y="790909"/>
                  </a:lnTo>
                  <a:lnTo>
                    <a:pt x="2369857" y="856271"/>
                  </a:lnTo>
                  <a:lnTo>
                    <a:pt x="2336759" y="919256"/>
                  </a:lnTo>
                  <a:lnTo>
                    <a:pt x="2293723" y="979548"/>
                  </a:lnTo>
                  <a:lnTo>
                    <a:pt x="2268650" y="1008586"/>
                  </a:lnTo>
                  <a:lnTo>
                    <a:pt x="2241300" y="1036832"/>
                  </a:lnTo>
                  <a:lnTo>
                    <a:pt x="2211741" y="1064247"/>
                  </a:lnTo>
                  <a:lnTo>
                    <a:pt x="2180043" y="1090792"/>
                  </a:lnTo>
                  <a:lnTo>
                    <a:pt x="2146273" y="1116427"/>
                  </a:lnTo>
                  <a:lnTo>
                    <a:pt x="2110501" y="1141112"/>
                  </a:lnTo>
                  <a:lnTo>
                    <a:pt x="2072796" y="1164809"/>
                  </a:lnTo>
                  <a:lnTo>
                    <a:pt x="2033227" y="1187476"/>
                  </a:lnTo>
                  <a:lnTo>
                    <a:pt x="1991862" y="1209076"/>
                  </a:lnTo>
                  <a:lnTo>
                    <a:pt x="1948772" y="1229569"/>
                  </a:lnTo>
                  <a:lnTo>
                    <a:pt x="1904023" y="1248914"/>
                  </a:lnTo>
                  <a:lnTo>
                    <a:pt x="1857686" y="1267074"/>
                  </a:lnTo>
                  <a:lnTo>
                    <a:pt x="1809829" y="1284007"/>
                  </a:lnTo>
                  <a:lnTo>
                    <a:pt x="1760522" y="1299675"/>
                  </a:lnTo>
                  <a:lnTo>
                    <a:pt x="1709833" y="1314038"/>
                  </a:lnTo>
                  <a:lnTo>
                    <a:pt x="1657831" y="1327057"/>
                  </a:lnTo>
                  <a:lnTo>
                    <a:pt x="1604584" y="1338693"/>
                  </a:lnTo>
                  <a:lnTo>
                    <a:pt x="1550163" y="1348904"/>
                  </a:lnTo>
                  <a:lnTo>
                    <a:pt x="1494635" y="1357654"/>
                  </a:lnTo>
                  <a:lnTo>
                    <a:pt x="1438071" y="1364901"/>
                  </a:lnTo>
                  <a:lnTo>
                    <a:pt x="1380537" y="1370606"/>
                  </a:lnTo>
                  <a:lnTo>
                    <a:pt x="1322105" y="1374730"/>
                  </a:lnTo>
                  <a:lnTo>
                    <a:pt x="1262841" y="1377233"/>
                  </a:lnTo>
                  <a:lnTo>
                    <a:pt x="1202816" y="1378077"/>
                  </a:lnTo>
                  <a:lnTo>
                    <a:pt x="1142780" y="1377233"/>
                  </a:lnTo>
                  <a:lnTo>
                    <a:pt x="1083507" y="1374730"/>
                  </a:lnTo>
                  <a:lnTo>
                    <a:pt x="1025064" y="1370606"/>
                  </a:lnTo>
                  <a:lnTo>
                    <a:pt x="967522" y="1364901"/>
                  </a:lnTo>
                  <a:lnTo>
                    <a:pt x="910948" y="1357654"/>
                  </a:lnTo>
                  <a:lnTo>
                    <a:pt x="855413" y="1348904"/>
                  </a:lnTo>
                  <a:lnTo>
                    <a:pt x="800984" y="1338693"/>
                  </a:lnTo>
                  <a:lnTo>
                    <a:pt x="747731" y="1327057"/>
                  </a:lnTo>
                  <a:lnTo>
                    <a:pt x="695722" y="1314038"/>
                  </a:lnTo>
                  <a:lnTo>
                    <a:pt x="645027" y="1299675"/>
                  </a:lnTo>
                  <a:lnTo>
                    <a:pt x="595714" y="1284007"/>
                  </a:lnTo>
                  <a:lnTo>
                    <a:pt x="547853" y="1267074"/>
                  </a:lnTo>
                  <a:lnTo>
                    <a:pt x="501511" y="1248914"/>
                  </a:lnTo>
                  <a:lnTo>
                    <a:pt x="456759" y="1229569"/>
                  </a:lnTo>
                  <a:lnTo>
                    <a:pt x="413664" y="1209076"/>
                  </a:lnTo>
                  <a:lnTo>
                    <a:pt x="372296" y="1187476"/>
                  </a:lnTo>
                  <a:lnTo>
                    <a:pt x="332724" y="1164809"/>
                  </a:lnTo>
                  <a:lnTo>
                    <a:pt x="295017" y="1141112"/>
                  </a:lnTo>
                  <a:lnTo>
                    <a:pt x="259243" y="1116427"/>
                  </a:lnTo>
                  <a:lnTo>
                    <a:pt x="225471" y="1090792"/>
                  </a:lnTo>
                  <a:lnTo>
                    <a:pt x="193771" y="1064247"/>
                  </a:lnTo>
                  <a:lnTo>
                    <a:pt x="164211" y="1036832"/>
                  </a:lnTo>
                  <a:lnTo>
                    <a:pt x="136859" y="1008586"/>
                  </a:lnTo>
                  <a:lnTo>
                    <a:pt x="111786" y="979548"/>
                  </a:lnTo>
                  <a:lnTo>
                    <a:pt x="68749" y="919256"/>
                  </a:lnTo>
                  <a:lnTo>
                    <a:pt x="35650" y="856271"/>
                  </a:lnTo>
                  <a:lnTo>
                    <a:pt x="13040" y="790909"/>
                  </a:lnTo>
                  <a:lnTo>
                    <a:pt x="1471" y="723487"/>
                  </a:lnTo>
                  <a:lnTo>
                    <a:pt x="0" y="689101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467" y="1641348"/>
              <a:ext cx="1435608" cy="11445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44234" y="1673733"/>
              <a:ext cx="1316990" cy="1026160"/>
            </a:xfrm>
            <a:custGeom>
              <a:avLst/>
              <a:gdLst/>
              <a:ahLst/>
              <a:cxnLst/>
              <a:rect l="l" t="t" r="r" b="b"/>
              <a:pathLst>
                <a:path w="1316990" h="1026160">
                  <a:moveTo>
                    <a:pt x="0" y="512952"/>
                  </a:moveTo>
                  <a:lnTo>
                    <a:pt x="2182" y="470877"/>
                  </a:lnTo>
                  <a:lnTo>
                    <a:pt x="8616" y="429739"/>
                  </a:lnTo>
                  <a:lnTo>
                    <a:pt x="19133" y="389671"/>
                  </a:lnTo>
                  <a:lnTo>
                    <a:pt x="33563" y="350804"/>
                  </a:lnTo>
                  <a:lnTo>
                    <a:pt x="51736" y="313271"/>
                  </a:lnTo>
                  <a:lnTo>
                    <a:pt x="73483" y="277203"/>
                  </a:lnTo>
                  <a:lnTo>
                    <a:pt x="98634" y="242733"/>
                  </a:lnTo>
                  <a:lnTo>
                    <a:pt x="127020" y="209991"/>
                  </a:lnTo>
                  <a:lnTo>
                    <a:pt x="158471" y="179111"/>
                  </a:lnTo>
                  <a:lnTo>
                    <a:pt x="192817" y="150225"/>
                  </a:lnTo>
                  <a:lnTo>
                    <a:pt x="229890" y="123463"/>
                  </a:lnTo>
                  <a:lnTo>
                    <a:pt x="269519" y="98958"/>
                  </a:lnTo>
                  <a:lnTo>
                    <a:pt x="311535" y="76842"/>
                  </a:lnTo>
                  <a:lnTo>
                    <a:pt x="355768" y="57247"/>
                  </a:lnTo>
                  <a:lnTo>
                    <a:pt x="402050" y="40304"/>
                  </a:lnTo>
                  <a:lnTo>
                    <a:pt x="450209" y="26146"/>
                  </a:lnTo>
                  <a:lnTo>
                    <a:pt x="500078" y="14905"/>
                  </a:lnTo>
                  <a:lnTo>
                    <a:pt x="551486" y="6712"/>
                  </a:lnTo>
                  <a:lnTo>
                    <a:pt x="604263" y="1700"/>
                  </a:lnTo>
                  <a:lnTo>
                    <a:pt x="658240" y="0"/>
                  </a:lnTo>
                  <a:lnTo>
                    <a:pt x="712236" y="1700"/>
                  </a:lnTo>
                  <a:lnTo>
                    <a:pt x="765030" y="6712"/>
                  </a:lnTo>
                  <a:lnTo>
                    <a:pt x="816452" y="14905"/>
                  </a:lnTo>
                  <a:lnTo>
                    <a:pt x="866334" y="26146"/>
                  </a:lnTo>
                  <a:lnTo>
                    <a:pt x="914505" y="40304"/>
                  </a:lnTo>
                  <a:lnTo>
                    <a:pt x="960796" y="57247"/>
                  </a:lnTo>
                  <a:lnTo>
                    <a:pt x="1005038" y="76842"/>
                  </a:lnTo>
                  <a:lnTo>
                    <a:pt x="1047062" y="98958"/>
                  </a:lnTo>
                  <a:lnTo>
                    <a:pt x="1086697" y="123463"/>
                  </a:lnTo>
                  <a:lnTo>
                    <a:pt x="1123775" y="150225"/>
                  </a:lnTo>
                  <a:lnTo>
                    <a:pt x="1158126" y="179111"/>
                  </a:lnTo>
                  <a:lnTo>
                    <a:pt x="1189580" y="209991"/>
                  </a:lnTo>
                  <a:lnTo>
                    <a:pt x="1217969" y="242733"/>
                  </a:lnTo>
                  <a:lnTo>
                    <a:pt x="1243122" y="277203"/>
                  </a:lnTo>
                  <a:lnTo>
                    <a:pt x="1264870" y="313271"/>
                  </a:lnTo>
                  <a:lnTo>
                    <a:pt x="1283044" y="350804"/>
                  </a:lnTo>
                  <a:lnTo>
                    <a:pt x="1297474" y="389671"/>
                  </a:lnTo>
                  <a:lnTo>
                    <a:pt x="1307991" y="429739"/>
                  </a:lnTo>
                  <a:lnTo>
                    <a:pt x="1314426" y="470877"/>
                  </a:lnTo>
                  <a:lnTo>
                    <a:pt x="1316609" y="512952"/>
                  </a:lnTo>
                  <a:lnTo>
                    <a:pt x="1314426" y="555011"/>
                  </a:lnTo>
                  <a:lnTo>
                    <a:pt x="1307991" y="596135"/>
                  </a:lnTo>
                  <a:lnTo>
                    <a:pt x="1297474" y="636193"/>
                  </a:lnTo>
                  <a:lnTo>
                    <a:pt x="1283044" y="675052"/>
                  </a:lnTo>
                  <a:lnTo>
                    <a:pt x="1264870" y="712581"/>
                  </a:lnTo>
                  <a:lnTo>
                    <a:pt x="1243122" y="748646"/>
                  </a:lnTo>
                  <a:lnTo>
                    <a:pt x="1217969" y="783116"/>
                  </a:lnTo>
                  <a:lnTo>
                    <a:pt x="1189580" y="815859"/>
                  </a:lnTo>
                  <a:lnTo>
                    <a:pt x="1158126" y="846742"/>
                  </a:lnTo>
                  <a:lnTo>
                    <a:pt x="1123775" y="875633"/>
                  </a:lnTo>
                  <a:lnTo>
                    <a:pt x="1086697" y="902400"/>
                  </a:lnTo>
                  <a:lnTo>
                    <a:pt x="1047062" y="926911"/>
                  </a:lnTo>
                  <a:lnTo>
                    <a:pt x="1005038" y="949033"/>
                  </a:lnTo>
                  <a:lnTo>
                    <a:pt x="960796" y="968634"/>
                  </a:lnTo>
                  <a:lnTo>
                    <a:pt x="914505" y="985583"/>
                  </a:lnTo>
                  <a:lnTo>
                    <a:pt x="866334" y="999747"/>
                  </a:lnTo>
                  <a:lnTo>
                    <a:pt x="816452" y="1010993"/>
                  </a:lnTo>
                  <a:lnTo>
                    <a:pt x="765030" y="1019189"/>
                  </a:lnTo>
                  <a:lnTo>
                    <a:pt x="712236" y="1024204"/>
                  </a:lnTo>
                  <a:lnTo>
                    <a:pt x="658240" y="1025905"/>
                  </a:lnTo>
                  <a:lnTo>
                    <a:pt x="604263" y="1024204"/>
                  </a:lnTo>
                  <a:lnTo>
                    <a:pt x="551486" y="1019189"/>
                  </a:lnTo>
                  <a:lnTo>
                    <a:pt x="500078" y="1010993"/>
                  </a:lnTo>
                  <a:lnTo>
                    <a:pt x="450209" y="999747"/>
                  </a:lnTo>
                  <a:lnTo>
                    <a:pt x="402050" y="985583"/>
                  </a:lnTo>
                  <a:lnTo>
                    <a:pt x="355768" y="968634"/>
                  </a:lnTo>
                  <a:lnTo>
                    <a:pt x="311535" y="949033"/>
                  </a:lnTo>
                  <a:lnTo>
                    <a:pt x="269519" y="926911"/>
                  </a:lnTo>
                  <a:lnTo>
                    <a:pt x="229890" y="902400"/>
                  </a:lnTo>
                  <a:lnTo>
                    <a:pt x="192817" y="875633"/>
                  </a:lnTo>
                  <a:lnTo>
                    <a:pt x="158471" y="846742"/>
                  </a:lnTo>
                  <a:lnTo>
                    <a:pt x="127020" y="815859"/>
                  </a:lnTo>
                  <a:lnTo>
                    <a:pt x="98634" y="783116"/>
                  </a:lnTo>
                  <a:lnTo>
                    <a:pt x="73483" y="748646"/>
                  </a:lnTo>
                  <a:lnTo>
                    <a:pt x="51736" y="712581"/>
                  </a:lnTo>
                  <a:lnTo>
                    <a:pt x="33563" y="675052"/>
                  </a:lnTo>
                  <a:lnTo>
                    <a:pt x="19133" y="636193"/>
                  </a:lnTo>
                  <a:lnTo>
                    <a:pt x="8616" y="596135"/>
                  </a:lnTo>
                  <a:lnTo>
                    <a:pt x="2182" y="555011"/>
                  </a:lnTo>
                  <a:lnTo>
                    <a:pt x="0" y="512952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20967" y="2046477"/>
            <a:ext cx="684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006FC0"/>
                </a:solidFill>
                <a:latin typeface="Malgun Gothic"/>
                <a:cs typeface="Malgun Gothic"/>
              </a:rPr>
              <a:t>정규분포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1736" y="2030730"/>
            <a:ext cx="9093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6F2F9F"/>
                </a:solidFill>
                <a:latin typeface="Malgun Gothic"/>
                <a:cs typeface="Malgun Gothic"/>
              </a:rPr>
              <a:t>지수족</a:t>
            </a:r>
            <a:r>
              <a:rPr sz="1400" b="1" spc="-25" dirty="0">
                <a:solidFill>
                  <a:srgbClr val="6F2F9F"/>
                </a:solidFill>
                <a:latin typeface="Malgun Gothic"/>
                <a:cs typeface="Malgun Gothic"/>
              </a:rPr>
              <a:t> </a:t>
            </a:r>
            <a:r>
              <a:rPr sz="1400" b="1" spc="-65" dirty="0">
                <a:solidFill>
                  <a:srgbClr val="6F2F9F"/>
                </a:solidFill>
                <a:latin typeface="Malgun Gothic"/>
                <a:cs typeface="Malgun Gothic"/>
              </a:rPr>
              <a:t>분포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717"/>
            <a:ext cx="4885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반응변수의</a:t>
            </a:r>
            <a:r>
              <a:rPr spc="-20" dirty="0"/>
              <a:t> </a:t>
            </a:r>
            <a:r>
              <a:rPr spc="-180" dirty="0"/>
              <a:t>분포</a:t>
            </a:r>
            <a:r>
              <a:rPr spc="-4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spc="-210" dirty="0"/>
              <a:t>지수족</a:t>
            </a:r>
            <a:r>
              <a:rPr spc="-25" dirty="0"/>
              <a:t> </a:t>
            </a:r>
            <a:r>
              <a:rPr spc="-215" dirty="0"/>
              <a:t>분포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476" y="935481"/>
            <a:ext cx="1506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40" dirty="0">
                <a:latin typeface="Malgun Gothic"/>
                <a:cs typeface="Malgun Gothic"/>
              </a:rPr>
              <a:t>정규분포의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spc="-50" dirty="0"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46" y="1347571"/>
            <a:ext cx="7228585" cy="3214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2054</Words>
  <Application>Microsoft Macintosh PowerPoint</Application>
  <PresentationFormat>화면 슬라이드 쇼(16:9)</PresentationFormat>
  <Paragraphs>422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Dotum</vt:lpstr>
      <vt:lpstr>Gulim</vt:lpstr>
      <vt:lpstr>Malgun Gothic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일반화선형모형</vt:lpstr>
      <vt:lpstr>선형회귀모형</vt:lpstr>
      <vt:lpstr>일반화선형모형</vt:lpstr>
      <vt:lpstr>일반화선형모형</vt:lpstr>
      <vt:lpstr>일반화선형모형</vt:lpstr>
      <vt:lpstr>반응변수의 분포 : 지수족 분포</vt:lpstr>
      <vt:lpstr>반응변수의 분포 : 지수족 분포</vt:lpstr>
      <vt:lpstr>반응변수의 분포 : 지수족 분포</vt:lpstr>
      <vt:lpstr>반응변수의 분포 : 지수족 분포</vt:lpstr>
      <vt:lpstr>선형예측자와 연결함수</vt:lpstr>
      <vt:lpstr>선형예측자와 연결함수</vt:lpstr>
      <vt:lpstr>로지스틱 회귀모형</vt:lpstr>
      <vt:lpstr>로지스틱 회귀모형 : 이항자료</vt:lpstr>
      <vt:lpstr>PowerPoint 프레젠테이션</vt:lpstr>
      <vt:lpstr>R 결과</vt:lpstr>
      <vt:lpstr>R 결과 : 모형의 유의성 검정</vt:lpstr>
      <vt:lpstr>R 결과 : anova를 이용한 유의성 검정</vt:lpstr>
      <vt:lpstr>R 결과 : 모형의 적합성 검정</vt:lpstr>
      <vt:lpstr>모형의 선택</vt:lpstr>
      <vt:lpstr>모형의 선택 : AIC 함수</vt:lpstr>
      <vt:lpstr>모형의 선택 : 변수선택방법 이용</vt:lpstr>
      <vt:lpstr>로지스틱 모형의 해석</vt:lpstr>
      <vt:lpstr>로지스틱 모형의 해석 : ˆ(x)</vt:lpstr>
      <vt:lpstr>로지스틱 모형의 해석 : R 코드</vt:lpstr>
      <vt:lpstr>정리된 자료의 로지스틱 회귀모형 적합</vt:lpstr>
      <vt:lpstr>정리된 자료의 로지스틱 회귀모형 적합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그래픽팀_최성실</dc:creator>
  <cp:lastModifiedBy>김 태정</cp:lastModifiedBy>
  <cp:revision>9</cp:revision>
  <dcterms:created xsi:type="dcterms:W3CDTF">2022-04-18T00:11:04Z</dcterms:created>
  <dcterms:modified xsi:type="dcterms:W3CDTF">2022-04-18T07:16:39Z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2022-04-18T00:00:00Z</vt:filetime>
  </property>
</Properties>
</file>