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9"/>
    <p:restoredTop sz="94720"/>
  </p:normalViewPr>
  <p:slideViewPr>
    <p:cSldViewPr>
      <p:cViewPr varScale="1">
        <p:scale>
          <a:sx n="286" d="100"/>
          <a:sy n="286" d="100"/>
        </p:scale>
        <p:origin x="454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975" y="1257327"/>
            <a:ext cx="998179" cy="99817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753" y="1292637"/>
            <a:ext cx="918959" cy="91890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8263" y="1399032"/>
            <a:ext cx="865632" cy="84277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4023" y="1399032"/>
            <a:ext cx="851915" cy="84277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1479" y="1441526"/>
            <a:ext cx="7521041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996" y="1679448"/>
            <a:ext cx="585216" cy="2057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5568" y="1098804"/>
            <a:ext cx="576071" cy="57607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15568" y="1098804"/>
            <a:ext cx="576580" cy="576580"/>
          </a:xfrm>
          <a:custGeom>
            <a:avLst/>
            <a:gdLst/>
            <a:ahLst/>
            <a:cxnLst/>
            <a:rect l="l" t="t" r="r" b="b"/>
            <a:pathLst>
              <a:path w="576580" h="576580">
                <a:moveTo>
                  <a:pt x="0" y="96012"/>
                </a:moveTo>
                <a:lnTo>
                  <a:pt x="7545" y="58614"/>
                </a:lnTo>
                <a:lnTo>
                  <a:pt x="28122" y="28098"/>
                </a:lnTo>
                <a:lnTo>
                  <a:pt x="58641" y="7536"/>
                </a:lnTo>
                <a:lnTo>
                  <a:pt x="96012" y="0"/>
                </a:lnTo>
                <a:lnTo>
                  <a:pt x="480059" y="0"/>
                </a:lnTo>
                <a:lnTo>
                  <a:pt x="517457" y="7536"/>
                </a:lnTo>
                <a:lnTo>
                  <a:pt x="547973" y="28098"/>
                </a:lnTo>
                <a:lnTo>
                  <a:pt x="568535" y="58614"/>
                </a:lnTo>
                <a:lnTo>
                  <a:pt x="576071" y="96012"/>
                </a:lnTo>
                <a:lnTo>
                  <a:pt x="576071" y="480060"/>
                </a:lnTo>
                <a:lnTo>
                  <a:pt x="568535" y="517457"/>
                </a:lnTo>
                <a:lnTo>
                  <a:pt x="547973" y="547973"/>
                </a:lnTo>
                <a:lnTo>
                  <a:pt x="517457" y="568535"/>
                </a:lnTo>
                <a:lnTo>
                  <a:pt x="480059" y="576072"/>
                </a:lnTo>
                <a:lnTo>
                  <a:pt x="96012" y="576072"/>
                </a:lnTo>
                <a:lnTo>
                  <a:pt x="58641" y="568535"/>
                </a:lnTo>
                <a:lnTo>
                  <a:pt x="28122" y="547973"/>
                </a:lnTo>
                <a:lnTo>
                  <a:pt x="7545" y="517457"/>
                </a:lnTo>
                <a:lnTo>
                  <a:pt x="0" y="480060"/>
                </a:lnTo>
                <a:lnTo>
                  <a:pt x="0" y="9601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4761" y="1733169"/>
            <a:ext cx="5094477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387" y="2459726"/>
            <a:ext cx="4170045" cy="1795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5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7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479" y="1441526"/>
            <a:ext cx="45205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2220" algn="l"/>
              </a:tabLst>
            </a:pPr>
            <a:r>
              <a:rPr sz="30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13강</a:t>
            </a:r>
            <a:r>
              <a:rPr sz="3000" b="1" dirty="0">
                <a:solidFill>
                  <a:srgbClr val="FFFFFF"/>
                </a:solidFill>
                <a:latin typeface="Malgun Gothic"/>
                <a:cs typeface="Malgun Gothic"/>
              </a:rPr>
              <a:t>	</a:t>
            </a:r>
            <a:r>
              <a:rPr sz="3200" b="1" spc="-254" dirty="0">
                <a:latin typeface="Malgun Gothic"/>
                <a:cs typeface="Malgun Gothic"/>
              </a:rPr>
              <a:t>일반화선형모형</a:t>
            </a:r>
            <a:r>
              <a:rPr sz="3200" b="1" spc="-10" dirty="0">
                <a:latin typeface="Malgun Gothic"/>
                <a:cs typeface="Malgun Gothic"/>
              </a:rPr>
              <a:t> </a:t>
            </a:r>
            <a:r>
              <a:rPr sz="3200" b="1" spc="-70" dirty="0">
                <a:latin typeface="Malgun Gothic"/>
                <a:cs typeface="Malgun Gothic"/>
              </a:rPr>
              <a:t>(2)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7701" y="2181301"/>
            <a:ext cx="282956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70" dirty="0">
                <a:solidFill>
                  <a:srgbClr val="404040"/>
                </a:solidFill>
                <a:latin typeface="Malgun Gothic"/>
                <a:cs typeface="Malgun Gothic"/>
              </a:rPr>
              <a:t>정보통계학과</a:t>
            </a:r>
            <a:r>
              <a:rPr sz="2100" b="1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2100" b="1" spc="-145" dirty="0">
                <a:solidFill>
                  <a:srgbClr val="404040"/>
                </a:solidFill>
                <a:latin typeface="Malgun Gothic"/>
                <a:cs typeface="Malgun Gothic"/>
              </a:rPr>
              <a:t>김성수교수</a:t>
            </a:r>
            <a:endParaRPr sz="21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31" y="156209"/>
            <a:ext cx="2532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205868"/>
                </a:solidFill>
                <a:latin typeface="Gulim"/>
                <a:cs typeface="Gulim"/>
              </a:rPr>
              <a:t>R</a:t>
            </a:r>
            <a:r>
              <a:rPr sz="3000" b="0" spc="-7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180" dirty="0">
                <a:solidFill>
                  <a:srgbClr val="205868"/>
                </a:solidFill>
                <a:latin typeface="Gulim"/>
                <a:cs typeface="Gulim"/>
              </a:rPr>
              <a:t>활용</a:t>
            </a:r>
            <a:r>
              <a:rPr sz="3000" b="0" spc="-7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dirty="0">
                <a:solidFill>
                  <a:srgbClr val="205868"/>
                </a:solidFill>
                <a:latin typeface="Gulim"/>
                <a:cs typeface="Gulim"/>
              </a:rPr>
              <a:t>:</a:t>
            </a:r>
            <a:r>
              <a:rPr sz="3000" b="0" spc="-7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20" dirty="0">
                <a:solidFill>
                  <a:srgbClr val="205868"/>
                </a:solidFill>
                <a:latin typeface="Gulim"/>
                <a:cs typeface="Gulim"/>
              </a:rPr>
              <a:t>승산비</a:t>
            </a:r>
            <a:endParaRPr sz="3000">
              <a:latin typeface="Gulim"/>
              <a:cs typeface="Guli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088" y="844296"/>
            <a:ext cx="7790815" cy="2030095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266700" indent="-175895">
              <a:lnSpc>
                <a:spcPct val="100000"/>
              </a:lnSpc>
              <a:spcBef>
                <a:spcPts val="395"/>
              </a:spcBef>
              <a:buChar char="&gt;"/>
              <a:tabLst>
                <a:tab pos="267335" algn="l"/>
              </a:tabLst>
            </a:pPr>
            <a:r>
              <a:rPr sz="1400" b="1" spc="100" dirty="0">
                <a:solidFill>
                  <a:srgbClr val="FF0000"/>
                </a:solidFill>
                <a:latin typeface="Times New Roman"/>
                <a:cs typeface="Times New Roman"/>
              </a:rPr>
              <a:t>glider</a:t>
            </a:r>
            <a:r>
              <a:rPr sz="1400" b="1" spc="3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&lt;-</a:t>
            </a:r>
            <a:r>
              <a:rPr sz="1400" b="1" spc="3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re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38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1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14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14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ga</a:t>
            </a:r>
            <a:r>
              <a:rPr sz="1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_g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64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39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266700" indent="-175895">
              <a:lnSpc>
                <a:spcPct val="100000"/>
              </a:lnSpc>
              <a:buChar char="&gt;"/>
              <a:tabLst>
                <a:tab pos="267335" algn="l"/>
              </a:tabLst>
            </a:pP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60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400" b="1" spc="3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&lt;-</a:t>
            </a:r>
            <a:r>
              <a:rPr sz="1400" b="1" spc="3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2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55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cc</a:t>
            </a:r>
            <a:r>
              <a:rPr sz="14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7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~</a:t>
            </a:r>
            <a:r>
              <a:rPr sz="1400" b="1" spc="3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114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400" b="1" spc="-58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40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3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26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66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7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400" b="1" spc="-18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66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37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nk</a:t>
            </a:r>
            <a:r>
              <a:rPr sz="1400" b="1" spc="-17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og</a:t>
            </a:r>
            <a:r>
              <a:rPr sz="1400" b="1" spc="37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t)</a:t>
            </a:r>
            <a:r>
              <a:rPr sz="1400" b="1" spc="43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3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17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25" dirty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sz="14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er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91440" marR="5680075">
              <a:lnSpc>
                <a:spcPct val="100000"/>
              </a:lnSpc>
              <a:buChar char="&gt;"/>
              <a:tabLst>
                <a:tab pos="267335" algn="l"/>
                <a:tab pos="1138555" algn="l"/>
                <a:tab pos="1313815" algn="l"/>
              </a:tabLst>
            </a:pPr>
            <a:r>
              <a:rPr sz="1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14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f(</a:t>
            </a:r>
            <a:r>
              <a:rPr sz="14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og</a:t>
            </a:r>
            <a:r>
              <a:rPr sz="14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62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400" b="1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85" dirty="0">
                <a:solidFill>
                  <a:srgbClr val="001F5F"/>
                </a:solidFill>
                <a:latin typeface="Times New Roman"/>
                <a:cs typeface="Times New Roman"/>
              </a:rPr>
              <a:t>(Intercept)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	</a:t>
            </a:r>
            <a:r>
              <a:rPr sz="1400" b="1" spc="-105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-30" dirty="0">
                <a:solidFill>
                  <a:srgbClr val="001F5F"/>
                </a:solidFill>
                <a:latin typeface="Times New Roman"/>
                <a:cs typeface="Times New Roman"/>
              </a:rPr>
              <a:t>_</a:t>
            </a:r>
            <a:r>
              <a:rPr sz="1400" b="1" spc="14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ze</a:t>
            </a:r>
            <a:r>
              <a:rPr sz="1400" b="1" spc="-30" dirty="0">
                <a:solidFill>
                  <a:srgbClr val="001F5F"/>
                </a:solidFill>
                <a:latin typeface="Times New Roman"/>
                <a:cs typeface="Times New Roman"/>
              </a:rPr>
              <a:t>_</a:t>
            </a:r>
            <a:r>
              <a:rPr sz="1400" b="1" spc="-105" dirty="0">
                <a:solidFill>
                  <a:srgbClr val="001F5F"/>
                </a:solidFill>
                <a:latin typeface="Times New Roman"/>
                <a:cs typeface="Times New Roman"/>
              </a:rPr>
              <a:t>k</a:t>
            </a:r>
            <a:r>
              <a:rPr sz="1400" b="1" spc="-52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0.07979473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1.02196464</a:t>
            </a:r>
            <a:endParaRPr sz="1400">
              <a:latin typeface="Times New Roman"/>
              <a:cs typeface="Times New Roman"/>
            </a:endParaRPr>
          </a:p>
          <a:p>
            <a:pPr marL="91440" marR="2973070">
              <a:lnSpc>
                <a:spcPct val="100000"/>
              </a:lnSpc>
              <a:spcBef>
                <a:spcPts val="5"/>
              </a:spcBef>
              <a:buChar char="&gt;"/>
              <a:tabLst>
                <a:tab pos="267335" algn="l"/>
              </a:tabLst>
            </a:pP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4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t(</a:t>
            </a:r>
            <a:r>
              <a:rPr sz="1400" b="1" spc="35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og</a:t>
            </a:r>
            <a:r>
              <a:rPr sz="1400" b="1" spc="35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63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400" b="1" spc="409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110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14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-54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-140" dirty="0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sz="14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11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28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14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400" b="1" spc="-53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sz="14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12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21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1400" b="1" spc="38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14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r>
              <a:rPr sz="14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sz="1400" b="1" spc="229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400" b="1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865" dirty="0">
                <a:solidFill>
                  <a:srgbClr val="001F5F"/>
                </a:solidFill>
                <a:latin typeface="Times New Roman"/>
                <a:cs typeface="Times New Roman"/>
              </a:rPr>
              <a:t>W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26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37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14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1400" b="1" spc="3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85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05" dirty="0">
                <a:solidFill>
                  <a:srgbClr val="001F5F"/>
                </a:solidFill>
                <a:latin typeface="Times New Roman"/>
                <a:cs typeface="Times New Roman"/>
              </a:rPr>
              <a:t>profiling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05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1400" b="1" spc="3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8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-8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19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3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409" dirty="0">
                <a:solidFill>
                  <a:srgbClr val="001F5F"/>
                </a:solidFill>
                <a:latin typeface="Times New Roman"/>
                <a:cs typeface="Times New Roman"/>
              </a:rPr>
              <a:t>..</a:t>
            </a:r>
            <a:r>
              <a:rPr sz="1400" b="1" spc="43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R="6204585" algn="r">
              <a:lnSpc>
                <a:spcPct val="100000"/>
              </a:lnSpc>
              <a:tabLst>
                <a:tab pos="697230" algn="l"/>
              </a:tabLst>
            </a:pPr>
            <a:r>
              <a:rPr sz="1400" b="1" spc="105" dirty="0">
                <a:solidFill>
                  <a:srgbClr val="001F5F"/>
                </a:solidFill>
                <a:latin typeface="Times New Roman"/>
                <a:cs typeface="Times New Roman"/>
              </a:rPr>
              <a:t>2.5</a:t>
            </a:r>
            <a:r>
              <a:rPr sz="1400" b="1" spc="3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750" dirty="0">
                <a:solidFill>
                  <a:srgbClr val="001F5F"/>
                </a:solidFill>
                <a:latin typeface="Times New Roman"/>
                <a:cs typeface="Times New Roman"/>
              </a:rPr>
              <a:t>%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75" dirty="0">
                <a:solidFill>
                  <a:srgbClr val="001F5F"/>
                </a:solidFill>
                <a:latin typeface="Times New Roman"/>
                <a:cs typeface="Times New Roman"/>
              </a:rPr>
              <a:t>97.5</a:t>
            </a:r>
            <a:r>
              <a:rPr sz="1400" b="1" spc="3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750" dirty="0">
                <a:solidFill>
                  <a:srgbClr val="001F5F"/>
                </a:solidFill>
                <a:latin typeface="Times New Roman"/>
                <a:cs typeface="Times New Roman"/>
              </a:rPr>
              <a:t>%</a:t>
            </a:r>
            <a:endParaRPr sz="1400">
              <a:latin typeface="Times New Roman"/>
              <a:cs typeface="Times New Roman"/>
            </a:endParaRPr>
          </a:p>
          <a:p>
            <a:pPr marR="6203950" algn="r">
              <a:lnSpc>
                <a:spcPct val="100000"/>
              </a:lnSpc>
            </a:pP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1.009424</a:t>
            </a:r>
            <a:r>
              <a:rPr sz="1400" b="1" spc="5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1.037535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659" y="3003804"/>
            <a:ext cx="7790815" cy="13550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44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80"/>
              </a:spcBef>
            </a:pPr>
            <a:r>
              <a:rPr sz="1600" spc="-150" dirty="0">
                <a:latin typeface="Gulim"/>
                <a:cs typeface="Gulim"/>
              </a:rPr>
              <a:t>결과해석</a:t>
            </a:r>
            <a:r>
              <a:rPr sz="1600" spc="15" dirty="0">
                <a:latin typeface="Gulim"/>
                <a:cs typeface="Gulim"/>
              </a:rPr>
              <a:t> </a:t>
            </a:r>
            <a:r>
              <a:rPr sz="1600" dirty="0">
                <a:latin typeface="Gulim"/>
                <a:cs typeface="Gulim"/>
              </a:rPr>
              <a:t>:</a:t>
            </a:r>
            <a:r>
              <a:rPr sz="1600" spc="-135" dirty="0">
                <a:latin typeface="Gulim"/>
                <a:cs typeface="Gulim"/>
              </a:rPr>
              <a:t> </a:t>
            </a:r>
            <a:r>
              <a:rPr sz="1600" spc="-140" dirty="0">
                <a:latin typeface="Gulim"/>
                <a:cs typeface="Gulim"/>
              </a:rPr>
              <a:t>구획의</a:t>
            </a:r>
            <a:r>
              <a:rPr sz="1600" spc="10" dirty="0">
                <a:latin typeface="Gulim"/>
                <a:cs typeface="Gulim"/>
              </a:rPr>
              <a:t> </a:t>
            </a:r>
            <a:r>
              <a:rPr sz="1600" spc="-150" dirty="0">
                <a:latin typeface="Gulim"/>
                <a:cs typeface="Gulim"/>
              </a:rPr>
              <a:t>크기가</a:t>
            </a:r>
            <a:r>
              <a:rPr sz="1600" spc="15" dirty="0">
                <a:latin typeface="Gulim"/>
                <a:cs typeface="Gulim"/>
              </a:rPr>
              <a:t> </a:t>
            </a:r>
            <a:r>
              <a:rPr sz="1600" dirty="0">
                <a:latin typeface="Gulim"/>
                <a:cs typeface="Gulim"/>
              </a:rPr>
              <a:t>1km</a:t>
            </a:r>
            <a:r>
              <a:rPr sz="1600" spc="-100" dirty="0">
                <a:latin typeface="Gulim"/>
                <a:cs typeface="Gulim"/>
              </a:rPr>
              <a:t> </a:t>
            </a:r>
            <a:r>
              <a:rPr sz="1600" spc="-125" dirty="0">
                <a:latin typeface="Gulim"/>
                <a:cs typeface="Gulim"/>
              </a:rPr>
              <a:t>증가할</a:t>
            </a:r>
            <a:r>
              <a:rPr sz="1600" dirty="0">
                <a:latin typeface="Gulim"/>
                <a:cs typeface="Gulim"/>
              </a:rPr>
              <a:t> 때</a:t>
            </a:r>
            <a:r>
              <a:rPr sz="1600" spc="-30" dirty="0">
                <a:latin typeface="Gulim"/>
                <a:cs typeface="Gulim"/>
              </a:rPr>
              <a:t> </a:t>
            </a:r>
            <a:r>
              <a:rPr sz="1600" dirty="0">
                <a:latin typeface="Malgun Gothic"/>
                <a:cs typeface="Malgun Gothic"/>
              </a:rPr>
              <a:t>Sugar</a:t>
            </a:r>
            <a:r>
              <a:rPr sz="1600" spc="-55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Glider</a:t>
            </a:r>
            <a:r>
              <a:rPr sz="1600" dirty="0">
                <a:latin typeface="Gulim"/>
                <a:cs typeface="Gulim"/>
              </a:rPr>
              <a:t>가</a:t>
            </a:r>
            <a:r>
              <a:rPr sz="1600" spc="10" dirty="0">
                <a:latin typeface="Gulim"/>
                <a:cs typeface="Gulim"/>
              </a:rPr>
              <a:t> </a:t>
            </a:r>
            <a:r>
              <a:rPr sz="1600" spc="-130" dirty="0">
                <a:latin typeface="Gulim"/>
                <a:cs typeface="Gulim"/>
              </a:rPr>
              <a:t>출현할</a:t>
            </a:r>
            <a:r>
              <a:rPr sz="1600" spc="-5" dirty="0">
                <a:latin typeface="Gulim"/>
                <a:cs typeface="Gulim"/>
              </a:rPr>
              <a:t> </a:t>
            </a:r>
            <a:r>
              <a:rPr sz="1600" spc="-125" dirty="0">
                <a:latin typeface="Gulim"/>
                <a:cs typeface="Gulim"/>
              </a:rPr>
              <a:t>승산은</a:t>
            </a:r>
            <a:r>
              <a:rPr sz="1600" spc="-5" dirty="0">
                <a:latin typeface="Gulim"/>
                <a:cs typeface="Gulim"/>
              </a:rPr>
              <a:t> </a:t>
            </a:r>
            <a:r>
              <a:rPr sz="1600" dirty="0">
                <a:latin typeface="Gulim"/>
                <a:cs typeface="Gulim"/>
              </a:rPr>
              <a:t>약</a:t>
            </a:r>
            <a:r>
              <a:rPr sz="1600" spc="-25" dirty="0">
                <a:latin typeface="Gulim"/>
                <a:cs typeface="Gulim"/>
              </a:rPr>
              <a:t> </a:t>
            </a:r>
            <a:r>
              <a:rPr sz="1600" spc="-10" dirty="0">
                <a:latin typeface="Malgun Gothic"/>
                <a:cs typeface="Malgun Gothic"/>
              </a:rPr>
              <a:t>1.022</a:t>
            </a:r>
            <a:r>
              <a:rPr sz="1600" spc="-10" dirty="0">
                <a:latin typeface="Gulim"/>
                <a:cs typeface="Gulim"/>
              </a:rPr>
              <a:t>배</a:t>
            </a:r>
            <a:endParaRPr sz="1600">
              <a:latin typeface="Gulim"/>
              <a:cs typeface="Gulim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80" dirty="0">
                <a:latin typeface="Gulim"/>
                <a:cs typeface="Gulim"/>
              </a:rPr>
              <a:t>증가하는</a:t>
            </a:r>
            <a:r>
              <a:rPr sz="1600" spc="30" dirty="0">
                <a:latin typeface="Gulim"/>
                <a:cs typeface="Gulim"/>
              </a:rPr>
              <a:t> </a:t>
            </a:r>
            <a:r>
              <a:rPr sz="1600" spc="-55" dirty="0">
                <a:latin typeface="Gulim"/>
                <a:cs typeface="Gulim"/>
              </a:rPr>
              <a:t>것으로</a:t>
            </a:r>
            <a:r>
              <a:rPr sz="1600" spc="45" dirty="0">
                <a:latin typeface="Gulim"/>
                <a:cs typeface="Gulim"/>
              </a:rPr>
              <a:t> </a:t>
            </a:r>
            <a:r>
              <a:rPr sz="1600" spc="-70" dirty="0">
                <a:latin typeface="Gulim"/>
                <a:cs typeface="Gulim"/>
              </a:rPr>
              <a:t>추정되며</a:t>
            </a:r>
            <a:r>
              <a:rPr sz="1600" spc="-70" dirty="0">
                <a:latin typeface="Malgun Gothic"/>
                <a:cs typeface="Malgun Gothic"/>
              </a:rPr>
              <a:t>,</a:t>
            </a:r>
            <a:r>
              <a:rPr sz="1600" spc="5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95%</a:t>
            </a:r>
            <a:r>
              <a:rPr sz="1600" spc="10" dirty="0">
                <a:latin typeface="Malgun Gothic"/>
                <a:cs typeface="Malgun Gothic"/>
              </a:rPr>
              <a:t> </a:t>
            </a:r>
            <a:r>
              <a:rPr sz="1600" spc="-105" dirty="0">
                <a:latin typeface="Gulim"/>
                <a:cs typeface="Gulim"/>
              </a:rPr>
              <a:t>신뢰수준에서</a:t>
            </a:r>
            <a:r>
              <a:rPr sz="1600" spc="50" dirty="0">
                <a:latin typeface="Gulim"/>
                <a:cs typeface="Gulim"/>
              </a:rPr>
              <a:t> </a:t>
            </a:r>
            <a:r>
              <a:rPr sz="1600" spc="-60" dirty="0">
                <a:latin typeface="Gulim"/>
                <a:cs typeface="Gulim"/>
              </a:rPr>
              <a:t>승산은</a:t>
            </a:r>
            <a:r>
              <a:rPr sz="1600" spc="35" dirty="0">
                <a:latin typeface="Gulim"/>
                <a:cs typeface="Gulim"/>
              </a:rPr>
              <a:t> </a:t>
            </a:r>
            <a:r>
              <a:rPr sz="1600" dirty="0">
                <a:latin typeface="Malgun Gothic"/>
                <a:cs typeface="Malgun Gothic"/>
              </a:rPr>
              <a:t>1.009~1.038</a:t>
            </a:r>
            <a:r>
              <a:rPr sz="1600" dirty="0">
                <a:latin typeface="Gulim"/>
                <a:cs typeface="Gulim"/>
              </a:rPr>
              <a:t>배</a:t>
            </a:r>
            <a:r>
              <a:rPr sz="1600" spc="35" dirty="0">
                <a:latin typeface="Gulim"/>
                <a:cs typeface="Gulim"/>
              </a:rPr>
              <a:t> </a:t>
            </a:r>
            <a:r>
              <a:rPr sz="1600" spc="-80" dirty="0">
                <a:latin typeface="Gulim"/>
                <a:cs typeface="Gulim"/>
              </a:rPr>
              <a:t>사이에서</a:t>
            </a:r>
            <a:r>
              <a:rPr sz="1600" spc="40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증가할</a:t>
            </a:r>
            <a:endParaRPr sz="1600">
              <a:latin typeface="Gulim"/>
              <a:cs typeface="Gulim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125" dirty="0">
                <a:latin typeface="Gulim"/>
                <a:cs typeface="Gulim"/>
              </a:rPr>
              <a:t>것으로</a:t>
            </a:r>
            <a:r>
              <a:rPr sz="1600" spc="-10" dirty="0">
                <a:latin typeface="Gulim"/>
                <a:cs typeface="Gulim"/>
              </a:rPr>
              <a:t> </a:t>
            </a:r>
            <a:r>
              <a:rPr sz="1600" spc="-20" dirty="0">
                <a:latin typeface="Gulim"/>
                <a:cs typeface="Gulim"/>
              </a:rPr>
              <a:t>추정됨</a:t>
            </a:r>
            <a:r>
              <a:rPr sz="1600" spc="-20" dirty="0">
                <a:latin typeface="Malgun Gothic"/>
                <a:cs typeface="Malgun Gothic"/>
              </a:rPr>
              <a:t>.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531" y="156209"/>
            <a:ext cx="13474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205868"/>
                </a:solidFill>
                <a:latin typeface="Gulim"/>
                <a:cs typeface="Gulim"/>
              </a:rPr>
              <a:t>R</a:t>
            </a:r>
            <a:r>
              <a:rPr sz="3000" spc="-9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spc="-180" dirty="0">
                <a:solidFill>
                  <a:srgbClr val="205868"/>
                </a:solidFill>
                <a:latin typeface="Gulim"/>
                <a:cs typeface="Gulim"/>
              </a:rPr>
              <a:t>활용</a:t>
            </a:r>
            <a:r>
              <a:rPr sz="3000" spc="-65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spc="-50" dirty="0">
                <a:solidFill>
                  <a:srgbClr val="205868"/>
                </a:solidFill>
                <a:latin typeface="Gulim"/>
                <a:cs typeface="Gulim"/>
              </a:rPr>
              <a:t>:</a:t>
            </a:r>
            <a:endParaRPr sz="3000">
              <a:latin typeface="Gulim"/>
              <a:cs typeface="Guli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4329" y="112507"/>
            <a:ext cx="19361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0" i="1" spc="-10" dirty="0">
                <a:latin typeface="Symbol"/>
                <a:cs typeface="Symbol"/>
              </a:rPr>
              <a:t></a:t>
            </a:r>
            <a:r>
              <a:rPr sz="2300" b="0" spc="-10" dirty="0">
                <a:latin typeface="Times New Roman"/>
                <a:cs typeface="Times New Roman"/>
              </a:rPr>
              <a:t>(</a:t>
            </a:r>
            <a:r>
              <a:rPr sz="2300" b="0" i="1" spc="-10" dirty="0">
                <a:latin typeface="Times New Roman"/>
                <a:cs typeface="Times New Roman"/>
              </a:rPr>
              <a:t>x</a:t>
            </a:r>
            <a:r>
              <a:rPr sz="2300" b="0" spc="-10" dirty="0">
                <a:latin typeface="Times New Roman"/>
                <a:cs typeface="Times New Roman"/>
              </a:rPr>
              <a:t>)</a:t>
            </a:r>
            <a:r>
              <a:rPr sz="2300" b="0" spc="-20" dirty="0">
                <a:latin typeface="Times New Roman"/>
                <a:cs typeface="Times New Roman"/>
              </a:rPr>
              <a:t> </a:t>
            </a:r>
            <a:r>
              <a:rPr sz="4500" b="0" baseline="-6481" dirty="0">
                <a:solidFill>
                  <a:srgbClr val="205868"/>
                </a:solidFill>
                <a:latin typeface="Gulim"/>
                <a:cs typeface="Gulim"/>
              </a:rPr>
              <a:t>의</a:t>
            </a:r>
            <a:r>
              <a:rPr sz="4500" b="0" spc="-337" baseline="-6481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4500" b="0" spc="-37" baseline="-6481" dirty="0">
                <a:solidFill>
                  <a:srgbClr val="205868"/>
                </a:solidFill>
                <a:latin typeface="Gulim"/>
                <a:cs typeface="Gulim"/>
              </a:rPr>
              <a:t>추정</a:t>
            </a:r>
            <a:endParaRPr sz="4500" baseline="-6481">
              <a:latin typeface="Gulim"/>
              <a:cs typeface="Guli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123" y="3246120"/>
            <a:ext cx="5473065" cy="955675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266700" indent="-175895">
              <a:lnSpc>
                <a:spcPct val="100000"/>
              </a:lnSpc>
              <a:spcBef>
                <a:spcPts val="414"/>
              </a:spcBef>
              <a:buChar char="&gt;"/>
              <a:tabLst>
                <a:tab pos="267335" algn="l"/>
              </a:tabLst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1400" b="1" spc="3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&lt;-</a:t>
            </a:r>
            <a:r>
              <a:rPr sz="1400" b="1" spc="3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150</a:t>
            </a:r>
            <a:endParaRPr sz="1400">
              <a:latin typeface="Times New Roman"/>
              <a:cs typeface="Times New Roman"/>
            </a:endParaRPr>
          </a:p>
          <a:p>
            <a:pPr marL="266700" indent="-175895">
              <a:lnSpc>
                <a:spcPct val="100000"/>
              </a:lnSpc>
              <a:buChar char="&gt;"/>
              <a:tabLst>
                <a:tab pos="267335" algn="l"/>
              </a:tabLst>
            </a:pP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4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t(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6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64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400" b="1" spc="42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 l</a:t>
            </a:r>
            <a:r>
              <a:rPr sz="1400" b="1" spc="35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26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35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ze</a:t>
            </a:r>
            <a:r>
              <a:rPr sz="1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400" b="1" spc="-65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17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400" b="1" spc="41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type="response")</a:t>
            </a:r>
            <a:endParaRPr sz="1400">
              <a:latin typeface="Times New Roman"/>
              <a:cs typeface="Times New Roman"/>
            </a:endParaRPr>
          </a:p>
          <a:p>
            <a:pPr marR="4584065" algn="r">
              <a:lnSpc>
                <a:spcPct val="100000"/>
              </a:lnSpc>
            </a:pP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R="4584065" algn="r">
              <a:lnSpc>
                <a:spcPct val="100000"/>
              </a:lnSpc>
            </a:pP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0.6749669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123" y="2593848"/>
            <a:ext cx="5473065" cy="4622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495"/>
              </a:spcBef>
              <a:tabLst>
                <a:tab pos="1423670" algn="l"/>
              </a:tabLst>
            </a:pPr>
            <a:r>
              <a:rPr sz="1600" dirty="0">
                <a:latin typeface="Gulim"/>
                <a:cs typeface="Gulim"/>
              </a:rPr>
              <a:t>x=150</a:t>
            </a:r>
            <a:r>
              <a:rPr sz="1600" spc="-40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에서</a:t>
            </a:r>
            <a:r>
              <a:rPr sz="1600" dirty="0">
                <a:latin typeface="Gulim"/>
                <a:cs typeface="Gulim"/>
              </a:rPr>
              <a:t>	</a:t>
            </a:r>
            <a:r>
              <a:rPr sz="3075" i="1" spc="-60" baseline="6775" dirty="0">
                <a:latin typeface="Symbol"/>
                <a:cs typeface="Symbol"/>
              </a:rPr>
              <a:t></a:t>
            </a:r>
            <a:r>
              <a:rPr sz="3075" spc="-352" baseline="6775" dirty="0">
                <a:latin typeface="Times New Roman"/>
                <a:cs typeface="Times New Roman"/>
              </a:rPr>
              <a:t> </a:t>
            </a:r>
            <a:r>
              <a:rPr sz="2925" spc="97" baseline="7122" dirty="0">
                <a:latin typeface="Times New Roman"/>
                <a:cs typeface="Times New Roman"/>
              </a:rPr>
              <a:t>(</a:t>
            </a:r>
            <a:r>
              <a:rPr sz="2925" i="1" spc="97" baseline="7122" dirty="0">
                <a:latin typeface="Times New Roman"/>
                <a:cs typeface="Times New Roman"/>
              </a:rPr>
              <a:t>x</a:t>
            </a:r>
            <a:r>
              <a:rPr sz="2925" spc="97" baseline="7122" dirty="0">
                <a:latin typeface="Times New Roman"/>
                <a:cs typeface="Times New Roman"/>
              </a:rPr>
              <a:t>)</a:t>
            </a:r>
            <a:r>
              <a:rPr sz="2925" spc="494" baseline="7122" dirty="0">
                <a:latin typeface="Times New Roman"/>
                <a:cs typeface="Times New Roman"/>
              </a:rPr>
              <a:t> </a:t>
            </a:r>
            <a:r>
              <a:rPr sz="1600" spc="-150" dirty="0">
                <a:latin typeface="Gulim"/>
                <a:cs typeface="Gulim"/>
              </a:rPr>
              <a:t>추정값</a:t>
            </a:r>
            <a:r>
              <a:rPr sz="1600" spc="35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구하기</a:t>
            </a:r>
            <a:endParaRPr sz="1600">
              <a:latin typeface="Gulim"/>
              <a:cs typeface="Guli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46429" y="1159917"/>
            <a:ext cx="741045" cy="0"/>
          </a:xfrm>
          <a:custGeom>
            <a:avLst/>
            <a:gdLst/>
            <a:ahLst/>
            <a:cxnLst/>
            <a:rect l="l" t="t" r="r" b="b"/>
            <a:pathLst>
              <a:path w="741044">
                <a:moveTo>
                  <a:pt x="0" y="0"/>
                </a:moveTo>
                <a:lnTo>
                  <a:pt x="740660" y="0"/>
                </a:lnTo>
              </a:path>
            </a:pathLst>
          </a:custGeom>
          <a:ln w="11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1325" y="808250"/>
            <a:ext cx="1056640" cy="325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64515" algn="l"/>
              </a:tabLst>
            </a:pPr>
            <a:r>
              <a:rPr sz="2775" spc="-30" baseline="-34534" dirty="0">
                <a:latin typeface="Times New Roman"/>
                <a:cs typeface="Times New Roman"/>
              </a:rPr>
              <a:t>log(</a:t>
            </a:r>
            <a:r>
              <a:rPr sz="2775" baseline="-34534" dirty="0">
                <a:latin typeface="Times New Roman"/>
                <a:cs typeface="Times New Roman"/>
              </a:rPr>
              <a:t>	</a:t>
            </a:r>
            <a:r>
              <a:rPr sz="1950" i="1" spc="-20" dirty="0">
                <a:latin typeface="Symbol"/>
                <a:cs typeface="Symbol"/>
              </a:rPr>
              <a:t></a:t>
            </a:r>
            <a:r>
              <a:rPr sz="2775" spc="-30" baseline="3003" dirty="0">
                <a:latin typeface="Times New Roman"/>
                <a:cs typeface="Times New Roman"/>
              </a:rPr>
              <a:t>ˆ</a:t>
            </a:r>
            <a:r>
              <a:rPr sz="1850" spc="-20" dirty="0">
                <a:latin typeface="Times New Roman"/>
                <a:cs typeface="Times New Roman"/>
              </a:rPr>
              <a:t>(</a:t>
            </a:r>
            <a:r>
              <a:rPr sz="1850" i="1" spc="-20" dirty="0">
                <a:latin typeface="Times New Roman"/>
                <a:cs typeface="Times New Roman"/>
              </a:rPr>
              <a:t>x</a:t>
            </a:r>
            <a:r>
              <a:rPr sz="1850" spc="-20" dirty="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5331" y="969798"/>
            <a:ext cx="20389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Times New Roman"/>
                <a:cs typeface="Times New Roman"/>
              </a:rPr>
              <a:t>)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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Symbol"/>
                <a:cs typeface="Symbol"/>
              </a:rPr>
              <a:t></a:t>
            </a:r>
            <a:r>
              <a:rPr sz="1850" spc="-10" dirty="0">
                <a:latin typeface="Times New Roman"/>
                <a:cs typeface="Times New Roman"/>
              </a:rPr>
              <a:t>2.528</a:t>
            </a:r>
            <a:r>
              <a:rPr sz="1850" spc="-19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</a:t>
            </a:r>
            <a:r>
              <a:rPr sz="1850" spc="-1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0.022</a:t>
            </a:r>
            <a:r>
              <a:rPr sz="1850" dirty="0">
                <a:latin typeface="Symbol"/>
                <a:cs typeface="Symbol"/>
              </a:rPr>
              <a:t></a:t>
            </a:r>
            <a:r>
              <a:rPr sz="1850" spc="-80" dirty="0">
                <a:latin typeface="Times New Roman"/>
                <a:cs typeface="Times New Roman"/>
              </a:rPr>
              <a:t> </a:t>
            </a:r>
            <a:r>
              <a:rPr sz="1850" i="1" spc="-50" dirty="0">
                <a:latin typeface="Times New Roman"/>
                <a:cs typeface="Times New Roman"/>
              </a:rPr>
              <a:t>x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2772" y="1140455"/>
            <a:ext cx="768985" cy="325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75" dirty="0">
                <a:latin typeface="Times New Roman"/>
                <a:cs typeface="Times New Roman"/>
              </a:rPr>
              <a:t>1</a:t>
            </a:r>
            <a:r>
              <a:rPr sz="1850" spc="75" dirty="0">
                <a:latin typeface="Symbol"/>
                <a:cs typeface="Symbol"/>
              </a:rPr>
              <a:t></a:t>
            </a:r>
            <a:r>
              <a:rPr sz="1850" spc="-280" dirty="0">
                <a:latin typeface="Times New Roman"/>
                <a:cs typeface="Times New Roman"/>
              </a:rPr>
              <a:t> </a:t>
            </a:r>
            <a:r>
              <a:rPr sz="1950" i="1" spc="-30" dirty="0">
                <a:latin typeface="Symbol"/>
                <a:cs typeface="Symbol"/>
              </a:rPr>
              <a:t></a:t>
            </a:r>
            <a:r>
              <a:rPr sz="2775" spc="-44" baseline="3003" dirty="0">
                <a:latin typeface="Times New Roman"/>
                <a:cs typeface="Times New Roman"/>
              </a:rPr>
              <a:t>ˆ</a:t>
            </a:r>
            <a:r>
              <a:rPr sz="1850" spc="-30" dirty="0">
                <a:latin typeface="Times New Roman"/>
                <a:cs typeface="Times New Roman"/>
              </a:rPr>
              <a:t>(</a:t>
            </a:r>
            <a:r>
              <a:rPr sz="1850" i="1" spc="-30" dirty="0">
                <a:latin typeface="Times New Roman"/>
                <a:cs typeface="Times New Roman"/>
              </a:rPr>
              <a:t>x</a:t>
            </a:r>
            <a:r>
              <a:rPr sz="1850" spc="-30" dirty="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0331" y="1839467"/>
            <a:ext cx="386080" cy="170815"/>
            <a:chOff x="370331" y="1839467"/>
            <a:chExt cx="386080" cy="170815"/>
          </a:xfrm>
        </p:grpSpPr>
        <p:sp>
          <p:nvSpPr>
            <p:cNvPr id="11" name="object 11"/>
            <p:cNvSpPr/>
            <p:nvPr/>
          </p:nvSpPr>
          <p:spPr>
            <a:xfrm>
              <a:off x="383285" y="1852421"/>
              <a:ext cx="360045" cy="144780"/>
            </a:xfrm>
            <a:custGeom>
              <a:avLst/>
              <a:gdLst/>
              <a:ahLst/>
              <a:cxnLst/>
              <a:rect l="l" t="t" r="r" b="b"/>
              <a:pathLst>
                <a:path w="360045" h="144780">
                  <a:moveTo>
                    <a:pt x="287273" y="0"/>
                  </a:moveTo>
                  <a:lnTo>
                    <a:pt x="287273" y="36194"/>
                  </a:lnTo>
                  <a:lnTo>
                    <a:pt x="0" y="36194"/>
                  </a:lnTo>
                  <a:lnTo>
                    <a:pt x="0" y="108584"/>
                  </a:lnTo>
                  <a:lnTo>
                    <a:pt x="287273" y="108584"/>
                  </a:lnTo>
                  <a:lnTo>
                    <a:pt x="287273" y="144779"/>
                  </a:lnTo>
                  <a:lnTo>
                    <a:pt x="359664" y="72389"/>
                  </a:lnTo>
                  <a:lnTo>
                    <a:pt x="28727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285" y="1852421"/>
              <a:ext cx="360045" cy="144780"/>
            </a:xfrm>
            <a:custGeom>
              <a:avLst/>
              <a:gdLst/>
              <a:ahLst/>
              <a:cxnLst/>
              <a:rect l="l" t="t" r="r" b="b"/>
              <a:pathLst>
                <a:path w="360045" h="144780">
                  <a:moveTo>
                    <a:pt x="0" y="36194"/>
                  </a:moveTo>
                  <a:lnTo>
                    <a:pt x="287273" y="36194"/>
                  </a:lnTo>
                  <a:lnTo>
                    <a:pt x="287273" y="0"/>
                  </a:lnTo>
                  <a:lnTo>
                    <a:pt x="359664" y="72389"/>
                  </a:lnTo>
                  <a:lnTo>
                    <a:pt x="287273" y="144779"/>
                  </a:lnTo>
                  <a:lnTo>
                    <a:pt x="287273" y="108584"/>
                  </a:lnTo>
                  <a:lnTo>
                    <a:pt x="0" y="108584"/>
                  </a:lnTo>
                  <a:lnTo>
                    <a:pt x="0" y="3619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591" y="1566672"/>
            <a:ext cx="5101093" cy="70114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11123" y="4372355"/>
            <a:ext cx="5473065" cy="4622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495"/>
              </a:spcBef>
            </a:pPr>
            <a:r>
              <a:rPr sz="1600" dirty="0">
                <a:latin typeface="Dotum"/>
                <a:cs typeface="Dotum"/>
              </a:rPr>
              <a:t>※</a:t>
            </a:r>
            <a:r>
              <a:rPr sz="1600" spc="160" dirty="0">
                <a:latin typeface="Dotum"/>
                <a:cs typeface="Dotum"/>
              </a:rPr>
              <a:t> </a:t>
            </a:r>
            <a:r>
              <a:rPr sz="3075" i="1" spc="-60" baseline="6775" dirty="0">
                <a:latin typeface="Symbol"/>
                <a:cs typeface="Symbol"/>
              </a:rPr>
              <a:t></a:t>
            </a:r>
            <a:r>
              <a:rPr sz="3075" spc="-352" baseline="6775" dirty="0">
                <a:latin typeface="Times New Roman"/>
                <a:cs typeface="Times New Roman"/>
              </a:rPr>
              <a:t> </a:t>
            </a:r>
            <a:r>
              <a:rPr sz="2925" spc="97" baseline="7122" dirty="0">
                <a:latin typeface="Times New Roman"/>
                <a:cs typeface="Times New Roman"/>
              </a:rPr>
              <a:t>(</a:t>
            </a:r>
            <a:r>
              <a:rPr sz="2925" i="1" spc="97" baseline="7122" dirty="0">
                <a:latin typeface="Times New Roman"/>
                <a:cs typeface="Times New Roman"/>
              </a:rPr>
              <a:t>x</a:t>
            </a:r>
            <a:r>
              <a:rPr sz="2925" spc="97" baseline="7122" dirty="0">
                <a:latin typeface="Times New Roman"/>
                <a:cs typeface="Times New Roman"/>
              </a:rPr>
              <a:t>)</a:t>
            </a:r>
            <a:r>
              <a:rPr sz="2925" spc="600" baseline="7122" dirty="0">
                <a:latin typeface="Times New Roman"/>
                <a:cs typeface="Times New Roman"/>
              </a:rPr>
              <a:t> </a:t>
            </a:r>
            <a:r>
              <a:rPr sz="1600" spc="-150" dirty="0">
                <a:latin typeface="Gulim"/>
                <a:cs typeface="Gulim"/>
              </a:rPr>
              <a:t>의</a:t>
            </a:r>
            <a:r>
              <a:rPr sz="1600" spc="10" dirty="0">
                <a:latin typeface="Gulim"/>
                <a:cs typeface="Gulim"/>
              </a:rPr>
              <a:t> </a:t>
            </a:r>
            <a:r>
              <a:rPr sz="1600" spc="-145" dirty="0">
                <a:latin typeface="Gulim"/>
                <a:cs typeface="Gulim"/>
              </a:rPr>
              <a:t>신뢰구간</a:t>
            </a:r>
            <a:r>
              <a:rPr sz="1600" spc="35" dirty="0">
                <a:latin typeface="Gulim"/>
                <a:cs typeface="Gulim"/>
              </a:rPr>
              <a:t> </a:t>
            </a:r>
            <a:r>
              <a:rPr sz="1600" spc="-140" dirty="0">
                <a:latin typeface="Gulim"/>
                <a:cs typeface="Gulim"/>
              </a:rPr>
              <a:t>구하기</a:t>
            </a:r>
            <a:r>
              <a:rPr sz="1600" spc="30" dirty="0">
                <a:latin typeface="Gulim"/>
                <a:cs typeface="Gulim"/>
              </a:rPr>
              <a:t> </a:t>
            </a:r>
            <a:r>
              <a:rPr sz="1600" dirty="0">
                <a:latin typeface="Gulim"/>
                <a:cs typeface="Gulim"/>
              </a:rPr>
              <a:t>:</a:t>
            </a:r>
            <a:r>
              <a:rPr sz="1600" spc="-5" dirty="0">
                <a:latin typeface="Gulim"/>
                <a:cs typeface="Gulim"/>
              </a:rPr>
              <a:t> </a:t>
            </a:r>
            <a:r>
              <a:rPr sz="1600" spc="-140" dirty="0">
                <a:latin typeface="Gulim"/>
                <a:cs typeface="Gulim"/>
              </a:rPr>
              <a:t>교재</a:t>
            </a:r>
            <a:r>
              <a:rPr sz="1600" spc="15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참조</a:t>
            </a:r>
            <a:endParaRPr sz="16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31" y="156209"/>
            <a:ext cx="51009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50" dirty="0">
                <a:solidFill>
                  <a:srgbClr val="205868"/>
                </a:solidFill>
                <a:latin typeface="Gulim"/>
                <a:cs typeface="Gulim"/>
              </a:rPr>
              <a:t>승산,</a:t>
            </a:r>
            <a:r>
              <a:rPr sz="3000" b="0" spc="-55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10" dirty="0">
                <a:solidFill>
                  <a:srgbClr val="205868"/>
                </a:solidFill>
                <a:latin typeface="Gulim"/>
                <a:cs typeface="Gulim"/>
              </a:rPr>
              <a:t>승산비</a:t>
            </a:r>
            <a:r>
              <a:rPr sz="3000" b="0" spc="-35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15" dirty="0">
                <a:solidFill>
                  <a:srgbClr val="205868"/>
                </a:solidFill>
                <a:latin typeface="Gulim"/>
                <a:cs typeface="Gulim"/>
              </a:rPr>
              <a:t>그리고</a:t>
            </a:r>
            <a:r>
              <a:rPr sz="3000" b="0" spc="-35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35" dirty="0">
                <a:solidFill>
                  <a:srgbClr val="205868"/>
                </a:solidFill>
                <a:latin typeface="Gulim"/>
                <a:cs typeface="Gulim"/>
              </a:rPr>
              <a:t>상대위험도</a:t>
            </a:r>
            <a:endParaRPr sz="3000">
              <a:latin typeface="Gulim"/>
              <a:cs typeface="Guli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088" y="908065"/>
            <a:ext cx="4236438" cy="13022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971" y="2427732"/>
            <a:ext cx="4276760" cy="6860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8591" y="3334571"/>
            <a:ext cx="2005918" cy="13371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31" y="156209"/>
            <a:ext cx="51009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50" dirty="0">
                <a:solidFill>
                  <a:srgbClr val="205868"/>
                </a:solidFill>
                <a:latin typeface="Gulim"/>
                <a:cs typeface="Gulim"/>
              </a:rPr>
              <a:t>승산,</a:t>
            </a:r>
            <a:r>
              <a:rPr sz="3000" b="0" spc="-55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10" dirty="0">
                <a:solidFill>
                  <a:srgbClr val="205868"/>
                </a:solidFill>
                <a:latin typeface="Gulim"/>
                <a:cs typeface="Gulim"/>
              </a:rPr>
              <a:t>승산비</a:t>
            </a:r>
            <a:r>
              <a:rPr sz="3000" b="0" spc="-35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15" dirty="0">
                <a:solidFill>
                  <a:srgbClr val="205868"/>
                </a:solidFill>
                <a:latin typeface="Gulim"/>
                <a:cs typeface="Gulim"/>
              </a:rPr>
              <a:t>그리고</a:t>
            </a:r>
            <a:r>
              <a:rPr sz="3000" b="0" spc="-35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35" dirty="0">
                <a:solidFill>
                  <a:srgbClr val="205868"/>
                </a:solidFill>
                <a:latin typeface="Gulim"/>
                <a:cs typeface="Gulim"/>
              </a:rPr>
              <a:t>상대위험도</a:t>
            </a:r>
            <a:endParaRPr sz="3000">
              <a:latin typeface="Gulim"/>
              <a:cs typeface="Guli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3763" y="955547"/>
            <a:ext cx="3789152" cy="60684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23088" y="2540507"/>
            <a:ext cx="7364095" cy="1938655"/>
          </a:xfrm>
          <a:custGeom>
            <a:avLst/>
            <a:gdLst/>
            <a:ahLst/>
            <a:cxnLst/>
            <a:rect l="l" t="t" r="r" b="b"/>
            <a:pathLst>
              <a:path w="7364095" h="1938654">
                <a:moveTo>
                  <a:pt x="0" y="1938527"/>
                </a:moveTo>
                <a:lnTo>
                  <a:pt x="7363968" y="1938527"/>
                </a:lnTo>
                <a:lnTo>
                  <a:pt x="7363968" y="0"/>
                </a:lnTo>
                <a:lnTo>
                  <a:pt x="0" y="0"/>
                </a:lnTo>
                <a:lnTo>
                  <a:pt x="0" y="193852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1017" y="2654884"/>
            <a:ext cx="6916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5" dirty="0">
                <a:latin typeface="Gulim"/>
                <a:cs typeface="Gulim"/>
              </a:rPr>
              <a:t>상대위험도(RR;</a:t>
            </a:r>
            <a:r>
              <a:rPr sz="1600" spc="-50" dirty="0">
                <a:latin typeface="Gulim"/>
                <a:cs typeface="Gulim"/>
              </a:rPr>
              <a:t> </a:t>
            </a:r>
            <a:r>
              <a:rPr sz="1600" dirty="0">
                <a:latin typeface="Gulim"/>
                <a:cs typeface="Gulim"/>
              </a:rPr>
              <a:t>relative</a:t>
            </a:r>
            <a:r>
              <a:rPr sz="1600" spc="-40" dirty="0">
                <a:latin typeface="Gulim"/>
                <a:cs typeface="Gulim"/>
              </a:rPr>
              <a:t> </a:t>
            </a:r>
            <a:r>
              <a:rPr sz="1600" dirty="0">
                <a:latin typeface="Gulim"/>
                <a:cs typeface="Gulim"/>
              </a:rPr>
              <a:t>risk)</a:t>
            </a:r>
            <a:r>
              <a:rPr sz="1600" spc="-40" dirty="0">
                <a:latin typeface="Gulim"/>
                <a:cs typeface="Gulim"/>
              </a:rPr>
              <a:t> </a:t>
            </a:r>
            <a:r>
              <a:rPr sz="1600" dirty="0">
                <a:latin typeface="Gulim"/>
                <a:cs typeface="Gulim"/>
              </a:rPr>
              <a:t>:</a:t>
            </a:r>
            <a:r>
              <a:rPr sz="1600" spc="-35" dirty="0">
                <a:latin typeface="Gulim"/>
                <a:cs typeface="Gulim"/>
              </a:rPr>
              <a:t> </a:t>
            </a:r>
            <a:r>
              <a:rPr sz="1600" spc="-155" dirty="0">
                <a:latin typeface="Gulim"/>
                <a:cs typeface="Gulim"/>
              </a:rPr>
              <a:t>성공률의</a:t>
            </a:r>
            <a:r>
              <a:rPr sz="1600" spc="25" dirty="0">
                <a:latin typeface="Gulim"/>
                <a:cs typeface="Gulim"/>
              </a:rPr>
              <a:t> </a:t>
            </a:r>
            <a:r>
              <a:rPr sz="1600" dirty="0">
                <a:latin typeface="Gulim"/>
                <a:cs typeface="Gulim"/>
              </a:rPr>
              <a:t>비</a:t>
            </a:r>
            <a:r>
              <a:rPr sz="1600" spc="-30" dirty="0">
                <a:latin typeface="Gulim"/>
                <a:cs typeface="Gulim"/>
              </a:rPr>
              <a:t> </a:t>
            </a:r>
            <a:r>
              <a:rPr sz="1600" spc="-20" dirty="0">
                <a:latin typeface="Gulim"/>
                <a:cs typeface="Gulim"/>
              </a:rPr>
              <a:t>(위</a:t>
            </a:r>
            <a:r>
              <a:rPr sz="1600" spc="-45" dirty="0">
                <a:latin typeface="Gulim"/>
                <a:cs typeface="Gulim"/>
              </a:rPr>
              <a:t> </a:t>
            </a:r>
            <a:r>
              <a:rPr sz="1600" spc="-150" dirty="0">
                <a:latin typeface="Gulim"/>
                <a:cs typeface="Gulim"/>
              </a:rPr>
              <a:t>예에서</a:t>
            </a:r>
            <a:r>
              <a:rPr sz="1600" spc="20" dirty="0">
                <a:latin typeface="Gulim"/>
                <a:cs typeface="Gulim"/>
              </a:rPr>
              <a:t> </a:t>
            </a:r>
            <a:r>
              <a:rPr sz="1600" spc="-145" dirty="0">
                <a:latin typeface="Gulim"/>
                <a:cs typeface="Gulim"/>
              </a:rPr>
              <a:t>관심질병의</a:t>
            </a:r>
            <a:r>
              <a:rPr sz="1600" spc="10" dirty="0">
                <a:latin typeface="Gulim"/>
                <a:cs typeface="Gulim"/>
              </a:rPr>
              <a:t> </a:t>
            </a:r>
            <a:r>
              <a:rPr sz="1600" spc="-150" dirty="0">
                <a:latin typeface="Gulim"/>
                <a:cs typeface="Gulim"/>
              </a:rPr>
              <a:t>발생률의</a:t>
            </a:r>
            <a:r>
              <a:rPr sz="1600" spc="15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비)</a:t>
            </a:r>
            <a:endParaRPr sz="1600">
              <a:latin typeface="Gulim"/>
              <a:cs typeface="Guli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4576" y="3080622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4">
                <a:moveTo>
                  <a:pt x="0" y="0"/>
                </a:moveTo>
                <a:lnTo>
                  <a:pt x="219720" y="0"/>
                </a:lnTo>
              </a:path>
            </a:pathLst>
          </a:custGeom>
          <a:ln w="100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09392" y="2991915"/>
            <a:ext cx="704215" cy="6642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695"/>
              </a:spcBef>
            </a:pPr>
            <a:r>
              <a:rPr sz="1650" i="1" spc="-25" dirty="0">
                <a:latin typeface="Symbol"/>
                <a:cs typeface="Symbol"/>
              </a:rPr>
              <a:t></a:t>
            </a:r>
            <a:r>
              <a:rPr sz="1350" spc="-37" baseline="-24691" dirty="0">
                <a:latin typeface="Times New Roman"/>
                <a:cs typeface="Times New Roman"/>
              </a:rPr>
              <a:t>2</a:t>
            </a:r>
            <a:endParaRPr sz="1350" baseline="-24691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1600" spc="-150" dirty="0">
                <a:latin typeface="Gulim"/>
                <a:cs typeface="Gulim"/>
              </a:rPr>
              <a:t>인</a:t>
            </a:r>
            <a:r>
              <a:rPr sz="1600" spc="15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경우</a:t>
            </a:r>
            <a:endParaRPr sz="1600">
              <a:latin typeface="Gulim"/>
              <a:cs typeface="Guli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6957" y="2904518"/>
            <a:ext cx="72517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600" i="1" dirty="0">
                <a:latin typeface="Times New Roman"/>
                <a:cs typeface="Times New Roman"/>
              </a:rPr>
              <a:t>RR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2475" i="1" spc="-419" baseline="33670" dirty="0">
                <a:latin typeface="Symbol"/>
                <a:cs typeface="Symbol"/>
              </a:rPr>
              <a:t></a:t>
            </a:r>
            <a:r>
              <a:rPr sz="1350" spc="-419" baseline="37037" dirty="0">
                <a:latin typeface="Times New Roman"/>
                <a:cs typeface="Times New Roman"/>
              </a:rPr>
              <a:t>1</a:t>
            </a:r>
            <a:endParaRPr sz="1350" baseline="3703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037" y="3294037"/>
            <a:ext cx="2050414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195" baseline="-8680" dirty="0">
                <a:latin typeface="Gulim"/>
                <a:cs typeface="Gulim"/>
              </a:rPr>
              <a:t>여기서</a:t>
            </a:r>
            <a:r>
              <a:rPr sz="2400" spc="-7" baseline="-8680" dirty="0">
                <a:latin typeface="Gulim"/>
                <a:cs typeface="Gulim"/>
              </a:rPr>
              <a:t> </a:t>
            </a:r>
            <a:r>
              <a:rPr sz="2100" i="1" spc="-335" dirty="0">
                <a:latin typeface="Symbol"/>
                <a:cs typeface="Symbol"/>
              </a:rPr>
              <a:t></a:t>
            </a:r>
            <a:r>
              <a:rPr sz="1725" spc="-502" baseline="-24154" dirty="0">
                <a:latin typeface="Times New Roman"/>
                <a:cs typeface="Times New Roman"/>
              </a:rPr>
              <a:t>1</a:t>
            </a:r>
            <a:r>
              <a:rPr sz="1725" spc="390" baseline="-241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</a:t>
            </a:r>
            <a:r>
              <a:rPr sz="1950" spc="-120" dirty="0">
                <a:latin typeface="Times New Roman"/>
                <a:cs typeface="Times New Roman"/>
              </a:rPr>
              <a:t> </a:t>
            </a:r>
            <a:r>
              <a:rPr sz="1950" spc="-100" dirty="0">
                <a:latin typeface="Times New Roman"/>
                <a:cs typeface="Times New Roman"/>
              </a:rPr>
              <a:t>0,</a:t>
            </a:r>
            <a:r>
              <a:rPr sz="2100" i="1" spc="-100" dirty="0">
                <a:latin typeface="Symbol"/>
                <a:cs typeface="Symbol"/>
              </a:rPr>
              <a:t></a:t>
            </a:r>
            <a:r>
              <a:rPr sz="1725" spc="-150" baseline="-24154" dirty="0">
                <a:latin typeface="Times New Roman"/>
                <a:cs typeface="Times New Roman"/>
              </a:rPr>
              <a:t>2</a:t>
            </a:r>
            <a:r>
              <a:rPr sz="1725" spc="434" baseline="-241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</a:t>
            </a:r>
            <a:r>
              <a:rPr sz="1950" spc="-11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949" y="866277"/>
            <a:ext cx="4529237" cy="1262676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203448" y="3003804"/>
            <a:ext cx="5473065" cy="1301750"/>
            <a:chOff x="3203448" y="3003804"/>
            <a:chExt cx="5473065" cy="130175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5196" y="3003804"/>
              <a:ext cx="4440936" cy="130149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03448" y="3095371"/>
              <a:ext cx="936625" cy="103505"/>
            </a:xfrm>
            <a:custGeom>
              <a:avLst/>
              <a:gdLst/>
              <a:ahLst/>
              <a:cxnLst/>
              <a:rect l="l" t="t" r="r" b="b"/>
              <a:pathLst>
                <a:path w="936625" h="103505">
                  <a:moveTo>
                    <a:pt x="911007" y="51689"/>
                  </a:moveTo>
                  <a:lnTo>
                    <a:pt x="841121" y="92456"/>
                  </a:lnTo>
                  <a:lnTo>
                    <a:pt x="840104" y="96266"/>
                  </a:lnTo>
                  <a:lnTo>
                    <a:pt x="843661" y="102362"/>
                  </a:lnTo>
                  <a:lnTo>
                    <a:pt x="847471" y="103378"/>
                  </a:lnTo>
                  <a:lnTo>
                    <a:pt x="925226" y="58039"/>
                  </a:lnTo>
                  <a:lnTo>
                    <a:pt x="923543" y="58039"/>
                  </a:lnTo>
                  <a:lnTo>
                    <a:pt x="923543" y="57150"/>
                  </a:lnTo>
                  <a:lnTo>
                    <a:pt x="920368" y="57150"/>
                  </a:lnTo>
                  <a:lnTo>
                    <a:pt x="911007" y="51689"/>
                  </a:lnTo>
                  <a:close/>
                </a:path>
                <a:path w="936625" h="103505">
                  <a:moveTo>
                    <a:pt x="900121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900121" y="58039"/>
                  </a:lnTo>
                  <a:lnTo>
                    <a:pt x="911007" y="51689"/>
                  </a:lnTo>
                  <a:lnTo>
                    <a:pt x="900121" y="45339"/>
                  </a:lnTo>
                  <a:close/>
                </a:path>
                <a:path w="936625" h="103505">
                  <a:moveTo>
                    <a:pt x="925226" y="45339"/>
                  </a:moveTo>
                  <a:lnTo>
                    <a:pt x="923543" y="45339"/>
                  </a:lnTo>
                  <a:lnTo>
                    <a:pt x="923543" y="58039"/>
                  </a:lnTo>
                  <a:lnTo>
                    <a:pt x="925226" y="58039"/>
                  </a:lnTo>
                  <a:lnTo>
                    <a:pt x="936116" y="51689"/>
                  </a:lnTo>
                  <a:lnTo>
                    <a:pt x="925226" y="45339"/>
                  </a:lnTo>
                  <a:close/>
                </a:path>
                <a:path w="936625" h="103505">
                  <a:moveTo>
                    <a:pt x="920368" y="46228"/>
                  </a:moveTo>
                  <a:lnTo>
                    <a:pt x="911007" y="51689"/>
                  </a:lnTo>
                  <a:lnTo>
                    <a:pt x="920368" y="57150"/>
                  </a:lnTo>
                  <a:lnTo>
                    <a:pt x="920368" y="46228"/>
                  </a:lnTo>
                  <a:close/>
                </a:path>
                <a:path w="936625" h="103505">
                  <a:moveTo>
                    <a:pt x="923543" y="46228"/>
                  </a:moveTo>
                  <a:lnTo>
                    <a:pt x="920368" y="46228"/>
                  </a:lnTo>
                  <a:lnTo>
                    <a:pt x="920368" y="57150"/>
                  </a:lnTo>
                  <a:lnTo>
                    <a:pt x="923543" y="57150"/>
                  </a:lnTo>
                  <a:lnTo>
                    <a:pt x="923543" y="46228"/>
                  </a:lnTo>
                  <a:close/>
                </a:path>
                <a:path w="936625" h="103505">
                  <a:moveTo>
                    <a:pt x="847471" y="0"/>
                  </a:moveTo>
                  <a:lnTo>
                    <a:pt x="843661" y="1016"/>
                  </a:lnTo>
                  <a:lnTo>
                    <a:pt x="840104" y="7112"/>
                  </a:lnTo>
                  <a:lnTo>
                    <a:pt x="841121" y="10922"/>
                  </a:lnTo>
                  <a:lnTo>
                    <a:pt x="911007" y="51689"/>
                  </a:lnTo>
                  <a:lnTo>
                    <a:pt x="920368" y="46228"/>
                  </a:lnTo>
                  <a:lnTo>
                    <a:pt x="923543" y="46228"/>
                  </a:lnTo>
                  <a:lnTo>
                    <a:pt x="923543" y="45339"/>
                  </a:lnTo>
                  <a:lnTo>
                    <a:pt x="925226" y="45339"/>
                  </a:lnTo>
                  <a:lnTo>
                    <a:pt x="8474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1017" y="3690426"/>
            <a:ext cx="3910965" cy="1158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0" algn="ctr">
              <a:lnSpc>
                <a:spcPct val="100000"/>
              </a:lnSpc>
              <a:spcBef>
                <a:spcPts val="105"/>
              </a:spcBef>
            </a:pPr>
            <a:r>
              <a:rPr sz="1850" i="1" dirty="0">
                <a:latin typeface="Times New Roman"/>
                <a:cs typeface="Times New Roman"/>
              </a:rPr>
              <a:t>OR</a:t>
            </a:r>
            <a:r>
              <a:rPr sz="1850" i="1" spc="-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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i="1" spc="-25" dirty="0">
                <a:latin typeface="Times New Roman"/>
                <a:cs typeface="Times New Roman"/>
              </a:rPr>
              <a:t>RR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600" spc="-20" dirty="0">
                <a:latin typeface="Gulim"/>
                <a:cs typeface="Gulim"/>
              </a:rPr>
              <a:t>즉,</a:t>
            </a:r>
            <a:r>
              <a:rPr sz="1600" spc="-65" dirty="0">
                <a:latin typeface="Gulim"/>
                <a:cs typeface="Gulim"/>
              </a:rPr>
              <a:t> </a:t>
            </a:r>
            <a:r>
              <a:rPr sz="1600" spc="-145" dirty="0">
                <a:latin typeface="Gulim"/>
                <a:cs typeface="Gulim"/>
              </a:rPr>
              <a:t>승산비를</a:t>
            </a:r>
            <a:r>
              <a:rPr sz="1600" spc="15" dirty="0">
                <a:latin typeface="Gulim"/>
                <a:cs typeface="Gulim"/>
              </a:rPr>
              <a:t> </a:t>
            </a:r>
            <a:r>
              <a:rPr sz="1600" spc="-140" dirty="0">
                <a:latin typeface="Gulim"/>
                <a:cs typeface="Gulim"/>
              </a:rPr>
              <a:t>상대위험도</a:t>
            </a:r>
            <a:r>
              <a:rPr sz="1600" spc="15" dirty="0">
                <a:latin typeface="Gulim"/>
                <a:cs typeface="Gulim"/>
              </a:rPr>
              <a:t> </a:t>
            </a:r>
            <a:r>
              <a:rPr sz="1600" spc="-140" dirty="0">
                <a:latin typeface="Gulim"/>
                <a:cs typeface="Gulim"/>
              </a:rPr>
              <a:t>처럼</a:t>
            </a:r>
            <a:r>
              <a:rPr sz="1600" spc="5" dirty="0">
                <a:latin typeface="Gulim"/>
                <a:cs typeface="Gulim"/>
              </a:rPr>
              <a:t> </a:t>
            </a:r>
            <a:r>
              <a:rPr sz="1600" spc="-150" dirty="0">
                <a:latin typeface="Gulim"/>
                <a:cs typeface="Gulim"/>
              </a:rPr>
              <a:t>해석이</a:t>
            </a:r>
            <a:r>
              <a:rPr sz="1600" spc="15" dirty="0">
                <a:latin typeface="Gulim"/>
                <a:cs typeface="Gulim"/>
              </a:rPr>
              <a:t> </a:t>
            </a:r>
            <a:r>
              <a:rPr sz="1600" spc="-35" dirty="0">
                <a:latin typeface="Gulim"/>
                <a:cs typeface="Gulim"/>
              </a:rPr>
              <a:t>가능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Gulim"/>
              <a:cs typeface="Gulim"/>
            </a:endParaRPr>
          </a:p>
          <a:p>
            <a:pPr marL="47625">
              <a:lnSpc>
                <a:spcPct val="100000"/>
              </a:lnSpc>
            </a:pPr>
            <a:r>
              <a:rPr sz="1400" spc="-45" dirty="0">
                <a:solidFill>
                  <a:srgbClr val="FF0000"/>
                </a:solidFill>
                <a:latin typeface="Dotum"/>
                <a:cs typeface="Dotum"/>
              </a:rPr>
              <a:t>※</a:t>
            </a:r>
            <a:r>
              <a:rPr sz="1400" spc="-45" dirty="0">
                <a:solidFill>
                  <a:srgbClr val="FF0000"/>
                </a:solidFill>
                <a:latin typeface="Malgun Gothic"/>
                <a:cs typeface="Malgun Gothic"/>
              </a:rPr>
              <a:t>(</a:t>
            </a:r>
            <a:r>
              <a:rPr sz="1400" spc="-45" dirty="0">
                <a:solidFill>
                  <a:srgbClr val="FF0000"/>
                </a:solidFill>
                <a:latin typeface="Gulim"/>
                <a:cs typeface="Gulim"/>
              </a:rPr>
              <a:t>예제</a:t>
            </a:r>
            <a:r>
              <a:rPr sz="1400" spc="-75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7.2)</a:t>
            </a:r>
            <a:r>
              <a:rPr sz="1400" spc="-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80" dirty="0">
                <a:solidFill>
                  <a:srgbClr val="FF0000"/>
                </a:solidFill>
                <a:latin typeface="Gulim"/>
                <a:cs typeface="Gulim"/>
              </a:rPr>
              <a:t>사례</a:t>
            </a:r>
            <a:r>
              <a:rPr sz="1400" spc="-80" dirty="0">
                <a:solidFill>
                  <a:srgbClr val="FF0000"/>
                </a:solidFill>
                <a:latin typeface="Malgun Gothic"/>
                <a:cs typeface="Malgun Gothic"/>
              </a:rPr>
              <a:t>-</a:t>
            </a:r>
            <a:r>
              <a:rPr sz="1400" spc="-114" dirty="0">
                <a:solidFill>
                  <a:srgbClr val="FF0000"/>
                </a:solidFill>
                <a:latin typeface="Gulim"/>
                <a:cs typeface="Gulim"/>
              </a:rPr>
              <a:t>대조</a:t>
            </a:r>
            <a:r>
              <a:rPr sz="1400" spc="-20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400" spc="-110" dirty="0">
                <a:solidFill>
                  <a:srgbClr val="FF0000"/>
                </a:solidFill>
                <a:latin typeface="Gulim"/>
                <a:cs typeface="Gulim"/>
              </a:rPr>
              <a:t>연구의</a:t>
            </a:r>
            <a:r>
              <a:rPr sz="1400" spc="-5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400" dirty="0">
                <a:solidFill>
                  <a:srgbClr val="FF0000"/>
                </a:solidFill>
                <a:latin typeface="Gulim"/>
                <a:cs typeface="Gulim"/>
              </a:rPr>
              <a:t>예</a:t>
            </a:r>
            <a:r>
              <a:rPr sz="1400" spc="-20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400" dirty="0">
                <a:solidFill>
                  <a:srgbClr val="FF0000"/>
                </a:solidFill>
                <a:latin typeface="Gulim"/>
                <a:cs typeface="Gulim"/>
              </a:rPr>
              <a:t>를</a:t>
            </a:r>
            <a:r>
              <a:rPr sz="1400" spc="-20" dirty="0">
                <a:solidFill>
                  <a:srgbClr val="FF0000"/>
                </a:solidFill>
                <a:latin typeface="Gulim"/>
                <a:cs typeface="Gulim"/>
              </a:rPr>
              <a:t> </a:t>
            </a:r>
            <a:r>
              <a:rPr sz="1400" spc="-114" dirty="0">
                <a:solidFill>
                  <a:srgbClr val="FF0000"/>
                </a:solidFill>
                <a:latin typeface="Gulim"/>
                <a:cs typeface="Gulim"/>
              </a:rPr>
              <a:t>살펴보기</a:t>
            </a:r>
            <a:r>
              <a:rPr sz="1400" spc="-25" dirty="0">
                <a:solidFill>
                  <a:srgbClr val="FF0000"/>
                </a:solidFill>
                <a:latin typeface="Gulim"/>
                <a:cs typeface="Gulim"/>
              </a:rPr>
              <a:t> 바람</a:t>
            </a:r>
            <a:r>
              <a:rPr sz="1400" spc="-25" dirty="0">
                <a:solidFill>
                  <a:srgbClr val="FF0000"/>
                </a:solidFill>
                <a:latin typeface="Malgun Gothic"/>
                <a:cs typeface="Malgun Gothic"/>
              </a:rPr>
              <a:t>.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31" y="156209"/>
            <a:ext cx="65252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20" dirty="0">
                <a:solidFill>
                  <a:srgbClr val="205868"/>
                </a:solidFill>
                <a:latin typeface="Gulim"/>
                <a:cs typeface="Gulim"/>
              </a:rPr>
              <a:t>로지스틱</a:t>
            </a:r>
            <a:r>
              <a:rPr sz="3000" b="0" spc="-15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20" dirty="0">
                <a:solidFill>
                  <a:srgbClr val="205868"/>
                </a:solidFill>
                <a:latin typeface="Gulim"/>
                <a:cs typeface="Gulim"/>
              </a:rPr>
              <a:t>회귀모형</a:t>
            </a:r>
            <a:r>
              <a:rPr sz="3000" b="0" spc="-25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20" dirty="0">
                <a:solidFill>
                  <a:srgbClr val="205868"/>
                </a:solidFill>
                <a:latin typeface="Gulim"/>
                <a:cs typeface="Gulim"/>
              </a:rPr>
              <a:t>적합도의</a:t>
            </a:r>
            <a:r>
              <a:rPr sz="3000" b="0" spc="-1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15" dirty="0">
                <a:solidFill>
                  <a:srgbClr val="205868"/>
                </a:solidFill>
                <a:latin typeface="Gulim"/>
                <a:cs typeface="Gulim"/>
              </a:rPr>
              <a:t>시각적</a:t>
            </a:r>
            <a:r>
              <a:rPr sz="3000" b="0" spc="-2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15" dirty="0">
                <a:solidFill>
                  <a:srgbClr val="205868"/>
                </a:solidFill>
                <a:latin typeface="Gulim"/>
                <a:cs typeface="Gulim"/>
              </a:rPr>
              <a:t>효과</a:t>
            </a:r>
            <a:endParaRPr sz="3000">
              <a:latin typeface="Gulim"/>
              <a:cs typeface="Guli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08903" y="771144"/>
            <a:ext cx="2824480" cy="3416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92075" marR="84455" algn="just">
              <a:lnSpc>
                <a:spcPct val="150000"/>
              </a:lnSpc>
              <a:spcBef>
                <a:spcPts val="95"/>
              </a:spcBef>
            </a:pPr>
            <a:r>
              <a:rPr sz="1600" dirty="0">
                <a:latin typeface="Gulim"/>
                <a:cs typeface="Gulim"/>
              </a:rPr>
              <a:t>구획의</a:t>
            </a:r>
            <a:r>
              <a:rPr sz="1600" spc="75" dirty="0">
                <a:latin typeface="Gulim"/>
                <a:cs typeface="Gulim"/>
              </a:rPr>
              <a:t>  </a:t>
            </a:r>
            <a:r>
              <a:rPr sz="1600" dirty="0">
                <a:latin typeface="Gulim"/>
                <a:cs typeface="Gulim"/>
              </a:rPr>
              <a:t>크기가</a:t>
            </a:r>
            <a:r>
              <a:rPr sz="1600" spc="65" dirty="0">
                <a:latin typeface="Gulim"/>
                <a:cs typeface="Gulim"/>
              </a:rPr>
              <a:t>  </a:t>
            </a:r>
            <a:r>
              <a:rPr sz="1600" spc="-10" dirty="0">
                <a:latin typeface="Malgun Gothic"/>
                <a:cs typeface="Malgun Gothic"/>
              </a:rPr>
              <a:t>104~185km </a:t>
            </a:r>
            <a:r>
              <a:rPr sz="1600" dirty="0">
                <a:latin typeface="Gulim"/>
                <a:cs typeface="Gulim"/>
              </a:rPr>
              <a:t>사이에서는</a:t>
            </a:r>
            <a:r>
              <a:rPr sz="1600" spc="280" dirty="0">
                <a:latin typeface="Gulim"/>
                <a:cs typeface="Gulim"/>
              </a:rPr>
              <a:t> </a:t>
            </a:r>
            <a:r>
              <a:rPr sz="1600" dirty="0">
                <a:latin typeface="Gulim"/>
                <a:cs typeface="Gulim"/>
              </a:rPr>
              <a:t>모형의</a:t>
            </a:r>
            <a:r>
              <a:rPr sz="1600" spc="265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적합도가 </a:t>
            </a:r>
            <a:r>
              <a:rPr sz="1600" dirty="0">
                <a:latin typeface="Gulim"/>
                <a:cs typeface="Gulim"/>
              </a:rPr>
              <a:t>매우</a:t>
            </a:r>
            <a:r>
              <a:rPr sz="1600" spc="65" dirty="0">
                <a:latin typeface="Gulim"/>
                <a:cs typeface="Gulim"/>
              </a:rPr>
              <a:t>  </a:t>
            </a:r>
            <a:r>
              <a:rPr sz="1600" spc="55" dirty="0">
                <a:latin typeface="Gulim"/>
                <a:cs typeface="Gulim"/>
              </a:rPr>
              <a:t>높음을</a:t>
            </a:r>
            <a:r>
              <a:rPr sz="1600" spc="175" dirty="0">
                <a:latin typeface="Gulim"/>
                <a:cs typeface="Gulim"/>
              </a:rPr>
              <a:t>  </a:t>
            </a:r>
            <a:r>
              <a:rPr sz="1600" dirty="0">
                <a:latin typeface="Gulim"/>
                <a:cs typeface="Gulim"/>
              </a:rPr>
              <a:t>알</a:t>
            </a:r>
            <a:r>
              <a:rPr sz="1600" spc="160" dirty="0">
                <a:latin typeface="Gulim"/>
                <a:cs typeface="Gulim"/>
              </a:rPr>
              <a:t>  </a:t>
            </a:r>
            <a:r>
              <a:rPr sz="1600" dirty="0">
                <a:latin typeface="Gulim"/>
                <a:cs typeface="Gulim"/>
              </a:rPr>
              <a:t>수</a:t>
            </a:r>
            <a:r>
              <a:rPr sz="1600" spc="175" dirty="0">
                <a:latin typeface="Gulim"/>
                <a:cs typeface="Gulim"/>
              </a:rPr>
              <a:t>  </a:t>
            </a:r>
            <a:r>
              <a:rPr sz="1600" spc="-90" dirty="0">
                <a:latin typeface="Gulim"/>
                <a:cs typeface="Gulim"/>
              </a:rPr>
              <a:t>있고</a:t>
            </a:r>
            <a:r>
              <a:rPr sz="1600" spc="-45" dirty="0">
                <a:latin typeface="Gulim"/>
                <a:cs typeface="Gulim"/>
              </a:rPr>
              <a:t> </a:t>
            </a:r>
            <a:r>
              <a:rPr sz="1600" spc="-50" dirty="0">
                <a:latin typeface="Malgun Gothic"/>
                <a:cs typeface="Malgun Gothic"/>
              </a:rPr>
              <a:t>, </a:t>
            </a:r>
            <a:r>
              <a:rPr sz="1600" dirty="0">
                <a:latin typeface="Malgun Gothic"/>
                <a:cs typeface="Malgun Gothic"/>
              </a:rPr>
              <a:t>205km</a:t>
            </a:r>
            <a:r>
              <a:rPr sz="1600" spc="-10" dirty="0">
                <a:latin typeface="Malgun Gothic"/>
                <a:cs typeface="Malgun Gothic"/>
              </a:rPr>
              <a:t> </a:t>
            </a:r>
            <a:r>
              <a:rPr sz="1600" spc="-130" dirty="0">
                <a:latin typeface="Gulim"/>
                <a:cs typeface="Gulim"/>
              </a:rPr>
              <a:t>근처에서는</a:t>
            </a:r>
            <a:r>
              <a:rPr sz="1600" spc="5" dirty="0">
                <a:latin typeface="Gulim"/>
                <a:cs typeface="Gulim"/>
              </a:rPr>
              <a:t> </a:t>
            </a:r>
            <a:r>
              <a:rPr sz="1600" spc="-120" dirty="0">
                <a:latin typeface="Gulim"/>
                <a:cs typeface="Gulim"/>
              </a:rPr>
              <a:t>표본비율이</a:t>
            </a:r>
            <a:endParaRPr sz="1600">
              <a:latin typeface="Gulim"/>
              <a:cs typeface="Gulim"/>
            </a:endParaRPr>
          </a:p>
          <a:p>
            <a:pPr marL="92075" algn="just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Malgun Gothic"/>
                <a:cs typeface="Malgun Gothic"/>
              </a:rPr>
              <a:t>1</a:t>
            </a:r>
            <a:r>
              <a:rPr sz="1600" dirty="0">
                <a:latin typeface="Gulim"/>
                <a:cs typeface="Gulim"/>
              </a:rPr>
              <a:t>이며</a:t>
            </a:r>
            <a:r>
              <a:rPr sz="1600" spc="245" dirty="0">
                <a:latin typeface="Gulim"/>
                <a:cs typeface="Gulim"/>
              </a:rPr>
              <a:t> </a:t>
            </a:r>
            <a:r>
              <a:rPr sz="1600" dirty="0">
                <a:latin typeface="Gulim"/>
                <a:cs typeface="Gulim"/>
              </a:rPr>
              <a:t>적합도가</a:t>
            </a:r>
            <a:r>
              <a:rPr sz="1600" spc="254" dirty="0">
                <a:latin typeface="Gulim"/>
                <a:cs typeface="Gulim"/>
              </a:rPr>
              <a:t> </a:t>
            </a:r>
            <a:r>
              <a:rPr sz="1600" dirty="0">
                <a:latin typeface="Gulim"/>
                <a:cs typeface="Gulim"/>
              </a:rPr>
              <a:t>높지</a:t>
            </a:r>
            <a:r>
              <a:rPr sz="1600" spc="254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않음을</a:t>
            </a:r>
            <a:endParaRPr sz="1600">
              <a:latin typeface="Gulim"/>
              <a:cs typeface="Gulim"/>
            </a:endParaRPr>
          </a:p>
          <a:p>
            <a:pPr marL="92075" marR="59055" algn="just">
              <a:lnSpc>
                <a:spcPct val="150000"/>
              </a:lnSpc>
              <a:spcBef>
                <a:spcPts val="5"/>
              </a:spcBef>
            </a:pPr>
            <a:r>
              <a:rPr sz="1600" dirty="0">
                <a:latin typeface="Gulim"/>
                <a:cs typeface="Gulim"/>
              </a:rPr>
              <a:t>알</a:t>
            </a:r>
            <a:r>
              <a:rPr sz="1600" spc="580" dirty="0">
                <a:latin typeface="Gulim"/>
                <a:cs typeface="Gulim"/>
              </a:rPr>
              <a:t> </a:t>
            </a:r>
            <a:r>
              <a:rPr sz="1600" dirty="0">
                <a:latin typeface="Gulim"/>
                <a:cs typeface="Gulim"/>
              </a:rPr>
              <a:t>수</a:t>
            </a:r>
            <a:r>
              <a:rPr sz="1600" spc="600" dirty="0">
                <a:latin typeface="Gulim"/>
                <a:cs typeface="Gulim"/>
              </a:rPr>
              <a:t> </a:t>
            </a:r>
            <a:r>
              <a:rPr sz="1600" dirty="0">
                <a:latin typeface="Gulim"/>
                <a:cs typeface="Gulim"/>
              </a:rPr>
              <a:t>있다</a:t>
            </a:r>
            <a:r>
              <a:rPr sz="1600" dirty="0">
                <a:latin typeface="Malgun Gothic"/>
                <a:cs typeface="Malgun Gothic"/>
              </a:rPr>
              <a:t>.</a:t>
            </a:r>
            <a:r>
              <a:rPr sz="1600" spc="375" dirty="0">
                <a:latin typeface="Malgun Gothic"/>
                <a:cs typeface="Malgun Gothic"/>
              </a:rPr>
              <a:t> </a:t>
            </a:r>
            <a:r>
              <a:rPr sz="1600" dirty="0">
                <a:latin typeface="Gulim"/>
                <a:cs typeface="Gulim"/>
              </a:rPr>
              <a:t>반면에</a:t>
            </a:r>
            <a:r>
              <a:rPr sz="1600" spc="585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구획의 </a:t>
            </a:r>
            <a:r>
              <a:rPr sz="1600" dirty="0">
                <a:latin typeface="Gulim"/>
                <a:cs typeface="Gulim"/>
              </a:rPr>
              <a:t>크기가</a:t>
            </a:r>
            <a:r>
              <a:rPr sz="1600" spc="165" dirty="0">
                <a:latin typeface="Gulim"/>
                <a:cs typeface="Gulim"/>
              </a:rPr>
              <a:t> </a:t>
            </a:r>
            <a:r>
              <a:rPr sz="1600" dirty="0">
                <a:latin typeface="Malgun Gothic"/>
                <a:cs typeface="Malgun Gothic"/>
              </a:rPr>
              <a:t>23.5~64.2</a:t>
            </a:r>
            <a:r>
              <a:rPr sz="1600" spc="114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km</a:t>
            </a:r>
            <a:r>
              <a:rPr sz="1600" spc="114" dirty="0">
                <a:latin typeface="Malgun Gothic"/>
                <a:cs typeface="Malgun Gothic"/>
              </a:rPr>
              <a:t> </a:t>
            </a:r>
            <a:r>
              <a:rPr sz="1600" spc="-25" dirty="0">
                <a:latin typeface="Gulim"/>
                <a:cs typeface="Gulim"/>
              </a:rPr>
              <a:t>에서는 </a:t>
            </a:r>
            <a:r>
              <a:rPr sz="1600" dirty="0">
                <a:latin typeface="Gulim"/>
                <a:cs typeface="Gulim"/>
              </a:rPr>
              <a:t>적합도가</a:t>
            </a:r>
            <a:r>
              <a:rPr sz="1600" spc="490" dirty="0">
                <a:latin typeface="Gulim"/>
                <a:cs typeface="Gulim"/>
              </a:rPr>
              <a:t> </a:t>
            </a:r>
            <a:r>
              <a:rPr sz="1600" dirty="0">
                <a:latin typeface="Gulim"/>
                <a:cs typeface="Gulim"/>
              </a:rPr>
              <a:t>어느</a:t>
            </a:r>
            <a:r>
              <a:rPr sz="1600" spc="505" dirty="0">
                <a:latin typeface="Gulim"/>
                <a:cs typeface="Gulim"/>
              </a:rPr>
              <a:t> </a:t>
            </a:r>
            <a:r>
              <a:rPr sz="1600" dirty="0">
                <a:latin typeface="Gulim"/>
                <a:cs typeface="Gulim"/>
              </a:rPr>
              <a:t>정도</a:t>
            </a:r>
            <a:r>
              <a:rPr sz="1600" spc="484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있음을 </a:t>
            </a:r>
            <a:r>
              <a:rPr sz="1600" dirty="0">
                <a:latin typeface="Gulim"/>
                <a:cs typeface="Gulim"/>
              </a:rPr>
              <a:t>알</a:t>
            </a:r>
            <a:r>
              <a:rPr sz="1600" spc="-110" dirty="0">
                <a:latin typeface="Gulim"/>
                <a:cs typeface="Gulim"/>
              </a:rPr>
              <a:t> </a:t>
            </a:r>
            <a:r>
              <a:rPr sz="1600" dirty="0">
                <a:latin typeface="Gulim"/>
                <a:cs typeface="Gulim"/>
              </a:rPr>
              <a:t>수</a:t>
            </a:r>
            <a:r>
              <a:rPr sz="1600" spc="-110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있음</a:t>
            </a:r>
            <a:r>
              <a:rPr sz="1600" spc="-25" dirty="0">
                <a:latin typeface="Malgun Gothic"/>
                <a:cs typeface="Malgun Gothic"/>
              </a:rPr>
              <a:t>.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6670" y="1255141"/>
            <a:ext cx="3215385" cy="33435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590" y="974998"/>
            <a:ext cx="1642005" cy="154763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231277" y="2748026"/>
            <a:ext cx="796925" cy="868680"/>
          </a:xfrm>
          <a:custGeom>
            <a:avLst/>
            <a:gdLst/>
            <a:ahLst/>
            <a:cxnLst/>
            <a:rect l="l" t="t" r="r" b="b"/>
            <a:pathLst>
              <a:path w="796925" h="868679">
                <a:moveTo>
                  <a:pt x="702551" y="825881"/>
                </a:moveTo>
                <a:lnTo>
                  <a:pt x="698995" y="827786"/>
                </a:lnTo>
                <a:lnTo>
                  <a:pt x="697979" y="831088"/>
                </a:lnTo>
                <a:lnTo>
                  <a:pt x="696963" y="834517"/>
                </a:lnTo>
                <a:lnTo>
                  <a:pt x="698741" y="838073"/>
                </a:lnTo>
                <a:lnTo>
                  <a:pt x="702170" y="839089"/>
                </a:lnTo>
                <a:lnTo>
                  <a:pt x="796785" y="868426"/>
                </a:lnTo>
                <a:lnTo>
                  <a:pt x="795706" y="863473"/>
                </a:lnTo>
                <a:lnTo>
                  <a:pt x="783577" y="863473"/>
                </a:lnTo>
                <a:lnTo>
                  <a:pt x="767616" y="846060"/>
                </a:lnTo>
                <a:lnTo>
                  <a:pt x="702551" y="825881"/>
                </a:lnTo>
                <a:close/>
              </a:path>
              <a:path w="796925" h="868679">
                <a:moveTo>
                  <a:pt x="767616" y="846060"/>
                </a:moveTo>
                <a:lnTo>
                  <a:pt x="783577" y="863473"/>
                </a:lnTo>
                <a:lnTo>
                  <a:pt x="786756" y="860552"/>
                </a:lnTo>
                <a:lnTo>
                  <a:pt x="782053" y="860552"/>
                </a:lnTo>
                <a:lnTo>
                  <a:pt x="779729" y="849817"/>
                </a:lnTo>
                <a:lnTo>
                  <a:pt x="767616" y="846060"/>
                </a:lnTo>
                <a:close/>
              </a:path>
              <a:path w="796925" h="868679">
                <a:moveTo>
                  <a:pt x="771639" y="765937"/>
                </a:moveTo>
                <a:lnTo>
                  <a:pt x="764781" y="767461"/>
                </a:lnTo>
                <a:lnTo>
                  <a:pt x="762622" y="770890"/>
                </a:lnTo>
                <a:lnTo>
                  <a:pt x="763384" y="774319"/>
                </a:lnTo>
                <a:lnTo>
                  <a:pt x="777056" y="837470"/>
                </a:lnTo>
                <a:lnTo>
                  <a:pt x="792975" y="854837"/>
                </a:lnTo>
                <a:lnTo>
                  <a:pt x="783577" y="863473"/>
                </a:lnTo>
                <a:lnTo>
                  <a:pt x="795706" y="863473"/>
                </a:lnTo>
                <a:lnTo>
                  <a:pt x="775703" y="771652"/>
                </a:lnTo>
                <a:lnTo>
                  <a:pt x="775068" y="768223"/>
                </a:lnTo>
                <a:lnTo>
                  <a:pt x="771639" y="765937"/>
                </a:lnTo>
                <a:close/>
              </a:path>
              <a:path w="796925" h="868679">
                <a:moveTo>
                  <a:pt x="779729" y="849817"/>
                </a:moveTo>
                <a:lnTo>
                  <a:pt x="782053" y="860552"/>
                </a:lnTo>
                <a:lnTo>
                  <a:pt x="790181" y="853059"/>
                </a:lnTo>
                <a:lnTo>
                  <a:pt x="779729" y="849817"/>
                </a:lnTo>
                <a:close/>
              </a:path>
              <a:path w="796925" h="868679">
                <a:moveTo>
                  <a:pt x="777056" y="837470"/>
                </a:moveTo>
                <a:lnTo>
                  <a:pt x="779729" y="849817"/>
                </a:lnTo>
                <a:lnTo>
                  <a:pt x="790181" y="853059"/>
                </a:lnTo>
                <a:lnTo>
                  <a:pt x="782053" y="860552"/>
                </a:lnTo>
                <a:lnTo>
                  <a:pt x="786756" y="860552"/>
                </a:lnTo>
                <a:lnTo>
                  <a:pt x="792975" y="854837"/>
                </a:lnTo>
                <a:lnTo>
                  <a:pt x="777056" y="837470"/>
                </a:lnTo>
                <a:close/>
              </a:path>
              <a:path w="796925" h="868679">
                <a:moveTo>
                  <a:pt x="9372" y="0"/>
                </a:moveTo>
                <a:lnTo>
                  <a:pt x="0" y="8636"/>
                </a:lnTo>
                <a:lnTo>
                  <a:pt x="767616" y="846060"/>
                </a:lnTo>
                <a:lnTo>
                  <a:pt x="779729" y="849817"/>
                </a:lnTo>
                <a:lnTo>
                  <a:pt x="777056" y="837470"/>
                </a:lnTo>
                <a:lnTo>
                  <a:pt x="93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3088" y="4424171"/>
            <a:ext cx="1758950" cy="30797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latin typeface="Malgun Gothic"/>
                <a:cs typeface="Malgun Gothic"/>
              </a:rPr>
              <a:t>R</a:t>
            </a:r>
            <a:r>
              <a:rPr sz="1400" spc="-40" dirty="0">
                <a:latin typeface="Malgun Gothic"/>
                <a:cs typeface="Malgun Gothic"/>
              </a:rPr>
              <a:t> </a:t>
            </a:r>
            <a:r>
              <a:rPr sz="1400" spc="-95" dirty="0">
                <a:latin typeface="Gulim"/>
                <a:cs typeface="Gulim"/>
              </a:rPr>
              <a:t>코드</a:t>
            </a:r>
            <a:r>
              <a:rPr sz="1400" dirty="0">
                <a:latin typeface="Gulim"/>
                <a:cs typeface="Gulim"/>
              </a:rPr>
              <a:t> </a:t>
            </a:r>
            <a:r>
              <a:rPr sz="1400" dirty="0">
                <a:latin typeface="Malgun Gothic"/>
                <a:cs typeface="Malgun Gothic"/>
              </a:rPr>
              <a:t>:</a:t>
            </a:r>
            <a:r>
              <a:rPr sz="1400" spc="-30" dirty="0">
                <a:latin typeface="Malgun Gothic"/>
                <a:cs typeface="Malgun Gothic"/>
              </a:rPr>
              <a:t> </a:t>
            </a:r>
            <a:r>
              <a:rPr sz="1400" spc="-95" dirty="0">
                <a:latin typeface="Gulim"/>
                <a:cs typeface="Gulim"/>
              </a:rPr>
              <a:t>교재</a:t>
            </a:r>
            <a:r>
              <a:rPr sz="1400" dirty="0">
                <a:latin typeface="Gulim"/>
                <a:cs typeface="Gulim"/>
              </a:rPr>
              <a:t> </a:t>
            </a:r>
            <a:r>
              <a:rPr sz="1400" spc="-25" dirty="0">
                <a:latin typeface="Gulim"/>
                <a:cs typeface="Gulim"/>
              </a:rPr>
              <a:t>참조</a:t>
            </a:r>
            <a:endParaRPr sz="14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798" y="1733169"/>
            <a:ext cx="20447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프로빗</a:t>
            </a:r>
            <a:r>
              <a:rPr spc="-20" dirty="0"/>
              <a:t> </a:t>
            </a:r>
            <a:r>
              <a:rPr spc="-210" dirty="0"/>
              <a:t>모형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31036" y="1677923"/>
            <a:ext cx="6398260" cy="932815"/>
            <a:chOff x="1431036" y="1677923"/>
            <a:chExt cx="6398260" cy="9328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5430" y="2415285"/>
              <a:ext cx="5483362" cy="1422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89632" y="2421635"/>
              <a:ext cx="5394960" cy="53340"/>
            </a:xfrm>
            <a:custGeom>
              <a:avLst/>
              <a:gdLst/>
              <a:ahLst/>
              <a:cxnLst/>
              <a:rect l="l" t="t" r="r" b="b"/>
              <a:pathLst>
                <a:path w="5394959" h="53339">
                  <a:moveTo>
                    <a:pt x="5394960" y="0"/>
                  </a:moveTo>
                  <a:lnTo>
                    <a:pt x="0" y="0"/>
                  </a:lnTo>
                  <a:lnTo>
                    <a:pt x="0" y="53339"/>
                  </a:lnTo>
                  <a:lnTo>
                    <a:pt x="5394960" y="53339"/>
                  </a:lnTo>
                  <a:lnTo>
                    <a:pt x="539496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0848" y="2458211"/>
              <a:ext cx="1568196" cy="152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04188" y="2473451"/>
              <a:ext cx="1461770" cy="45720"/>
            </a:xfrm>
            <a:custGeom>
              <a:avLst/>
              <a:gdLst/>
              <a:ahLst/>
              <a:cxnLst/>
              <a:rect l="l" t="t" r="r" b="b"/>
              <a:pathLst>
                <a:path w="1461770" h="45719">
                  <a:moveTo>
                    <a:pt x="1461515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1461515" y="45719"/>
                  </a:lnTo>
                  <a:lnTo>
                    <a:pt x="1461515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5232" y="1769299"/>
              <a:ext cx="685800" cy="6264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91996" y="1786127"/>
              <a:ext cx="597535" cy="538480"/>
            </a:xfrm>
            <a:custGeom>
              <a:avLst/>
              <a:gdLst/>
              <a:ahLst/>
              <a:cxnLst/>
              <a:rect l="l" t="t" r="r" b="b"/>
              <a:pathLst>
                <a:path w="597535" h="538480">
                  <a:moveTo>
                    <a:pt x="507746" y="0"/>
                  </a:moveTo>
                  <a:lnTo>
                    <a:pt x="89662" y="0"/>
                  </a:lnTo>
                  <a:lnTo>
                    <a:pt x="54756" y="7044"/>
                  </a:lnTo>
                  <a:lnTo>
                    <a:pt x="26257" y="26257"/>
                  </a:lnTo>
                  <a:lnTo>
                    <a:pt x="7044" y="54756"/>
                  </a:lnTo>
                  <a:lnTo>
                    <a:pt x="0" y="89662"/>
                  </a:lnTo>
                  <a:lnTo>
                    <a:pt x="0" y="448310"/>
                  </a:lnTo>
                  <a:lnTo>
                    <a:pt x="7044" y="483215"/>
                  </a:lnTo>
                  <a:lnTo>
                    <a:pt x="26257" y="511714"/>
                  </a:lnTo>
                  <a:lnTo>
                    <a:pt x="54756" y="530927"/>
                  </a:lnTo>
                  <a:lnTo>
                    <a:pt x="89662" y="537972"/>
                  </a:lnTo>
                  <a:lnTo>
                    <a:pt x="507746" y="537972"/>
                  </a:lnTo>
                  <a:lnTo>
                    <a:pt x="542651" y="530927"/>
                  </a:lnTo>
                  <a:lnTo>
                    <a:pt x="571150" y="511714"/>
                  </a:lnTo>
                  <a:lnTo>
                    <a:pt x="590363" y="483215"/>
                  </a:lnTo>
                  <a:lnTo>
                    <a:pt x="597408" y="448310"/>
                  </a:lnTo>
                  <a:lnTo>
                    <a:pt x="597408" y="89662"/>
                  </a:lnTo>
                  <a:lnTo>
                    <a:pt x="590363" y="54756"/>
                  </a:lnTo>
                  <a:lnTo>
                    <a:pt x="571150" y="26257"/>
                  </a:lnTo>
                  <a:lnTo>
                    <a:pt x="542651" y="7044"/>
                  </a:lnTo>
                  <a:lnTo>
                    <a:pt x="507746" y="0"/>
                  </a:lnTo>
                  <a:close/>
                </a:path>
              </a:pathLst>
            </a:custGeom>
            <a:solidFill>
              <a:srgbClr val="2A8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1036" y="1677923"/>
              <a:ext cx="748284" cy="89915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671320" y="1751787"/>
            <a:ext cx="24002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70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3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" y="156413"/>
            <a:ext cx="19145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15" dirty="0">
                <a:solidFill>
                  <a:srgbClr val="205868"/>
                </a:solidFill>
                <a:latin typeface="Gulim"/>
                <a:cs typeface="Gulim"/>
              </a:rPr>
              <a:t>프로빗</a:t>
            </a:r>
            <a:r>
              <a:rPr sz="3000" b="0" spc="-3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10" dirty="0">
                <a:solidFill>
                  <a:srgbClr val="205868"/>
                </a:solidFill>
                <a:latin typeface="Gulim"/>
                <a:cs typeface="Gulim"/>
              </a:rPr>
              <a:t>모형</a:t>
            </a:r>
            <a:endParaRPr sz="3000">
              <a:latin typeface="Gulim"/>
              <a:cs typeface="Guli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819" y="1092961"/>
            <a:ext cx="97536" cy="2240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42208" y="1092961"/>
            <a:ext cx="97536" cy="2240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3088" y="844296"/>
            <a:ext cx="5930265" cy="73787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tabLst>
                <a:tab pos="1234440" algn="l"/>
              </a:tabLst>
            </a:pPr>
            <a:r>
              <a:rPr sz="1400" b="1" spc="-10" dirty="0">
                <a:latin typeface="Malgun Gothic"/>
                <a:cs typeface="Malgun Gothic"/>
              </a:rPr>
              <a:t>이항자료분석</a:t>
            </a:r>
            <a:r>
              <a:rPr sz="1400" b="1" dirty="0">
                <a:latin typeface="Malgun Gothic"/>
                <a:cs typeface="Malgun Gothic"/>
              </a:rPr>
              <a:t>	</a:t>
            </a:r>
            <a:r>
              <a:rPr sz="1400" b="1" spc="-114" dirty="0">
                <a:latin typeface="Malgun Gothic"/>
                <a:cs typeface="Malgun Gothic"/>
              </a:rPr>
              <a:t>로지스틱</a:t>
            </a:r>
            <a:r>
              <a:rPr sz="1400" b="1" spc="-229" dirty="0">
                <a:latin typeface="Malgun Gothic"/>
                <a:cs typeface="Malgun Gothic"/>
              </a:rPr>
              <a:t> </a:t>
            </a:r>
            <a:r>
              <a:rPr sz="1400" b="1" spc="-35" dirty="0">
                <a:latin typeface="Malgun Gothic"/>
                <a:cs typeface="Malgun Gothic"/>
              </a:rPr>
              <a:t>회귀모형</a:t>
            </a:r>
            <a:r>
              <a:rPr sz="1400" b="1" spc="200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프로빗</a:t>
            </a:r>
            <a:r>
              <a:rPr sz="1400" b="1" spc="-235" dirty="0">
                <a:latin typeface="Malgun Gothic"/>
                <a:cs typeface="Malgun Gothic"/>
              </a:rPr>
              <a:t> </a:t>
            </a:r>
            <a:r>
              <a:rPr sz="1400" b="1" spc="-35" dirty="0">
                <a:latin typeface="Malgun Gothic"/>
                <a:cs typeface="Malgun Gothic"/>
              </a:rPr>
              <a:t>모형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033" y="1806699"/>
            <a:ext cx="5725084" cy="2782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52BC31-A008-45F7-6226-E3E6CF611A91}"/>
              </a:ext>
            </a:extLst>
          </p:cNvPr>
          <p:cNvSpPr txBox="1"/>
          <p:nvPr/>
        </p:nvSpPr>
        <p:spPr>
          <a:xfrm>
            <a:off x="457200" y="47053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파이</a:t>
            </a:r>
            <a:endParaRPr kumimoji="1" lang="ko-Kore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" y="156413"/>
            <a:ext cx="336804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205868"/>
                </a:solidFill>
                <a:latin typeface="Gulim"/>
                <a:cs typeface="Gulim"/>
              </a:rPr>
              <a:t>R</a:t>
            </a:r>
            <a:r>
              <a:rPr sz="3000" b="0" spc="-8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190" dirty="0">
                <a:solidFill>
                  <a:srgbClr val="205868"/>
                </a:solidFill>
                <a:latin typeface="Gulim"/>
                <a:cs typeface="Gulim"/>
              </a:rPr>
              <a:t>활용</a:t>
            </a:r>
            <a:r>
              <a:rPr sz="3000" b="0" spc="-5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dirty="0">
                <a:solidFill>
                  <a:srgbClr val="205868"/>
                </a:solidFill>
                <a:latin typeface="Gulim"/>
                <a:cs typeface="Gulim"/>
              </a:rPr>
              <a:t>:</a:t>
            </a:r>
            <a:r>
              <a:rPr sz="3000" b="0" spc="-5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25" dirty="0">
                <a:solidFill>
                  <a:srgbClr val="205868"/>
                </a:solidFill>
                <a:latin typeface="Gulim"/>
                <a:cs typeface="Gulim"/>
              </a:rPr>
              <a:t>프로빗</a:t>
            </a:r>
            <a:r>
              <a:rPr sz="3000" b="0" spc="-25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195" dirty="0">
                <a:solidFill>
                  <a:srgbClr val="205868"/>
                </a:solidFill>
                <a:latin typeface="Gulim"/>
                <a:cs typeface="Gulim"/>
              </a:rPr>
              <a:t>모형</a:t>
            </a:r>
            <a:endParaRPr sz="3000">
              <a:latin typeface="Gulim"/>
              <a:cs typeface="Guli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8515" y="839724"/>
            <a:ext cx="5939155" cy="1178560"/>
            <a:chOff x="318515" y="839724"/>
            <a:chExt cx="5939155" cy="1178560"/>
          </a:xfrm>
        </p:grpSpPr>
        <p:sp>
          <p:nvSpPr>
            <p:cNvPr id="4" name="object 4"/>
            <p:cNvSpPr/>
            <p:nvPr/>
          </p:nvSpPr>
          <p:spPr>
            <a:xfrm>
              <a:off x="323087" y="844296"/>
              <a:ext cx="5930265" cy="1169035"/>
            </a:xfrm>
            <a:custGeom>
              <a:avLst/>
              <a:gdLst/>
              <a:ahLst/>
              <a:cxnLst/>
              <a:rect l="l" t="t" r="r" b="b"/>
              <a:pathLst>
                <a:path w="5930265" h="1169035">
                  <a:moveTo>
                    <a:pt x="0" y="1168908"/>
                  </a:moveTo>
                  <a:lnTo>
                    <a:pt x="5929884" y="1168908"/>
                  </a:lnTo>
                  <a:lnTo>
                    <a:pt x="5929884" y="0"/>
                  </a:lnTo>
                  <a:lnTo>
                    <a:pt x="0" y="0"/>
                  </a:lnTo>
                  <a:lnTo>
                    <a:pt x="0" y="1168908"/>
                  </a:lnTo>
                  <a:close/>
                </a:path>
              </a:pathLst>
            </a:custGeom>
            <a:ln w="914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137" y="1099693"/>
              <a:ext cx="243840" cy="2240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633" y="1099693"/>
              <a:ext cx="565404" cy="2240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4841" y="1099693"/>
              <a:ext cx="243840" cy="2240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6761" y="1099693"/>
              <a:ext cx="564286" cy="22402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7702" y="1099693"/>
              <a:ext cx="97536" cy="2240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6471" y="1099693"/>
              <a:ext cx="515975" cy="2240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78685" y="1099693"/>
              <a:ext cx="94487" cy="2240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25929" y="1099693"/>
              <a:ext cx="583183" cy="2240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25801" y="1099693"/>
              <a:ext cx="363727" cy="22402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98596" y="1099693"/>
              <a:ext cx="2026920" cy="2240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37506" y="1099693"/>
              <a:ext cx="94487" cy="22402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84750" y="1099693"/>
              <a:ext cx="426110" cy="22402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137" y="1313053"/>
              <a:ext cx="243840" cy="22402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3633" y="1313053"/>
              <a:ext cx="1208316" cy="22402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5137" y="1526413"/>
              <a:ext cx="243840" cy="2240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3633" y="1526413"/>
              <a:ext cx="872680" cy="2240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82902" y="1526413"/>
              <a:ext cx="243840" cy="22402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04823" y="1526413"/>
              <a:ext cx="524256" cy="22402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22399" y="1526413"/>
              <a:ext cx="118872" cy="22402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81835" y="1526413"/>
              <a:ext cx="1619631" cy="22402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06089" y="1526413"/>
              <a:ext cx="2020951" cy="22402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438901" y="1526413"/>
              <a:ext cx="593851" cy="22402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947918" y="1526413"/>
              <a:ext cx="176022" cy="2240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" y="156413"/>
            <a:ext cx="336804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205868"/>
                </a:solidFill>
                <a:latin typeface="Gulim"/>
                <a:cs typeface="Gulim"/>
              </a:rPr>
              <a:t>R</a:t>
            </a:r>
            <a:r>
              <a:rPr sz="3000" b="0" spc="-8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190" dirty="0">
                <a:solidFill>
                  <a:srgbClr val="205868"/>
                </a:solidFill>
                <a:latin typeface="Gulim"/>
                <a:cs typeface="Gulim"/>
              </a:rPr>
              <a:t>활용</a:t>
            </a:r>
            <a:r>
              <a:rPr sz="3000" b="0" spc="-5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dirty="0">
                <a:solidFill>
                  <a:srgbClr val="205868"/>
                </a:solidFill>
                <a:latin typeface="Gulim"/>
                <a:cs typeface="Gulim"/>
              </a:rPr>
              <a:t>:</a:t>
            </a:r>
            <a:r>
              <a:rPr sz="3000" b="0" spc="-5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25" dirty="0">
                <a:solidFill>
                  <a:srgbClr val="205868"/>
                </a:solidFill>
                <a:latin typeface="Gulim"/>
                <a:cs typeface="Gulim"/>
              </a:rPr>
              <a:t>프로빗</a:t>
            </a:r>
            <a:r>
              <a:rPr sz="3000" b="0" spc="-25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195" dirty="0">
                <a:solidFill>
                  <a:srgbClr val="205868"/>
                </a:solidFill>
                <a:latin typeface="Gulim"/>
                <a:cs typeface="Gulim"/>
              </a:rPr>
              <a:t>모형</a:t>
            </a:r>
            <a:endParaRPr sz="3000">
              <a:latin typeface="Gulim"/>
              <a:cs typeface="Guli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1563" y="771144"/>
            <a:ext cx="6697980" cy="4186554"/>
          </a:xfrm>
          <a:custGeom>
            <a:avLst/>
            <a:gdLst/>
            <a:ahLst/>
            <a:cxnLst/>
            <a:rect l="l" t="t" r="r" b="b"/>
            <a:pathLst>
              <a:path w="6697980" h="4186554">
                <a:moveTo>
                  <a:pt x="0" y="4186428"/>
                </a:moveTo>
                <a:lnTo>
                  <a:pt x="6697980" y="4186428"/>
                </a:lnTo>
                <a:lnTo>
                  <a:pt x="6697980" y="0"/>
                </a:lnTo>
                <a:lnTo>
                  <a:pt x="0" y="0"/>
                </a:lnTo>
                <a:lnTo>
                  <a:pt x="0" y="4186428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0913" y="801446"/>
            <a:ext cx="17856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05"/>
              </a:spcBef>
              <a:buChar char="&gt;"/>
              <a:tabLst>
                <a:tab pos="198755" algn="l"/>
              </a:tabLst>
            </a:pP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summary(probit_m)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algun Gothic"/>
                <a:cs typeface="Malgun Gothic"/>
              </a:rPr>
              <a:t>…</a:t>
            </a:r>
            <a:endParaRPr sz="1400">
              <a:latin typeface="Malgun Gothic"/>
              <a:cs typeface="Malgun Gothic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1863" y="1274293"/>
          <a:ext cx="3821429" cy="603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marL="31750">
                        <a:lnSpc>
                          <a:spcPts val="1440"/>
                        </a:lnSpc>
                      </a:pPr>
                      <a:r>
                        <a:rPr sz="1400" b="1" spc="4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evi</a:t>
                      </a:r>
                      <a:r>
                        <a:rPr sz="1400" b="1" spc="4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nc</a:t>
                      </a:r>
                      <a:r>
                        <a:rPr sz="1400" b="1" spc="55" dirty="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440"/>
                        </a:lnSpc>
                      </a:pPr>
                      <a:r>
                        <a:rPr sz="1400" b="1" spc="110" dirty="0"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1400" b="1" spc="12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b="1" spc="110" dirty="0"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1400" b="1" spc="1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400" b="1" spc="110" dirty="0">
                          <a:latin typeface="Times New Roman"/>
                          <a:cs typeface="Times New Roman"/>
                        </a:rPr>
                        <a:t>al</a:t>
                      </a:r>
                      <a:r>
                        <a:rPr sz="1400" b="1" spc="12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b="1" spc="130" dirty="0">
                          <a:latin typeface="Times New Roman"/>
                          <a:cs typeface="Times New Roman"/>
                        </a:rPr>
                        <a:t>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381000">
                        <a:lnSpc>
                          <a:spcPts val="1580"/>
                        </a:lnSpc>
                      </a:pPr>
                      <a:r>
                        <a:rPr sz="1400" b="1" spc="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b="1" spc="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b="1" spc="40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8790">
                        <a:lnSpc>
                          <a:spcPts val="1580"/>
                        </a:lnSpc>
                        <a:tabLst>
                          <a:tab pos="916305" algn="l"/>
                        </a:tabLst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1Q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Me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ia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ts val="1580"/>
                        </a:lnSpc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3Q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80"/>
                        </a:lnSpc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Max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sz="1400" b="1" spc="2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1.5586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445"/>
                        </a:lnSpc>
                        <a:tabLst>
                          <a:tab pos="829310" algn="l"/>
                        </a:tabLst>
                      </a:pPr>
                      <a:r>
                        <a:rPr sz="1400" b="1" spc="2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0.9211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2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0.5186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ts val="1445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0.8041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5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2.0341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00913" y="2090166"/>
            <a:ext cx="43065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70" dirty="0">
                <a:latin typeface="Times New Roman"/>
                <a:cs typeface="Times New Roman"/>
              </a:rPr>
              <a:t>C</a:t>
            </a:r>
            <a:r>
              <a:rPr sz="1400" b="1" spc="-70" dirty="0">
                <a:latin typeface="Times New Roman"/>
                <a:cs typeface="Times New Roman"/>
              </a:rPr>
              <a:t>o</a:t>
            </a:r>
            <a:r>
              <a:rPr sz="1400" b="1" spc="25" dirty="0">
                <a:latin typeface="Times New Roman"/>
                <a:cs typeface="Times New Roman"/>
              </a:rPr>
              <a:t>e</a:t>
            </a:r>
            <a:r>
              <a:rPr sz="1400" b="1" spc="229" dirty="0">
                <a:latin typeface="Times New Roman"/>
                <a:cs typeface="Times New Roman"/>
              </a:rPr>
              <a:t>f</a:t>
            </a:r>
            <a:r>
              <a:rPr sz="1400" b="1" spc="240" dirty="0">
                <a:latin typeface="Times New Roman"/>
                <a:cs typeface="Times New Roman"/>
              </a:rPr>
              <a:t>f</a:t>
            </a:r>
            <a:r>
              <a:rPr sz="1400" b="1" spc="330" dirty="0">
                <a:latin typeface="Times New Roman"/>
                <a:cs typeface="Times New Roman"/>
              </a:rPr>
              <a:t>i</a:t>
            </a:r>
            <a:r>
              <a:rPr sz="1400" b="1" spc="25" dirty="0">
                <a:latin typeface="Times New Roman"/>
                <a:cs typeface="Times New Roman"/>
              </a:rPr>
              <a:t>c</a:t>
            </a:r>
            <a:r>
              <a:rPr sz="1400" b="1" spc="340" dirty="0">
                <a:latin typeface="Times New Roman"/>
                <a:cs typeface="Times New Roman"/>
              </a:rPr>
              <a:t>i</a:t>
            </a:r>
            <a:r>
              <a:rPr sz="1400" b="1" spc="25" dirty="0">
                <a:latin typeface="Times New Roman"/>
                <a:cs typeface="Times New Roman"/>
              </a:rPr>
              <a:t>e</a:t>
            </a:r>
            <a:r>
              <a:rPr sz="1400" b="1" spc="-175" dirty="0">
                <a:latin typeface="Times New Roman"/>
                <a:cs typeface="Times New Roman"/>
              </a:rPr>
              <a:t>n</a:t>
            </a:r>
            <a:r>
              <a:rPr sz="1400" b="1" spc="229" dirty="0">
                <a:latin typeface="Times New Roman"/>
                <a:cs typeface="Times New Roman"/>
              </a:rPr>
              <a:t>t</a:t>
            </a:r>
            <a:r>
              <a:rPr sz="1400" b="1" spc="135" dirty="0">
                <a:latin typeface="Times New Roman"/>
                <a:cs typeface="Times New Roman"/>
              </a:rPr>
              <a:t>s</a:t>
            </a:r>
            <a:r>
              <a:rPr sz="1400" b="1" spc="25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148080">
              <a:lnSpc>
                <a:spcPct val="100000"/>
              </a:lnSpc>
              <a:spcBef>
                <a:spcPts val="5"/>
              </a:spcBef>
            </a:pPr>
            <a:r>
              <a:rPr sz="1400" b="1" spc="-3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58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8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60" dirty="0">
                <a:latin typeface="Times New Roman"/>
                <a:cs typeface="Times New Roman"/>
              </a:rPr>
              <a:t>S</a:t>
            </a:r>
            <a:r>
              <a:rPr sz="1400" b="1" spc="250" dirty="0">
                <a:latin typeface="Times New Roman"/>
                <a:cs typeface="Times New Roman"/>
              </a:rPr>
              <a:t>t</a:t>
            </a:r>
            <a:r>
              <a:rPr sz="1400" b="1" spc="-150" dirty="0">
                <a:latin typeface="Times New Roman"/>
                <a:cs typeface="Times New Roman"/>
              </a:rPr>
              <a:t>d</a:t>
            </a:r>
            <a:r>
              <a:rPr sz="1400" b="1" spc="425" dirty="0">
                <a:latin typeface="Times New Roman"/>
                <a:cs typeface="Times New Roman"/>
              </a:rPr>
              <a:t>.</a:t>
            </a:r>
            <a:r>
              <a:rPr sz="1400" b="1" spc="3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Error</a:t>
            </a:r>
            <a:r>
              <a:rPr sz="1400" b="1" spc="365" dirty="0">
                <a:latin typeface="Times New Roman"/>
                <a:cs typeface="Times New Roman"/>
              </a:rPr>
              <a:t> </a:t>
            </a:r>
            <a:r>
              <a:rPr sz="1400" b="1" spc="70" dirty="0">
                <a:latin typeface="Times New Roman"/>
                <a:cs typeface="Times New Roman"/>
              </a:rPr>
              <a:t>z</a:t>
            </a:r>
            <a:r>
              <a:rPr sz="1400" b="1" spc="3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value</a:t>
            </a:r>
            <a:r>
              <a:rPr sz="1400" b="1" spc="355" dirty="0">
                <a:latin typeface="Times New Roman"/>
                <a:cs typeface="Times New Roman"/>
              </a:rPr>
              <a:t> </a:t>
            </a:r>
            <a:r>
              <a:rPr sz="1400" b="1" spc="-200" dirty="0">
                <a:latin typeface="Times New Roman"/>
                <a:cs typeface="Times New Roman"/>
              </a:rPr>
              <a:t>P</a:t>
            </a:r>
            <a:r>
              <a:rPr sz="1400" b="1" spc="-95" dirty="0">
                <a:latin typeface="Times New Roman"/>
                <a:cs typeface="Times New Roman"/>
              </a:rPr>
              <a:t>r</a:t>
            </a:r>
            <a:r>
              <a:rPr sz="1400" b="1" spc="235" dirty="0">
                <a:latin typeface="Times New Roman"/>
                <a:cs typeface="Times New Roman"/>
              </a:rPr>
              <a:t>(</a:t>
            </a:r>
            <a:r>
              <a:rPr sz="1400" b="1" spc="-245" dirty="0">
                <a:latin typeface="Times New Roman"/>
                <a:cs typeface="Times New Roman"/>
              </a:rPr>
              <a:t>&gt;</a:t>
            </a:r>
            <a:r>
              <a:rPr sz="1400" b="1" spc="470" dirty="0">
                <a:latin typeface="Times New Roman"/>
                <a:cs typeface="Times New Roman"/>
              </a:rPr>
              <a:t>|</a:t>
            </a:r>
            <a:r>
              <a:rPr sz="1400" b="1" spc="10" dirty="0">
                <a:latin typeface="Times New Roman"/>
                <a:cs typeface="Times New Roman"/>
              </a:rPr>
              <a:t>z</a:t>
            </a:r>
            <a:r>
              <a:rPr sz="1400" b="1" spc="459" dirty="0">
                <a:latin typeface="Times New Roman"/>
                <a:cs typeface="Times New Roman"/>
              </a:rPr>
              <a:t>|</a:t>
            </a:r>
            <a:r>
              <a:rPr sz="1400" b="1" spc="254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1863" y="2554834"/>
          <a:ext cx="4693920" cy="605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marL="31750">
                        <a:lnSpc>
                          <a:spcPts val="1440"/>
                        </a:lnSpc>
                      </a:pPr>
                      <a:r>
                        <a:rPr sz="1400" b="1" spc="85" dirty="0">
                          <a:latin typeface="Times New Roman"/>
                          <a:cs typeface="Times New Roman"/>
                        </a:rPr>
                        <a:t>(Intercept</a:t>
                      </a:r>
                      <a:r>
                        <a:rPr sz="1400" b="1" spc="8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ts val="1440"/>
                        </a:lnSpc>
                      </a:pPr>
                      <a:r>
                        <a:rPr sz="1400" b="1" spc="2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1.492825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44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0.460250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ts val="1440"/>
                        </a:lnSpc>
                      </a:pPr>
                      <a:r>
                        <a:rPr sz="1400" b="1" spc="2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3.244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0.001181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440"/>
                        </a:lnSpc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**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31750">
                        <a:lnSpc>
                          <a:spcPts val="1625"/>
                        </a:lnSpc>
                      </a:pPr>
                      <a:r>
                        <a:rPr sz="1400" b="1" spc="4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_si</a:t>
                      </a:r>
                      <a:r>
                        <a:rPr sz="1400" b="1" spc="45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e_</a:t>
                      </a:r>
                      <a:r>
                        <a:rPr sz="1400" b="1" spc="4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400" b="1" spc="55" dirty="0"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500"/>
                        </a:lnSpc>
                      </a:pPr>
                      <a:r>
                        <a:rPr sz="1400" b="1" spc="2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2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180" dirty="0">
                          <a:latin typeface="Times New Roman"/>
                          <a:cs typeface="Times New Roman"/>
                        </a:rPr>
                        <a:t>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ts val="1625"/>
                        </a:lnSpc>
                      </a:pPr>
                      <a:r>
                        <a:rPr sz="1400" b="1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0.013023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625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0.003866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625"/>
                        </a:lnSpc>
                      </a:pPr>
                      <a:r>
                        <a:rPr sz="1400" b="1" spc="45" dirty="0">
                          <a:latin typeface="Times New Roman"/>
                          <a:cs typeface="Times New Roman"/>
                        </a:rPr>
                        <a:t>3.368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5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0.000757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625"/>
                        </a:lnSpc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***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00913" y="3157220"/>
            <a:ext cx="63442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10335" algn="l"/>
              </a:tabLst>
            </a:pPr>
            <a:r>
              <a:rPr sz="1400" b="1" spc="-90" dirty="0">
                <a:latin typeface="Times New Roman"/>
                <a:cs typeface="Times New Roman"/>
              </a:rPr>
              <a:t>S</a:t>
            </a:r>
            <a:r>
              <a:rPr sz="1400" b="1" spc="290" dirty="0">
                <a:latin typeface="Times New Roman"/>
                <a:cs typeface="Times New Roman"/>
              </a:rPr>
              <a:t>i</a:t>
            </a:r>
            <a:r>
              <a:rPr sz="1400" b="1" spc="-20" dirty="0">
                <a:latin typeface="Times New Roman"/>
                <a:cs typeface="Times New Roman"/>
              </a:rPr>
              <a:t>g</a:t>
            </a:r>
            <a:r>
              <a:rPr sz="1400" b="1" spc="-100" dirty="0">
                <a:latin typeface="Times New Roman"/>
                <a:cs typeface="Times New Roman"/>
              </a:rPr>
              <a:t>n</a:t>
            </a:r>
            <a:r>
              <a:rPr sz="1400" b="1" spc="300" dirty="0">
                <a:latin typeface="Times New Roman"/>
                <a:cs typeface="Times New Roman"/>
              </a:rPr>
              <a:t>i</a:t>
            </a:r>
            <a:r>
              <a:rPr sz="1400" b="1" spc="215" dirty="0">
                <a:latin typeface="Times New Roman"/>
                <a:cs typeface="Times New Roman"/>
              </a:rPr>
              <a:t>f</a:t>
            </a:r>
            <a:r>
              <a:rPr sz="1400" b="1" spc="350" dirty="0">
                <a:latin typeface="Times New Roman"/>
                <a:cs typeface="Times New Roman"/>
              </a:rPr>
              <a:t>.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60" dirty="0">
                <a:latin typeface="Times New Roman"/>
                <a:cs typeface="Times New Roman"/>
              </a:rPr>
              <a:t>c</a:t>
            </a:r>
            <a:r>
              <a:rPr sz="1400" b="1" spc="-20" dirty="0">
                <a:latin typeface="Times New Roman"/>
                <a:cs typeface="Times New Roman"/>
              </a:rPr>
              <a:t>o</a:t>
            </a:r>
            <a:r>
              <a:rPr sz="1400" b="1" spc="-100" dirty="0">
                <a:latin typeface="Times New Roman"/>
                <a:cs typeface="Times New Roman"/>
              </a:rPr>
              <a:t>d</a:t>
            </a:r>
            <a:r>
              <a:rPr sz="1400" b="1" spc="70" dirty="0">
                <a:latin typeface="Times New Roman"/>
                <a:cs typeface="Times New Roman"/>
              </a:rPr>
              <a:t>e</a:t>
            </a:r>
            <a:r>
              <a:rPr sz="1400" b="1" spc="135" dirty="0">
                <a:latin typeface="Times New Roman"/>
                <a:cs typeface="Times New Roman"/>
              </a:rPr>
              <a:t>s</a:t>
            </a:r>
            <a:r>
              <a:rPr sz="1400" b="1" spc="235" dirty="0">
                <a:latin typeface="Times New Roman"/>
                <a:cs typeface="Times New Roman"/>
              </a:rPr>
              <a:t>:</a:t>
            </a:r>
            <a:r>
              <a:rPr sz="1400" b="1" dirty="0">
                <a:latin typeface="Times New Roman"/>
                <a:cs typeface="Times New Roman"/>
              </a:rPr>
              <a:t>	0 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375" dirty="0">
                <a:latin typeface="Times New Roman"/>
                <a:cs typeface="Times New Roman"/>
              </a:rPr>
              <a:t>‘</a:t>
            </a:r>
            <a:r>
              <a:rPr sz="1400" b="1" spc="550" dirty="0">
                <a:latin typeface="Times New Roman"/>
                <a:cs typeface="Times New Roman"/>
              </a:rPr>
              <a:t>*</a:t>
            </a:r>
            <a:r>
              <a:rPr sz="1400" b="1" spc="-20" dirty="0">
                <a:latin typeface="Times New Roman"/>
                <a:cs typeface="Times New Roman"/>
              </a:rPr>
              <a:t>**</a:t>
            </a:r>
            <a:r>
              <a:rPr sz="1400" b="1" spc="935" dirty="0">
                <a:latin typeface="Times New Roman"/>
                <a:cs typeface="Times New Roman"/>
              </a:rPr>
              <a:t>’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0</a:t>
            </a:r>
            <a:r>
              <a:rPr sz="1400" b="1" spc="340" dirty="0">
                <a:latin typeface="Times New Roman"/>
                <a:cs typeface="Times New Roman"/>
              </a:rPr>
              <a:t>.</a:t>
            </a:r>
            <a:r>
              <a:rPr sz="1400" b="1" spc="-20" dirty="0">
                <a:latin typeface="Times New Roman"/>
                <a:cs typeface="Times New Roman"/>
              </a:rPr>
              <a:t>00</a:t>
            </a:r>
            <a:r>
              <a:rPr sz="1400" b="1" dirty="0">
                <a:latin typeface="Times New Roman"/>
                <a:cs typeface="Times New Roman"/>
              </a:rPr>
              <a:t>1 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919" dirty="0">
                <a:latin typeface="Times New Roman"/>
                <a:cs typeface="Times New Roman"/>
              </a:rPr>
              <a:t>‘</a:t>
            </a:r>
            <a:r>
              <a:rPr sz="1400" b="1" spc="-10" dirty="0">
                <a:latin typeface="Times New Roman"/>
                <a:cs typeface="Times New Roman"/>
              </a:rPr>
              <a:t>*</a:t>
            </a:r>
            <a:r>
              <a:rPr sz="1400" b="1" spc="-20" dirty="0">
                <a:latin typeface="Times New Roman"/>
                <a:cs typeface="Times New Roman"/>
              </a:rPr>
              <a:t>*</a:t>
            </a:r>
            <a:r>
              <a:rPr sz="1400" b="1" spc="935" dirty="0">
                <a:latin typeface="Times New Roman"/>
                <a:cs typeface="Times New Roman"/>
              </a:rPr>
              <a:t>’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0</a:t>
            </a:r>
            <a:r>
              <a:rPr sz="1400" b="1" spc="330" dirty="0">
                <a:latin typeface="Times New Roman"/>
                <a:cs typeface="Times New Roman"/>
              </a:rPr>
              <a:t>.</a:t>
            </a:r>
            <a:r>
              <a:rPr sz="1400" b="1" spc="-10" dirty="0">
                <a:latin typeface="Times New Roman"/>
                <a:cs typeface="Times New Roman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1 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375" dirty="0">
                <a:latin typeface="Times New Roman"/>
                <a:cs typeface="Times New Roman"/>
              </a:rPr>
              <a:t>‘</a:t>
            </a:r>
            <a:r>
              <a:rPr sz="1400" b="1" spc="540" dirty="0">
                <a:latin typeface="Times New Roman"/>
                <a:cs typeface="Times New Roman"/>
              </a:rPr>
              <a:t>*</a:t>
            </a:r>
            <a:r>
              <a:rPr sz="1400" b="1" spc="935" dirty="0">
                <a:latin typeface="Times New Roman"/>
                <a:cs typeface="Times New Roman"/>
              </a:rPr>
              <a:t>’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0</a:t>
            </a:r>
            <a:r>
              <a:rPr sz="1400" b="1" spc="340" dirty="0">
                <a:latin typeface="Times New Roman"/>
                <a:cs typeface="Times New Roman"/>
              </a:rPr>
              <a:t>.</a:t>
            </a:r>
            <a:r>
              <a:rPr sz="1400" b="1" spc="-20" dirty="0">
                <a:latin typeface="Times New Roman"/>
                <a:cs typeface="Times New Roman"/>
              </a:rPr>
              <a:t>0</a:t>
            </a:r>
            <a:r>
              <a:rPr sz="1400" b="1" dirty="0">
                <a:latin typeface="Times New Roman"/>
                <a:cs typeface="Times New Roman"/>
              </a:rPr>
              <a:t>5 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735" dirty="0">
                <a:latin typeface="Times New Roman"/>
                <a:cs typeface="Times New Roman"/>
              </a:rPr>
              <a:t>‘</a:t>
            </a:r>
            <a:r>
              <a:rPr sz="1400" b="1" spc="530" dirty="0">
                <a:latin typeface="Times New Roman"/>
                <a:cs typeface="Times New Roman"/>
              </a:rPr>
              <a:t>.</a:t>
            </a:r>
            <a:r>
              <a:rPr sz="1400" b="1" spc="935" dirty="0">
                <a:latin typeface="Times New Roman"/>
                <a:cs typeface="Times New Roman"/>
              </a:rPr>
              <a:t>’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0</a:t>
            </a:r>
            <a:r>
              <a:rPr sz="1400" b="1" spc="330" dirty="0">
                <a:latin typeface="Times New Roman"/>
                <a:cs typeface="Times New Roman"/>
              </a:rPr>
              <a:t>.</a:t>
            </a:r>
            <a:r>
              <a:rPr sz="1400" b="1" dirty="0">
                <a:latin typeface="Times New Roman"/>
                <a:cs typeface="Times New Roman"/>
              </a:rPr>
              <a:t>1 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935" dirty="0">
                <a:latin typeface="Times New Roman"/>
                <a:cs typeface="Times New Roman"/>
              </a:rPr>
              <a:t>‘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935" dirty="0">
                <a:latin typeface="Times New Roman"/>
                <a:cs typeface="Times New Roman"/>
              </a:rPr>
              <a:t>’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1 </a:t>
            </a:r>
            <a:r>
              <a:rPr sz="1400" b="1" spc="225" dirty="0">
                <a:latin typeface="Times New Roman"/>
                <a:cs typeface="Times New Roman"/>
              </a:rPr>
              <a:t>(</a:t>
            </a:r>
            <a:r>
              <a:rPr sz="1400" b="1" spc="-330" dirty="0">
                <a:latin typeface="Times New Roman"/>
                <a:cs typeface="Times New Roman"/>
              </a:rPr>
              <a:t>D</a:t>
            </a:r>
            <a:r>
              <a:rPr sz="1400" b="1" spc="290" dirty="0">
                <a:latin typeface="Times New Roman"/>
                <a:cs typeface="Times New Roman"/>
              </a:rPr>
              <a:t>i</a:t>
            </a:r>
            <a:r>
              <a:rPr sz="1400" b="1" spc="135" dirty="0">
                <a:latin typeface="Times New Roman"/>
                <a:cs typeface="Times New Roman"/>
              </a:rPr>
              <a:t>s</a:t>
            </a:r>
            <a:r>
              <a:rPr sz="1400" b="1" spc="-90" dirty="0">
                <a:latin typeface="Times New Roman"/>
                <a:cs typeface="Times New Roman"/>
              </a:rPr>
              <a:t>p</a:t>
            </a:r>
            <a:r>
              <a:rPr sz="1400" b="1" spc="60" dirty="0">
                <a:latin typeface="Times New Roman"/>
                <a:cs typeface="Times New Roman"/>
              </a:rPr>
              <a:t>er</a:t>
            </a:r>
            <a:r>
              <a:rPr sz="1400" b="1" spc="145" dirty="0">
                <a:latin typeface="Times New Roman"/>
                <a:cs typeface="Times New Roman"/>
              </a:rPr>
              <a:t>s</a:t>
            </a:r>
            <a:r>
              <a:rPr sz="1400" b="1" spc="290" dirty="0">
                <a:latin typeface="Times New Roman"/>
                <a:cs typeface="Times New Roman"/>
              </a:rPr>
              <a:t>i</a:t>
            </a:r>
            <a:r>
              <a:rPr sz="1400" b="1" spc="-20" dirty="0">
                <a:latin typeface="Times New Roman"/>
                <a:cs typeface="Times New Roman"/>
              </a:rPr>
              <a:t>o</a:t>
            </a:r>
            <a:r>
              <a:rPr sz="1400" b="1" spc="-8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0" dirty="0">
                <a:latin typeface="Times New Roman"/>
                <a:cs typeface="Times New Roman"/>
              </a:rPr>
              <a:t>p</a:t>
            </a:r>
            <a:r>
              <a:rPr sz="1400" b="1" spc="-20" dirty="0">
                <a:latin typeface="Times New Roman"/>
                <a:cs typeface="Times New Roman"/>
              </a:rPr>
              <a:t>a</a:t>
            </a:r>
            <a:r>
              <a:rPr sz="1400" b="1" spc="70" dirty="0">
                <a:latin typeface="Times New Roman"/>
                <a:cs typeface="Times New Roman"/>
              </a:rPr>
              <a:t>r</a:t>
            </a:r>
            <a:r>
              <a:rPr sz="1400" b="1" spc="-20" dirty="0">
                <a:latin typeface="Times New Roman"/>
                <a:cs typeface="Times New Roman"/>
              </a:rPr>
              <a:t>a</a:t>
            </a:r>
            <a:r>
              <a:rPr sz="1400" b="1" spc="-484" dirty="0">
                <a:latin typeface="Times New Roman"/>
                <a:cs typeface="Times New Roman"/>
              </a:rPr>
              <a:t>m</a:t>
            </a:r>
            <a:r>
              <a:rPr sz="1400" b="1" spc="70" dirty="0">
                <a:latin typeface="Times New Roman"/>
                <a:cs typeface="Times New Roman"/>
              </a:rPr>
              <a:t>e</a:t>
            </a:r>
            <a:r>
              <a:rPr sz="1400" b="1" spc="215" dirty="0">
                <a:latin typeface="Times New Roman"/>
                <a:cs typeface="Times New Roman"/>
              </a:rPr>
              <a:t>t</a:t>
            </a:r>
            <a:r>
              <a:rPr sz="1400" b="1" spc="60" dirty="0">
                <a:latin typeface="Times New Roman"/>
                <a:cs typeface="Times New Roman"/>
              </a:rPr>
              <a:t>e</a:t>
            </a:r>
            <a:r>
              <a:rPr sz="1400" b="1" spc="8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215" dirty="0">
                <a:latin typeface="Times New Roman"/>
                <a:cs typeface="Times New Roman"/>
              </a:rPr>
              <a:t>f</a:t>
            </a:r>
            <a:r>
              <a:rPr sz="1400" b="1" spc="-20" dirty="0">
                <a:latin typeface="Times New Roman"/>
                <a:cs typeface="Times New Roman"/>
              </a:rPr>
              <a:t>o</a:t>
            </a:r>
            <a:r>
              <a:rPr sz="1400" b="1" spc="8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0" dirty="0">
                <a:latin typeface="Times New Roman"/>
                <a:cs typeface="Times New Roman"/>
              </a:rPr>
              <a:t>b</a:t>
            </a:r>
            <a:r>
              <a:rPr sz="1400" b="1" spc="290" dirty="0">
                <a:latin typeface="Times New Roman"/>
                <a:cs typeface="Times New Roman"/>
              </a:rPr>
              <a:t>i</a:t>
            </a:r>
            <a:r>
              <a:rPr sz="1400" b="1" spc="-90" dirty="0">
                <a:latin typeface="Times New Roman"/>
                <a:cs typeface="Times New Roman"/>
              </a:rPr>
              <a:t>n</a:t>
            </a:r>
            <a:r>
              <a:rPr sz="1400" b="1" spc="-20" dirty="0">
                <a:latin typeface="Times New Roman"/>
                <a:cs typeface="Times New Roman"/>
              </a:rPr>
              <a:t>o</a:t>
            </a:r>
            <a:r>
              <a:rPr sz="1400" b="1" spc="-484" dirty="0">
                <a:latin typeface="Times New Roman"/>
                <a:cs typeface="Times New Roman"/>
              </a:rPr>
              <a:t>m</a:t>
            </a:r>
            <a:r>
              <a:rPr sz="1400" b="1" spc="300" dirty="0">
                <a:latin typeface="Times New Roman"/>
                <a:cs typeface="Times New Roman"/>
              </a:rPr>
              <a:t>i</a:t>
            </a:r>
            <a:r>
              <a:rPr sz="1400" b="1" spc="-20" dirty="0">
                <a:latin typeface="Times New Roman"/>
                <a:cs typeface="Times New Roman"/>
              </a:rPr>
              <a:t>a</a:t>
            </a:r>
            <a:r>
              <a:rPr sz="1400" b="1" spc="3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215" dirty="0">
                <a:latin typeface="Times New Roman"/>
                <a:cs typeface="Times New Roman"/>
              </a:rPr>
              <a:t>f</a:t>
            </a:r>
            <a:r>
              <a:rPr sz="1400" b="1" spc="-20" dirty="0">
                <a:latin typeface="Times New Roman"/>
                <a:cs typeface="Times New Roman"/>
              </a:rPr>
              <a:t>a</a:t>
            </a:r>
            <a:r>
              <a:rPr sz="1400" b="1" spc="-484" dirty="0">
                <a:latin typeface="Times New Roman"/>
                <a:cs typeface="Times New Roman"/>
              </a:rPr>
              <a:t>m</a:t>
            </a:r>
            <a:r>
              <a:rPr sz="1400" b="1" spc="300" dirty="0">
                <a:latin typeface="Times New Roman"/>
                <a:cs typeface="Times New Roman"/>
              </a:rPr>
              <a:t>i</a:t>
            </a:r>
            <a:r>
              <a:rPr sz="1400" b="1" spc="29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y 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215" dirty="0">
                <a:latin typeface="Times New Roman"/>
                <a:cs typeface="Times New Roman"/>
              </a:rPr>
              <a:t>t</a:t>
            </a:r>
            <a:r>
              <a:rPr sz="1400" b="1" spc="-20" dirty="0">
                <a:latin typeface="Times New Roman"/>
                <a:cs typeface="Times New Roman"/>
              </a:rPr>
              <a:t>a</a:t>
            </a:r>
            <a:r>
              <a:rPr sz="1400" b="1" spc="-100" dirty="0">
                <a:latin typeface="Times New Roman"/>
                <a:cs typeface="Times New Roman"/>
              </a:rPr>
              <a:t>k</a:t>
            </a:r>
            <a:r>
              <a:rPr sz="1400" b="1" spc="70" dirty="0">
                <a:latin typeface="Times New Roman"/>
                <a:cs typeface="Times New Roman"/>
              </a:rPr>
              <a:t>e</a:t>
            </a:r>
            <a:r>
              <a:rPr sz="1400" b="1" spc="-8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22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o 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90" dirty="0">
                <a:latin typeface="Times New Roman"/>
                <a:cs typeface="Times New Roman"/>
              </a:rPr>
              <a:t>b</a:t>
            </a:r>
            <a:r>
              <a:rPr sz="1400" b="1" spc="8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1</a:t>
            </a:r>
            <a:r>
              <a:rPr sz="1400" b="1" spc="23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913" y="3797605"/>
            <a:ext cx="465645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7515">
              <a:lnSpc>
                <a:spcPct val="100000"/>
              </a:lnSpc>
              <a:spcBef>
                <a:spcPts val="100"/>
              </a:spcBef>
              <a:tabLst>
                <a:tab pos="2369820" algn="l"/>
                <a:tab pos="2456815" algn="l"/>
                <a:tab pos="2980690" algn="l"/>
                <a:tab pos="3069590" algn="l"/>
              </a:tabLst>
            </a:pPr>
            <a:r>
              <a:rPr sz="1400" b="1" spc="-445" dirty="0">
                <a:latin typeface="Times New Roman"/>
                <a:cs typeface="Times New Roman"/>
              </a:rPr>
              <a:t>N</a:t>
            </a:r>
            <a:r>
              <a:rPr sz="1400" b="1" spc="-140" dirty="0">
                <a:latin typeface="Times New Roman"/>
                <a:cs typeface="Times New Roman"/>
              </a:rPr>
              <a:t>u</a:t>
            </a:r>
            <a:r>
              <a:rPr sz="1400" b="1" spc="375" dirty="0">
                <a:latin typeface="Times New Roman"/>
                <a:cs typeface="Times New Roman"/>
              </a:rPr>
              <a:t>l</a:t>
            </a:r>
            <a:r>
              <a:rPr sz="1400" b="1" spc="385" dirty="0">
                <a:latin typeface="Times New Roman"/>
                <a:cs typeface="Times New Roman"/>
              </a:rPr>
              <a:t>l</a:t>
            </a:r>
            <a:r>
              <a:rPr sz="1400" b="1" spc="325" dirty="0">
                <a:latin typeface="Times New Roman"/>
                <a:cs typeface="Times New Roman"/>
              </a:rPr>
              <a:t> </a:t>
            </a:r>
            <a:r>
              <a:rPr sz="1400" b="1" spc="50" dirty="0">
                <a:latin typeface="Times New Roman"/>
                <a:cs typeface="Times New Roman"/>
              </a:rPr>
              <a:t>deviance:</a:t>
            </a:r>
            <a:r>
              <a:rPr sz="1400" b="1" spc="3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68.994</a:t>
            </a:r>
            <a:r>
              <a:rPr sz="1400" b="1" dirty="0">
                <a:latin typeface="Times New Roman"/>
                <a:cs typeface="Times New Roman"/>
              </a:rPr>
              <a:t>		on</a:t>
            </a:r>
            <a:r>
              <a:rPr sz="1400" b="1" spc="22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49</a:t>
            </a:r>
            <a:r>
              <a:rPr sz="1400" b="1" dirty="0">
                <a:latin typeface="Times New Roman"/>
                <a:cs typeface="Times New Roman"/>
              </a:rPr>
              <a:t>		degrees</a:t>
            </a:r>
            <a:r>
              <a:rPr sz="1400" b="1" spc="455" dirty="0">
                <a:latin typeface="Times New Roman"/>
                <a:cs typeface="Times New Roman"/>
              </a:rPr>
              <a:t> </a:t>
            </a:r>
            <a:r>
              <a:rPr sz="1400" b="1" spc="105" dirty="0">
                <a:latin typeface="Times New Roman"/>
                <a:cs typeface="Times New Roman"/>
              </a:rPr>
              <a:t>of</a:t>
            </a:r>
            <a:r>
              <a:rPr sz="1400" b="1" spc="459" dirty="0">
                <a:latin typeface="Times New Roman"/>
                <a:cs typeface="Times New Roman"/>
              </a:rPr>
              <a:t> </a:t>
            </a:r>
            <a:r>
              <a:rPr sz="1400" b="1" spc="185" dirty="0">
                <a:latin typeface="Times New Roman"/>
                <a:cs typeface="Times New Roman"/>
              </a:rPr>
              <a:t>f</a:t>
            </a:r>
            <a:r>
              <a:rPr sz="1400" b="1" spc="15" dirty="0">
                <a:latin typeface="Times New Roman"/>
                <a:cs typeface="Times New Roman"/>
              </a:rPr>
              <a:t>r</a:t>
            </a:r>
            <a:r>
              <a:rPr sz="1400" b="1" spc="25" dirty="0">
                <a:latin typeface="Times New Roman"/>
                <a:cs typeface="Times New Roman"/>
              </a:rPr>
              <a:t>e</a:t>
            </a:r>
            <a:r>
              <a:rPr sz="1400" b="1" spc="15" dirty="0">
                <a:latin typeface="Times New Roman"/>
                <a:cs typeface="Times New Roman"/>
              </a:rPr>
              <a:t>e</a:t>
            </a:r>
            <a:r>
              <a:rPr sz="1400" b="1" spc="-145" dirty="0">
                <a:latin typeface="Times New Roman"/>
                <a:cs typeface="Times New Roman"/>
              </a:rPr>
              <a:t>d</a:t>
            </a:r>
            <a:r>
              <a:rPr sz="1400" b="1" spc="-55" dirty="0">
                <a:latin typeface="Times New Roman"/>
                <a:cs typeface="Times New Roman"/>
              </a:rPr>
              <a:t>o</a:t>
            </a:r>
            <a:r>
              <a:rPr sz="1400" b="1" spc="-540" dirty="0">
                <a:latin typeface="Times New Roman"/>
                <a:cs typeface="Times New Roman"/>
              </a:rPr>
              <a:t>m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40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5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deviance: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55.797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	on</a:t>
            </a:r>
            <a:r>
              <a:rPr sz="1400" b="1" spc="2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48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	degrees</a:t>
            </a:r>
            <a:r>
              <a:rPr sz="1400" b="1" spc="45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105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400" b="1" spc="4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19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4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re</a:t>
            </a:r>
            <a:r>
              <a:rPr sz="14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54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355" dirty="0">
                <a:latin typeface="Times New Roman"/>
                <a:cs typeface="Times New Roman"/>
              </a:rPr>
              <a:t>A</a:t>
            </a:r>
            <a:r>
              <a:rPr sz="1400" b="1" spc="120" dirty="0">
                <a:latin typeface="Times New Roman"/>
                <a:cs typeface="Times New Roman"/>
              </a:rPr>
              <a:t>I</a:t>
            </a:r>
            <a:r>
              <a:rPr sz="1400" b="1" spc="-365" dirty="0">
                <a:latin typeface="Times New Roman"/>
                <a:cs typeface="Times New Roman"/>
              </a:rPr>
              <a:t>C</a:t>
            </a:r>
            <a:r>
              <a:rPr sz="1400" b="1" spc="220" dirty="0">
                <a:latin typeface="Times New Roman"/>
                <a:cs typeface="Times New Roman"/>
              </a:rPr>
              <a:t>:</a:t>
            </a:r>
            <a:r>
              <a:rPr sz="1400" b="1" spc="4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59.797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913" y="4650740"/>
            <a:ext cx="33464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10" dirty="0">
                <a:latin typeface="Times New Roman"/>
                <a:cs typeface="Times New Roman"/>
              </a:rPr>
              <a:t>Number</a:t>
            </a:r>
            <a:r>
              <a:rPr sz="1400" b="1" spc="31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of</a:t>
            </a:r>
            <a:r>
              <a:rPr sz="1400" b="1" spc="320" dirty="0">
                <a:latin typeface="Times New Roman"/>
                <a:cs typeface="Times New Roman"/>
              </a:rPr>
              <a:t> </a:t>
            </a:r>
            <a:r>
              <a:rPr sz="1400" b="1" spc="-215" dirty="0">
                <a:latin typeface="Times New Roman"/>
                <a:cs typeface="Times New Roman"/>
              </a:rPr>
              <a:t>F</a:t>
            </a:r>
            <a:r>
              <a:rPr sz="1400" b="1" spc="345" dirty="0">
                <a:latin typeface="Times New Roman"/>
                <a:cs typeface="Times New Roman"/>
              </a:rPr>
              <a:t>i</a:t>
            </a:r>
            <a:r>
              <a:rPr sz="1400" b="1" spc="150" dirty="0">
                <a:latin typeface="Times New Roman"/>
                <a:cs typeface="Times New Roman"/>
              </a:rPr>
              <a:t>s</a:t>
            </a:r>
            <a:r>
              <a:rPr sz="1400" b="1" spc="-125" dirty="0">
                <a:latin typeface="Times New Roman"/>
                <a:cs typeface="Times New Roman"/>
              </a:rPr>
              <a:t>h</a:t>
            </a:r>
            <a:r>
              <a:rPr sz="1400" b="1" spc="70" dirty="0">
                <a:latin typeface="Times New Roman"/>
                <a:cs typeface="Times New Roman"/>
              </a:rPr>
              <a:t>e</a:t>
            </a:r>
            <a:r>
              <a:rPr sz="1400" b="1" spc="80" dirty="0">
                <a:latin typeface="Times New Roman"/>
                <a:cs typeface="Times New Roman"/>
              </a:rPr>
              <a:t>r</a:t>
            </a:r>
            <a:r>
              <a:rPr sz="1400" b="1" spc="3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Scoring</a:t>
            </a:r>
            <a:r>
              <a:rPr sz="1400" b="1" spc="335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iterations:</a:t>
            </a:r>
            <a:r>
              <a:rPr sz="1400" b="1" spc="33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46223" y="1863851"/>
            <a:ext cx="6741159" cy="2344420"/>
            <a:chOff x="2046223" y="1863851"/>
            <a:chExt cx="6741159" cy="234442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6111" y="1863851"/>
              <a:ext cx="4081272" cy="35966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46224" y="2023871"/>
              <a:ext cx="4315460" cy="2184400"/>
            </a:xfrm>
            <a:custGeom>
              <a:avLst/>
              <a:gdLst/>
              <a:ahLst/>
              <a:cxnLst/>
              <a:rect l="l" t="t" r="r" b="b"/>
              <a:pathLst>
                <a:path w="4315460" h="2184400">
                  <a:moveTo>
                    <a:pt x="2588133" y="44196"/>
                  </a:moveTo>
                  <a:lnTo>
                    <a:pt x="2576957" y="38862"/>
                  </a:lnTo>
                  <a:lnTo>
                    <a:pt x="2495550" y="0"/>
                  </a:lnTo>
                  <a:lnTo>
                    <a:pt x="2491740" y="1397"/>
                  </a:lnTo>
                  <a:lnTo>
                    <a:pt x="2488692" y="7747"/>
                  </a:lnTo>
                  <a:lnTo>
                    <a:pt x="2490089" y="11557"/>
                  </a:lnTo>
                  <a:lnTo>
                    <a:pt x="2493264" y="12954"/>
                  </a:lnTo>
                  <a:lnTo>
                    <a:pt x="2551684" y="40817"/>
                  </a:lnTo>
                  <a:lnTo>
                    <a:pt x="0" y="253873"/>
                  </a:lnTo>
                  <a:lnTo>
                    <a:pt x="1016" y="266573"/>
                  </a:lnTo>
                  <a:lnTo>
                    <a:pt x="2552725" y="53530"/>
                  </a:lnTo>
                  <a:lnTo>
                    <a:pt x="2496820" y="92710"/>
                  </a:lnTo>
                  <a:lnTo>
                    <a:pt x="2496185" y="96647"/>
                  </a:lnTo>
                  <a:lnTo>
                    <a:pt x="2498217" y="99568"/>
                  </a:lnTo>
                  <a:lnTo>
                    <a:pt x="2500122" y="102362"/>
                  </a:lnTo>
                  <a:lnTo>
                    <a:pt x="2504186" y="103124"/>
                  </a:lnTo>
                  <a:lnTo>
                    <a:pt x="2506980" y="101092"/>
                  </a:lnTo>
                  <a:lnTo>
                    <a:pt x="2588133" y="44196"/>
                  </a:lnTo>
                  <a:close/>
                </a:path>
                <a:path w="4315460" h="2184400">
                  <a:moveTo>
                    <a:pt x="4315333" y="2132088"/>
                  </a:moveTo>
                  <a:lnTo>
                    <a:pt x="4304436" y="2125726"/>
                  </a:lnTo>
                  <a:lnTo>
                    <a:pt x="4226687" y="2080374"/>
                  </a:lnTo>
                  <a:lnTo>
                    <a:pt x="4222877" y="2081403"/>
                  </a:lnTo>
                  <a:lnTo>
                    <a:pt x="4219321" y="2087460"/>
                  </a:lnTo>
                  <a:lnTo>
                    <a:pt x="4220337" y="2091347"/>
                  </a:lnTo>
                  <a:lnTo>
                    <a:pt x="4279265" y="2125726"/>
                  </a:lnTo>
                  <a:lnTo>
                    <a:pt x="3091180" y="2125726"/>
                  </a:lnTo>
                  <a:lnTo>
                    <a:pt x="3091180" y="2138426"/>
                  </a:lnTo>
                  <a:lnTo>
                    <a:pt x="4279277" y="2138426"/>
                  </a:lnTo>
                  <a:lnTo>
                    <a:pt x="4290174" y="2132088"/>
                  </a:lnTo>
                  <a:lnTo>
                    <a:pt x="4220337" y="2172805"/>
                  </a:lnTo>
                  <a:lnTo>
                    <a:pt x="4219321" y="2176691"/>
                  </a:lnTo>
                  <a:lnTo>
                    <a:pt x="4222877" y="2182749"/>
                  </a:lnTo>
                  <a:lnTo>
                    <a:pt x="4226687" y="2183777"/>
                  </a:lnTo>
                  <a:lnTo>
                    <a:pt x="4304436" y="2138426"/>
                  </a:lnTo>
                  <a:lnTo>
                    <a:pt x="4315333" y="213208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657847" y="3959148"/>
            <a:ext cx="906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20" dirty="0">
                <a:latin typeface="Gulim"/>
                <a:cs typeface="Gulim"/>
              </a:rPr>
              <a:t>모형이</a:t>
            </a:r>
            <a:r>
              <a:rPr sz="1400" spc="10" dirty="0">
                <a:latin typeface="Gulim"/>
                <a:cs typeface="Gulim"/>
              </a:rPr>
              <a:t> </a:t>
            </a:r>
            <a:r>
              <a:rPr sz="1400" spc="-75" dirty="0">
                <a:latin typeface="Gulim"/>
                <a:cs typeface="Gulim"/>
              </a:rPr>
              <a:t>적합</a:t>
            </a:r>
            <a:endParaRPr sz="1400">
              <a:latin typeface="Gulim"/>
              <a:cs typeface="Gulim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9952" y="2359151"/>
            <a:ext cx="3870959" cy="33070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" y="156413"/>
            <a:ext cx="68751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15" dirty="0">
                <a:solidFill>
                  <a:srgbClr val="205868"/>
                </a:solidFill>
                <a:latin typeface="Gulim"/>
                <a:cs typeface="Gulim"/>
              </a:rPr>
              <a:t>프로빗</a:t>
            </a:r>
            <a:r>
              <a:rPr sz="3000" b="0" spc="-2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20" dirty="0">
                <a:solidFill>
                  <a:srgbClr val="205868"/>
                </a:solidFill>
                <a:latin typeface="Gulim"/>
                <a:cs typeface="Gulim"/>
              </a:rPr>
              <a:t>모형과</a:t>
            </a:r>
            <a:r>
              <a:rPr sz="3000" b="0" spc="-3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35" dirty="0">
                <a:solidFill>
                  <a:srgbClr val="205868"/>
                </a:solidFill>
                <a:latin typeface="Gulim"/>
                <a:cs typeface="Gulim"/>
              </a:rPr>
              <a:t>로지스틱회귀모형</a:t>
            </a:r>
            <a:r>
              <a:rPr sz="3000" b="0" spc="-1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190" dirty="0">
                <a:solidFill>
                  <a:srgbClr val="205868"/>
                </a:solidFill>
                <a:latin typeface="Gulim"/>
                <a:cs typeface="Gulim"/>
              </a:rPr>
              <a:t>적합</a:t>
            </a:r>
            <a:r>
              <a:rPr sz="3000" b="0" spc="-3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185" dirty="0">
                <a:solidFill>
                  <a:srgbClr val="205868"/>
                </a:solidFill>
                <a:latin typeface="Gulim"/>
                <a:cs typeface="Gulim"/>
              </a:rPr>
              <a:t>결과</a:t>
            </a:r>
            <a:endParaRPr sz="3000">
              <a:latin typeface="Gulim"/>
              <a:cs typeface="Guli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83964" y="844296"/>
            <a:ext cx="4406265" cy="1815464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 marR="113664">
              <a:lnSpc>
                <a:spcPct val="100000"/>
              </a:lnSpc>
              <a:spcBef>
                <a:spcPts val="240"/>
              </a:spcBef>
            </a:pPr>
            <a:r>
              <a:rPr sz="1400" spc="-120" dirty="0">
                <a:latin typeface="Gulim"/>
                <a:cs typeface="Gulim"/>
              </a:rPr>
              <a:t>프로빗모형에서</a:t>
            </a:r>
            <a:r>
              <a:rPr sz="1400" spc="-20" dirty="0">
                <a:latin typeface="Gulim"/>
                <a:cs typeface="Gulim"/>
              </a:rPr>
              <a:t> </a:t>
            </a:r>
            <a:r>
              <a:rPr sz="1400" dirty="0">
                <a:latin typeface="Malgun Gothic"/>
                <a:cs typeface="Malgun Gothic"/>
              </a:rPr>
              <a:t>X=150km</a:t>
            </a:r>
            <a:r>
              <a:rPr sz="1400" spc="-55" dirty="0">
                <a:latin typeface="Malgun Gothic"/>
                <a:cs typeface="Malgun Gothic"/>
              </a:rPr>
              <a:t> </a:t>
            </a:r>
            <a:r>
              <a:rPr sz="1400" spc="-65" dirty="0">
                <a:latin typeface="Gulim"/>
                <a:cs typeface="Gulim"/>
              </a:rPr>
              <a:t>일때</a:t>
            </a:r>
            <a:r>
              <a:rPr sz="1400" spc="-65" dirty="0">
                <a:latin typeface="Malgun Gothic"/>
                <a:cs typeface="Malgun Gothic"/>
              </a:rPr>
              <a:t>,</a:t>
            </a:r>
            <a:r>
              <a:rPr sz="1400" spc="-5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Sugar</a:t>
            </a:r>
            <a:r>
              <a:rPr sz="1400" spc="-4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Glider</a:t>
            </a:r>
            <a:r>
              <a:rPr sz="1400" dirty="0">
                <a:latin typeface="Gulim"/>
                <a:cs typeface="Gulim"/>
              </a:rPr>
              <a:t>가</a:t>
            </a:r>
            <a:r>
              <a:rPr sz="1400" spc="-15" dirty="0">
                <a:latin typeface="Gulim"/>
                <a:cs typeface="Gulim"/>
              </a:rPr>
              <a:t> </a:t>
            </a:r>
            <a:r>
              <a:rPr sz="1400" spc="-75" dirty="0">
                <a:latin typeface="Gulim"/>
                <a:cs typeface="Gulim"/>
              </a:rPr>
              <a:t>출현할 </a:t>
            </a:r>
            <a:r>
              <a:rPr sz="1400" spc="-105" dirty="0">
                <a:latin typeface="Gulim"/>
                <a:cs typeface="Gulim"/>
              </a:rPr>
              <a:t>확률</a:t>
            </a:r>
            <a:r>
              <a:rPr sz="1400" spc="-5" dirty="0">
                <a:latin typeface="Gulim"/>
                <a:cs typeface="Gulim"/>
              </a:rPr>
              <a:t> </a:t>
            </a:r>
            <a:r>
              <a:rPr sz="1400" dirty="0">
                <a:latin typeface="Malgun Gothic"/>
                <a:cs typeface="Malgun Gothic"/>
              </a:rPr>
              <a:t>: </a:t>
            </a:r>
            <a:r>
              <a:rPr sz="1400" spc="-20" dirty="0">
                <a:latin typeface="Malgun Gothic"/>
                <a:cs typeface="Malgun Gothic"/>
              </a:rPr>
              <a:t>67.7%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Malgun Gothic"/>
              <a:cs typeface="Malgun Gothic"/>
            </a:endParaRPr>
          </a:p>
          <a:p>
            <a:pPr marL="277495" indent="-186055">
              <a:lnSpc>
                <a:spcPct val="100000"/>
              </a:lnSpc>
              <a:buChar char="&gt;"/>
              <a:tabLst>
                <a:tab pos="278130" algn="l"/>
              </a:tabLst>
            </a:pPr>
            <a:r>
              <a:rPr sz="1400" spc="-10" dirty="0">
                <a:latin typeface="Malgun Gothic"/>
                <a:cs typeface="Malgun Gothic"/>
              </a:rPr>
              <a:t>predict(probit_m,</a:t>
            </a:r>
            <a:r>
              <a:rPr sz="1400" spc="45" dirty="0">
                <a:latin typeface="Malgun Gothic"/>
                <a:cs typeface="Malgun Gothic"/>
              </a:rPr>
              <a:t> </a:t>
            </a:r>
            <a:r>
              <a:rPr sz="1400" spc="-10" dirty="0">
                <a:latin typeface="Malgun Gothic"/>
                <a:cs typeface="Malgun Gothic"/>
              </a:rPr>
              <a:t>list(p_size_km=150),</a:t>
            </a:r>
            <a:endParaRPr sz="1400">
              <a:latin typeface="Malgun Gothic"/>
              <a:cs typeface="Malgun Gothic"/>
            </a:endParaRPr>
          </a:p>
          <a:p>
            <a:pPr marL="896619">
              <a:lnSpc>
                <a:spcPct val="100000"/>
              </a:lnSpc>
            </a:pPr>
            <a:r>
              <a:rPr sz="1400" spc="-10" dirty="0">
                <a:latin typeface="Malgun Gothic"/>
                <a:cs typeface="Malgun Gothic"/>
              </a:rPr>
              <a:t>type="response")</a:t>
            </a:r>
            <a:endParaRPr sz="1400">
              <a:latin typeface="Malgun Gothic"/>
              <a:cs typeface="Malgun Gothic"/>
            </a:endParaRPr>
          </a:p>
          <a:p>
            <a:pPr marL="587375">
              <a:lnSpc>
                <a:spcPct val="100000"/>
              </a:lnSpc>
            </a:pPr>
            <a:r>
              <a:rPr sz="1400" dirty="0">
                <a:latin typeface="Malgun Gothic"/>
                <a:cs typeface="Malgun Gothic"/>
              </a:rPr>
              <a:t>1</a:t>
            </a:r>
            <a:endParaRPr sz="1400">
              <a:latin typeface="Malgun Gothic"/>
              <a:cs typeface="Malgun Gothic"/>
            </a:endParaRPr>
          </a:p>
          <a:p>
            <a:pPr marL="92075">
              <a:lnSpc>
                <a:spcPct val="100000"/>
              </a:lnSpc>
            </a:pPr>
            <a:r>
              <a:rPr sz="1400" spc="-10" dirty="0">
                <a:latin typeface="Malgun Gothic"/>
                <a:cs typeface="Malgun Gothic"/>
              </a:rPr>
              <a:t>0.6774694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218" y="1338672"/>
            <a:ext cx="3483334" cy="33731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4516" y="1139444"/>
            <a:ext cx="1568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480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6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98324" y="1080557"/>
            <a:ext cx="6339840" cy="652780"/>
            <a:chOff x="1798324" y="1080557"/>
            <a:chExt cx="633984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24" y="1080557"/>
              <a:ext cx="6339831" cy="6521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36419" y="1098804"/>
              <a:ext cx="6263640" cy="576580"/>
            </a:xfrm>
            <a:custGeom>
              <a:avLst/>
              <a:gdLst/>
              <a:ahLst/>
              <a:cxnLst/>
              <a:rect l="l" t="t" r="r" b="b"/>
              <a:pathLst>
                <a:path w="6263640" h="576580">
                  <a:moveTo>
                    <a:pt x="0" y="0"/>
                  </a:moveTo>
                  <a:lnTo>
                    <a:pt x="5565648" y="0"/>
                  </a:lnTo>
                  <a:lnTo>
                    <a:pt x="5758814" y="0"/>
                  </a:lnTo>
                  <a:lnTo>
                    <a:pt x="5914644" y="0"/>
                  </a:lnTo>
                  <a:lnTo>
                    <a:pt x="5966225" y="3121"/>
                  </a:lnTo>
                  <a:lnTo>
                    <a:pt x="6015453" y="12190"/>
                  </a:lnTo>
                  <a:lnTo>
                    <a:pt x="6061789" y="26762"/>
                  </a:lnTo>
                  <a:lnTo>
                    <a:pt x="6104694" y="46390"/>
                  </a:lnTo>
                  <a:lnTo>
                    <a:pt x="6143627" y="70632"/>
                  </a:lnTo>
                  <a:lnTo>
                    <a:pt x="6178050" y="99041"/>
                  </a:lnTo>
                  <a:lnTo>
                    <a:pt x="6207424" y="131173"/>
                  </a:lnTo>
                  <a:lnTo>
                    <a:pt x="6231210" y="166584"/>
                  </a:lnTo>
                  <a:lnTo>
                    <a:pt x="6248867" y="204828"/>
                  </a:lnTo>
                  <a:lnTo>
                    <a:pt x="6259856" y="245460"/>
                  </a:lnTo>
                  <a:lnTo>
                    <a:pt x="6263639" y="288036"/>
                  </a:lnTo>
                  <a:lnTo>
                    <a:pt x="6259856" y="330611"/>
                  </a:lnTo>
                  <a:lnTo>
                    <a:pt x="6248867" y="371243"/>
                  </a:lnTo>
                  <a:lnTo>
                    <a:pt x="6231210" y="409487"/>
                  </a:lnTo>
                  <a:lnTo>
                    <a:pt x="6207424" y="444898"/>
                  </a:lnTo>
                  <a:lnTo>
                    <a:pt x="6178050" y="477030"/>
                  </a:lnTo>
                  <a:lnTo>
                    <a:pt x="6143627" y="505439"/>
                  </a:lnTo>
                  <a:lnTo>
                    <a:pt x="6104694" y="529681"/>
                  </a:lnTo>
                  <a:lnTo>
                    <a:pt x="6061789" y="549309"/>
                  </a:lnTo>
                  <a:lnTo>
                    <a:pt x="6015453" y="563881"/>
                  </a:lnTo>
                  <a:lnTo>
                    <a:pt x="5966225" y="572950"/>
                  </a:lnTo>
                  <a:lnTo>
                    <a:pt x="5914644" y="576072"/>
                  </a:lnTo>
                  <a:lnTo>
                    <a:pt x="5758814" y="576072"/>
                  </a:lnTo>
                  <a:lnTo>
                    <a:pt x="5565648" y="576072"/>
                  </a:lnTo>
                  <a:lnTo>
                    <a:pt x="0" y="576072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06295" y="1193038"/>
            <a:ext cx="25438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60" dirty="0">
                <a:latin typeface="Malgun Gothic"/>
                <a:cs typeface="Malgun Gothic"/>
              </a:rPr>
              <a:t>로지스틱</a:t>
            </a:r>
            <a:r>
              <a:rPr sz="2000" b="1" spc="-30" dirty="0">
                <a:latin typeface="Malgun Gothic"/>
                <a:cs typeface="Malgun Gothic"/>
              </a:rPr>
              <a:t> </a:t>
            </a:r>
            <a:r>
              <a:rPr sz="2000" b="1" spc="-160" dirty="0">
                <a:latin typeface="Malgun Gothic"/>
                <a:cs typeface="Malgun Gothic"/>
              </a:rPr>
              <a:t>회귀모형</a:t>
            </a:r>
            <a:r>
              <a:rPr sz="2000" b="1" spc="-30" dirty="0">
                <a:latin typeface="Malgun Gothic"/>
                <a:cs typeface="Malgun Gothic"/>
              </a:rPr>
              <a:t> </a:t>
            </a:r>
            <a:r>
              <a:rPr sz="2000" b="1" spc="-100" dirty="0">
                <a:latin typeface="Malgun Gothic"/>
                <a:cs typeface="Malgun Gothic"/>
              </a:rPr>
              <a:t>해석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10996" y="2063495"/>
            <a:ext cx="585470" cy="791210"/>
            <a:chOff x="1110996" y="2063495"/>
            <a:chExt cx="585470" cy="7912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996" y="2648711"/>
              <a:ext cx="585216" cy="2057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5568" y="2068067"/>
              <a:ext cx="576071" cy="5760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15568" y="2068067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80">
                  <a:moveTo>
                    <a:pt x="0" y="96012"/>
                  </a:moveTo>
                  <a:lnTo>
                    <a:pt x="7545" y="58614"/>
                  </a:lnTo>
                  <a:lnTo>
                    <a:pt x="28122" y="28098"/>
                  </a:lnTo>
                  <a:lnTo>
                    <a:pt x="58641" y="7536"/>
                  </a:lnTo>
                  <a:lnTo>
                    <a:pt x="96012" y="0"/>
                  </a:lnTo>
                  <a:lnTo>
                    <a:pt x="480059" y="0"/>
                  </a:lnTo>
                  <a:lnTo>
                    <a:pt x="517457" y="7536"/>
                  </a:lnTo>
                  <a:lnTo>
                    <a:pt x="547973" y="28098"/>
                  </a:lnTo>
                  <a:lnTo>
                    <a:pt x="568535" y="58614"/>
                  </a:lnTo>
                  <a:lnTo>
                    <a:pt x="576071" y="96012"/>
                  </a:lnTo>
                  <a:lnTo>
                    <a:pt x="576071" y="480059"/>
                  </a:lnTo>
                  <a:lnTo>
                    <a:pt x="568535" y="517457"/>
                  </a:lnTo>
                  <a:lnTo>
                    <a:pt x="547973" y="547973"/>
                  </a:lnTo>
                  <a:lnTo>
                    <a:pt x="517457" y="568535"/>
                  </a:lnTo>
                  <a:lnTo>
                    <a:pt x="480059" y="576071"/>
                  </a:lnTo>
                  <a:lnTo>
                    <a:pt x="96012" y="576071"/>
                  </a:lnTo>
                  <a:lnTo>
                    <a:pt x="58641" y="568535"/>
                  </a:lnTo>
                  <a:lnTo>
                    <a:pt x="28122" y="547973"/>
                  </a:lnTo>
                  <a:lnTo>
                    <a:pt x="7545" y="517457"/>
                  </a:lnTo>
                  <a:lnTo>
                    <a:pt x="0" y="480059"/>
                  </a:lnTo>
                  <a:lnTo>
                    <a:pt x="0" y="96012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13433" y="2108454"/>
            <a:ext cx="1987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30" dirty="0">
                <a:solidFill>
                  <a:srgbClr val="FFFFFF"/>
                </a:solidFill>
                <a:latin typeface="Gulim"/>
                <a:cs typeface="Gulim"/>
              </a:rPr>
              <a:t>2</a:t>
            </a:r>
            <a:endParaRPr sz="2600">
              <a:latin typeface="Gulim"/>
              <a:cs typeface="Guli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98324" y="2049821"/>
            <a:ext cx="6339840" cy="652780"/>
            <a:chOff x="1798324" y="2049821"/>
            <a:chExt cx="6339840" cy="65278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24" y="2049821"/>
              <a:ext cx="6339831" cy="65218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36419" y="2068068"/>
              <a:ext cx="6263640" cy="576580"/>
            </a:xfrm>
            <a:custGeom>
              <a:avLst/>
              <a:gdLst/>
              <a:ahLst/>
              <a:cxnLst/>
              <a:rect l="l" t="t" r="r" b="b"/>
              <a:pathLst>
                <a:path w="6263640" h="576580">
                  <a:moveTo>
                    <a:pt x="0" y="0"/>
                  </a:moveTo>
                  <a:lnTo>
                    <a:pt x="5565648" y="0"/>
                  </a:lnTo>
                  <a:lnTo>
                    <a:pt x="5758814" y="0"/>
                  </a:lnTo>
                  <a:lnTo>
                    <a:pt x="5914644" y="0"/>
                  </a:lnTo>
                  <a:lnTo>
                    <a:pt x="5966225" y="3121"/>
                  </a:lnTo>
                  <a:lnTo>
                    <a:pt x="6015453" y="12190"/>
                  </a:lnTo>
                  <a:lnTo>
                    <a:pt x="6061789" y="26762"/>
                  </a:lnTo>
                  <a:lnTo>
                    <a:pt x="6104694" y="46390"/>
                  </a:lnTo>
                  <a:lnTo>
                    <a:pt x="6143627" y="70632"/>
                  </a:lnTo>
                  <a:lnTo>
                    <a:pt x="6178050" y="99041"/>
                  </a:lnTo>
                  <a:lnTo>
                    <a:pt x="6207424" y="131173"/>
                  </a:lnTo>
                  <a:lnTo>
                    <a:pt x="6231210" y="166584"/>
                  </a:lnTo>
                  <a:lnTo>
                    <a:pt x="6248867" y="204828"/>
                  </a:lnTo>
                  <a:lnTo>
                    <a:pt x="6259856" y="245460"/>
                  </a:lnTo>
                  <a:lnTo>
                    <a:pt x="6263639" y="288036"/>
                  </a:lnTo>
                  <a:lnTo>
                    <a:pt x="6259856" y="330611"/>
                  </a:lnTo>
                  <a:lnTo>
                    <a:pt x="6248867" y="371243"/>
                  </a:lnTo>
                  <a:lnTo>
                    <a:pt x="6231210" y="409487"/>
                  </a:lnTo>
                  <a:lnTo>
                    <a:pt x="6207424" y="444898"/>
                  </a:lnTo>
                  <a:lnTo>
                    <a:pt x="6178050" y="477030"/>
                  </a:lnTo>
                  <a:lnTo>
                    <a:pt x="6143627" y="505439"/>
                  </a:lnTo>
                  <a:lnTo>
                    <a:pt x="6104694" y="529681"/>
                  </a:lnTo>
                  <a:lnTo>
                    <a:pt x="6061789" y="549309"/>
                  </a:lnTo>
                  <a:lnTo>
                    <a:pt x="6015453" y="563881"/>
                  </a:lnTo>
                  <a:lnTo>
                    <a:pt x="5966225" y="572950"/>
                  </a:lnTo>
                  <a:lnTo>
                    <a:pt x="5914644" y="576071"/>
                  </a:lnTo>
                  <a:lnTo>
                    <a:pt x="5758814" y="576071"/>
                  </a:lnTo>
                  <a:lnTo>
                    <a:pt x="5565648" y="576071"/>
                  </a:lnTo>
                  <a:lnTo>
                    <a:pt x="0" y="57607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06295" y="2161794"/>
            <a:ext cx="1287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5" dirty="0">
                <a:latin typeface="Malgun Gothic"/>
                <a:cs typeface="Malgun Gothic"/>
              </a:rPr>
              <a:t>프로빗</a:t>
            </a:r>
            <a:r>
              <a:rPr sz="2000" b="1" spc="-10" dirty="0">
                <a:latin typeface="Malgun Gothic"/>
                <a:cs typeface="Malgun Gothic"/>
              </a:rPr>
              <a:t> </a:t>
            </a:r>
            <a:r>
              <a:rPr sz="2000" b="1" spc="-110" dirty="0">
                <a:latin typeface="Malgun Gothic"/>
                <a:cs typeface="Malgun Gothic"/>
              </a:rPr>
              <a:t>모형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2680" y="411225"/>
            <a:ext cx="11963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190" dirty="0">
                <a:latin typeface="Malgun Gothic"/>
                <a:cs typeface="Malgun Gothic"/>
              </a:rPr>
              <a:t>학습목차</a:t>
            </a:r>
            <a:endParaRPr sz="2500">
              <a:latin typeface="Malgun Gothic"/>
              <a:cs typeface="Malgun Gothic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4191" y="513587"/>
            <a:ext cx="283464" cy="272796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772405" y="3992921"/>
            <a:ext cx="6341745" cy="652780"/>
            <a:chOff x="1772405" y="3992921"/>
            <a:chExt cx="6341745" cy="65278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2405" y="3992921"/>
              <a:ext cx="6341377" cy="65218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810511" y="4011168"/>
              <a:ext cx="6265545" cy="576580"/>
            </a:xfrm>
            <a:custGeom>
              <a:avLst/>
              <a:gdLst/>
              <a:ahLst/>
              <a:cxnLst/>
              <a:rect l="l" t="t" r="r" b="b"/>
              <a:pathLst>
                <a:path w="6265545" h="576579">
                  <a:moveTo>
                    <a:pt x="0" y="0"/>
                  </a:moveTo>
                  <a:lnTo>
                    <a:pt x="5566918" y="0"/>
                  </a:lnTo>
                  <a:lnTo>
                    <a:pt x="5760212" y="0"/>
                  </a:lnTo>
                  <a:lnTo>
                    <a:pt x="5916041" y="0"/>
                  </a:lnTo>
                  <a:lnTo>
                    <a:pt x="5967625" y="3122"/>
                  </a:lnTo>
                  <a:lnTo>
                    <a:pt x="6016861" y="12194"/>
                  </a:lnTo>
                  <a:lnTo>
                    <a:pt x="6063209" y="26770"/>
                  </a:lnTo>
                  <a:lnTo>
                    <a:pt x="6106129" y="46403"/>
                  </a:lnTo>
                  <a:lnTo>
                    <a:pt x="6145079" y="70649"/>
                  </a:lnTo>
                  <a:lnTo>
                    <a:pt x="6179520" y="99062"/>
                  </a:lnTo>
                  <a:lnTo>
                    <a:pt x="6208910" y="131196"/>
                  </a:lnTo>
                  <a:lnTo>
                    <a:pt x="6232710" y="166606"/>
                  </a:lnTo>
                  <a:lnTo>
                    <a:pt x="6250380" y="204846"/>
                  </a:lnTo>
                  <a:lnTo>
                    <a:pt x="6261377" y="245471"/>
                  </a:lnTo>
                  <a:lnTo>
                    <a:pt x="6265164" y="288035"/>
                  </a:lnTo>
                  <a:lnTo>
                    <a:pt x="6261377" y="330600"/>
                  </a:lnTo>
                  <a:lnTo>
                    <a:pt x="6250380" y="371225"/>
                  </a:lnTo>
                  <a:lnTo>
                    <a:pt x="6232710" y="409465"/>
                  </a:lnTo>
                  <a:lnTo>
                    <a:pt x="6208910" y="444875"/>
                  </a:lnTo>
                  <a:lnTo>
                    <a:pt x="6179520" y="477009"/>
                  </a:lnTo>
                  <a:lnTo>
                    <a:pt x="6145079" y="505422"/>
                  </a:lnTo>
                  <a:lnTo>
                    <a:pt x="6106129" y="529668"/>
                  </a:lnTo>
                  <a:lnTo>
                    <a:pt x="6063209" y="549301"/>
                  </a:lnTo>
                  <a:lnTo>
                    <a:pt x="6016861" y="563877"/>
                  </a:lnTo>
                  <a:lnTo>
                    <a:pt x="5967625" y="572949"/>
                  </a:lnTo>
                  <a:lnTo>
                    <a:pt x="5916041" y="576071"/>
                  </a:lnTo>
                  <a:lnTo>
                    <a:pt x="5760212" y="576071"/>
                  </a:lnTo>
                  <a:lnTo>
                    <a:pt x="5566918" y="576071"/>
                  </a:lnTo>
                  <a:lnTo>
                    <a:pt x="0" y="57607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106295" y="4106976"/>
            <a:ext cx="2975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Malgun Gothic"/>
                <a:cs typeface="Malgun Gothic"/>
              </a:rPr>
              <a:t>로그선형모형-</a:t>
            </a:r>
            <a:r>
              <a:rPr sz="2000" b="1" spc="-100" dirty="0">
                <a:latin typeface="Malgun Gothic"/>
                <a:cs typeface="Malgun Gothic"/>
              </a:rPr>
              <a:t>율(rate)</a:t>
            </a:r>
            <a:r>
              <a:rPr sz="2000" b="1" spc="-5" dirty="0">
                <a:latin typeface="Malgun Gothic"/>
                <a:cs typeface="Malgun Gothic"/>
              </a:rPr>
              <a:t> </a:t>
            </a:r>
            <a:r>
              <a:rPr sz="2000" b="1" spc="-85" dirty="0"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110805" y="4006405"/>
            <a:ext cx="586105" cy="792480"/>
            <a:chOff x="1110805" y="4006405"/>
            <a:chExt cx="586105" cy="792480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0995" y="4591861"/>
              <a:ext cx="585216" cy="2068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5567" y="4011167"/>
              <a:ext cx="576071" cy="57607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15567" y="4011167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0" y="96011"/>
                  </a:moveTo>
                  <a:lnTo>
                    <a:pt x="7545" y="58641"/>
                  </a:lnTo>
                  <a:lnTo>
                    <a:pt x="28122" y="28122"/>
                  </a:lnTo>
                  <a:lnTo>
                    <a:pt x="58641" y="7545"/>
                  </a:lnTo>
                  <a:lnTo>
                    <a:pt x="96012" y="0"/>
                  </a:lnTo>
                  <a:lnTo>
                    <a:pt x="480059" y="0"/>
                  </a:lnTo>
                  <a:lnTo>
                    <a:pt x="517457" y="7545"/>
                  </a:lnTo>
                  <a:lnTo>
                    <a:pt x="547973" y="28122"/>
                  </a:lnTo>
                  <a:lnTo>
                    <a:pt x="568535" y="58641"/>
                  </a:lnTo>
                  <a:lnTo>
                    <a:pt x="576071" y="96011"/>
                  </a:lnTo>
                  <a:lnTo>
                    <a:pt x="576071" y="480059"/>
                  </a:lnTo>
                  <a:lnTo>
                    <a:pt x="568535" y="517430"/>
                  </a:lnTo>
                  <a:lnTo>
                    <a:pt x="547973" y="547949"/>
                  </a:lnTo>
                  <a:lnTo>
                    <a:pt x="517457" y="568526"/>
                  </a:lnTo>
                  <a:lnTo>
                    <a:pt x="480059" y="576071"/>
                  </a:lnTo>
                  <a:lnTo>
                    <a:pt x="96012" y="576071"/>
                  </a:lnTo>
                  <a:lnTo>
                    <a:pt x="58641" y="568526"/>
                  </a:lnTo>
                  <a:lnTo>
                    <a:pt x="28122" y="547949"/>
                  </a:lnTo>
                  <a:lnTo>
                    <a:pt x="7545" y="517430"/>
                  </a:lnTo>
                  <a:lnTo>
                    <a:pt x="0" y="480059"/>
                  </a:lnTo>
                  <a:lnTo>
                    <a:pt x="0" y="96011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319911" y="4052722"/>
            <a:ext cx="20637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75" dirty="0">
                <a:solidFill>
                  <a:srgbClr val="FFFFFF"/>
                </a:solidFill>
                <a:latin typeface="Gulim"/>
                <a:cs typeface="Gulim"/>
              </a:rPr>
              <a:t>4</a:t>
            </a:r>
            <a:endParaRPr sz="2600">
              <a:latin typeface="Gulim"/>
              <a:cs typeface="Gulim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101852" y="3028188"/>
            <a:ext cx="603885" cy="1179830"/>
            <a:chOff x="1101852" y="3028188"/>
            <a:chExt cx="603885" cy="1179830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1852" y="3604260"/>
              <a:ext cx="603504" cy="60350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5568" y="3032760"/>
              <a:ext cx="576071" cy="57607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115568" y="303276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0" y="96012"/>
                  </a:moveTo>
                  <a:lnTo>
                    <a:pt x="7545" y="58614"/>
                  </a:lnTo>
                  <a:lnTo>
                    <a:pt x="28122" y="28098"/>
                  </a:lnTo>
                  <a:lnTo>
                    <a:pt x="58641" y="7536"/>
                  </a:lnTo>
                  <a:lnTo>
                    <a:pt x="96012" y="0"/>
                  </a:lnTo>
                  <a:lnTo>
                    <a:pt x="480059" y="0"/>
                  </a:lnTo>
                  <a:lnTo>
                    <a:pt x="517457" y="7536"/>
                  </a:lnTo>
                  <a:lnTo>
                    <a:pt x="547973" y="28098"/>
                  </a:lnTo>
                  <a:lnTo>
                    <a:pt x="568535" y="58614"/>
                  </a:lnTo>
                  <a:lnTo>
                    <a:pt x="576071" y="96012"/>
                  </a:lnTo>
                  <a:lnTo>
                    <a:pt x="576071" y="480059"/>
                  </a:lnTo>
                  <a:lnTo>
                    <a:pt x="568535" y="517457"/>
                  </a:lnTo>
                  <a:lnTo>
                    <a:pt x="547973" y="547973"/>
                  </a:lnTo>
                  <a:lnTo>
                    <a:pt x="517457" y="568535"/>
                  </a:lnTo>
                  <a:lnTo>
                    <a:pt x="480059" y="576071"/>
                  </a:lnTo>
                  <a:lnTo>
                    <a:pt x="96012" y="576071"/>
                  </a:lnTo>
                  <a:lnTo>
                    <a:pt x="58641" y="568535"/>
                  </a:lnTo>
                  <a:lnTo>
                    <a:pt x="28122" y="547973"/>
                  </a:lnTo>
                  <a:lnTo>
                    <a:pt x="7545" y="517457"/>
                  </a:lnTo>
                  <a:lnTo>
                    <a:pt x="0" y="480059"/>
                  </a:lnTo>
                  <a:lnTo>
                    <a:pt x="0" y="96012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310386" y="3073654"/>
            <a:ext cx="20510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0" dirty="0">
                <a:solidFill>
                  <a:srgbClr val="FFFFFF"/>
                </a:solidFill>
                <a:latin typeface="Gulim"/>
                <a:cs typeface="Gulim"/>
              </a:rPr>
              <a:t>3</a:t>
            </a:r>
            <a:endParaRPr sz="2600">
              <a:latin typeface="Gulim"/>
              <a:cs typeface="Gulim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801361" y="3011465"/>
            <a:ext cx="6341745" cy="652780"/>
            <a:chOff x="1801361" y="3011465"/>
            <a:chExt cx="6341745" cy="652780"/>
          </a:xfrm>
        </p:grpSpPr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01361" y="3011465"/>
              <a:ext cx="6341377" cy="65218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839467" y="3029712"/>
              <a:ext cx="6265545" cy="576580"/>
            </a:xfrm>
            <a:custGeom>
              <a:avLst/>
              <a:gdLst/>
              <a:ahLst/>
              <a:cxnLst/>
              <a:rect l="l" t="t" r="r" b="b"/>
              <a:pathLst>
                <a:path w="6265545" h="576579">
                  <a:moveTo>
                    <a:pt x="0" y="0"/>
                  </a:moveTo>
                  <a:lnTo>
                    <a:pt x="5566917" y="0"/>
                  </a:lnTo>
                  <a:lnTo>
                    <a:pt x="5760211" y="0"/>
                  </a:lnTo>
                  <a:lnTo>
                    <a:pt x="5916040" y="0"/>
                  </a:lnTo>
                  <a:lnTo>
                    <a:pt x="5967625" y="3121"/>
                  </a:lnTo>
                  <a:lnTo>
                    <a:pt x="6016861" y="12190"/>
                  </a:lnTo>
                  <a:lnTo>
                    <a:pt x="6063209" y="26762"/>
                  </a:lnTo>
                  <a:lnTo>
                    <a:pt x="6106129" y="46390"/>
                  </a:lnTo>
                  <a:lnTo>
                    <a:pt x="6145079" y="70632"/>
                  </a:lnTo>
                  <a:lnTo>
                    <a:pt x="6179520" y="99041"/>
                  </a:lnTo>
                  <a:lnTo>
                    <a:pt x="6208910" y="131173"/>
                  </a:lnTo>
                  <a:lnTo>
                    <a:pt x="6232710" y="166584"/>
                  </a:lnTo>
                  <a:lnTo>
                    <a:pt x="6250380" y="204828"/>
                  </a:lnTo>
                  <a:lnTo>
                    <a:pt x="6261377" y="245460"/>
                  </a:lnTo>
                  <a:lnTo>
                    <a:pt x="6265163" y="288036"/>
                  </a:lnTo>
                  <a:lnTo>
                    <a:pt x="6261377" y="330611"/>
                  </a:lnTo>
                  <a:lnTo>
                    <a:pt x="6250380" y="371243"/>
                  </a:lnTo>
                  <a:lnTo>
                    <a:pt x="6232710" y="409487"/>
                  </a:lnTo>
                  <a:lnTo>
                    <a:pt x="6208910" y="444898"/>
                  </a:lnTo>
                  <a:lnTo>
                    <a:pt x="6179520" y="477030"/>
                  </a:lnTo>
                  <a:lnTo>
                    <a:pt x="6145079" y="505439"/>
                  </a:lnTo>
                  <a:lnTo>
                    <a:pt x="6106129" y="529681"/>
                  </a:lnTo>
                  <a:lnTo>
                    <a:pt x="6063209" y="549309"/>
                  </a:lnTo>
                  <a:lnTo>
                    <a:pt x="6016861" y="563881"/>
                  </a:lnTo>
                  <a:lnTo>
                    <a:pt x="5967625" y="572950"/>
                  </a:lnTo>
                  <a:lnTo>
                    <a:pt x="5916040" y="576072"/>
                  </a:lnTo>
                  <a:lnTo>
                    <a:pt x="5760211" y="576072"/>
                  </a:lnTo>
                  <a:lnTo>
                    <a:pt x="5566917" y="576072"/>
                  </a:lnTo>
                  <a:lnTo>
                    <a:pt x="0" y="57607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106295" y="3124581"/>
            <a:ext cx="27603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Malgun Gothic"/>
                <a:cs typeface="Malgun Gothic"/>
              </a:rPr>
              <a:t>로그선형모형-</a:t>
            </a:r>
            <a:r>
              <a:rPr sz="2000" b="1" spc="-150" dirty="0">
                <a:latin typeface="Malgun Gothic"/>
                <a:cs typeface="Malgun Gothic"/>
              </a:rPr>
              <a:t>개수형자료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798" y="1733169"/>
            <a:ext cx="44094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로그선형모형-</a:t>
            </a:r>
            <a:r>
              <a:rPr spc="-270" dirty="0"/>
              <a:t>개수형자료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26463" y="1677923"/>
            <a:ext cx="6402705" cy="932815"/>
            <a:chOff x="1426463" y="1677923"/>
            <a:chExt cx="6402705" cy="9328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5430" y="2415285"/>
              <a:ext cx="5483362" cy="1422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89631" y="2421635"/>
              <a:ext cx="5394960" cy="53340"/>
            </a:xfrm>
            <a:custGeom>
              <a:avLst/>
              <a:gdLst/>
              <a:ahLst/>
              <a:cxnLst/>
              <a:rect l="l" t="t" r="r" b="b"/>
              <a:pathLst>
                <a:path w="5394959" h="53339">
                  <a:moveTo>
                    <a:pt x="5394960" y="0"/>
                  </a:moveTo>
                  <a:lnTo>
                    <a:pt x="0" y="0"/>
                  </a:lnTo>
                  <a:lnTo>
                    <a:pt x="0" y="53339"/>
                  </a:lnTo>
                  <a:lnTo>
                    <a:pt x="5394960" y="53339"/>
                  </a:lnTo>
                  <a:lnTo>
                    <a:pt x="539496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0847" y="2458211"/>
              <a:ext cx="1568196" cy="152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04187" y="2473451"/>
              <a:ext cx="1461770" cy="45720"/>
            </a:xfrm>
            <a:custGeom>
              <a:avLst/>
              <a:gdLst/>
              <a:ahLst/>
              <a:cxnLst/>
              <a:rect l="l" t="t" r="r" b="b"/>
              <a:pathLst>
                <a:path w="1461770" h="45719">
                  <a:moveTo>
                    <a:pt x="1461515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1461515" y="45719"/>
                  </a:lnTo>
                  <a:lnTo>
                    <a:pt x="1461515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5231" y="1769299"/>
              <a:ext cx="685800" cy="6264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91995" y="1786127"/>
              <a:ext cx="597535" cy="538480"/>
            </a:xfrm>
            <a:custGeom>
              <a:avLst/>
              <a:gdLst/>
              <a:ahLst/>
              <a:cxnLst/>
              <a:rect l="l" t="t" r="r" b="b"/>
              <a:pathLst>
                <a:path w="597535" h="538480">
                  <a:moveTo>
                    <a:pt x="507746" y="0"/>
                  </a:moveTo>
                  <a:lnTo>
                    <a:pt x="89662" y="0"/>
                  </a:lnTo>
                  <a:lnTo>
                    <a:pt x="54756" y="7044"/>
                  </a:lnTo>
                  <a:lnTo>
                    <a:pt x="26257" y="26257"/>
                  </a:lnTo>
                  <a:lnTo>
                    <a:pt x="7044" y="54756"/>
                  </a:lnTo>
                  <a:lnTo>
                    <a:pt x="0" y="89662"/>
                  </a:lnTo>
                  <a:lnTo>
                    <a:pt x="0" y="448310"/>
                  </a:lnTo>
                  <a:lnTo>
                    <a:pt x="7044" y="483215"/>
                  </a:lnTo>
                  <a:lnTo>
                    <a:pt x="26257" y="511714"/>
                  </a:lnTo>
                  <a:lnTo>
                    <a:pt x="54756" y="530927"/>
                  </a:lnTo>
                  <a:lnTo>
                    <a:pt x="89662" y="537972"/>
                  </a:lnTo>
                  <a:lnTo>
                    <a:pt x="507746" y="537972"/>
                  </a:lnTo>
                  <a:lnTo>
                    <a:pt x="542651" y="530927"/>
                  </a:lnTo>
                  <a:lnTo>
                    <a:pt x="571150" y="511714"/>
                  </a:lnTo>
                  <a:lnTo>
                    <a:pt x="590363" y="483215"/>
                  </a:lnTo>
                  <a:lnTo>
                    <a:pt x="597408" y="448310"/>
                  </a:lnTo>
                  <a:lnTo>
                    <a:pt x="597408" y="89662"/>
                  </a:lnTo>
                  <a:lnTo>
                    <a:pt x="590363" y="54756"/>
                  </a:lnTo>
                  <a:lnTo>
                    <a:pt x="571150" y="26257"/>
                  </a:lnTo>
                  <a:lnTo>
                    <a:pt x="542651" y="7044"/>
                  </a:lnTo>
                  <a:lnTo>
                    <a:pt x="507746" y="0"/>
                  </a:lnTo>
                  <a:close/>
                </a:path>
              </a:pathLst>
            </a:custGeom>
            <a:solidFill>
              <a:srgbClr val="2A8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6463" y="1677923"/>
              <a:ext cx="755904" cy="89915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666494" y="1751787"/>
            <a:ext cx="2470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14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3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" y="156413"/>
            <a:ext cx="21285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40" dirty="0">
                <a:solidFill>
                  <a:srgbClr val="205868"/>
                </a:solidFill>
                <a:latin typeface="Gulim"/>
                <a:cs typeface="Gulim"/>
              </a:rPr>
              <a:t>로그선형모형</a:t>
            </a:r>
            <a:endParaRPr sz="3000">
              <a:latin typeface="Gulim"/>
              <a:cs typeface="Guli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4071" y="810133"/>
            <a:ext cx="109728" cy="25450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664841" y="810133"/>
            <a:ext cx="1242060" cy="254635"/>
            <a:chOff x="2664841" y="810133"/>
            <a:chExt cx="1242060" cy="2546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4841" y="810133"/>
              <a:ext cx="705866" cy="2545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5589" y="810133"/>
              <a:ext cx="590702" cy="25450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23088" y="771144"/>
            <a:ext cx="7240905" cy="338455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  <a:tabLst>
                <a:tab pos="1359535" algn="l"/>
                <a:tab pos="3484245" algn="l"/>
              </a:tabLst>
            </a:pPr>
            <a:r>
              <a:rPr sz="1600" b="1" spc="-10" dirty="0">
                <a:latin typeface="Malgun Gothic"/>
                <a:cs typeface="Malgun Gothic"/>
              </a:rPr>
              <a:t>로그선형모형</a:t>
            </a:r>
            <a:r>
              <a:rPr sz="1600" b="1" dirty="0">
                <a:latin typeface="Malgun Gothic"/>
                <a:cs typeface="Malgun Gothic"/>
              </a:rPr>
              <a:t>	</a:t>
            </a:r>
            <a:r>
              <a:rPr sz="1600" b="1" spc="-150" dirty="0">
                <a:latin typeface="Malgun Gothic"/>
                <a:cs typeface="Malgun Gothic"/>
              </a:rPr>
              <a:t>개수형</a:t>
            </a:r>
            <a:r>
              <a:rPr sz="1600" b="1" spc="-180" dirty="0">
                <a:latin typeface="Malgun Gothic"/>
                <a:cs typeface="Malgun Gothic"/>
              </a:rPr>
              <a:t> </a:t>
            </a:r>
            <a:r>
              <a:rPr sz="1600" b="1" spc="-25" dirty="0">
                <a:latin typeface="Malgun Gothic"/>
                <a:cs typeface="Malgun Gothic"/>
              </a:rPr>
              <a:t>자료</a:t>
            </a:r>
            <a:r>
              <a:rPr sz="1600" b="1" dirty="0">
                <a:latin typeface="Malgun Gothic"/>
                <a:cs typeface="Malgun Gothic"/>
              </a:rPr>
              <a:t>	</a:t>
            </a:r>
            <a:r>
              <a:rPr sz="1600" b="1" spc="-150" dirty="0">
                <a:latin typeface="Malgun Gothic"/>
                <a:cs typeface="Malgun Gothic"/>
              </a:rPr>
              <a:t>를</a:t>
            </a:r>
            <a:r>
              <a:rPr sz="1600" b="1" spc="-204" dirty="0">
                <a:latin typeface="Malgun Gothic"/>
                <a:cs typeface="Malgun Gothic"/>
              </a:rPr>
              <a:t> </a:t>
            </a:r>
            <a:r>
              <a:rPr sz="1600" b="1" spc="-145" dirty="0">
                <a:latin typeface="Malgun Gothic"/>
                <a:cs typeface="Malgun Gothic"/>
              </a:rPr>
              <a:t>분석할</a:t>
            </a:r>
            <a:r>
              <a:rPr sz="1600" b="1" spc="-190" dirty="0">
                <a:latin typeface="Malgun Gothic"/>
                <a:cs typeface="Malgun Gothic"/>
              </a:rPr>
              <a:t> </a:t>
            </a:r>
            <a:r>
              <a:rPr sz="1600" b="1" spc="-150" dirty="0">
                <a:latin typeface="Malgun Gothic"/>
                <a:cs typeface="Malgun Gothic"/>
              </a:rPr>
              <a:t>때</a:t>
            </a:r>
            <a:r>
              <a:rPr sz="1600" b="1" spc="-195" dirty="0">
                <a:latin typeface="Malgun Gothic"/>
                <a:cs typeface="Malgun Gothic"/>
              </a:rPr>
              <a:t> </a:t>
            </a:r>
            <a:r>
              <a:rPr sz="1600" b="1" spc="-150" dirty="0">
                <a:latin typeface="Malgun Gothic"/>
                <a:cs typeface="Malgun Gothic"/>
              </a:rPr>
              <a:t>자주</a:t>
            </a:r>
            <a:r>
              <a:rPr sz="1600" b="1" spc="-190" dirty="0">
                <a:latin typeface="Malgun Gothic"/>
                <a:cs typeface="Malgun Gothic"/>
              </a:rPr>
              <a:t> </a:t>
            </a:r>
            <a:r>
              <a:rPr sz="1600" b="1" spc="-150" dirty="0">
                <a:latin typeface="Malgun Gothic"/>
                <a:cs typeface="Malgun Gothic"/>
              </a:rPr>
              <a:t>이용되는</a:t>
            </a:r>
            <a:r>
              <a:rPr sz="1600" b="1" spc="-190" dirty="0">
                <a:latin typeface="Malgun Gothic"/>
                <a:cs typeface="Malgun Gothic"/>
              </a:rPr>
              <a:t> </a:t>
            </a:r>
            <a:r>
              <a:rPr sz="1600" b="1" spc="-25" dirty="0">
                <a:latin typeface="Malgun Gothic"/>
                <a:cs typeface="Malgun Gothic"/>
              </a:rPr>
              <a:t>모형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7455" y="1292070"/>
            <a:ext cx="5728547" cy="14593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7588" y="2996029"/>
            <a:ext cx="5782136" cy="186931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" y="156413"/>
            <a:ext cx="35845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205868"/>
                </a:solidFill>
                <a:latin typeface="Gulim"/>
                <a:cs typeface="Gulim"/>
              </a:rPr>
              <a:t>R</a:t>
            </a:r>
            <a:r>
              <a:rPr sz="3000" b="0" spc="-75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190" dirty="0">
                <a:solidFill>
                  <a:srgbClr val="205868"/>
                </a:solidFill>
                <a:latin typeface="Gulim"/>
                <a:cs typeface="Gulim"/>
              </a:rPr>
              <a:t>활용</a:t>
            </a:r>
            <a:r>
              <a:rPr sz="3000" b="0" spc="-55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dirty="0">
                <a:solidFill>
                  <a:srgbClr val="205868"/>
                </a:solidFill>
                <a:latin typeface="Gulim"/>
                <a:cs typeface="Gulim"/>
              </a:rPr>
              <a:t>:</a:t>
            </a:r>
            <a:r>
              <a:rPr sz="3000" b="0" spc="-7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29" dirty="0">
                <a:solidFill>
                  <a:srgbClr val="205868"/>
                </a:solidFill>
                <a:latin typeface="Gulim"/>
                <a:cs typeface="Gulim"/>
              </a:rPr>
              <a:t>로그선형모형</a:t>
            </a:r>
            <a:endParaRPr sz="3000">
              <a:latin typeface="Gulim"/>
              <a:cs typeface="Guli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3756" y="3131820"/>
            <a:ext cx="2689860" cy="1600200"/>
          </a:xfrm>
          <a:custGeom>
            <a:avLst/>
            <a:gdLst/>
            <a:ahLst/>
            <a:cxnLst/>
            <a:rect l="l" t="t" r="r" b="b"/>
            <a:pathLst>
              <a:path w="2689860" h="1600200">
                <a:moveTo>
                  <a:pt x="0" y="1600200"/>
                </a:moveTo>
                <a:lnTo>
                  <a:pt x="2689860" y="1600200"/>
                </a:lnTo>
                <a:lnTo>
                  <a:pt x="2689860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191" y="3162681"/>
            <a:ext cx="138938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00"/>
              </a:spcBef>
              <a:buChar char="&gt;"/>
              <a:tabLst>
                <a:tab pos="198755" algn="l"/>
              </a:tabLst>
            </a:pP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library(MASS)</a:t>
            </a:r>
            <a:endParaRPr sz="1400">
              <a:latin typeface="Malgun Gothic"/>
              <a:cs typeface="Malgun Gothic"/>
            </a:endParaRPr>
          </a:p>
          <a:p>
            <a:pPr marL="198120" indent="-186055">
              <a:lnSpc>
                <a:spcPct val="100000"/>
              </a:lnSpc>
              <a:buChar char="&gt;"/>
              <a:tabLst>
                <a:tab pos="198755" algn="l"/>
              </a:tabLst>
            </a:pP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data(Traffic)</a:t>
            </a:r>
            <a:endParaRPr sz="1400">
              <a:latin typeface="Malgun Gothic"/>
              <a:cs typeface="Malgun Gothic"/>
            </a:endParaRPr>
          </a:p>
          <a:p>
            <a:pPr marL="198120" indent="-186055">
              <a:lnSpc>
                <a:spcPct val="100000"/>
              </a:lnSpc>
              <a:buChar char="&gt;"/>
              <a:tabLst>
                <a:tab pos="198755" algn="l"/>
              </a:tabLst>
            </a:pP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head(Traffic,</a:t>
            </a:r>
            <a:r>
              <a:rPr sz="1400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Malgun Gothic"/>
                <a:cs typeface="Malgun Gothic"/>
              </a:rPr>
              <a:t>3)</a:t>
            </a:r>
            <a:endParaRPr sz="1400">
              <a:latin typeface="Malgun Gothic"/>
              <a:cs typeface="Malgun Gothic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3756" y="3848093"/>
          <a:ext cx="1784985" cy="883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215">
                <a:tc>
                  <a:txBody>
                    <a:bodyPr/>
                    <a:lstStyle/>
                    <a:p>
                      <a:pPr marR="34290" algn="r">
                        <a:lnSpc>
                          <a:spcPts val="1445"/>
                        </a:lnSpc>
                      </a:pPr>
                      <a:r>
                        <a:rPr sz="1400" b="1" spc="-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year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445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day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445"/>
                        </a:lnSpc>
                      </a:pPr>
                      <a:r>
                        <a:rPr sz="1400" b="1" spc="2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b="1" spc="2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im</a:t>
                      </a:r>
                      <a:r>
                        <a:rPr sz="1400" b="1" spc="2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b="1" spc="2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5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34290" algn="r">
                        <a:lnSpc>
                          <a:spcPts val="158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b="1" spc="3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1961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58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580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8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34290" algn="r">
                        <a:lnSpc>
                          <a:spcPts val="158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b="1" spc="3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1961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58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580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80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R="34290" algn="r">
                        <a:lnSpc>
                          <a:spcPts val="1625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400" b="1" spc="3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1961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625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625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25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23088" y="844296"/>
            <a:ext cx="5401310" cy="2202180"/>
            <a:chOff x="323088" y="844296"/>
            <a:chExt cx="5401310" cy="2202180"/>
          </a:xfrm>
        </p:grpSpPr>
        <p:sp>
          <p:nvSpPr>
            <p:cNvPr id="7" name="object 7"/>
            <p:cNvSpPr/>
            <p:nvPr/>
          </p:nvSpPr>
          <p:spPr>
            <a:xfrm>
              <a:off x="1983739" y="2167128"/>
              <a:ext cx="2588260" cy="266700"/>
            </a:xfrm>
            <a:custGeom>
              <a:avLst/>
              <a:gdLst/>
              <a:ahLst/>
              <a:cxnLst/>
              <a:rect l="l" t="t" r="r" b="b"/>
              <a:pathLst>
                <a:path w="2588260" h="266700">
                  <a:moveTo>
                    <a:pt x="2551623" y="40818"/>
                  </a:moveTo>
                  <a:lnTo>
                    <a:pt x="0" y="253873"/>
                  </a:lnTo>
                  <a:lnTo>
                    <a:pt x="1016" y="266573"/>
                  </a:lnTo>
                  <a:lnTo>
                    <a:pt x="2552728" y="53521"/>
                  </a:lnTo>
                  <a:lnTo>
                    <a:pt x="2563079" y="46262"/>
                  </a:lnTo>
                  <a:lnTo>
                    <a:pt x="2551623" y="40818"/>
                  </a:lnTo>
                  <a:close/>
                </a:path>
                <a:path w="2588260" h="266700">
                  <a:moveTo>
                    <a:pt x="2576959" y="38862"/>
                  </a:moveTo>
                  <a:lnTo>
                    <a:pt x="2575052" y="38862"/>
                  </a:lnTo>
                  <a:lnTo>
                    <a:pt x="2576195" y="51562"/>
                  </a:lnTo>
                  <a:lnTo>
                    <a:pt x="2552728" y="53521"/>
                  </a:lnTo>
                  <a:lnTo>
                    <a:pt x="2496820" y="92710"/>
                  </a:lnTo>
                  <a:lnTo>
                    <a:pt x="2496185" y="96647"/>
                  </a:lnTo>
                  <a:lnTo>
                    <a:pt x="2498217" y="99568"/>
                  </a:lnTo>
                  <a:lnTo>
                    <a:pt x="2500122" y="102362"/>
                  </a:lnTo>
                  <a:lnTo>
                    <a:pt x="2504186" y="103124"/>
                  </a:lnTo>
                  <a:lnTo>
                    <a:pt x="2506980" y="101092"/>
                  </a:lnTo>
                  <a:lnTo>
                    <a:pt x="2588133" y="44196"/>
                  </a:lnTo>
                  <a:lnTo>
                    <a:pt x="2576959" y="38862"/>
                  </a:lnTo>
                  <a:close/>
                </a:path>
                <a:path w="2588260" h="266700">
                  <a:moveTo>
                    <a:pt x="2563079" y="46262"/>
                  </a:moveTo>
                  <a:lnTo>
                    <a:pt x="2552728" y="53521"/>
                  </a:lnTo>
                  <a:lnTo>
                    <a:pt x="2576195" y="51562"/>
                  </a:lnTo>
                  <a:lnTo>
                    <a:pt x="2576137" y="50927"/>
                  </a:lnTo>
                  <a:lnTo>
                    <a:pt x="2572893" y="50927"/>
                  </a:lnTo>
                  <a:lnTo>
                    <a:pt x="2563079" y="46262"/>
                  </a:lnTo>
                  <a:close/>
                </a:path>
                <a:path w="2588260" h="266700">
                  <a:moveTo>
                    <a:pt x="2572004" y="40005"/>
                  </a:moveTo>
                  <a:lnTo>
                    <a:pt x="2563079" y="46262"/>
                  </a:lnTo>
                  <a:lnTo>
                    <a:pt x="2572893" y="50927"/>
                  </a:lnTo>
                  <a:lnTo>
                    <a:pt x="2572004" y="40005"/>
                  </a:lnTo>
                  <a:close/>
                </a:path>
                <a:path w="2588260" h="266700">
                  <a:moveTo>
                    <a:pt x="2575154" y="40005"/>
                  </a:moveTo>
                  <a:lnTo>
                    <a:pt x="2572004" y="40005"/>
                  </a:lnTo>
                  <a:lnTo>
                    <a:pt x="2572893" y="50927"/>
                  </a:lnTo>
                  <a:lnTo>
                    <a:pt x="2576137" y="50927"/>
                  </a:lnTo>
                  <a:lnTo>
                    <a:pt x="2575154" y="40005"/>
                  </a:lnTo>
                  <a:close/>
                </a:path>
                <a:path w="2588260" h="266700">
                  <a:moveTo>
                    <a:pt x="2575052" y="38862"/>
                  </a:moveTo>
                  <a:lnTo>
                    <a:pt x="2551623" y="40818"/>
                  </a:lnTo>
                  <a:lnTo>
                    <a:pt x="2563079" y="46262"/>
                  </a:lnTo>
                  <a:lnTo>
                    <a:pt x="2572004" y="40005"/>
                  </a:lnTo>
                  <a:lnTo>
                    <a:pt x="2575154" y="40005"/>
                  </a:lnTo>
                  <a:lnTo>
                    <a:pt x="2575052" y="38862"/>
                  </a:lnTo>
                  <a:close/>
                </a:path>
                <a:path w="2588260" h="266700">
                  <a:moveTo>
                    <a:pt x="2495550" y="0"/>
                  </a:moveTo>
                  <a:lnTo>
                    <a:pt x="2491740" y="1397"/>
                  </a:lnTo>
                  <a:lnTo>
                    <a:pt x="2488692" y="7747"/>
                  </a:lnTo>
                  <a:lnTo>
                    <a:pt x="2490089" y="11557"/>
                  </a:lnTo>
                  <a:lnTo>
                    <a:pt x="2551623" y="40818"/>
                  </a:lnTo>
                  <a:lnTo>
                    <a:pt x="2575052" y="38862"/>
                  </a:lnTo>
                  <a:lnTo>
                    <a:pt x="2576959" y="3886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088" y="844296"/>
              <a:ext cx="5401056" cy="220217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206495" y="3131820"/>
            <a:ext cx="5469890" cy="86741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391285" marR="450850" indent="-1300480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latin typeface="Malgun Gothic"/>
                <a:cs typeface="Malgun Gothic"/>
              </a:rPr>
              <a:t>주요관심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내용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: 고속도로의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속도제한이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평균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사고건수에</a:t>
            </a:r>
            <a:r>
              <a:rPr sz="1400" spc="-25" dirty="0">
                <a:latin typeface="Malgun Gothic"/>
                <a:cs typeface="Malgun Gothic"/>
              </a:rPr>
              <a:t> 어떤 </a:t>
            </a:r>
            <a:r>
              <a:rPr sz="1400" dirty="0">
                <a:latin typeface="Malgun Gothic"/>
                <a:cs typeface="Malgun Gothic"/>
              </a:rPr>
              <a:t>영향을</a:t>
            </a:r>
            <a:r>
              <a:rPr sz="1400" spc="-10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주는가</a:t>
            </a:r>
            <a:endParaRPr sz="1400">
              <a:latin typeface="Malgun Gothic"/>
              <a:cs typeface="Malgun Gothic"/>
            </a:endParaRPr>
          </a:p>
          <a:p>
            <a:pPr marL="91440">
              <a:lnSpc>
                <a:spcPct val="100000"/>
              </a:lnSpc>
              <a:spcBef>
                <a:spcPts val="635"/>
              </a:spcBef>
            </a:pPr>
            <a:r>
              <a:rPr sz="1400" dirty="0">
                <a:latin typeface="Malgun Gothic"/>
                <a:cs typeface="Malgun Gothic"/>
              </a:rPr>
              <a:t>분석모형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: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6050" y="3712464"/>
            <a:ext cx="3360045" cy="20991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9289" y="4171142"/>
            <a:ext cx="4203415" cy="33236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" y="156413"/>
            <a:ext cx="35845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205868"/>
                </a:solidFill>
                <a:latin typeface="Gulim"/>
                <a:cs typeface="Gulim"/>
              </a:rPr>
              <a:t>R</a:t>
            </a:r>
            <a:r>
              <a:rPr sz="3000" b="0" spc="-75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190" dirty="0">
                <a:solidFill>
                  <a:srgbClr val="205868"/>
                </a:solidFill>
                <a:latin typeface="Gulim"/>
                <a:cs typeface="Gulim"/>
              </a:rPr>
              <a:t>활용</a:t>
            </a:r>
            <a:r>
              <a:rPr sz="3000" b="0" spc="-55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dirty="0">
                <a:solidFill>
                  <a:srgbClr val="205868"/>
                </a:solidFill>
                <a:latin typeface="Gulim"/>
                <a:cs typeface="Gulim"/>
              </a:rPr>
              <a:t>:</a:t>
            </a:r>
            <a:r>
              <a:rPr sz="3000" b="0" spc="-7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29" dirty="0">
                <a:solidFill>
                  <a:srgbClr val="205868"/>
                </a:solidFill>
                <a:latin typeface="Gulim"/>
                <a:cs typeface="Gulim"/>
              </a:rPr>
              <a:t>로그선형모형</a:t>
            </a:r>
            <a:endParaRPr sz="3000">
              <a:latin typeface="Gulim"/>
              <a:cs typeface="Guli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4131" y="771144"/>
            <a:ext cx="6696709" cy="4372610"/>
          </a:xfrm>
          <a:custGeom>
            <a:avLst/>
            <a:gdLst/>
            <a:ahLst/>
            <a:cxnLst/>
            <a:rect l="l" t="t" r="r" b="b"/>
            <a:pathLst>
              <a:path w="6696709" h="4372610">
                <a:moveTo>
                  <a:pt x="6696456" y="4372354"/>
                </a:moveTo>
                <a:lnTo>
                  <a:pt x="6696456" y="0"/>
                </a:lnTo>
                <a:lnTo>
                  <a:pt x="0" y="0"/>
                </a:lnTo>
                <a:lnTo>
                  <a:pt x="0" y="4372354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4431" y="2128114"/>
          <a:ext cx="4606925" cy="1882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40"/>
                        </a:lnSpc>
                      </a:pPr>
                      <a:r>
                        <a:rPr sz="1400" b="1" spc="100" dirty="0"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sz="1400" b="1" spc="1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spc="100" dirty="0">
                          <a:latin typeface="Times New Roman"/>
                          <a:cs typeface="Times New Roman"/>
                        </a:rPr>
                        <a:t>im</a:t>
                      </a:r>
                      <a:r>
                        <a:rPr sz="1400" b="1" spc="1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1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spc="120" dirty="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440"/>
                        </a:lnSpc>
                      </a:pPr>
                      <a:r>
                        <a:rPr sz="1400" b="1" spc="18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b="1" spc="175" dirty="0">
                          <a:latin typeface="Times New Roman"/>
                          <a:cs typeface="Times New Roman"/>
                        </a:rPr>
                        <a:t>td</a:t>
                      </a:r>
                      <a:r>
                        <a:rPr sz="1400" b="1" spc="19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b="1" spc="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Error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440"/>
                        </a:lnSpc>
                      </a:pPr>
                      <a:r>
                        <a:rPr sz="1400" b="1" spc="70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400" b="1" spc="3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440"/>
                        </a:lnSpc>
                      </a:pPr>
                      <a:r>
                        <a:rPr sz="1400" b="1" spc="204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400" b="1" spc="2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spc="204" dirty="0">
                          <a:latin typeface="Times New Roman"/>
                          <a:cs typeface="Times New Roman"/>
                        </a:rPr>
                        <a:t>(&gt;|</a:t>
                      </a:r>
                      <a:r>
                        <a:rPr sz="1400" b="1" spc="215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400" b="1" spc="204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400" b="1" spc="225" dirty="0">
                          <a:latin typeface="Times New Roman"/>
                          <a:cs typeface="Times New Roman"/>
                        </a:rPr>
                        <a:t>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sz="1400" b="1" spc="85" dirty="0">
                          <a:latin typeface="Times New Roman"/>
                          <a:cs typeface="Times New Roman"/>
                        </a:rPr>
                        <a:t>(Intercept)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2.20984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0.23632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45" dirty="0">
                          <a:latin typeface="Times New Roman"/>
                          <a:cs typeface="Times New Roman"/>
                        </a:rPr>
                        <a:t>9.351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400" b="1" spc="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85" dirty="0">
                          <a:latin typeface="Times New Roman"/>
                          <a:cs typeface="Times New Roman"/>
                        </a:rPr>
                        <a:t>2e-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580"/>
                        </a:lnSpc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***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sz="1400" b="1" spc="19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b="1" spc="185" dirty="0">
                          <a:latin typeface="Times New Roman"/>
                          <a:cs typeface="Times New Roman"/>
                        </a:rPr>
                        <a:t>imi</a:t>
                      </a:r>
                      <a:r>
                        <a:rPr sz="1400" b="1" spc="19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spc="185" dirty="0">
                          <a:latin typeface="Times New Roman"/>
                          <a:cs typeface="Times New Roman"/>
                        </a:rPr>
                        <a:t>ye</a:t>
                      </a:r>
                      <a:r>
                        <a:rPr sz="1400" b="1" spc="204" dirty="0">
                          <a:latin typeface="Times New Roman"/>
                          <a:cs typeface="Times New Roman"/>
                        </a:rPr>
                        <a:t>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</a:pPr>
                      <a:r>
                        <a:rPr sz="1400" b="1" spc="2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0.28424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0.04300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580"/>
                        </a:lnSpc>
                      </a:pPr>
                      <a:r>
                        <a:rPr sz="1400" b="1" spc="2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6.610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ts val="1580"/>
                        </a:lnSpc>
                      </a:pPr>
                      <a:r>
                        <a:rPr sz="1400" b="1" spc="90" dirty="0">
                          <a:latin typeface="Times New Roman"/>
                          <a:cs typeface="Times New Roman"/>
                        </a:rPr>
                        <a:t>3.86e-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580"/>
                        </a:lnSpc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***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day2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360" algn="ct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0.54362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0.29633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580"/>
                        </a:lnSpc>
                      </a:pPr>
                      <a:r>
                        <a:rPr sz="1400" b="1" spc="45" dirty="0">
                          <a:latin typeface="Times New Roman"/>
                          <a:cs typeface="Times New Roman"/>
                        </a:rPr>
                        <a:t>1.834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0.066584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day3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0.28768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0.31180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45" dirty="0">
                          <a:latin typeface="Times New Roman"/>
                          <a:cs typeface="Times New Roman"/>
                        </a:rPr>
                        <a:t>0.923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0.356197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day91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0.37539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0.31528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45" dirty="0">
                          <a:latin typeface="Times New Roman"/>
                          <a:cs typeface="Times New Roman"/>
                        </a:rPr>
                        <a:t>1.191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0.233800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day92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0.64109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0.29876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45" dirty="0">
                          <a:latin typeface="Times New Roman"/>
                          <a:cs typeface="Times New Roman"/>
                        </a:rPr>
                        <a:t>2.146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0.031888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year1962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</a:pPr>
                      <a:r>
                        <a:rPr sz="1400" b="1" spc="2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0.02539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0.03458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580"/>
                        </a:lnSpc>
                      </a:pPr>
                      <a:r>
                        <a:rPr sz="1400" b="1" spc="2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0.734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0.462927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sz="1400" b="1" spc="2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2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180" dirty="0">
                          <a:latin typeface="Times New Roman"/>
                          <a:cs typeface="Times New Roman"/>
                        </a:rPr>
                        <a:t>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73481" y="4010964"/>
            <a:ext cx="4830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54" dirty="0">
                <a:latin typeface="Times New Roman"/>
                <a:cs typeface="Times New Roman"/>
              </a:rPr>
              <a:t>(</a:t>
            </a:r>
            <a:r>
              <a:rPr sz="1400" b="1" spc="-425" dirty="0">
                <a:latin typeface="Times New Roman"/>
                <a:cs typeface="Times New Roman"/>
              </a:rPr>
              <a:t>D</a:t>
            </a:r>
            <a:r>
              <a:rPr sz="1400" b="1" spc="340" dirty="0">
                <a:latin typeface="Times New Roman"/>
                <a:cs typeface="Times New Roman"/>
              </a:rPr>
              <a:t>i</a:t>
            </a:r>
            <a:r>
              <a:rPr sz="1400" b="1" spc="145" dirty="0">
                <a:latin typeface="Times New Roman"/>
                <a:cs typeface="Times New Roman"/>
              </a:rPr>
              <a:t>s</a:t>
            </a:r>
            <a:r>
              <a:rPr sz="1400" b="1" spc="-125" dirty="0">
                <a:latin typeface="Times New Roman"/>
                <a:cs typeface="Times New Roman"/>
              </a:rPr>
              <a:t>p</a:t>
            </a:r>
            <a:r>
              <a:rPr sz="1400" b="1" spc="50" dirty="0">
                <a:latin typeface="Times New Roman"/>
                <a:cs typeface="Times New Roman"/>
              </a:rPr>
              <a:t>er</a:t>
            </a:r>
            <a:r>
              <a:rPr sz="1400" b="1" spc="155" dirty="0">
                <a:latin typeface="Times New Roman"/>
                <a:cs typeface="Times New Roman"/>
              </a:rPr>
              <a:t>s</a:t>
            </a:r>
            <a:r>
              <a:rPr sz="1400" b="1" spc="340" dirty="0">
                <a:latin typeface="Times New Roman"/>
                <a:cs typeface="Times New Roman"/>
              </a:rPr>
              <a:t>i</a:t>
            </a:r>
            <a:r>
              <a:rPr sz="1400" b="1" spc="-40" dirty="0">
                <a:latin typeface="Times New Roman"/>
                <a:cs typeface="Times New Roman"/>
              </a:rPr>
              <a:t>o</a:t>
            </a:r>
            <a:r>
              <a:rPr sz="1400" b="1" spc="-114" dirty="0">
                <a:latin typeface="Times New Roman"/>
                <a:cs typeface="Times New Roman"/>
              </a:rPr>
              <a:t>n</a:t>
            </a:r>
            <a:r>
              <a:rPr sz="1400" b="1" spc="365" dirty="0">
                <a:latin typeface="Times New Roman"/>
                <a:cs typeface="Times New Roman"/>
              </a:rPr>
              <a:t> </a:t>
            </a:r>
            <a:r>
              <a:rPr sz="1400" b="1" spc="-130" dirty="0">
                <a:latin typeface="Times New Roman"/>
                <a:cs typeface="Times New Roman"/>
              </a:rPr>
              <a:t>p</a:t>
            </a:r>
            <a:r>
              <a:rPr sz="1400" b="1" spc="-50" dirty="0">
                <a:latin typeface="Times New Roman"/>
                <a:cs typeface="Times New Roman"/>
              </a:rPr>
              <a:t>a</a:t>
            </a:r>
            <a:r>
              <a:rPr sz="1400" b="1" spc="40" dirty="0">
                <a:latin typeface="Times New Roman"/>
                <a:cs typeface="Times New Roman"/>
              </a:rPr>
              <a:t>r</a:t>
            </a:r>
            <a:r>
              <a:rPr sz="1400" b="1" spc="-50" dirty="0">
                <a:latin typeface="Times New Roman"/>
                <a:cs typeface="Times New Roman"/>
              </a:rPr>
              <a:t>a</a:t>
            </a:r>
            <a:r>
              <a:rPr sz="1400" b="1" spc="-545" dirty="0">
                <a:latin typeface="Times New Roman"/>
                <a:cs typeface="Times New Roman"/>
              </a:rPr>
              <a:t>m</a:t>
            </a:r>
            <a:r>
              <a:rPr sz="1400" b="1" spc="40" dirty="0">
                <a:latin typeface="Times New Roman"/>
                <a:cs typeface="Times New Roman"/>
              </a:rPr>
              <a:t>e</a:t>
            </a:r>
            <a:r>
              <a:rPr sz="1400" b="1" spc="200" dirty="0">
                <a:latin typeface="Times New Roman"/>
                <a:cs typeface="Times New Roman"/>
              </a:rPr>
              <a:t>t</a:t>
            </a:r>
            <a:r>
              <a:rPr sz="1400" b="1" spc="30" dirty="0">
                <a:latin typeface="Times New Roman"/>
                <a:cs typeface="Times New Roman"/>
              </a:rPr>
              <a:t>e</a:t>
            </a:r>
            <a:r>
              <a:rPr sz="1400" b="1" spc="50" dirty="0">
                <a:latin typeface="Times New Roman"/>
                <a:cs typeface="Times New Roman"/>
              </a:rPr>
              <a:t>r</a:t>
            </a:r>
            <a:r>
              <a:rPr sz="1400" b="1" spc="370" dirty="0">
                <a:latin typeface="Times New Roman"/>
                <a:cs typeface="Times New Roman"/>
              </a:rPr>
              <a:t> </a:t>
            </a:r>
            <a:r>
              <a:rPr sz="1400" b="1" spc="85" dirty="0">
                <a:latin typeface="Times New Roman"/>
                <a:cs typeface="Times New Roman"/>
              </a:rPr>
              <a:t>for</a:t>
            </a:r>
            <a:r>
              <a:rPr sz="1400" b="1" spc="370" dirty="0">
                <a:latin typeface="Times New Roman"/>
                <a:cs typeface="Times New Roman"/>
              </a:rPr>
              <a:t> </a:t>
            </a:r>
            <a:r>
              <a:rPr sz="1400" b="1" spc="50" dirty="0">
                <a:latin typeface="Times New Roman"/>
                <a:cs typeface="Times New Roman"/>
              </a:rPr>
              <a:t>poisson</a:t>
            </a:r>
            <a:r>
              <a:rPr sz="1400" b="1" spc="360" dirty="0">
                <a:latin typeface="Times New Roman"/>
                <a:cs typeface="Times New Roman"/>
              </a:rPr>
              <a:t> </a:t>
            </a:r>
            <a:r>
              <a:rPr sz="1400" b="1" spc="270" dirty="0">
                <a:latin typeface="Times New Roman"/>
                <a:cs typeface="Times New Roman"/>
              </a:rPr>
              <a:t>f</a:t>
            </a:r>
            <a:r>
              <a:rPr sz="1400" b="1" spc="-40" dirty="0">
                <a:latin typeface="Times New Roman"/>
                <a:cs typeface="Times New Roman"/>
              </a:rPr>
              <a:t>a</a:t>
            </a:r>
            <a:r>
              <a:rPr sz="1400" b="1" spc="-640" dirty="0">
                <a:latin typeface="Times New Roman"/>
                <a:cs typeface="Times New Roman"/>
              </a:rPr>
              <a:t>m</a:t>
            </a:r>
            <a:r>
              <a:rPr sz="1400" b="1" spc="360" dirty="0">
                <a:latin typeface="Times New Roman"/>
                <a:cs typeface="Times New Roman"/>
              </a:rPr>
              <a:t>i</a:t>
            </a:r>
            <a:r>
              <a:rPr sz="1400" b="1" spc="370" dirty="0">
                <a:latin typeface="Times New Roman"/>
                <a:cs typeface="Times New Roman"/>
              </a:rPr>
              <a:t>l</a:t>
            </a:r>
            <a:r>
              <a:rPr sz="1400" b="1" spc="-20" dirty="0">
                <a:latin typeface="Times New Roman"/>
                <a:cs typeface="Times New Roman"/>
              </a:rPr>
              <a:t>y</a:t>
            </a:r>
            <a:r>
              <a:rPr sz="1400" b="1" spc="3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taken</a:t>
            </a:r>
            <a:r>
              <a:rPr sz="1400" b="1" spc="370" dirty="0">
                <a:latin typeface="Times New Roman"/>
                <a:cs typeface="Times New Roman"/>
              </a:rPr>
              <a:t> </a:t>
            </a:r>
            <a:r>
              <a:rPr sz="1400" b="1" spc="105" dirty="0">
                <a:latin typeface="Times New Roman"/>
                <a:cs typeface="Times New Roman"/>
              </a:rPr>
              <a:t>to</a:t>
            </a:r>
            <a:r>
              <a:rPr sz="1400" b="1" spc="3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be</a:t>
            </a:r>
            <a:r>
              <a:rPr sz="1400" b="1" spc="36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1)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2477" y="4224324"/>
            <a:ext cx="4307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0570" algn="l"/>
                <a:tab pos="2720340" algn="l"/>
              </a:tabLst>
            </a:pPr>
            <a:r>
              <a:rPr sz="1400" b="1" spc="-434" dirty="0">
                <a:latin typeface="Times New Roman"/>
                <a:cs typeface="Times New Roman"/>
              </a:rPr>
              <a:t>N</a:t>
            </a:r>
            <a:r>
              <a:rPr sz="1400" b="1" spc="-140" dirty="0">
                <a:latin typeface="Times New Roman"/>
                <a:cs typeface="Times New Roman"/>
              </a:rPr>
              <a:t>u</a:t>
            </a:r>
            <a:r>
              <a:rPr sz="1400" b="1" spc="365" dirty="0">
                <a:latin typeface="Times New Roman"/>
                <a:cs typeface="Times New Roman"/>
              </a:rPr>
              <a:t>l</a:t>
            </a:r>
            <a:r>
              <a:rPr sz="1400" b="1" spc="385" dirty="0">
                <a:latin typeface="Times New Roman"/>
                <a:cs typeface="Times New Roman"/>
              </a:rPr>
              <a:t>l</a:t>
            </a:r>
            <a:r>
              <a:rPr sz="1400" b="1" spc="330" dirty="0">
                <a:latin typeface="Times New Roman"/>
                <a:cs typeface="Times New Roman"/>
              </a:rPr>
              <a:t> </a:t>
            </a:r>
            <a:r>
              <a:rPr sz="1400" b="1" spc="50" dirty="0">
                <a:latin typeface="Times New Roman"/>
                <a:cs typeface="Times New Roman"/>
              </a:rPr>
              <a:t>deviance:</a:t>
            </a:r>
            <a:r>
              <a:rPr sz="1400" b="1" spc="3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625.25</a:t>
            </a:r>
            <a:r>
              <a:rPr sz="1400" b="1" dirty="0">
                <a:latin typeface="Times New Roman"/>
                <a:cs typeface="Times New Roman"/>
              </a:rPr>
              <a:t>	on</a:t>
            </a:r>
            <a:r>
              <a:rPr sz="1400" b="1" spc="22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183</a:t>
            </a:r>
            <a:r>
              <a:rPr sz="1400" b="1" dirty="0">
                <a:latin typeface="Times New Roman"/>
                <a:cs typeface="Times New Roman"/>
              </a:rPr>
              <a:t>	degrees</a:t>
            </a:r>
            <a:r>
              <a:rPr sz="1400" b="1" spc="455" dirty="0">
                <a:latin typeface="Times New Roman"/>
                <a:cs typeface="Times New Roman"/>
              </a:rPr>
              <a:t> </a:t>
            </a:r>
            <a:r>
              <a:rPr sz="1400" b="1" spc="105" dirty="0">
                <a:latin typeface="Times New Roman"/>
                <a:cs typeface="Times New Roman"/>
              </a:rPr>
              <a:t>of</a:t>
            </a:r>
            <a:r>
              <a:rPr sz="1400" b="1" spc="459" dirty="0">
                <a:latin typeface="Times New Roman"/>
                <a:cs typeface="Times New Roman"/>
              </a:rPr>
              <a:t> </a:t>
            </a:r>
            <a:r>
              <a:rPr sz="1400" b="1" spc="185" dirty="0">
                <a:latin typeface="Times New Roman"/>
                <a:cs typeface="Times New Roman"/>
              </a:rPr>
              <a:t>f</a:t>
            </a:r>
            <a:r>
              <a:rPr sz="1400" b="1" spc="15" dirty="0">
                <a:latin typeface="Times New Roman"/>
                <a:cs typeface="Times New Roman"/>
              </a:rPr>
              <a:t>r</a:t>
            </a:r>
            <a:r>
              <a:rPr sz="1400" b="1" spc="25" dirty="0">
                <a:latin typeface="Times New Roman"/>
                <a:cs typeface="Times New Roman"/>
              </a:rPr>
              <a:t>e</a:t>
            </a:r>
            <a:r>
              <a:rPr sz="1400" b="1" spc="15" dirty="0">
                <a:latin typeface="Times New Roman"/>
                <a:cs typeface="Times New Roman"/>
              </a:rPr>
              <a:t>e</a:t>
            </a:r>
            <a:r>
              <a:rPr sz="1400" b="1" spc="-145" dirty="0">
                <a:latin typeface="Times New Roman"/>
                <a:cs typeface="Times New Roman"/>
              </a:rPr>
              <a:t>d</a:t>
            </a:r>
            <a:r>
              <a:rPr sz="1400" b="1" spc="-55" dirty="0">
                <a:latin typeface="Times New Roman"/>
                <a:cs typeface="Times New Roman"/>
              </a:rPr>
              <a:t>o</a:t>
            </a:r>
            <a:r>
              <a:rPr sz="1400" b="1" spc="-540" dirty="0"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481" y="4437684"/>
            <a:ext cx="46558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9820" algn="l"/>
                <a:tab pos="2718435" algn="l"/>
                <a:tab pos="3068955" algn="l"/>
              </a:tabLst>
            </a:pPr>
            <a:r>
              <a:rPr sz="1400" b="1" spc="-40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5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deviance: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107.11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90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	degrees</a:t>
            </a:r>
            <a:r>
              <a:rPr sz="1400" b="1" spc="4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105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400" b="1" spc="45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18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4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54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481" y="4650740"/>
            <a:ext cx="33458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365" dirty="0">
                <a:latin typeface="Times New Roman"/>
                <a:cs typeface="Times New Roman"/>
              </a:rPr>
              <a:t>A</a:t>
            </a:r>
            <a:r>
              <a:rPr sz="1400" b="1" spc="120" dirty="0">
                <a:latin typeface="Times New Roman"/>
                <a:cs typeface="Times New Roman"/>
              </a:rPr>
              <a:t>I</a:t>
            </a:r>
            <a:r>
              <a:rPr sz="1400" b="1" spc="-375" dirty="0">
                <a:latin typeface="Times New Roman"/>
                <a:cs typeface="Times New Roman"/>
              </a:rPr>
              <a:t>C</a:t>
            </a:r>
            <a:r>
              <a:rPr sz="1400" b="1" spc="215" dirty="0">
                <a:latin typeface="Times New Roman"/>
                <a:cs typeface="Times New Roman"/>
              </a:rPr>
              <a:t>:</a:t>
            </a:r>
            <a:r>
              <a:rPr sz="1400" b="1" spc="434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1185.1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14" dirty="0">
                <a:latin typeface="Times New Roman"/>
                <a:cs typeface="Times New Roman"/>
              </a:rPr>
              <a:t>Number</a:t>
            </a:r>
            <a:r>
              <a:rPr sz="1400" b="1" spc="32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of</a:t>
            </a:r>
            <a:r>
              <a:rPr sz="1400" b="1" spc="320" dirty="0">
                <a:latin typeface="Times New Roman"/>
                <a:cs typeface="Times New Roman"/>
              </a:rPr>
              <a:t> </a:t>
            </a:r>
            <a:r>
              <a:rPr sz="1400" b="1" spc="-215" dirty="0">
                <a:latin typeface="Times New Roman"/>
                <a:cs typeface="Times New Roman"/>
              </a:rPr>
              <a:t>F</a:t>
            </a:r>
            <a:r>
              <a:rPr sz="1400" b="1" spc="345" dirty="0">
                <a:latin typeface="Times New Roman"/>
                <a:cs typeface="Times New Roman"/>
              </a:rPr>
              <a:t>i</a:t>
            </a:r>
            <a:r>
              <a:rPr sz="1400" b="1" spc="145" dirty="0">
                <a:latin typeface="Times New Roman"/>
                <a:cs typeface="Times New Roman"/>
              </a:rPr>
              <a:t>s</a:t>
            </a:r>
            <a:r>
              <a:rPr sz="1400" b="1" spc="-125" dirty="0">
                <a:latin typeface="Times New Roman"/>
                <a:cs typeface="Times New Roman"/>
              </a:rPr>
              <a:t>h</a:t>
            </a:r>
            <a:r>
              <a:rPr sz="1400" b="1" spc="65" dirty="0">
                <a:latin typeface="Times New Roman"/>
                <a:cs typeface="Times New Roman"/>
              </a:rPr>
              <a:t>e</a:t>
            </a:r>
            <a:r>
              <a:rPr sz="1400" b="1" spc="75" dirty="0">
                <a:latin typeface="Times New Roman"/>
                <a:cs typeface="Times New Roman"/>
              </a:rPr>
              <a:t>r</a:t>
            </a:r>
            <a:r>
              <a:rPr sz="1400" b="1" spc="3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Scoring</a:t>
            </a:r>
            <a:r>
              <a:rPr sz="1400" b="1" spc="33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iterations:</a:t>
            </a:r>
            <a:r>
              <a:rPr sz="1400" b="1" spc="320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148071" y="4303585"/>
            <a:ext cx="3746500" cy="317500"/>
            <a:chOff x="5148071" y="4303585"/>
            <a:chExt cx="3746500" cy="317500"/>
          </a:xfrm>
        </p:grpSpPr>
        <p:sp>
          <p:nvSpPr>
            <p:cNvPr id="10" name="object 10"/>
            <p:cNvSpPr/>
            <p:nvPr/>
          </p:nvSpPr>
          <p:spPr>
            <a:xfrm>
              <a:off x="5148071" y="4473054"/>
              <a:ext cx="792480" cy="103505"/>
            </a:xfrm>
            <a:custGeom>
              <a:avLst/>
              <a:gdLst/>
              <a:ahLst/>
              <a:cxnLst/>
              <a:rect l="l" t="t" r="r" b="b"/>
              <a:pathLst>
                <a:path w="792479" h="103504">
                  <a:moveTo>
                    <a:pt x="766943" y="51701"/>
                  </a:moveTo>
                  <a:lnTo>
                    <a:pt x="697102" y="92430"/>
                  </a:lnTo>
                  <a:lnTo>
                    <a:pt x="696087" y="96316"/>
                  </a:lnTo>
                  <a:lnTo>
                    <a:pt x="699642" y="102374"/>
                  </a:lnTo>
                  <a:lnTo>
                    <a:pt x="703452" y="103403"/>
                  </a:lnTo>
                  <a:lnTo>
                    <a:pt x="781211" y="58051"/>
                  </a:lnTo>
                  <a:lnTo>
                    <a:pt x="779526" y="58051"/>
                  </a:lnTo>
                  <a:lnTo>
                    <a:pt x="779526" y="57188"/>
                  </a:lnTo>
                  <a:lnTo>
                    <a:pt x="776351" y="57188"/>
                  </a:lnTo>
                  <a:lnTo>
                    <a:pt x="766943" y="51701"/>
                  </a:lnTo>
                  <a:close/>
                </a:path>
                <a:path w="792479" h="103504">
                  <a:moveTo>
                    <a:pt x="756054" y="45351"/>
                  </a:moveTo>
                  <a:lnTo>
                    <a:pt x="0" y="45351"/>
                  </a:lnTo>
                  <a:lnTo>
                    <a:pt x="0" y="58051"/>
                  </a:lnTo>
                  <a:lnTo>
                    <a:pt x="756054" y="58051"/>
                  </a:lnTo>
                  <a:lnTo>
                    <a:pt x="766943" y="51701"/>
                  </a:lnTo>
                  <a:lnTo>
                    <a:pt x="756054" y="45351"/>
                  </a:lnTo>
                  <a:close/>
                </a:path>
                <a:path w="792479" h="103504">
                  <a:moveTo>
                    <a:pt x="781214" y="45351"/>
                  </a:moveTo>
                  <a:lnTo>
                    <a:pt x="779526" y="45351"/>
                  </a:lnTo>
                  <a:lnTo>
                    <a:pt x="779526" y="58051"/>
                  </a:lnTo>
                  <a:lnTo>
                    <a:pt x="781211" y="58051"/>
                  </a:lnTo>
                  <a:lnTo>
                    <a:pt x="792099" y="51701"/>
                  </a:lnTo>
                  <a:lnTo>
                    <a:pt x="781214" y="45351"/>
                  </a:lnTo>
                  <a:close/>
                </a:path>
                <a:path w="792479" h="103504">
                  <a:moveTo>
                    <a:pt x="776351" y="46215"/>
                  </a:moveTo>
                  <a:lnTo>
                    <a:pt x="766943" y="51701"/>
                  </a:lnTo>
                  <a:lnTo>
                    <a:pt x="776351" y="57188"/>
                  </a:lnTo>
                  <a:lnTo>
                    <a:pt x="776351" y="46215"/>
                  </a:lnTo>
                  <a:close/>
                </a:path>
                <a:path w="792479" h="103504">
                  <a:moveTo>
                    <a:pt x="779526" y="46215"/>
                  </a:moveTo>
                  <a:lnTo>
                    <a:pt x="776351" y="46215"/>
                  </a:lnTo>
                  <a:lnTo>
                    <a:pt x="776351" y="57188"/>
                  </a:lnTo>
                  <a:lnTo>
                    <a:pt x="779526" y="57188"/>
                  </a:lnTo>
                  <a:lnTo>
                    <a:pt x="779526" y="46215"/>
                  </a:lnTo>
                  <a:close/>
                </a:path>
                <a:path w="792479" h="103504">
                  <a:moveTo>
                    <a:pt x="703452" y="0"/>
                  </a:moveTo>
                  <a:lnTo>
                    <a:pt x="699642" y="1028"/>
                  </a:lnTo>
                  <a:lnTo>
                    <a:pt x="696087" y="7086"/>
                  </a:lnTo>
                  <a:lnTo>
                    <a:pt x="697102" y="10972"/>
                  </a:lnTo>
                  <a:lnTo>
                    <a:pt x="766943" y="51701"/>
                  </a:lnTo>
                  <a:lnTo>
                    <a:pt x="776351" y="46215"/>
                  </a:lnTo>
                  <a:lnTo>
                    <a:pt x="779526" y="46215"/>
                  </a:lnTo>
                  <a:lnTo>
                    <a:pt x="779526" y="45351"/>
                  </a:lnTo>
                  <a:lnTo>
                    <a:pt x="781214" y="45351"/>
                  </a:lnTo>
                  <a:lnTo>
                    <a:pt x="7034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45707" y="4308347"/>
              <a:ext cx="2844165" cy="307975"/>
            </a:xfrm>
            <a:custGeom>
              <a:avLst/>
              <a:gdLst/>
              <a:ahLst/>
              <a:cxnLst/>
              <a:rect l="l" t="t" r="r" b="b"/>
              <a:pathLst>
                <a:path w="2844165" h="307975">
                  <a:moveTo>
                    <a:pt x="0" y="307847"/>
                  </a:moveTo>
                  <a:lnTo>
                    <a:pt x="2843784" y="307847"/>
                  </a:lnTo>
                  <a:lnTo>
                    <a:pt x="2843784" y="0"/>
                  </a:lnTo>
                  <a:lnTo>
                    <a:pt x="0" y="0"/>
                  </a:lnTo>
                  <a:lnTo>
                    <a:pt x="0" y="307847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25971" y="4339538"/>
            <a:ext cx="23590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algun Gothic"/>
                <a:cs typeface="Malgun Gothic"/>
              </a:rPr>
              <a:t>107.11/90=1.19</a:t>
            </a:r>
            <a:r>
              <a:rPr sz="1400" spc="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로</a:t>
            </a:r>
            <a:r>
              <a:rPr sz="1400" spc="-4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모형</a:t>
            </a:r>
            <a:r>
              <a:rPr sz="1400" spc="-40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적합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10684" y="2580132"/>
            <a:ext cx="1085215" cy="1156970"/>
          </a:xfrm>
          <a:custGeom>
            <a:avLst/>
            <a:gdLst/>
            <a:ahLst/>
            <a:cxnLst/>
            <a:rect l="l" t="t" r="r" b="b"/>
            <a:pathLst>
              <a:path w="1085214" h="1156970">
                <a:moveTo>
                  <a:pt x="1067421" y="18344"/>
                </a:moveTo>
                <a:lnTo>
                  <a:pt x="1055499" y="21893"/>
                </a:lnTo>
                <a:lnTo>
                  <a:pt x="0" y="1147826"/>
                </a:lnTo>
                <a:lnTo>
                  <a:pt x="9143" y="1156462"/>
                </a:lnTo>
                <a:lnTo>
                  <a:pt x="1064587" y="30721"/>
                </a:lnTo>
                <a:lnTo>
                  <a:pt x="1067421" y="18344"/>
                </a:lnTo>
                <a:close/>
              </a:path>
              <a:path w="1085214" h="1156970">
                <a:moveTo>
                  <a:pt x="1083602" y="4825"/>
                </a:moveTo>
                <a:lnTo>
                  <a:pt x="1071499" y="4825"/>
                </a:lnTo>
                <a:lnTo>
                  <a:pt x="1080769" y="13462"/>
                </a:lnTo>
                <a:lnTo>
                  <a:pt x="1064587" y="30721"/>
                </a:lnTo>
                <a:lnTo>
                  <a:pt x="1050163" y="93725"/>
                </a:lnTo>
                <a:lnTo>
                  <a:pt x="1049401" y="97155"/>
                </a:lnTo>
                <a:lnTo>
                  <a:pt x="1051560" y="100584"/>
                </a:lnTo>
                <a:lnTo>
                  <a:pt x="1058417" y="102107"/>
                </a:lnTo>
                <a:lnTo>
                  <a:pt x="1061846" y="99949"/>
                </a:lnTo>
                <a:lnTo>
                  <a:pt x="1062608" y="96519"/>
                </a:lnTo>
                <a:lnTo>
                  <a:pt x="1083602" y="4825"/>
                </a:lnTo>
                <a:close/>
              </a:path>
              <a:path w="1085214" h="1156970">
                <a:moveTo>
                  <a:pt x="1084706" y="0"/>
                </a:moveTo>
                <a:lnTo>
                  <a:pt x="986408" y="29337"/>
                </a:lnTo>
                <a:lnTo>
                  <a:pt x="984503" y="32766"/>
                </a:lnTo>
                <a:lnTo>
                  <a:pt x="985519" y="36194"/>
                </a:lnTo>
                <a:lnTo>
                  <a:pt x="986408" y="39497"/>
                </a:lnTo>
                <a:lnTo>
                  <a:pt x="989964" y="41401"/>
                </a:lnTo>
                <a:lnTo>
                  <a:pt x="1055499" y="21893"/>
                </a:lnTo>
                <a:lnTo>
                  <a:pt x="1071499" y="4825"/>
                </a:lnTo>
                <a:lnTo>
                  <a:pt x="1083602" y="4825"/>
                </a:lnTo>
                <a:lnTo>
                  <a:pt x="1084706" y="0"/>
                </a:lnTo>
                <a:close/>
              </a:path>
              <a:path w="1085214" h="1156970">
                <a:moveTo>
                  <a:pt x="1074634" y="7747"/>
                </a:moveTo>
                <a:lnTo>
                  <a:pt x="1069848" y="7747"/>
                </a:lnTo>
                <a:lnTo>
                  <a:pt x="1077849" y="15240"/>
                </a:lnTo>
                <a:lnTo>
                  <a:pt x="1067421" y="18344"/>
                </a:lnTo>
                <a:lnTo>
                  <a:pt x="1064587" y="30721"/>
                </a:lnTo>
                <a:lnTo>
                  <a:pt x="1080769" y="13462"/>
                </a:lnTo>
                <a:lnTo>
                  <a:pt x="1074634" y="7747"/>
                </a:lnTo>
                <a:close/>
              </a:path>
              <a:path w="1085214" h="1156970">
                <a:moveTo>
                  <a:pt x="1071499" y="4825"/>
                </a:moveTo>
                <a:lnTo>
                  <a:pt x="1055499" y="21893"/>
                </a:lnTo>
                <a:lnTo>
                  <a:pt x="1067421" y="18344"/>
                </a:lnTo>
                <a:lnTo>
                  <a:pt x="1069848" y="7747"/>
                </a:lnTo>
                <a:lnTo>
                  <a:pt x="1074634" y="7747"/>
                </a:lnTo>
                <a:lnTo>
                  <a:pt x="1071499" y="4825"/>
                </a:lnTo>
                <a:close/>
              </a:path>
              <a:path w="1085214" h="1156970">
                <a:moveTo>
                  <a:pt x="1069848" y="7747"/>
                </a:moveTo>
                <a:lnTo>
                  <a:pt x="1067421" y="18344"/>
                </a:lnTo>
                <a:lnTo>
                  <a:pt x="1077849" y="15240"/>
                </a:lnTo>
                <a:lnTo>
                  <a:pt x="1069848" y="77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40552" y="2426207"/>
            <a:ext cx="2842260" cy="307975"/>
          </a:xfrm>
          <a:custGeom>
            <a:avLst/>
            <a:gdLst/>
            <a:ahLst/>
            <a:cxnLst/>
            <a:rect l="l" t="t" r="r" b="b"/>
            <a:pathLst>
              <a:path w="2842259" h="307975">
                <a:moveTo>
                  <a:pt x="0" y="307848"/>
                </a:moveTo>
                <a:lnTo>
                  <a:pt x="2842259" y="307848"/>
                </a:lnTo>
                <a:lnTo>
                  <a:pt x="2842259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3481" y="801446"/>
            <a:ext cx="6801484" cy="1895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05"/>
              </a:spcBef>
              <a:buChar char="&gt;"/>
              <a:tabLst>
                <a:tab pos="198755" algn="l"/>
              </a:tabLst>
            </a:pP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Traffic$day</a:t>
            </a:r>
            <a:r>
              <a:rPr sz="1400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&lt;-</a:t>
            </a:r>
            <a:r>
              <a:rPr sz="1400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as.factor(Traffic$day)</a:t>
            </a:r>
            <a:endParaRPr sz="1400">
              <a:latin typeface="Malgun Gothic"/>
              <a:cs typeface="Malgun Gothic"/>
            </a:endParaRPr>
          </a:p>
          <a:p>
            <a:pPr marL="198120" indent="-186055">
              <a:lnSpc>
                <a:spcPct val="100000"/>
              </a:lnSpc>
              <a:buChar char="&gt;"/>
              <a:tabLst>
                <a:tab pos="198755" algn="l"/>
              </a:tabLst>
            </a:pP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Traffic$year</a:t>
            </a:r>
            <a:r>
              <a:rPr sz="1400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&lt;-</a:t>
            </a:r>
            <a:r>
              <a:rPr sz="1400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as.factor(Traffic$year)</a:t>
            </a:r>
            <a:endParaRPr sz="1400">
              <a:latin typeface="Malgun Gothic"/>
              <a:cs typeface="Malgun Gothic"/>
            </a:endParaRPr>
          </a:p>
          <a:p>
            <a:pPr marL="198120" indent="-186055">
              <a:lnSpc>
                <a:spcPct val="100000"/>
              </a:lnSpc>
              <a:buChar char="&gt;"/>
              <a:tabLst>
                <a:tab pos="198755" algn="l"/>
              </a:tabLst>
            </a:pP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log_m</a:t>
            </a:r>
            <a:r>
              <a:rPr sz="1400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&lt;-</a:t>
            </a:r>
            <a:r>
              <a:rPr sz="1400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glm(y~limit+day+year,</a:t>
            </a:r>
            <a:r>
              <a:rPr sz="1400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family=poisson(link=log),</a:t>
            </a:r>
            <a:r>
              <a:rPr sz="1400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data=Traffic)</a:t>
            </a:r>
            <a:endParaRPr sz="1400">
              <a:latin typeface="Malgun Gothic"/>
              <a:cs typeface="Malgun Gothic"/>
            </a:endParaRPr>
          </a:p>
          <a:p>
            <a:pPr marL="198120" indent="-186055">
              <a:lnSpc>
                <a:spcPct val="100000"/>
              </a:lnSpc>
              <a:buChar char="&gt;"/>
              <a:tabLst>
                <a:tab pos="198755" algn="l"/>
              </a:tabLst>
            </a:pP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summary(log_m)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001F5F"/>
                </a:solidFill>
                <a:latin typeface="Malgun Gothic"/>
                <a:cs typeface="Malgun Gothic"/>
              </a:rPr>
              <a:t>--</a:t>
            </a:r>
            <a:r>
              <a:rPr sz="1400" spc="-50" dirty="0">
                <a:solidFill>
                  <a:srgbClr val="001F5F"/>
                </a:solidFill>
                <a:latin typeface="Malgun Gothic"/>
                <a:cs typeface="Malgun Gothic"/>
              </a:rPr>
              <a:t>-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400" b="1" spc="-470" dirty="0">
                <a:latin typeface="Times New Roman"/>
                <a:cs typeface="Times New Roman"/>
              </a:rPr>
              <a:t>C</a:t>
            </a:r>
            <a:r>
              <a:rPr sz="1400" b="1" spc="-70" dirty="0">
                <a:latin typeface="Times New Roman"/>
                <a:cs typeface="Times New Roman"/>
              </a:rPr>
              <a:t>o</a:t>
            </a:r>
            <a:r>
              <a:rPr sz="1400" b="1" spc="25" dirty="0">
                <a:latin typeface="Times New Roman"/>
                <a:cs typeface="Times New Roman"/>
              </a:rPr>
              <a:t>e</a:t>
            </a:r>
            <a:r>
              <a:rPr sz="1400" b="1" spc="229" dirty="0">
                <a:latin typeface="Times New Roman"/>
                <a:cs typeface="Times New Roman"/>
              </a:rPr>
              <a:t>f</a:t>
            </a:r>
            <a:r>
              <a:rPr sz="1400" b="1" spc="240" dirty="0">
                <a:latin typeface="Times New Roman"/>
                <a:cs typeface="Times New Roman"/>
              </a:rPr>
              <a:t>f</a:t>
            </a:r>
            <a:r>
              <a:rPr sz="1400" b="1" spc="330" dirty="0">
                <a:latin typeface="Times New Roman"/>
                <a:cs typeface="Times New Roman"/>
              </a:rPr>
              <a:t>i</a:t>
            </a:r>
            <a:r>
              <a:rPr sz="1400" b="1" spc="25" dirty="0">
                <a:latin typeface="Times New Roman"/>
                <a:cs typeface="Times New Roman"/>
              </a:rPr>
              <a:t>c</a:t>
            </a:r>
            <a:r>
              <a:rPr sz="1400" b="1" spc="340" dirty="0">
                <a:latin typeface="Times New Roman"/>
                <a:cs typeface="Times New Roman"/>
              </a:rPr>
              <a:t>i</a:t>
            </a:r>
            <a:r>
              <a:rPr sz="1400" b="1" spc="25" dirty="0">
                <a:latin typeface="Times New Roman"/>
                <a:cs typeface="Times New Roman"/>
              </a:rPr>
              <a:t>e</a:t>
            </a:r>
            <a:r>
              <a:rPr sz="1400" b="1" spc="-175" dirty="0">
                <a:latin typeface="Times New Roman"/>
                <a:cs typeface="Times New Roman"/>
              </a:rPr>
              <a:t>n</a:t>
            </a:r>
            <a:r>
              <a:rPr sz="1400" b="1" spc="229" dirty="0">
                <a:latin typeface="Times New Roman"/>
                <a:cs typeface="Times New Roman"/>
              </a:rPr>
              <a:t>t</a:t>
            </a:r>
            <a:r>
              <a:rPr sz="1400" b="1" spc="135" dirty="0">
                <a:latin typeface="Times New Roman"/>
                <a:cs typeface="Times New Roman"/>
              </a:rPr>
              <a:t>s</a:t>
            </a:r>
            <a:r>
              <a:rPr sz="1400" b="1" spc="25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dirty="0">
                <a:latin typeface="Malgun Gothic"/>
                <a:cs typeface="Malgun Gothic"/>
              </a:rPr>
              <a:t>유의하지</a:t>
            </a:r>
            <a:r>
              <a:rPr sz="1400" spc="-25" dirty="0">
                <a:latin typeface="Malgun Gothic"/>
                <a:cs typeface="Malgun Gothic"/>
              </a:rPr>
              <a:t> 않음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31" y="156209"/>
            <a:ext cx="35839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205868"/>
                </a:solidFill>
                <a:latin typeface="Gulim"/>
                <a:cs typeface="Gulim"/>
              </a:rPr>
              <a:t>R</a:t>
            </a:r>
            <a:r>
              <a:rPr sz="3000" b="0" spc="-7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180" dirty="0">
                <a:solidFill>
                  <a:srgbClr val="205868"/>
                </a:solidFill>
                <a:latin typeface="Gulim"/>
                <a:cs typeface="Gulim"/>
              </a:rPr>
              <a:t>활용</a:t>
            </a:r>
            <a:r>
              <a:rPr sz="3000" b="0" spc="-7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dirty="0">
                <a:solidFill>
                  <a:srgbClr val="205868"/>
                </a:solidFill>
                <a:latin typeface="Gulim"/>
                <a:cs typeface="Gulim"/>
              </a:rPr>
              <a:t>:</a:t>
            </a:r>
            <a:r>
              <a:rPr sz="3000" b="0" spc="-7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35" dirty="0">
                <a:solidFill>
                  <a:srgbClr val="205868"/>
                </a:solidFill>
                <a:latin typeface="Gulim"/>
                <a:cs typeface="Gulim"/>
              </a:rPr>
              <a:t>로그선형모형</a:t>
            </a:r>
            <a:endParaRPr sz="3000">
              <a:latin typeface="Gulim"/>
              <a:cs typeface="Guli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088" y="762000"/>
            <a:ext cx="6696709" cy="3970020"/>
          </a:xfrm>
          <a:custGeom>
            <a:avLst/>
            <a:gdLst/>
            <a:ahLst/>
            <a:cxnLst/>
            <a:rect l="l" t="t" r="r" b="b"/>
            <a:pathLst>
              <a:path w="6696709" h="3970020">
                <a:moveTo>
                  <a:pt x="0" y="3970020"/>
                </a:moveTo>
                <a:lnTo>
                  <a:pt x="6696456" y="3970020"/>
                </a:lnTo>
                <a:lnTo>
                  <a:pt x="6696456" y="0"/>
                </a:lnTo>
                <a:lnTo>
                  <a:pt x="0" y="0"/>
                </a:lnTo>
                <a:lnTo>
                  <a:pt x="0" y="397002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437" y="791971"/>
            <a:ext cx="5655310" cy="887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05"/>
              </a:spcBef>
              <a:buChar char="&gt;"/>
              <a:tabLst>
                <a:tab pos="198755" algn="l"/>
              </a:tabLst>
            </a:pP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log_m1</a:t>
            </a:r>
            <a:r>
              <a:rPr sz="1400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&lt;-</a:t>
            </a:r>
            <a:r>
              <a:rPr sz="1400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glm(y~limit+day,</a:t>
            </a:r>
            <a:r>
              <a:rPr sz="1400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family=poisson(link=log),</a:t>
            </a:r>
            <a:r>
              <a:rPr sz="1400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data=Traffic)</a:t>
            </a:r>
            <a:endParaRPr sz="1400">
              <a:latin typeface="Malgun Gothic"/>
              <a:cs typeface="Malgun Gothic"/>
            </a:endParaRPr>
          </a:p>
          <a:p>
            <a:pPr marL="198120" indent="-186055">
              <a:lnSpc>
                <a:spcPct val="100000"/>
              </a:lnSpc>
              <a:buChar char="&gt;"/>
              <a:tabLst>
                <a:tab pos="198755" algn="l"/>
              </a:tabLst>
            </a:pP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summary(log_m1)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001F5F"/>
                </a:solidFill>
                <a:latin typeface="Malgun Gothic"/>
                <a:cs typeface="Malgun Gothic"/>
              </a:rPr>
              <a:t>--</a:t>
            </a:r>
            <a:r>
              <a:rPr sz="1400" spc="-50" dirty="0">
                <a:solidFill>
                  <a:srgbClr val="001F5F"/>
                </a:solidFill>
                <a:latin typeface="Malgun Gothic"/>
                <a:cs typeface="Malgun Gothic"/>
              </a:rPr>
              <a:t>-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400" b="1" spc="-470" dirty="0">
                <a:latin typeface="Times New Roman"/>
                <a:cs typeface="Times New Roman"/>
              </a:rPr>
              <a:t>C</a:t>
            </a:r>
            <a:r>
              <a:rPr sz="1400" b="1" spc="-70" dirty="0">
                <a:latin typeface="Times New Roman"/>
                <a:cs typeface="Times New Roman"/>
              </a:rPr>
              <a:t>o</a:t>
            </a:r>
            <a:r>
              <a:rPr sz="1400" b="1" spc="25" dirty="0">
                <a:latin typeface="Times New Roman"/>
                <a:cs typeface="Times New Roman"/>
              </a:rPr>
              <a:t>e</a:t>
            </a:r>
            <a:r>
              <a:rPr sz="1400" b="1" spc="229" dirty="0">
                <a:latin typeface="Times New Roman"/>
                <a:cs typeface="Times New Roman"/>
              </a:rPr>
              <a:t>f</a:t>
            </a:r>
            <a:r>
              <a:rPr sz="1400" b="1" spc="240" dirty="0">
                <a:latin typeface="Times New Roman"/>
                <a:cs typeface="Times New Roman"/>
              </a:rPr>
              <a:t>f</a:t>
            </a:r>
            <a:r>
              <a:rPr sz="1400" b="1" spc="330" dirty="0">
                <a:latin typeface="Times New Roman"/>
                <a:cs typeface="Times New Roman"/>
              </a:rPr>
              <a:t>i</a:t>
            </a:r>
            <a:r>
              <a:rPr sz="1400" b="1" spc="25" dirty="0">
                <a:latin typeface="Times New Roman"/>
                <a:cs typeface="Times New Roman"/>
              </a:rPr>
              <a:t>c</a:t>
            </a:r>
            <a:r>
              <a:rPr sz="1400" b="1" spc="340" dirty="0">
                <a:latin typeface="Times New Roman"/>
                <a:cs typeface="Times New Roman"/>
              </a:rPr>
              <a:t>i</a:t>
            </a:r>
            <a:r>
              <a:rPr sz="1400" b="1" spc="25" dirty="0">
                <a:latin typeface="Times New Roman"/>
                <a:cs typeface="Times New Roman"/>
              </a:rPr>
              <a:t>e</a:t>
            </a:r>
            <a:r>
              <a:rPr sz="1400" b="1" spc="-175" dirty="0">
                <a:latin typeface="Times New Roman"/>
                <a:cs typeface="Times New Roman"/>
              </a:rPr>
              <a:t>n</a:t>
            </a:r>
            <a:r>
              <a:rPr sz="1400" b="1" spc="229" dirty="0">
                <a:latin typeface="Times New Roman"/>
                <a:cs typeface="Times New Roman"/>
              </a:rPr>
              <a:t>t</a:t>
            </a:r>
            <a:r>
              <a:rPr sz="1400" b="1" spc="135" dirty="0">
                <a:latin typeface="Times New Roman"/>
                <a:cs typeface="Times New Roman"/>
              </a:rPr>
              <a:t>s</a:t>
            </a:r>
            <a:r>
              <a:rPr sz="1400" b="1" spc="25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437" y="3787546"/>
            <a:ext cx="465582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2007870" algn="l"/>
                <a:tab pos="2707640" algn="l"/>
              </a:tabLst>
            </a:pPr>
            <a:r>
              <a:rPr sz="1400" b="1" spc="-434" dirty="0">
                <a:latin typeface="Times New Roman"/>
                <a:cs typeface="Times New Roman"/>
              </a:rPr>
              <a:t>N</a:t>
            </a:r>
            <a:r>
              <a:rPr sz="1400" b="1" spc="-140" dirty="0">
                <a:latin typeface="Times New Roman"/>
                <a:cs typeface="Times New Roman"/>
              </a:rPr>
              <a:t>u</a:t>
            </a:r>
            <a:r>
              <a:rPr sz="1400" b="1" spc="365" dirty="0">
                <a:latin typeface="Times New Roman"/>
                <a:cs typeface="Times New Roman"/>
              </a:rPr>
              <a:t>l</a:t>
            </a:r>
            <a:r>
              <a:rPr sz="1400" b="1" spc="385" dirty="0">
                <a:latin typeface="Times New Roman"/>
                <a:cs typeface="Times New Roman"/>
              </a:rPr>
              <a:t>l</a:t>
            </a:r>
            <a:r>
              <a:rPr sz="1400" b="1" spc="330" dirty="0">
                <a:latin typeface="Times New Roman"/>
                <a:cs typeface="Times New Roman"/>
              </a:rPr>
              <a:t> </a:t>
            </a:r>
            <a:r>
              <a:rPr sz="1400" b="1" spc="50" dirty="0">
                <a:latin typeface="Times New Roman"/>
                <a:cs typeface="Times New Roman"/>
              </a:rPr>
              <a:t>deviance:</a:t>
            </a:r>
            <a:r>
              <a:rPr sz="1400" b="1" spc="3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625.25</a:t>
            </a:r>
            <a:r>
              <a:rPr sz="1400" b="1" dirty="0">
                <a:latin typeface="Times New Roman"/>
                <a:cs typeface="Times New Roman"/>
              </a:rPr>
              <a:t>	on</a:t>
            </a:r>
            <a:r>
              <a:rPr sz="1400" b="1" spc="22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183</a:t>
            </a:r>
            <a:r>
              <a:rPr sz="1400" b="1" dirty="0">
                <a:latin typeface="Times New Roman"/>
                <a:cs typeface="Times New Roman"/>
              </a:rPr>
              <a:t>	degrees</a:t>
            </a:r>
            <a:r>
              <a:rPr sz="1400" b="1" spc="455" dirty="0">
                <a:latin typeface="Times New Roman"/>
                <a:cs typeface="Times New Roman"/>
              </a:rPr>
              <a:t> </a:t>
            </a:r>
            <a:r>
              <a:rPr sz="1400" b="1" spc="105" dirty="0">
                <a:latin typeface="Times New Roman"/>
                <a:cs typeface="Times New Roman"/>
              </a:rPr>
              <a:t>of</a:t>
            </a:r>
            <a:r>
              <a:rPr sz="1400" b="1" spc="459" dirty="0">
                <a:latin typeface="Times New Roman"/>
                <a:cs typeface="Times New Roman"/>
              </a:rPr>
              <a:t> </a:t>
            </a:r>
            <a:r>
              <a:rPr sz="1400" b="1" spc="185" dirty="0">
                <a:latin typeface="Times New Roman"/>
                <a:cs typeface="Times New Roman"/>
              </a:rPr>
              <a:t>f</a:t>
            </a:r>
            <a:r>
              <a:rPr sz="1400" b="1" spc="15" dirty="0">
                <a:latin typeface="Times New Roman"/>
                <a:cs typeface="Times New Roman"/>
              </a:rPr>
              <a:t>r</a:t>
            </a:r>
            <a:r>
              <a:rPr sz="1400" b="1" spc="25" dirty="0">
                <a:latin typeface="Times New Roman"/>
                <a:cs typeface="Times New Roman"/>
              </a:rPr>
              <a:t>e</a:t>
            </a:r>
            <a:r>
              <a:rPr sz="1400" b="1" spc="15" dirty="0">
                <a:latin typeface="Times New Roman"/>
                <a:cs typeface="Times New Roman"/>
              </a:rPr>
              <a:t>e</a:t>
            </a:r>
            <a:r>
              <a:rPr sz="1400" b="1" spc="-145" dirty="0">
                <a:latin typeface="Times New Roman"/>
                <a:cs typeface="Times New Roman"/>
              </a:rPr>
              <a:t>d</a:t>
            </a:r>
            <a:r>
              <a:rPr sz="1400" b="1" spc="-55" dirty="0">
                <a:latin typeface="Times New Roman"/>
                <a:cs typeface="Times New Roman"/>
              </a:rPr>
              <a:t>o</a:t>
            </a:r>
            <a:r>
              <a:rPr sz="1400" b="1" spc="-540" dirty="0"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  <a:p>
            <a:pPr marR="6350" algn="r">
              <a:lnSpc>
                <a:spcPct val="100000"/>
              </a:lnSpc>
              <a:tabLst>
                <a:tab pos="2356485" algn="l"/>
                <a:tab pos="2705100" algn="l"/>
                <a:tab pos="3055620" algn="l"/>
              </a:tabLst>
            </a:pPr>
            <a:r>
              <a:rPr sz="1400" b="1" spc="-400" dirty="0">
                <a:latin typeface="Times New Roman"/>
                <a:cs typeface="Times New Roman"/>
              </a:rPr>
              <a:t>R</a:t>
            </a:r>
            <a:r>
              <a:rPr sz="1400" b="1" spc="60" dirty="0">
                <a:latin typeface="Times New Roman"/>
                <a:cs typeface="Times New Roman"/>
              </a:rPr>
              <a:t>e</a:t>
            </a:r>
            <a:r>
              <a:rPr sz="1400" b="1" spc="150" dirty="0">
                <a:latin typeface="Times New Roman"/>
                <a:cs typeface="Times New Roman"/>
              </a:rPr>
              <a:t>s</a:t>
            </a:r>
            <a:r>
              <a:rPr sz="1400" b="1" spc="335" dirty="0">
                <a:latin typeface="Times New Roman"/>
                <a:cs typeface="Times New Roman"/>
              </a:rPr>
              <a:t>i</a:t>
            </a:r>
            <a:r>
              <a:rPr sz="1400" b="1" spc="-120" dirty="0">
                <a:latin typeface="Times New Roman"/>
                <a:cs typeface="Times New Roman"/>
              </a:rPr>
              <a:t>d</a:t>
            </a:r>
            <a:r>
              <a:rPr sz="1400" b="1" spc="-130" dirty="0">
                <a:latin typeface="Times New Roman"/>
                <a:cs typeface="Times New Roman"/>
              </a:rPr>
              <a:t>u</a:t>
            </a:r>
            <a:r>
              <a:rPr sz="1400" b="1" spc="-35" dirty="0">
                <a:latin typeface="Times New Roman"/>
                <a:cs typeface="Times New Roman"/>
              </a:rPr>
              <a:t>a</a:t>
            </a:r>
            <a:r>
              <a:rPr sz="1400" b="1" spc="355" dirty="0">
                <a:latin typeface="Times New Roman"/>
                <a:cs typeface="Times New Roman"/>
              </a:rPr>
              <a:t>l</a:t>
            </a:r>
            <a:r>
              <a:rPr sz="1400" b="1" spc="360" dirty="0">
                <a:latin typeface="Times New Roman"/>
                <a:cs typeface="Times New Roman"/>
              </a:rPr>
              <a:t> </a:t>
            </a:r>
            <a:r>
              <a:rPr sz="1400" b="1" spc="50" dirty="0">
                <a:latin typeface="Times New Roman"/>
                <a:cs typeface="Times New Roman"/>
              </a:rPr>
              <a:t>deviance:</a:t>
            </a:r>
            <a:r>
              <a:rPr sz="1400" b="1" spc="3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107.64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25" dirty="0">
                <a:latin typeface="Times New Roman"/>
                <a:cs typeface="Times New Roman"/>
              </a:rPr>
              <a:t>on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25" dirty="0">
                <a:latin typeface="Times New Roman"/>
                <a:cs typeface="Times New Roman"/>
              </a:rPr>
              <a:t>91</a:t>
            </a:r>
            <a:r>
              <a:rPr sz="1400" b="1" dirty="0">
                <a:latin typeface="Times New Roman"/>
                <a:cs typeface="Times New Roman"/>
              </a:rPr>
              <a:t>	degrees</a:t>
            </a:r>
            <a:r>
              <a:rPr sz="1400" b="1" spc="470" dirty="0">
                <a:latin typeface="Times New Roman"/>
                <a:cs typeface="Times New Roman"/>
              </a:rPr>
              <a:t> </a:t>
            </a:r>
            <a:r>
              <a:rPr sz="1400" b="1" spc="105" dirty="0">
                <a:latin typeface="Times New Roman"/>
                <a:cs typeface="Times New Roman"/>
              </a:rPr>
              <a:t>of</a:t>
            </a:r>
            <a:r>
              <a:rPr sz="1400" b="1" spc="475" dirty="0">
                <a:latin typeface="Times New Roman"/>
                <a:cs typeface="Times New Roman"/>
              </a:rPr>
              <a:t> </a:t>
            </a:r>
            <a:r>
              <a:rPr sz="1400" b="1" spc="185" dirty="0">
                <a:latin typeface="Times New Roman"/>
                <a:cs typeface="Times New Roman"/>
              </a:rPr>
              <a:t>f</a:t>
            </a:r>
            <a:r>
              <a:rPr sz="1400" b="1" spc="20" dirty="0">
                <a:latin typeface="Times New Roman"/>
                <a:cs typeface="Times New Roman"/>
              </a:rPr>
              <a:t>r</a:t>
            </a:r>
            <a:r>
              <a:rPr sz="1400" b="1" spc="30" dirty="0">
                <a:latin typeface="Times New Roman"/>
                <a:cs typeface="Times New Roman"/>
              </a:rPr>
              <a:t>e</a:t>
            </a:r>
            <a:r>
              <a:rPr sz="1400" b="1" spc="20" dirty="0">
                <a:latin typeface="Times New Roman"/>
                <a:cs typeface="Times New Roman"/>
              </a:rPr>
              <a:t>e</a:t>
            </a:r>
            <a:r>
              <a:rPr sz="1400" b="1" spc="-145" dirty="0">
                <a:latin typeface="Times New Roman"/>
                <a:cs typeface="Times New Roman"/>
              </a:rPr>
              <a:t>d</a:t>
            </a:r>
            <a:r>
              <a:rPr sz="1400" b="1" spc="-55" dirty="0">
                <a:latin typeface="Times New Roman"/>
                <a:cs typeface="Times New Roman"/>
              </a:rPr>
              <a:t>o</a:t>
            </a:r>
            <a:r>
              <a:rPr sz="1400" b="1" spc="-540" dirty="0"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437" y="4214571"/>
            <a:ext cx="33458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55" dirty="0">
                <a:latin typeface="Times New Roman"/>
                <a:cs typeface="Times New Roman"/>
              </a:rPr>
              <a:t>A</a:t>
            </a:r>
            <a:r>
              <a:rPr sz="1400" b="1" spc="120" dirty="0">
                <a:latin typeface="Times New Roman"/>
                <a:cs typeface="Times New Roman"/>
              </a:rPr>
              <a:t>I</a:t>
            </a:r>
            <a:r>
              <a:rPr sz="1400" b="1" spc="-365" dirty="0">
                <a:latin typeface="Times New Roman"/>
                <a:cs typeface="Times New Roman"/>
              </a:rPr>
              <a:t>C</a:t>
            </a:r>
            <a:r>
              <a:rPr sz="1400" b="1" spc="220" dirty="0">
                <a:latin typeface="Times New Roman"/>
                <a:cs typeface="Times New Roman"/>
              </a:rPr>
              <a:t>:</a:t>
            </a:r>
            <a:r>
              <a:rPr sz="1400" b="1" spc="4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1183.6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14" dirty="0">
                <a:latin typeface="Times New Roman"/>
                <a:cs typeface="Times New Roman"/>
              </a:rPr>
              <a:t>Number</a:t>
            </a:r>
            <a:r>
              <a:rPr sz="1400" b="1" spc="320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of</a:t>
            </a:r>
            <a:r>
              <a:rPr sz="1400" b="1" spc="320" dirty="0">
                <a:latin typeface="Times New Roman"/>
                <a:cs typeface="Times New Roman"/>
              </a:rPr>
              <a:t> </a:t>
            </a:r>
            <a:r>
              <a:rPr sz="1400" b="1" spc="-215" dirty="0">
                <a:latin typeface="Times New Roman"/>
                <a:cs typeface="Times New Roman"/>
              </a:rPr>
              <a:t>F</a:t>
            </a:r>
            <a:r>
              <a:rPr sz="1400" b="1" spc="345" dirty="0">
                <a:latin typeface="Times New Roman"/>
                <a:cs typeface="Times New Roman"/>
              </a:rPr>
              <a:t>i</a:t>
            </a:r>
            <a:r>
              <a:rPr sz="1400" b="1" spc="145" dirty="0">
                <a:latin typeface="Times New Roman"/>
                <a:cs typeface="Times New Roman"/>
              </a:rPr>
              <a:t>s</a:t>
            </a:r>
            <a:r>
              <a:rPr sz="1400" b="1" spc="-125" dirty="0">
                <a:latin typeface="Times New Roman"/>
                <a:cs typeface="Times New Roman"/>
              </a:rPr>
              <a:t>h</a:t>
            </a:r>
            <a:r>
              <a:rPr sz="1400" b="1" spc="65" dirty="0">
                <a:latin typeface="Times New Roman"/>
                <a:cs typeface="Times New Roman"/>
              </a:rPr>
              <a:t>e</a:t>
            </a:r>
            <a:r>
              <a:rPr sz="1400" b="1" spc="75" dirty="0">
                <a:latin typeface="Times New Roman"/>
                <a:cs typeface="Times New Roman"/>
              </a:rPr>
              <a:t>r</a:t>
            </a:r>
            <a:r>
              <a:rPr sz="1400" b="1" spc="3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Scoring</a:t>
            </a:r>
            <a:r>
              <a:rPr sz="1400" b="1" spc="330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iterations:</a:t>
            </a:r>
            <a:r>
              <a:rPr sz="1400" b="1" spc="320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83708" y="3850957"/>
            <a:ext cx="3639820" cy="317500"/>
            <a:chOff x="5283708" y="3850957"/>
            <a:chExt cx="3639820" cy="317500"/>
          </a:xfrm>
        </p:grpSpPr>
        <p:sp>
          <p:nvSpPr>
            <p:cNvPr id="8" name="object 8"/>
            <p:cNvSpPr/>
            <p:nvPr/>
          </p:nvSpPr>
          <p:spPr>
            <a:xfrm>
              <a:off x="5283708" y="4031094"/>
              <a:ext cx="792480" cy="103505"/>
            </a:xfrm>
            <a:custGeom>
              <a:avLst/>
              <a:gdLst/>
              <a:ahLst/>
              <a:cxnLst/>
              <a:rect l="l" t="t" r="r" b="b"/>
              <a:pathLst>
                <a:path w="792479" h="103504">
                  <a:moveTo>
                    <a:pt x="766943" y="51701"/>
                  </a:moveTo>
                  <a:lnTo>
                    <a:pt x="697102" y="92430"/>
                  </a:lnTo>
                  <a:lnTo>
                    <a:pt x="696087" y="96316"/>
                  </a:lnTo>
                  <a:lnTo>
                    <a:pt x="699642" y="102374"/>
                  </a:lnTo>
                  <a:lnTo>
                    <a:pt x="703452" y="103403"/>
                  </a:lnTo>
                  <a:lnTo>
                    <a:pt x="781211" y="58051"/>
                  </a:lnTo>
                  <a:lnTo>
                    <a:pt x="779526" y="58051"/>
                  </a:lnTo>
                  <a:lnTo>
                    <a:pt x="779526" y="57188"/>
                  </a:lnTo>
                  <a:lnTo>
                    <a:pt x="776351" y="57188"/>
                  </a:lnTo>
                  <a:lnTo>
                    <a:pt x="766943" y="51701"/>
                  </a:lnTo>
                  <a:close/>
                </a:path>
                <a:path w="792479" h="103504">
                  <a:moveTo>
                    <a:pt x="756054" y="45351"/>
                  </a:moveTo>
                  <a:lnTo>
                    <a:pt x="0" y="45351"/>
                  </a:lnTo>
                  <a:lnTo>
                    <a:pt x="0" y="58051"/>
                  </a:lnTo>
                  <a:lnTo>
                    <a:pt x="756054" y="58051"/>
                  </a:lnTo>
                  <a:lnTo>
                    <a:pt x="766943" y="51701"/>
                  </a:lnTo>
                  <a:lnTo>
                    <a:pt x="756054" y="45351"/>
                  </a:lnTo>
                  <a:close/>
                </a:path>
                <a:path w="792479" h="103504">
                  <a:moveTo>
                    <a:pt x="781214" y="45351"/>
                  </a:moveTo>
                  <a:lnTo>
                    <a:pt x="779526" y="45351"/>
                  </a:lnTo>
                  <a:lnTo>
                    <a:pt x="779526" y="58051"/>
                  </a:lnTo>
                  <a:lnTo>
                    <a:pt x="781211" y="58051"/>
                  </a:lnTo>
                  <a:lnTo>
                    <a:pt x="792099" y="51701"/>
                  </a:lnTo>
                  <a:lnTo>
                    <a:pt x="781214" y="45351"/>
                  </a:lnTo>
                  <a:close/>
                </a:path>
                <a:path w="792479" h="103504">
                  <a:moveTo>
                    <a:pt x="776351" y="46215"/>
                  </a:moveTo>
                  <a:lnTo>
                    <a:pt x="766943" y="51701"/>
                  </a:lnTo>
                  <a:lnTo>
                    <a:pt x="776351" y="57188"/>
                  </a:lnTo>
                  <a:lnTo>
                    <a:pt x="776351" y="46215"/>
                  </a:lnTo>
                  <a:close/>
                </a:path>
                <a:path w="792479" h="103504">
                  <a:moveTo>
                    <a:pt x="779526" y="46215"/>
                  </a:moveTo>
                  <a:lnTo>
                    <a:pt x="776351" y="46215"/>
                  </a:lnTo>
                  <a:lnTo>
                    <a:pt x="776351" y="57188"/>
                  </a:lnTo>
                  <a:lnTo>
                    <a:pt x="779526" y="57188"/>
                  </a:lnTo>
                  <a:lnTo>
                    <a:pt x="779526" y="46215"/>
                  </a:lnTo>
                  <a:close/>
                </a:path>
                <a:path w="792479" h="103504">
                  <a:moveTo>
                    <a:pt x="703452" y="0"/>
                  </a:moveTo>
                  <a:lnTo>
                    <a:pt x="699642" y="1016"/>
                  </a:lnTo>
                  <a:lnTo>
                    <a:pt x="696087" y="7086"/>
                  </a:lnTo>
                  <a:lnTo>
                    <a:pt x="697102" y="10972"/>
                  </a:lnTo>
                  <a:lnTo>
                    <a:pt x="766943" y="51701"/>
                  </a:lnTo>
                  <a:lnTo>
                    <a:pt x="776351" y="46215"/>
                  </a:lnTo>
                  <a:lnTo>
                    <a:pt x="779526" y="46215"/>
                  </a:lnTo>
                  <a:lnTo>
                    <a:pt x="779526" y="45351"/>
                  </a:lnTo>
                  <a:lnTo>
                    <a:pt x="781214" y="45351"/>
                  </a:lnTo>
                  <a:lnTo>
                    <a:pt x="7034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74664" y="3855720"/>
              <a:ext cx="2844165" cy="307975"/>
            </a:xfrm>
            <a:custGeom>
              <a:avLst/>
              <a:gdLst/>
              <a:ahLst/>
              <a:cxnLst/>
              <a:rect l="l" t="t" r="r" b="b"/>
              <a:pathLst>
                <a:path w="2844165" h="307975">
                  <a:moveTo>
                    <a:pt x="0" y="307847"/>
                  </a:moveTo>
                  <a:lnTo>
                    <a:pt x="2843784" y="307847"/>
                  </a:lnTo>
                  <a:lnTo>
                    <a:pt x="2843784" y="0"/>
                  </a:lnTo>
                  <a:lnTo>
                    <a:pt x="0" y="0"/>
                  </a:lnTo>
                  <a:lnTo>
                    <a:pt x="0" y="307847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54928" y="3887520"/>
            <a:ext cx="23590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algun Gothic"/>
                <a:cs typeface="Malgun Gothic"/>
              </a:rPr>
              <a:t>107.64/91=1.18</a:t>
            </a:r>
            <a:r>
              <a:rPr sz="1400" spc="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로</a:t>
            </a:r>
            <a:r>
              <a:rPr sz="1400" spc="-4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더</a:t>
            </a:r>
            <a:r>
              <a:rPr sz="1400" spc="-40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작아짐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89903" y="4216908"/>
            <a:ext cx="2844165" cy="307975"/>
          </a:xfrm>
          <a:custGeom>
            <a:avLst/>
            <a:gdLst/>
            <a:ahLst/>
            <a:cxnLst/>
            <a:rect l="l" t="t" r="r" b="b"/>
            <a:pathLst>
              <a:path w="2844165" h="307975">
                <a:moveTo>
                  <a:pt x="0" y="307847"/>
                </a:moveTo>
                <a:lnTo>
                  <a:pt x="2843783" y="307847"/>
                </a:lnTo>
                <a:lnTo>
                  <a:pt x="2843783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70167" y="4248099"/>
            <a:ext cx="15570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algun Gothic"/>
                <a:cs typeface="Malgun Gothic"/>
              </a:rPr>
              <a:t>AIC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값도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더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작아짐</a:t>
            </a:r>
            <a:endParaRPr sz="1400">
              <a:latin typeface="Malgun Gothic"/>
              <a:cs typeface="Malgun Gothic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23088" y="1656182"/>
          <a:ext cx="8199120" cy="2166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92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024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0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635"/>
                        </a:lnSpc>
                        <a:spcBef>
                          <a:spcPts val="80"/>
                        </a:spcBef>
                      </a:pPr>
                      <a:r>
                        <a:rPr sz="1400" b="1" spc="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sz="1400" b="1" spc="1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spc="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im</a:t>
                      </a:r>
                      <a:r>
                        <a:rPr sz="1400" b="1" spc="1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spc="1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635"/>
                        </a:lnSpc>
                        <a:spcBef>
                          <a:spcPts val="80"/>
                        </a:spcBef>
                      </a:pPr>
                      <a:r>
                        <a:rPr sz="1400" b="1" spc="18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b="1" spc="175" dirty="0">
                          <a:latin typeface="Times New Roman"/>
                          <a:cs typeface="Times New Roman"/>
                        </a:rPr>
                        <a:t>td</a:t>
                      </a:r>
                      <a:r>
                        <a:rPr sz="1400" b="1" spc="19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b="1" spc="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Error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635"/>
                        </a:lnSpc>
                        <a:spcBef>
                          <a:spcPts val="80"/>
                        </a:spcBef>
                      </a:pPr>
                      <a:r>
                        <a:rPr sz="1400" b="1" spc="70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400" b="1" spc="3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635"/>
                        </a:lnSpc>
                        <a:spcBef>
                          <a:spcPts val="80"/>
                        </a:spcBef>
                      </a:pPr>
                      <a:r>
                        <a:rPr sz="1400" b="1" spc="204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400" b="1" spc="2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spc="204" dirty="0">
                          <a:latin typeface="Times New Roman"/>
                          <a:cs typeface="Times New Roman"/>
                        </a:rPr>
                        <a:t>(&gt;|</a:t>
                      </a:r>
                      <a:r>
                        <a:rPr sz="1400" b="1" spc="215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400" b="1" spc="204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400" b="1" spc="225" dirty="0">
                          <a:latin typeface="Times New Roman"/>
                          <a:cs typeface="Times New Roman"/>
                        </a:rPr>
                        <a:t>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1119505">
                        <a:lnSpc>
                          <a:spcPts val="143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최종모형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36830" marB="0">
                    <a:lnR w="9525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91440">
                        <a:lnSpc>
                          <a:spcPts val="1580"/>
                        </a:lnSpc>
                      </a:pPr>
                      <a:r>
                        <a:rPr sz="1400" b="1" spc="85" dirty="0">
                          <a:latin typeface="Times New Roman"/>
                          <a:cs typeface="Times New Roman"/>
                        </a:rPr>
                        <a:t>(Intercept)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2.19722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0.23570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580"/>
                        </a:lnSpc>
                      </a:pPr>
                      <a:r>
                        <a:rPr sz="1400" b="1" spc="45" dirty="0">
                          <a:latin typeface="Times New Roman"/>
                          <a:cs typeface="Times New Roman"/>
                        </a:rPr>
                        <a:t>9.322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400" b="1" spc="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85" dirty="0">
                          <a:latin typeface="Times New Roman"/>
                          <a:cs typeface="Times New Roman"/>
                        </a:rPr>
                        <a:t>2e-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80"/>
                        </a:lnSpc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***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585"/>
                        </a:lnSpc>
                      </a:pPr>
                      <a:r>
                        <a:rPr sz="1400" b="1" spc="19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b="1" spc="18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imi</a:t>
                      </a:r>
                      <a:r>
                        <a:rPr sz="1400" b="1" spc="19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spc="18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ye</a:t>
                      </a:r>
                      <a:r>
                        <a:rPr sz="1400" b="1" spc="204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585"/>
                        </a:lnSpc>
                      </a:pPr>
                      <a:r>
                        <a:rPr sz="1400" b="1" spc="2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0.29627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585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0.03978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5"/>
                        </a:lnSpc>
                      </a:pPr>
                      <a:r>
                        <a:rPr sz="1400" b="1" spc="2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35" dirty="0">
                          <a:latin typeface="Times New Roman"/>
                          <a:cs typeface="Times New Roman"/>
                        </a:rPr>
                        <a:t>7.448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585"/>
                        </a:lnSpc>
                      </a:pPr>
                      <a:r>
                        <a:rPr sz="1400" b="1" spc="90" dirty="0">
                          <a:latin typeface="Times New Roman"/>
                          <a:cs typeface="Times New Roman"/>
                        </a:rPr>
                        <a:t>9.46e-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85"/>
                        </a:lnSpc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***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580"/>
                        </a:lnSpc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day2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0.54362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0.29633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580"/>
                        </a:lnSpc>
                      </a:pPr>
                      <a:r>
                        <a:rPr sz="1400" b="1" spc="45" dirty="0">
                          <a:latin typeface="Times New Roman"/>
                          <a:cs typeface="Times New Roman"/>
                        </a:rPr>
                        <a:t>1.834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0.066584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91440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91440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day91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0.38232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0.31515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580"/>
                        </a:lnSpc>
                      </a:pPr>
                      <a:r>
                        <a:rPr sz="1400" b="1" spc="45" dirty="0">
                          <a:latin typeface="Times New Roman"/>
                          <a:cs typeface="Times New Roman"/>
                        </a:rPr>
                        <a:t>1.213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0.225077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ts val="1625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day92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ts val="1639"/>
                        </a:lnSpc>
                      </a:pPr>
                      <a:r>
                        <a:rPr sz="1400" b="1" spc="22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2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180" dirty="0">
                          <a:latin typeface="Times New Roman"/>
                          <a:cs typeface="Times New Roman"/>
                        </a:rPr>
                        <a:t>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625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0.64803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625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0.29862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625"/>
                        </a:lnSpc>
                      </a:pPr>
                      <a:r>
                        <a:rPr sz="1400" b="1" spc="45" dirty="0">
                          <a:latin typeface="Times New Roman"/>
                          <a:cs typeface="Times New Roman"/>
                        </a:rPr>
                        <a:t>2.170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625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0.030004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62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865">
                <a:tc gridSpan="6">
                  <a:txBody>
                    <a:bodyPr/>
                    <a:lstStyle/>
                    <a:p>
                      <a:pPr marL="91440">
                        <a:lnSpc>
                          <a:spcPts val="1625"/>
                        </a:lnSpc>
                      </a:pPr>
                      <a:r>
                        <a:rPr sz="1400" b="1" spc="12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400" b="1" spc="114" dirty="0">
                          <a:latin typeface="Times New Roman"/>
                          <a:cs typeface="Times New Roman"/>
                        </a:rPr>
                        <a:t>Dis</a:t>
                      </a:r>
                      <a:r>
                        <a:rPr sz="1400" b="1" spc="12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400" b="1" spc="114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400" b="1" spc="12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b="1" spc="114" dirty="0">
                          <a:latin typeface="Times New Roman"/>
                          <a:cs typeface="Times New Roman"/>
                        </a:rPr>
                        <a:t>io</a:t>
                      </a:r>
                      <a:r>
                        <a:rPr sz="1400" b="1" spc="1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b="1" spc="3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pa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am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sz="1400" b="1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spc="3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8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b="1" spc="3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0" dirty="0">
                          <a:latin typeface="Times New Roman"/>
                          <a:cs typeface="Times New Roman"/>
                        </a:rPr>
                        <a:t>poisson</a:t>
                      </a:r>
                      <a:r>
                        <a:rPr sz="1400" b="1" spc="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17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400" b="1" spc="165" dirty="0">
                          <a:latin typeface="Times New Roman"/>
                          <a:cs typeface="Times New Roman"/>
                        </a:rPr>
                        <a:t>ami</a:t>
                      </a:r>
                      <a:r>
                        <a:rPr sz="1400" b="1" spc="17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b="1" spc="18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400" b="1" spc="3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taken</a:t>
                      </a:r>
                      <a:r>
                        <a:rPr sz="1400" b="1" spc="3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10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b="1" spc="3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400" b="1" spc="3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80" dirty="0">
                          <a:latin typeface="Times New Roman"/>
                          <a:cs typeface="Times New Roman"/>
                        </a:rPr>
                        <a:t>1)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2012314" y="1292352"/>
            <a:ext cx="6763384" cy="3130550"/>
            <a:chOff x="2012314" y="1292352"/>
            <a:chExt cx="6763384" cy="3130550"/>
          </a:xfrm>
        </p:grpSpPr>
        <p:sp>
          <p:nvSpPr>
            <p:cNvPr id="15" name="object 15"/>
            <p:cNvSpPr/>
            <p:nvPr/>
          </p:nvSpPr>
          <p:spPr>
            <a:xfrm>
              <a:off x="5283707" y="4319130"/>
              <a:ext cx="792480" cy="103505"/>
            </a:xfrm>
            <a:custGeom>
              <a:avLst/>
              <a:gdLst/>
              <a:ahLst/>
              <a:cxnLst/>
              <a:rect l="l" t="t" r="r" b="b"/>
              <a:pathLst>
                <a:path w="792479" h="103504">
                  <a:moveTo>
                    <a:pt x="766943" y="51701"/>
                  </a:moveTo>
                  <a:lnTo>
                    <a:pt x="697102" y="92430"/>
                  </a:lnTo>
                  <a:lnTo>
                    <a:pt x="696087" y="96316"/>
                  </a:lnTo>
                  <a:lnTo>
                    <a:pt x="699642" y="102374"/>
                  </a:lnTo>
                  <a:lnTo>
                    <a:pt x="703452" y="103403"/>
                  </a:lnTo>
                  <a:lnTo>
                    <a:pt x="781211" y="58051"/>
                  </a:lnTo>
                  <a:lnTo>
                    <a:pt x="779526" y="58051"/>
                  </a:lnTo>
                  <a:lnTo>
                    <a:pt x="779526" y="57188"/>
                  </a:lnTo>
                  <a:lnTo>
                    <a:pt x="776351" y="57188"/>
                  </a:lnTo>
                  <a:lnTo>
                    <a:pt x="766943" y="51701"/>
                  </a:lnTo>
                  <a:close/>
                </a:path>
                <a:path w="792479" h="103504">
                  <a:moveTo>
                    <a:pt x="756054" y="45351"/>
                  </a:moveTo>
                  <a:lnTo>
                    <a:pt x="0" y="45351"/>
                  </a:lnTo>
                  <a:lnTo>
                    <a:pt x="0" y="58051"/>
                  </a:lnTo>
                  <a:lnTo>
                    <a:pt x="756054" y="58051"/>
                  </a:lnTo>
                  <a:lnTo>
                    <a:pt x="766943" y="51701"/>
                  </a:lnTo>
                  <a:lnTo>
                    <a:pt x="756054" y="45351"/>
                  </a:lnTo>
                  <a:close/>
                </a:path>
                <a:path w="792479" h="103504">
                  <a:moveTo>
                    <a:pt x="781214" y="45351"/>
                  </a:moveTo>
                  <a:lnTo>
                    <a:pt x="779526" y="45351"/>
                  </a:lnTo>
                  <a:lnTo>
                    <a:pt x="779526" y="58051"/>
                  </a:lnTo>
                  <a:lnTo>
                    <a:pt x="781211" y="58051"/>
                  </a:lnTo>
                  <a:lnTo>
                    <a:pt x="792099" y="51701"/>
                  </a:lnTo>
                  <a:lnTo>
                    <a:pt x="781214" y="45351"/>
                  </a:lnTo>
                  <a:close/>
                </a:path>
                <a:path w="792479" h="103504">
                  <a:moveTo>
                    <a:pt x="776351" y="46215"/>
                  </a:moveTo>
                  <a:lnTo>
                    <a:pt x="766943" y="51701"/>
                  </a:lnTo>
                  <a:lnTo>
                    <a:pt x="776351" y="57188"/>
                  </a:lnTo>
                  <a:lnTo>
                    <a:pt x="776351" y="46215"/>
                  </a:lnTo>
                  <a:close/>
                </a:path>
                <a:path w="792479" h="103504">
                  <a:moveTo>
                    <a:pt x="779526" y="46215"/>
                  </a:moveTo>
                  <a:lnTo>
                    <a:pt x="776351" y="46215"/>
                  </a:lnTo>
                  <a:lnTo>
                    <a:pt x="776351" y="57188"/>
                  </a:lnTo>
                  <a:lnTo>
                    <a:pt x="779526" y="57188"/>
                  </a:lnTo>
                  <a:lnTo>
                    <a:pt x="779526" y="46215"/>
                  </a:lnTo>
                  <a:close/>
                </a:path>
                <a:path w="792479" h="103504">
                  <a:moveTo>
                    <a:pt x="703452" y="0"/>
                  </a:moveTo>
                  <a:lnTo>
                    <a:pt x="699642" y="1015"/>
                  </a:lnTo>
                  <a:lnTo>
                    <a:pt x="696087" y="7086"/>
                  </a:lnTo>
                  <a:lnTo>
                    <a:pt x="697102" y="10972"/>
                  </a:lnTo>
                  <a:lnTo>
                    <a:pt x="766943" y="51701"/>
                  </a:lnTo>
                  <a:lnTo>
                    <a:pt x="776351" y="46215"/>
                  </a:lnTo>
                  <a:lnTo>
                    <a:pt x="779526" y="46215"/>
                  </a:lnTo>
                  <a:lnTo>
                    <a:pt x="779526" y="45351"/>
                  </a:lnTo>
                  <a:lnTo>
                    <a:pt x="781214" y="45351"/>
                  </a:lnTo>
                  <a:lnTo>
                    <a:pt x="7034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2403" y="1292352"/>
              <a:ext cx="5542788" cy="25603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012314" y="1452245"/>
              <a:ext cx="1076325" cy="203835"/>
            </a:xfrm>
            <a:custGeom>
              <a:avLst/>
              <a:gdLst/>
              <a:ahLst/>
              <a:cxnLst/>
              <a:rect l="l" t="t" r="r" b="b"/>
              <a:pathLst>
                <a:path w="1076325" h="203835">
                  <a:moveTo>
                    <a:pt x="1039769" y="37210"/>
                  </a:moveTo>
                  <a:lnTo>
                    <a:pt x="0" y="190753"/>
                  </a:lnTo>
                  <a:lnTo>
                    <a:pt x="1778" y="203326"/>
                  </a:lnTo>
                  <a:lnTo>
                    <a:pt x="1041515" y="49807"/>
                  </a:lnTo>
                  <a:lnTo>
                    <a:pt x="1051409" y="41884"/>
                  </a:lnTo>
                  <a:lnTo>
                    <a:pt x="1039769" y="37210"/>
                  </a:lnTo>
                  <a:close/>
                </a:path>
                <a:path w="1076325" h="203835">
                  <a:moveTo>
                    <a:pt x="1065264" y="33781"/>
                  </a:moveTo>
                  <a:lnTo>
                    <a:pt x="1062990" y="33781"/>
                  </a:lnTo>
                  <a:lnTo>
                    <a:pt x="1064895" y="46354"/>
                  </a:lnTo>
                  <a:lnTo>
                    <a:pt x="1041515" y="49807"/>
                  </a:lnTo>
                  <a:lnTo>
                    <a:pt x="991108" y="90169"/>
                  </a:lnTo>
                  <a:lnTo>
                    <a:pt x="988314" y="92455"/>
                  </a:lnTo>
                  <a:lnTo>
                    <a:pt x="987806" y="96392"/>
                  </a:lnTo>
                  <a:lnTo>
                    <a:pt x="992251" y="101853"/>
                  </a:lnTo>
                  <a:lnTo>
                    <a:pt x="996188" y="102362"/>
                  </a:lnTo>
                  <a:lnTo>
                    <a:pt x="998982" y="100075"/>
                  </a:lnTo>
                  <a:lnTo>
                    <a:pt x="1076325" y="38226"/>
                  </a:lnTo>
                  <a:lnTo>
                    <a:pt x="1065264" y="33781"/>
                  </a:lnTo>
                  <a:close/>
                </a:path>
                <a:path w="1076325" h="203835">
                  <a:moveTo>
                    <a:pt x="1051409" y="41884"/>
                  </a:moveTo>
                  <a:lnTo>
                    <a:pt x="1041515" y="49807"/>
                  </a:lnTo>
                  <a:lnTo>
                    <a:pt x="1064895" y="46354"/>
                  </a:lnTo>
                  <a:lnTo>
                    <a:pt x="1064837" y="45974"/>
                  </a:lnTo>
                  <a:lnTo>
                    <a:pt x="1061593" y="45974"/>
                  </a:lnTo>
                  <a:lnTo>
                    <a:pt x="1051409" y="41884"/>
                  </a:lnTo>
                  <a:close/>
                </a:path>
                <a:path w="1076325" h="203835">
                  <a:moveTo>
                    <a:pt x="1059942" y="35051"/>
                  </a:moveTo>
                  <a:lnTo>
                    <a:pt x="1051409" y="41884"/>
                  </a:lnTo>
                  <a:lnTo>
                    <a:pt x="1061593" y="45974"/>
                  </a:lnTo>
                  <a:lnTo>
                    <a:pt x="1059942" y="35051"/>
                  </a:lnTo>
                  <a:close/>
                </a:path>
                <a:path w="1076325" h="203835">
                  <a:moveTo>
                    <a:pt x="1063182" y="35051"/>
                  </a:moveTo>
                  <a:lnTo>
                    <a:pt x="1059942" y="35051"/>
                  </a:lnTo>
                  <a:lnTo>
                    <a:pt x="1061593" y="45974"/>
                  </a:lnTo>
                  <a:lnTo>
                    <a:pt x="1064837" y="45974"/>
                  </a:lnTo>
                  <a:lnTo>
                    <a:pt x="1063182" y="35051"/>
                  </a:lnTo>
                  <a:close/>
                </a:path>
                <a:path w="1076325" h="203835">
                  <a:moveTo>
                    <a:pt x="1062990" y="33781"/>
                  </a:moveTo>
                  <a:lnTo>
                    <a:pt x="1039769" y="37210"/>
                  </a:lnTo>
                  <a:lnTo>
                    <a:pt x="1051409" y="41884"/>
                  </a:lnTo>
                  <a:lnTo>
                    <a:pt x="1059942" y="35051"/>
                  </a:lnTo>
                  <a:lnTo>
                    <a:pt x="1063182" y="35051"/>
                  </a:lnTo>
                  <a:lnTo>
                    <a:pt x="1062990" y="33781"/>
                  </a:lnTo>
                  <a:close/>
                </a:path>
                <a:path w="1076325" h="203835">
                  <a:moveTo>
                    <a:pt x="981202" y="0"/>
                  </a:moveTo>
                  <a:lnTo>
                    <a:pt x="977392" y="1650"/>
                  </a:lnTo>
                  <a:lnTo>
                    <a:pt x="976122" y="4825"/>
                  </a:lnTo>
                  <a:lnTo>
                    <a:pt x="974852" y="8127"/>
                  </a:lnTo>
                  <a:lnTo>
                    <a:pt x="976376" y="11810"/>
                  </a:lnTo>
                  <a:lnTo>
                    <a:pt x="979678" y="13080"/>
                  </a:lnTo>
                  <a:lnTo>
                    <a:pt x="1039769" y="37210"/>
                  </a:lnTo>
                  <a:lnTo>
                    <a:pt x="1062990" y="33781"/>
                  </a:lnTo>
                  <a:lnTo>
                    <a:pt x="1065264" y="33781"/>
                  </a:lnTo>
                  <a:lnTo>
                    <a:pt x="98120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361694" y="1922526"/>
            <a:ext cx="1007744" cy="1225550"/>
          </a:xfrm>
          <a:custGeom>
            <a:avLst/>
            <a:gdLst/>
            <a:ahLst/>
            <a:cxnLst/>
            <a:rect l="l" t="t" r="r" b="b"/>
            <a:pathLst>
              <a:path w="1007744" h="1225550">
                <a:moveTo>
                  <a:pt x="0" y="612648"/>
                </a:moveTo>
                <a:lnTo>
                  <a:pt x="1849" y="559790"/>
                </a:lnTo>
                <a:lnTo>
                  <a:pt x="7295" y="508180"/>
                </a:lnTo>
                <a:lnTo>
                  <a:pt x="16188" y="458002"/>
                </a:lnTo>
                <a:lnTo>
                  <a:pt x="28376" y="409440"/>
                </a:lnTo>
                <a:lnTo>
                  <a:pt x="43707" y="362677"/>
                </a:lnTo>
                <a:lnTo>
                  <a:pt x="62030" y="317898"/>
                </a:lnTo>
                <a:lnTo>
                  <a:pt x="83195" y="275287"/>
                </a:lnTo>
                <a:lnTo>
                  <a:pt x="107049" y="235028"/>
                </a:lnTo>
                <a:lnTo>
                  <a:pt x="133441" y="197304"/>
                </a:lnTo>
                <a:lnTo>
                  <a:pt x="162220" y="162300"/>
                </a:lnTo>
                <a:lnTo>
                  <a:pt x="193235" y="130199"/>
                </a:lnTo>
                <a:lnTo>
                  <a:pt x="226334" y="101186"/>
                </a:lnTo>
                <a:lnTo>
                  <a:pt x="261367" y="75444"/>
                </a:lnTo>
                <a:lnTo>
                  <a:pt x="298181" y="53158"/>
                </a:lnTo>
                <a:lnTo>
                  <a:pt x="336625" y="34512"/>
                </a:lnTo>
                <a:lnTo>
                  <a:pt x="376549" y="19689"/>
                </a:lnTo>
                <a:lnTo>
                  <a:pt x="417800" y="8873"/>
                </a:lnTo>
                <a:lnTo>
                  <a:pt x="460228" y="2249"/>
                </a:lnTo>
                <a:lnTo>
                  <a:pt x="503681" y="0"/>
                </a:lnTo>
                <a:lnTo>
                  <a:pt x="547135" y="2249"/>
                </a:lnTo>
                <a:lnTo>
                  <a:pt x="589563" y="8873"/>
                </a:lnTo>
                <a:lnTo>
                  <a:pt x="630814" y="19689"/>
                </a:lnTo>
                <a:lnTo>
                  <a:pt x="670738" y="34512"/>
                </a:lnTo>
                <a:lnTo>
                  <a:pt x="709182" y="53158"/>
                </a:lnTo>
                <a:lnTo>
                  <a:pt x="745996" y="75444"/>
                </a:lnTo>
                <a:lnTo>
                  <a:pt x="781029" y="101186"/>
                </a:lnTo>
                <a:lnTo>
                  <a:pt x="814128" y="130199"/>
                </a:lnTo>
                <a:lnTo>
                  <a:pt x="845143" y="162300"/>
                </a:lnTo>
                <a:lnTo>
                  <a:pt x="873922" y="197304"/>
                </a:lnTo>
                <a:lnTo>
                  <a:pt x="900314" y="235028"/>
                </a:lnTo>
                <a:lnTo>
                  <a:pt x="924168" y="275287"/>
                </a:lnTo>
                <a:lnTo>
                  <a:pt x="945333" y="317898"/>
                </a:lnTo>
                <a:lnTo>
                  <a:pt x="963656" y="362677"/>
                </a:lnTo>
                <a:lnTo>
                  <a:pt x="978987" y="409440"/>
                </a:lnTo>
                <a:lnTo>
                  <a:pt x="991175" y="458002"/>
                </a:lnTo>
                <a:lnTo>
                  <a:pt x="1000068" y="508180"/>
                </a:lnTo>
                <a:lnTo>
                  <a:pt x="1005514" y="559790"/>
                </a:lnTo>
                <a:lnTo>
                  <a:pt x="1007363" y="612648"/>
                </a:lnTo>
                <a:lnTo>
                  <a:pt x="1005514" y="665505"/>
                </a:lnTo>
                <a:lnTo>
                  <a:pt x="1000068" y="717115"/>
                </a:lnTo>
                <a:lnTo>
                  <a:pt x="991175" y="767293"/>
                </a:lnTo>
                <a:lnTo>
                  <a:pt x="978987" y="815855"/>
                </a:lnTo>
                <a:lnTo>
                  <a:pt x="963656" y="862618"/>
                </a:lnTo>
                <a:lnTo>
                  <a:pt x="945333" y="907397"/>
                </a:lnTo>
                <a:lnTo>
                  <a:pt x="924168" y="950008"/>
                </a:lnTo>
                <a:lnTo>
                  <a:pt x="900314" y="990267"/>
                </a:lnTo>
                <a:lnTo>
                  <a:pt x="873922" y="1027991"/>
                </a:lnTo>
                <a:lnTo>
                  <a:pt x="845143" y="1062995"/>
                </a:lnTo>
                <a:lnTo>
                  <a:pt x="814128" y="1095096"/>
                </a:lnTo>
                <a:lnTo>
                  <a:pt x="781029" y="1124109"/>
                </a:lnTo>
                <a:lnTo>
                  <a:pt x="745996" y="1149851"/>
                </a:lnTo>
                <a:lnTo>
                  <a:pt x="709182" y="1172137"/>
                </a:lnTo>
                <a:lnTo>
                  <a:pt x="670738" y="1190783"/>
                </a:lnTo>
                <a:lnTo>
                  <a:pt x="630814" y="1205606"/>
                </a:lnTo>
                <a:lnTo>
                  <a:pt x="589563" y="1216422"/>
                </a:lnTo>
                <a:lnTo>
                  <a:pt x="547135" y="1223046"/>
                </a:lnTo>
                <a:lnTo>
                  <a:pt x="503681" y="1225296"/>
                </a:lnTo>
                <a:lnTo>
                  <a:pt x="460228" y="1223046"/>
                </a:lnTo>
                <a:lnTo>
                  <a:pt x="417800" y="1216422"/>
                </a:lnTo>
                <a:lnTo>
                  <a:pt x="376549" y="1205606"/>
                </a:lnTo>
                <a:lnTo>
                  <a:pt x="336625" y="1190783"/>
                </a:lnTo>
                <a:lnTo>
                  <a:pt x="298181" y="1172137"/>
                </a:lnTo>
                <a:lnTo>
                  <a:pt x="261367" y="1149851"/>
                </a:lnTo>
                <a:lnTo>
                  <a:pt x="226334" y="1124109"/>
                </a:lnTo>
                <a:lnTo>
                  <a:pt x="193235" y="1095096"/>
                </a:lnTo>
                <a:lnTo>
                  <a:pt x="162220" y="1062995"/>
                </a:lnTo>
                <a:lnTo>
                  <a:pt x="133441" y="1027991"/>
                </a:lnTo>
                <a:lnTo>
                  <a:pt x="107049" y="990267"/>
                </a:lnTo>
                <a:lnTo>
                  <a:pt x="83195" y="950008"/>
                </a:lnTo>
                <a:lnTo>
                  <a:pt x="62030" y="907397"/>
                </a:lnTo>
                <a:lnTo>
                  <a:pt x="43707" y="862618"/>
                </a:lnTo>
                <a:lnTo>
                  <a:pt x="28376" y="815855"/>
                </a:lnTo>
                <a:lnTo>
                  <a:pt x="16188" y="767293"/>
                </a:lnTo>
                <a:lnTo>
                  <a:pt x="7295" y="717115"/>
                </a:lnTo>
                <a:lnTo>
                  <a:pt x="1849" y="665505"/>
                </a:lnTo>
                <a:lnTo>
                  <a:pt x="0" y="612648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" y="156413"/>
            <a:ext cx="331660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35" dirty="0">
                <a:solidFill>
                  <a:srgbClr val="205868"/>
                </a:solidFill>
                <a:latin typeface="Gulim"/>
                <a:cs typeface="Gulim"/>
              </a:rPr>
              <a:t>로그선형모형의</a:t>
            </a:r>
            <a:r>
              <a:rPr sz="3000" b="0" spc="-1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00" dirty="0">
                <a:solidFill>
                  <a:srgbClr val="205868"/>
                </a:solidFill>
                <a:latin typeface="Gulim"/>
                <a:cs typeface="Gulim"/>
              </a:rPr>
              <a:t>해석</a:t>
            </a:r>
            <a:endParaRPr sz="3000">
              <a:latin typeface="Gulim"/>
              <a:cs typeface="Guli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868" y="808047"/>
            <a:ext cx="4415442" cy="415496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083277" y="1018380"/>
            <a:ext cx="227965" cy="0"/>
          </a:xfrm>
          <a:custGeom>
            <a:avLst/>
            <a:gdLst/>
            <a:ahLst/>
            <a:cxnLst/>
            <a:rect l="l" t="t" r="r" b="b"/>
            <a:pathLst>
              <a:path w="227964">
                <a:moveTo>
                  <a:pt x="0" y="0"/>
                </a:moveTo>
                <a:lnTo>
                  <a:pt x="227540" y="0"/>
                </a:lnTo>
              </a:path>
            </a:pathLst>
          </a:custGeom>
          <a:ln w="10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70744" y="907909"/>
            <a:ext cx="6858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10" dirty="0"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8165" y="860633"/>
            <a:ext cx="85090" cy="168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00" spc="1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00986" y="837594"/>
            <a:ext cx="13970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i="1" spc="-10" dirty="0">
                <a:latin typeface="Symbol"/>
                <a:cs typeface="Symbol"/>
              </a:rPr>
              <a:t></a:t>
            </a:r>
            <a:endParaRPr sz="9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2724" y="850838"/>
            <a:ext cx="274320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dirty="0">
                <a:latin typeface="Symbol"/>
                <a:cs typeface="Symbol"/>
              </a:rPr>
              <a:t>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i="1" spc="-50" dirty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1740" y="709381"/>
            <a:ext cx="21590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i="1" spc="-650" dirty="0">
                <a:latin typeface="Symbol"/>
                <a:cs typeface="Symbol"/>
              </a:rPr>
              <a:t>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46169" y="1000676"/>
            <a:ext cx="273685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700" i="1" spc="-300" dirty="0">
                <a:latin typeface="Symbol"/>
                <a:cs typeface="Symbol"/>
              </a:rPr>
              <a:t></a:t>
            </a:r>
            <a:r>
              <a:rPr sz="1350" spc="-450" baseline="-24691" dirty="0">
                <a:latin typeface="Times New Roman"/>
                <a:cs typeface="Times New Roman"/>
              </a:rPr>
              <a:t>0</a:t>
            </a:r>
            <a:endParaRPr sz="1350" baseline="-2469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4850" y="807846"/>
            <a:ext cx="2600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ulim"/>
                <a:cs typeface="Gulim"/>
              </a:rPr>
              <a:t>의</a:t>
            </a:r>
            <a:r>
              <a:rPr sz="1800" spc="-40" dirty="0">
                <a:latin typeface="Gulim"/>
                <a:cs typeface="Gulim"/>
              </a:rPr>
              <a:t> </a:t>
            </a:r>
            <a:r>
              <a:rPr sz="1800" spc="-145" dirty="0">
                <a:latin typeface="Gulim"/>
                <a:cs typeface="Gulim"/>
              </a:rPr>
              <a:t>추정치와</a:t>
            </a:r>
            <a:r>
              <a:rPr sz="1800" spc="-5" dirty="0">
                <a:latin typeface="Gulim"/>
                <a:cs typeface="Gulim"/>
              </a:rPr>
              <a:t> </a:t>
            </a:r>
            <a:r>
              <a:rPr sz="1800" dirty="0">
                <a:latin typeface="Malgun Gothic"/>
                <a:cs typeface="Malgun Gothic"/>
              </a:rPr>
              <a:t>95%</a:t>
            </a:r>
            <a:r>
              <a:rPr sz="1800" spc="-55" dirty="0">
                <a:latin typeface="Malgun Gothic"/>
                <a:cs typeface="Malgun Gothic"/>
              </a:rPr>
              <a:t> </a:t>
            </a:r>
            <a:r>
              <a:rPr sz="1800" spc="-135" dirty="0">
                <a:latin typeface="Gulim"/>
                <a:cs typeface="Gulim"/>
              </a:rPr>
              <a:t>신뢰구간</a:t>
            </a:r>
            <a:endParaRPr sz="1800">
              <a:latin typeface="Gulim"/>
              <a:cs typeface="Guli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91100" y="1328927"/>
            <a:ext cx="3945890" cy="2032000"/>
          </a:xfrm>
          <a:custGeom>
            <a:avLst/>
            <a:gdLst/>
            <a:ahLst/>
            <a:cxnLst/>
            <a:rect l="l" t="t" r="r" b="b"/>
            <a:pathLst>
              <a:path w="3945890" h="2032000">
                <a:moveTo>
                  <a:pt x="0" y="2031492"/>
                </a:moveTo>
                <a:lnTo>
                  <a:pt x="3945636" y="2031492"/>
                </a:lnTo>
                <a:lnTo>
                  <a:pt x="3945636" y="0"/>
                </a:lnTo>
                <a:lnTo>
                  <a:pt x="0" y="0"/>
                </a:lnTo>
                <a:lnTo>
                  <a:pt x="0" y="2031492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83428" y="1360170"/>
            <a:ext cx="276352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  <a:buChar char="&gt;"/>
              <a:tabLst>
                <a:tab pos="186055" algn="l"/>
                <a:tab pos="1071245" algn="l"/>
              </a:tabLst>
            </a:pP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exp(coef(log_m1,</a:t>
            </a:r>
            <a:r>
              <a:rPr sz="1400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parm="limit")) </a:t>
            </a:r>
            <a:r>
              <a:rPr sz="1400" spc="-10" dirty="0">
                <a:solidFill>
                  <a:srgbClr val="001F5F"/>
                </a:solidFill>
                <a:latin typeface="Malgun Gothic"/>
                <a:cs typeface="Malgun Gothic"/>
              </a:rPr>
              <a:t>(Intercept)</a:t>
            </a: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	</a:t>
            </a:r>
            <a:r>
              <a:rPr sz="1400" spc="-10" dirty="0">
                <a:solidFill>
                  <a:srgbClr val="001F5F"/>
                </a:solidFill>
                <a:latin typeface="Malgun Gothic"/>
                <a:cs typeface="Malgun Gothic"/>
              </a:rPr>
              <a:t>limityes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3428" y="1573530"/>
            <a:ext cx="285813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2178050">
              <a:lnSpc>
                <a:spcPct val="100000"/>
              </a:lnSpc>
              <a:spcBef>
                <a:spcPts val="105"/>
              </a:spcBef>
              <a:tabLst>
                <a:tab pos="1012825" algn="l"/>
                <a:tab pos="2024380" algn="l"/>
              </a:tabLst>
            </a:pPr>
            <a:r>
              <a:rPr sz="1400" spc="-20" dirty="0">
                <a:solidFill>
                  <a:srgbClr val="001F5F"/>
                </a:solidFill>
                <a:latin typeface="Malgun Gothic"/>
                <a:cs typeface="Malgun Gothic"/>
              </a:rPr>
              <a:t>day2 </a:t>
            </a:r>
            <a:r>
              <a:rPr sz="1400" spc="-10" dirty="0">
                <a:solidFill>
                  <a:srgbClr val="001F5F"/>
                </a:solidFill>
                <a:latin typeface="Malgun Gothic"/>
                <a:cs typeface="Malgun Gothic"/>
              </a:rPr>
              <a:t>9.0000000</a:t>
            </a: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	</a:t>
            </a:r>
            <a:r>
              <a:rPr sz="1400" spc="-10" dirty="0">
                <a:solidFill>
                  <a:srgbClr val="001F5F"/>
                </a:solidFill>
                <a:latin typeface="Malgun Gothic"/>
                <a:cs typeface="Malgun Gothic"/>
              </a:rPr>
              <a:t>0.7435897</a:t>
            </a: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	</a:t>
            </a:r>
            <a:r>
              <a:rPr sz="1400" spc="-10" dirty="0">
                <a:solidFill>
                  <a:srgbClr val="001F5F"/>
                </a:solidFill>
                <a:latin typeface="Malgun Gothic"/>
                <a:cs typeface="Malgun Gothic"/>
              </a:rPr>
              <a:t>1.7222222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3428" y="2000250"/>
            <a:ext cx="317246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…</a:t>
            </a:r>
            <a:endParaRPr sz="1400">
              <a:latin typeface="Malgun Gothic"/>
              <a:cs typeface="Malgun Gothic"/>
            </a:endParaRPr>
          </a:p>
          <a:p>
            <a:pPr marL="185420" indent="-186055">
              <a:lnSpc>
                <a:spcPct val="100000"/>
              </a:lnSpc>
              <a:spcBef>
                <a:spcPts val="5"/>
              </a:spcBef>
              <a:buChar char="&gt;"/>
              <a:tabLst>
                <a:tab pos="186055" algn="l"/>
              </a:tabLst>
            </a:pP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exp(confint(log_m1,</a:t>
            </a:r>
            <a:r>
              <a:rPr sz="1400" spc="-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parm="limityes",</a:t>
            </a:r>
            <a:endParaRPr sz="1400">
              <a:latin typeface="Malgun Gothic"/>
              <a:cs typeface="Malgun Gothic"/>
            </a:endParaRPr>
          </a:p>
          <a:p>
            <a:pPr marL="185420">
              <a:lnSpc>
                <a:spcPct val="100000"/>
              </a:lnSpc>
            </a:pP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level=0.95))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Waiting</a:t>
            </a:r>
            <a:r>
              <a:rPr sz="1400" spc="-5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for</a:t>
            </a:r>
            <a:r>
              <a:rPr sz="1400" spc="-4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profiling</a:t>
            </a:r>
            <a:r>
              <a:rPr sz="1400" spc="-5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to</a:t>
            </a:r>
            <a:r>
              <a:rPr sz="1400" spc="-3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be</a:t>
            </a:r>
            <a:r>
              <a:rPr sz="1400" spc="-4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Malgun Gothic"/>
                <a:cs typeface="Malgun Gothic"/>
              </a:rPr>
              <a:t>done...</a:t>
            </a:r>
            <a:endParaRPr sz="1400">
              <a:latin typeface="Malgun Gothic"/>
              <a:cs typeface="Malgun Gothic"/>
            </a:endParaRPr>
          </a:p>
          <a:p>
            <a:pPr marR="1429385" algn="ctr">
              <a:lnSpc>
                <a:spcPct val="100000"/>
              </a:lnSpc>
              <a:tabLst>
                <a:tab pos="695960" algn="l"/>
              </a:tabLst>
            </a:pP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2.5</a:t>
            </a:r>
            <a:r>
              <a:rPr sz="1400" spc="-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spc="-50" dirty="0">
                <a:solidFill>
                  <a:srgbClr val="001F5F"/>
                </a:solidFill>
                <a:latin typeface="Malgun Gothic"/>
                <a:cs typeface="Malgun Gothic"/>
              </a:rPr>
              <a:t>%</a:t>
            </a: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	97.5</a:t>
            </a:r>
            <a:r>
              <a:rPr sz="1400" spc="-2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spc="-50" dirty="0">
                <a:solidFill>
                  <a:srgbClr val="001F5F"/>
                </a:solidFill>
                <a:latin typeface="Malgun Gothic"/>
                <a:cs typeface="Malgun Gothic"/>
              </a:rPr>
              <a:t>%</a:t>
            </a:r>
            <a:endParaRPr sz="1400">
              <a:latin typeface="Malgun Gothic"/>
              <a:cs typeface="Malgun Gothic"/>
            </a:endParaRPr>
          </a:p>
          <a:p>
            <a:pPr marR="1455420" algn="ctr">
              <a:lnSpc>
                <a:spcPct val="100000"/>
              </a:lnSpc>
            </a:pP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0.6877111</a:t>
            </a:r>
            <a:r>
              <a:rPr sz="1400" spc="-2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Malgun Gothic"/>
                <a:cs typeface="Malgun Gothic"/>
              </a:rPr>
              <a:t>0.8037687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91100" y="3489959"/>
            <a:ext cx="3945890" cy="73914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 marR="161290">
              <a:lnSpc>
                <a:spcPct val="100000"/>
              </a:lnSpc>
              <a:spcBef>
                <a:spcPts val="250"/>
              </a:spcBef>
            </a:pPr>
            <a:r>
              <a:rPr sz="1400" spc="-120" dirty="0">
                <a:latin typeface="Gulim"/>
                <a:cs typeface="Gulim"/>
              </a:rPr>
              <a:t>고속도로에서</a:t>
            </a:r>
            <a:r>
              <a:rPr sz="1400" spc="10" dirty="0">
                <a:latin typeface="Gulim"/>
                <a:cs typeface="Gulim"/>
              </a:rPr>
              <a:t> </a:t>
            </a:r>
            <a:r>
              <a:rPr sz="1400" spc="-114" dirty="0">
                <a:latin typeface="Gulim"/>
                <a:cs typeface="Gulim"/>
              </a:rPr>
              <a:t>속도제한을</a:t>
            </a:r>
            <a:r>
              <a:rPr sz="1400" spc="5" dirty="0">
                <a:latin typeface="Gulim"/>
                <a:cs typeface="Gulim"/>
              </a:rPr>
              <a:t> </a:t>
            </a:r>
            <a:r>
              <a:rPr sz="1400" spc="-114" dirty="0">
                <a:latin typeface="Gulim"/>
                <a:cs typeface="Gulim"/>
              </a:rPr>
              <a:t>실시하면</a:t>
            </a:r>
            <a:r>
              <a:rPr sz="1400" spc="20" dirty="0">
                <a:latin typeface="Gulim"/>
                <a:cs typeface="Gulim"/>
              </a:rPr>
              <a:t> </a:t>
            </a:r>
            <a:r>
              <a:rPr sz="1400" spc="-25" dirty="0">
                <a:latin typeface="Gulim"/>
                <a:cs typeface="Gulim"/>
              </a:rPr>
              <a:t>평균사고건수 </a:t>
            </a:r>
            <a:r>
              <a:rPr sz="1400" dirty="0">
                <a:latin typeface="Gulim"/>
                <a:cs typeface="Gulim"/>
              </a:rPr>
              <a:t>가</a:t>
            </a:r>
            <a:r>
              <a:rPr sz="1400" spc="-45" dirty="0">
                <a:latin typeface="Gulim"/>
                <a:cs typeface="Gulim"/>
              </a:rPr>
              <a:t> </a:t>
            </a:r>
            <a:r>
              <a:rPr sz="1400" dirty="0">
                <a:latin typeface="Malgun Gothic"/>
                <a:cs typeface="Malgun Gothic"/>
              </a:rPr>
              <a:t>26%</a:t>
            </a:r>
            <a:r>
              <a:rPr sz="1400" spc="-5" dirty="0">
                <a:latin typeface="Malgun Gothic"/>
                <a:cs typeface="Malgun Gothic"/>
              </a:rPr>
              <a:t> </a:t>
            </a:r>
            <a:r>
              <a:rPr sz="1400" spc="-110" dirty="0">
                <a:latin typeface="Gulim"/>
                <a:cs typeface="Gulim"/>
              </a:rPr>
              <a:t>정도</a:t>
            </a:r>
            <a:r>
              <a:rPr sz="1400" spc="-5" dirty="0">
                <a:latin typeface="Gulim"/>
                <a:cs typeface="Gulim"/>
              </a:rPr>
              <a:t> </a:t>
            </a:r>
            <a:r>
              <a:rPr sz="1400" spc="-114" dirty="0">
                <a:latin typeface="Gulim"/>
                <a:cs typeface="Gulim"/>
              </a:rPr>
              <a:t>감소하며</a:t>
            </a:r>
            <a:r>
              <a:rPr sz="1400" spc="-15" dirty="0">
                <a:latin typeface="Gulim"/>
                <a:cs typeface="Gulim"/>
              </a:rPr>
              <a:t> </a:t>
            </a:r>
            <a:r>
              <a:rPr sz="1400" dirty="0">
                <a:latin typeface="Malgun Gothic"/>
                <a:cs typeface="Malgun Gothic"/>
              </a:rPr>
              <a:t>95%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spc="-120" dirty="0">
                <a:latin typeface="Gulim"/>
                <a:cs typeface="Gulim"/>
              </a:rPr>
              <a:t>신뢰수준에서</a:t>
            </a:r>
            <a:r>
              <a:rPr sz="1400" spc="-20" dirty="0">
                <a:latin typeface="Gulim"/>
                <a:cs typeface="Gulim"/>
              </a:rPr>
              <a:t> </a:t>
            </a:r>
            <a:r>
              <a:rPr sz="1400" spc="-70" dirty="0">
                <a:latin typeface="Gulim"/>
                <a:cs typeface="Gulim"/>
              </a:rPr>
              <a:t>많게는 </a:t>
            </a:r>
            <a:r>
              <a:rPr sz="1400" dirty="0">
                <a:latin typeface="Malgun Gothic"/>
                <a:cs typeface="Malgun Gothic"/>
              </a:rPr>
              <a:t>31%</a:t>
            </a:r>
            <a:r>
              <a:rPr sz="1400" spc="10" dirty="0">
                <a:latin typeface="Malgun Gothic"/>
                <a:cs typeface="Malgun Gothic"/>
              </a:rPr>
              <a:t> </a:t>
            </a:r>
            <a:r>
              <a:rPr sz="1400" spc="-120" dirty="0">
                <a:latin typeface="Gulim"/>
                <a:cs typeface="Gulim"/>
              </a:rPr>
              <a:t>적게는</a:t>
            </a:r>
            <a:r>
              <a:rPr sz="1400" spc="-10" dirty="0">
                <a:latin typeface="Gulim"/>
                <a:cs typeface="Gulim"/>
              </a:rPr>
              <a:t> </a:t>
            </a:r>
            <a:r>
              <a:rPr sz="1400" dirty="0">
                <a:latin typeface="Malgun Gothic"/>
                <a:cs typeface="Malgun Gothic"/>
              </a:rPr>
              <a:t>20%</a:t>
            </a:r>
            <a:r>
              <a:rPr sz="1400" spc="15" dirty="0">
                <a:latin typeface="Malgun Gothic"/>
                <a:cs typeface="Malgun Gothic"/>
              </a:rPr>
              <a:t> </a:t>
            </a:r>
            <a:r>
              <a:rPr sz="1400" spc="-105" dirty="0">
                <a:latin typeface="Gulim"/>
                <a:cs typeface="Gulim"/>
              </a:rPr>
              <a:t>정도</a:t>
            </a:r>
            <a:r>
              <a:rPr sz="1400" spc="5" dirty="0">
                <a:latin typeface="Gulim"/>
                <a:cs typeface="Gulim"/>
              </a:rPr>
              <a:t> </a:t>
            </a:r>
            <a:r>
              <a:rPr sz="1400" spc="-114" dirty="0">
                <a:latin typeface="Gulim"/>
                <a:cs typeface="Gulim"/>
              </a:rPr>
              <a:t>감소하는</a:t>
            </a:r>
            <a:r>
              <a:rPr sz="1400" spc="-5" dirty="0">
                <a:latin typeface="Gulim"/>
                <a:cs typeface="Gulim"/>
              </a:rPr>
              <a:t> </a:t>
            </a:r>
            <a:r>
              <a:rPr sz="1400" spc="-120" dirty="0">
                <a:latin typeface="Gulim"/>
                <a:cs typeface="Gulim"/>
              </a:rPr>
              <a:t>것으로</a:t>
            </a:r>
            <a:r>
              <a:rPr sz="1400" spc="-10" dirty="0">
                <a:latin typeface="Gulim"/>
                <a:cs typeface="Gulim"/>
              </a:rPr>
              <a:t> </a:t>
            </a:r>
            <a:r>
              <a:rPr sz="1400" spc="-25" dirty="0">
                <a:latin typeface="Gulim"/>
                <a:cs typeface="Gulim"/>
              </a:rPr>
              <a:t>추정됨</a:t>
            </a:r>
            <a:endParaRPr sz="14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" y="156413"/>
            <a:ext cx="40176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35" dirty="0">
                <a:solidFill>
                  <a:srgbClr val="205868"/>
                </a:solidFill>
                <a:latin typeface="Gulim"/>
                <a:cs typeface="Gulim"/>
              </a:rPr>
              <a:t>로그선형모형의</a:t>
            </a:r>
            <a:r>
              <a:rPr sz="3000" b="0" spc="-1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25" dirty="0">
                <a:solidFill>
                  <a:srgbClr val="205868"/>
                </a:solidFill>
                <a:latin typeface="Gulim"/>
                <a:cs typeface="Gulim"/>
              </a:rPr>
              <a:t>잔차진단</a:t>
            </a:r>
            <a:endParaRPr sz="3000">
              <a:latin typeface="Gulim"/>
              <a:cs typeface="Guli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088" y="771144"/>
            <a:ext cx="3947160" cy="52451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77495" indent="-186690">
              <a:lnSpc>
                <a:spcPct val="100000"/>
              </a:lnSpc>
              <a:spcBef>
                <a:spcPts val="345"/>
              </a:spcBef>
              <a:buChar char="&gt;"/>
              <a:tabLst>
                <a:tab pos="278130" algn="l"/>
              </a:tabLst>
            </a:pP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par(mfrow=c(2,2))</a:t>
            </a:r>
            <a:endParaRPr sz="1400">
              <a:latin typeface="Malgun Gothic"/>
              <a:cs typeface="Malgun Gothic"/>
            </a:endParaRPr>
          </a:p>
          <a:p>
            <a:pPr marL="277495" indent="-186690">
              <a:lnSpc>
                <a:spcPct val="100000"/>
              </a:lnSpc>
              <a:buChar char="&gt;"/>
              <a:tabLst>
                <a:tab pos="278130" algn="l"/>
              </a:tabLst>
            </a:pP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plot(log_m1)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0500" y="1427988"/>
            <a:ext cx="3945890" cy="52324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214629" marR="340360">
              <a:lnSpc>
                <a:spcPct val="100000"/>
              </a:lnSpc>
              <a:spcBef>
                <a:spcPts val="244"/>
              </a:spcBef>
            </a:pPr>
            <a:r>
              <a:rPr sz="1400" dirty="0">
                <a:latin typeface="Gulim"/>
                <a:cs typeface="Gulim"/>
              </a:rPr>
              <a:t>네</a:t>
            </a:r>
            <a:r>
              <a:rPr sz="1400" spc="-90" dirty="0">
                <a:latin typeface="Gulim"/>
                <a:cs typeface="Gulim"/>
              </a:rPr>
              <a:t> </a:t>
            </a:r>
            <a:r>
              <a:rPr sz="1400" spc="-105" dirty="0">
                <a:latin typeface="Gulim"/>
                <a:cs typeface="Gulim"/>
              </a:rPr>
              <a:t>가지</a:t>
            </a:r>
            <a:r>
              <a:rPr sz="1400" spc="-10" dirty="0">
                <a:latin typeface="Gulim"/>
                <a:cs typeface="Gulim"/>
              </a:rPr>
              <a:t> </a:t>
            </a:r>
            <a:r>
              <a:rPr sz="1400" spc="-95" dirty="0">
                <a:latin typeface="Gulim"/>
                <a:cs typeface="Gulim"/>
              </a:rPr>
              <a:t>잔차</a:t>
            </a:r>
            <a:r>
              <a:rPr sz="1400" spc="-15" dirty="0">
                <a:latin typeface="Gulim"/>
                <a:cs typeface="Gulim"/>
              </a:rPr>
              <a:t> </a:t>
            </a:r>
            <a:r>
              <a:rPr sz="1400" spc="-105" dirty="0">
                <a:latin typeface="Gulim"/>
                <a:cs typeface="Gulim"/>
              </a:rPr>
              <a:t>그림</a:t>
            </a:r>
            <a:r>
              <a:rPr sz="1400" spc="-10" dirty="0">
                <a:latin typeface="Gulim"/>
                <a:cs typeface="Gulim"/>
              </a:rPr>
              <a:t> </a:t>
            </a:r>
            <a:r>
              <a:rPr sz="1400" spc="-105" dirty="0">
                <a:latin typeface="Gulim"/>
                <a:cs typeface="Gulim"/>
              </a:rPr>
              <a:t>모두</a:t>
            </a:r>
            <a:r>
              <a:rPr sz="1400" spc="-10" dirty="0">
                <a:latin typeface="Gulim"/>
                <a:cs typeface="Gulim"/>
              </a:rPr>
              <a:t> </a:t>
            </a:r>
            <a:r>
              <a:rPr sz="1400" spc="-105" dirty="0">
                <a:latin typeface="Gulim"/>
                <a:cs typeface="Gulim"/>
              </a:rPr>
              <a:t>잔차</a:t>
            </a:r>
            <a:r>
              <a:rPr sz="1400" spc="-15" dirty="0">
                <a:latin typeface="Gulim"/>
                <a:cs typeface="Gulim"/>
              </a:rPr>
              <a:t> </a:t>
            </a:r>
            <a:r>
              <a:rPr sz="1400" spc="-110" dirty="0">
                <a:latin typeface="Gulim"/>
                <a:cs typeface="Gulim"/>
              </a:rPr>
              <a:t>분포가</a:t>
            </a:r>
            <a:r>
              <a:rPr sz="1400" spc="-5" dirty="0">
                <a:latin typeface="Gulim"/>
                <a:cs typeface="Gulim"/>
              </a:rPr>
              <a:t> </a:t>
            </a:r>
            <a:r>
              <a:rPr sz="1400" spc="-95" dirty="0">
                <a:latin typeface="Gulim"/>
                <a:cs typeface="Gulim"/>
              </a:rPr>
              <a:t>정규성을 </a:t>
            </a:r>
            <a:r>
              <a:rPr sz="1400" spc="-105" dirty="0">
                <a:latin typeface="Gulim"/>
                <a:cs typeface="Gulim"/>
              </a:rPr>
              <a:t>크게</a:t>
            </a:r>
            <a:r>
              <a:rPr sz="1400" spc="10" dirty="0">
                <a:latin typeface="Gulim"/>
                <a:cs typeface="Gulim"/>
              </a:rPr>
              <a:t> </a:t>
            </a:r>
            <a:r>
              <a:rPr sz="1400" spc="-114" dirty="0">
                <a:latin typeface="Gulim"/>
                <a:cs typeface="Gulim"/>
              </a:rPr>
              <a:t>위배하지</a:t>
            </a:r>
            <a:r>
              <a:rPr sz="1400" spc="-5" dirty="0">
                <a:latin typeface="Gulim"/>
                <a:cs typeface="Gulim"/>
              </a:rPr>
              <a:t> </a:t>
            </a:r>
            <a:r>
              <a:rPr sz="1400" spc="-110" dirty="0">
                <a:latin typeface="Gulim"/>
                <a:cs typeface="Gulim"/>
              </a:rPr>
              <a:t>않음을</a:t>
            </a:r>
            <a:r>
              <a:rPr sz="1400" spc="10" dirty="0">
                <a:latin typeface="Gulim"/>
                <a:cs typeface="Gulim"/>
              </a:rPr>
              <a:t> </a:t>
            </a:r>
            <a:r>
              <a:rPr sz="1400" spc="-120" dirty="0">
                <a:latin typeface="Gulim"/>
                <a:cs typeface="Gulim"/>
              </a:rPr>
              <a:t>보여주고</a:t>
            </a:r>
            <a:r>
              <a:rPr sz="1400" dirty="0">
                <a:latin typeface="Gulim"/>
                <a:cs typeface="Gulim"/>
              </a:rPr>
              <a:t> </a:t>
            </a:r>
            <a:r>
              <a:rPr sz="1400" spc="-25" dirty="0">
                <a:latin typeface="Gulim"/>
                <a:cs typeface="Gulim"/>
              </a:rPr>
              <a:t>있음</a:t>
            </a:r>
            <a:r>
              <a:rPr sz="1400" spc="-25" dirty="0">
                <a:latin typeface="Malgun Gothic"/>
                <a:cs typeface="Malgun Gothic"/>
              </a:rPr>
              <a:t>.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375" y="1636268"/>
            <a:ext cx="3286013" cy="304259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로그선형모형-</a:t>
            </a:r>
            <a:r>
              <a:rPr spc="-100" dirty="0"/>
              <a:t>율(rate)</a:t>
            </a:r>
            <a:r>
              <a:rPr spc="-114" dirty="0"/>
              <a:t> </a:t>
            </a:r>
            <a:r>
              <a:rPr spc="-160" dirty="0"/>
              <a:t>분석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24939" y="1677923"/>
            <a:ext cx="6403975" cy="932815"/>
            <a:chOff x="1424939" y="1677923"/>
            <a:chExt cx="6403975" cy="9328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5430" y="2415285"/>
              <a:ext cx="5483362" cy="1422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89631" y="2421635"/>
              <a:ext cx="5394960" cy="53340"/>
            </a:xfrm>
            <a:custGeom>
              <a:avLst/>
              <a:gdLst/>
              <a:ahLst/>
              <a:cxnLst/>
              <a:rect l="l" t="t" r="r" b="b"/>
              <a:pathLst>
                <a:path w="5394959" h="53339">
                  <a:moveTo>
                    <a:pt x="5394960" y="0"/>
                  </a:moveTo>
                  <a:lnTo>
                    <a:pt x="0" y="0"/>
                  </a:lnTo>
                  <a:lnTo>
                    <a:pt x="0" y="53339"/>
                  </a:lnTo>
                  <a:lnTo>
                    <a:pt x="5394960" y="53339"/>
                  </a:lnTo>
                  <a:lnTo>
                    <a:pt x="539496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0847" y="2458211"/>
              <a:ext cx="1568196" cy="152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04187" y="2473451"/>
              <a:ext cx="1461770" cy="45720"/>
            </a:xfrm>
            <a:custGeom>
              <a:avLst/>
              <a:gdLst/>
              <a:ahLst/>
              <a:cxnLst/>
              <a:rect l="l" t="t" r="r" b="b"/>
              <a:pathLst>
                <a:path w="1461770" h="45719">
                  <a:moveTo>
                    <a:pt x="1461515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1461515" y="45719"/>
                  </a:lnTo>
                  <a:lnTo>
                    <a:pt x="1461515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5231" y="1769299"/>
              <a:ext cx="685800" cy="6264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91995" y="1786127"/>
              <a:ext cx="597535" cy="538480"/>
            </a:xfrm>
            <a:custGeom>
              <a:avLst/>
              <a:gdLst/>
              <a:ahLst/>
              <a:cxnLst/>
              <a:rect l="l" t="t" r="r" b="b"/>
              <a:pathLst>
                <a:path w="597535" h="538480">
                  <a:moveTo>
                    <a:pt x="507746" y="0"/>
                  </a:moveTo>
                  <a:lnTo>
                    <a:pt x="89662" y="0"/>
                  </a:lnTo>
                  <a:lnTo>
                    <a:pt x="54756" y="7044"/>
                  </a:lnTo>
                  <a:lnTo>
                    <a:pt x="26257" y="26257"/>
                  </a:lnTo>
                  <a:lnTo>
                    <a:pt x="7044" y="54756"/>
                  </a:lnTo>
                  <a:lnTo>
                    <a:pt x="0" y="89662"/>
                  </a:lnTo>
                  <a:lnTo>
                    <a:pt x="0" y="448310"/>
                  </a:lnTo>
                  <a:lnTo>
                    <a:pt x="7044" y="483215"/>
                  </a:lnTo>
                  <a:lnTo>
                    <a:pt x="26257" y="511714"/>
                  </a:lnTo>
                  <a:lnTo>
                    <a:pt x="54756" y="530927"/>
                  </a:lnTo>
                  <a:lnTo>
                    <a:pt x="89662" y="537972"/>
                  </a:lnTo>
                  <a:lnTo>
                    <a:pt x="507746" y="537972"/>
                  </a:lnTo>
                  <a:lnTo>
                    <a:pt x="542651" y="530927"/>
                  </a:lnTo>
                  <a:lnTo>
                    <a:pt x="571150" y="511714"/>
                  </a:lnTo>
                  <a:lnTo>
                    <a:pt x="590363" y="483215"/>
                  </a:lnTo>
                  <a:lnTo>
                    <a:pt x="597408" y="448310"/>
                  </a:lnTo>
                  <a:lnTo>
                    <a:pt x="597408" y="89662"/>
                  </a:lnTo>
                  <a:lnTo>
                    <a:pt x="590363" y="54756"/>
                  </a:lnTo>
                  <a:lnTo>
                    <a:pt x="571150" y="26257"/>
                  </a:lnTo>
                  <a:lnTo>
                    <a:pt x="542651" y="7044"/>
                  </a:lnTo>
                  <a:lnTo>
                    <a:pt x="507746" y="0"/>
                  </a:lnTo>
                  <a:close/>
                </a:path>
              </a:pathLst>
            </a:custGeom>
            <a:solidFill>
              <a:srgbClr val="2A8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4939" y="1677923"/>
              <a:ext cx="758952" cy="89915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665223" y="1751787"/>
            <a:ext cx="24955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95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3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" y="156413"/>
            <a:ext cx="47478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40" dirty="0">
                <a:solidFill>
                  <a:srgbClr val="205868"/>
                </a:solidFill>
                <a:latin typeface="Gulim"/>
                <a:cs typeface="Gulim"/>
              </a:rPr>
              <a:t>로그선형모형</a:t>
            </a:r>
            <a:r>
              <a:rPr sz="3000" b="0" spc="-5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dirty="0">
                <a:solidFill>
                  <a:srgbClr val="205868"/>
                </a:solidFill>
                <a:latin typeface="Gulim"/>
                <a:cs typeface="Gulim"/>
              </a:rPr>
              <a:t>-</a:t>
            </a:r>
            <a:r>
              <a:rPr sz="3000" b="0" spc="-2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60" dirty="0">
                <a:solidFill>
                  <a:srgbClr val="205868"/>
                </a:solidFill>
                <a:latin typeface="Gulim"/>
                <a:cs typeface="Gulim"/>
              </a:rPr>
              <a:t>율(rate)</a:t>
            </a:r>
            <a:r>
              <a:rPr sz="3000" b="0" spc="-15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165" dirty="0">
                <a:solidFill>
                  <a:srgbClr val="205868"/>
                </a:solidFill>
                <a:latin typeface="Gulim"/>
                <a:cs typeface="Gulim"/>
              </a:rPr>
              <a:t>분석</a:t>
            </a:r>
            <a:endParaRPr sz="3000">
              <a:latin typeface="Gulim"/>
              <a:cs typeface="Guli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977" y="829934"/>
            <a:ext cx="5844418" cy="409854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" y="156413"/>
            <a:ext cx="35890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205868"/>
                </a:solidFill>
                <a:latin typeface="Gulim"/>
                <a:cs typeface="Gulim"/>
              </a:rPr>
              <a:t>R</a:t>
            </a:r>
            <a:r>
              <a:rPr sz="3000" b="0" spc="-13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190" dirty="0">
                <a:solidFill>
                  <a:srgbClr val="205868"/>
                </a:solidFill>
                <a:latin typeface="Gulim"/>
                <a:cs typeface="Gulim"/>
              </a:rPr>
              <a:t>활용</a:t>
            </a:r>
            <a:r>
              <a:rPr sz="3000" b="0" spc="-6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dirty="0">
                <a:solidFill>
                  <a:srgbClr val="205868"/>
                </a:solidFill>
                <a:latin typeface="Gulim"/>
                <a:cs typeface="Gulim"/>
              </a:rPr>
              <a:t>:</a:t>
            </a:r>
            <a:r>
              <a:rPr sz="3000" b="0" spc="-9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55" dirty="0">
                <a:solidFill>
                  <a:srgbClr val="205868"/>
                </a:solidFill>
                <a:latin typeface="Gulim"/>
                <a:cs typeface="Gulim"/>
              </a:rPr>
              <a:t>율(rate)</a:t>
            </a:r>
            <a:r>
              <a:rPr sz="3000" b="0" spc="-10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170" dirty="0">
                <a:solidFill>
                  <a:srgbClr val="205868"/>
                </a:solidFill>
                <a:latin typeface="Gulim"/>
                <a:cs typeface="Gulim"/>
              </a:rPr>
              <a:t>분석</a:t>
            </a:r>
            <a:endParaRPr sz="3000">
              <a:latin typeface="Gulim"/>
              <a:cs typeface="Guli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2191" y="2394331"/>
            <a:ext cx="739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Malgun Gothic"/>
                <a:cs typeface="Malgun Gothic"/>
              </a:rPr>
              <a:t>분석모형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678" y="819649"/>
            <a:ext cx="5430752" cy="146323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61303" y="771144"/>
            <a:ext cx="2886710" cy="73914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54305" marR="131445" indent="-62865">
              <a:lnSpc>
                <a:spcPct val="100000"/>
              </a:lnSpc>
              <a:spcBef>
                <a:spcPts val="345"/>
              </a:spcBef>
            </a:pPr>
            <a:r>
              <a:rPr sz="1400" b="1" dirty="0">
                <a:latin typeface="Malgun Gothic"/>
                <a:cs typeface="Malgun Gothic"/>
              </a:rPr>
              <a:t>관심</a:t>
            </a:r>
            <a:r>
              <a:rPr sz="1400" b="1" spc="-2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내용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:</a:t>
            </a:r>
            <a:r>
              <a:rPr sz="1400" b="1" spc="-1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흑색종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spc="-20" dirty="0">
                <a:latin typeface="Malgun Gothic"/>
                <a:cs typeface="Malgun Gothic"/>
              </a:rPr>
              <a:t>발병률이 </a:t>
            </a:r>
            <a:r>
              <a:rPr sz="1400" b="1" dirty="0">
                <a:latin typeface="Malgun Gothic"/>
                <a:cs typeface="Malgun Gothic"/>
              </a:rPr>
              <a:t>나이(age)와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거주지역(region)에 </a:t>
            </a:r>
            <a:r>
              <a:rPr sz="1400" b="1" dirty="0">
                <a:latin typeface="Malgun Gothic"/>
                <a:cs typeface="Malgun Gothic"/>
              </a:rPr>
              <a:t>따라</a:t>
            </a:r>
            <a:r>
              <a:rPr sz="1400" b="1" spc="-1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차이가</a:t>
            </a:r>
            <a:r>
              <a:rPr sz="1400" b="1" spc="-25" dirty="0">
                <a:latin typeface="Malgun Gothic"/>
                <a:cs typeface="Malgun Gothic"/>
              </a:rPr>
              <a:t> 있는가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9578" y="2448723"/>
            <a:ext cx="4769023" cy="22699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798" y="1733169"/>
            <a:ext cx="40614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로지스틱</a:t>
            </a:r>
            <a:r>
              <a:rPr spc="-10" dirty="0"/>
              <a:t> </a:t>
            </a:r>
            <a:r>
              <a:rPr spc="-250" dirty="0"/>
              <a:t>회귀모형</a:t>
            </a:r>
            <a:r>
              <a:rPr spc="-15" dirty="0"/>
              <a:t> </a:t>
            </a:r>
            <a:r>
              <a:rPr spc="-195" dirty="0"/>
              <a:t>해석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50847" y="1677923"/>
            <a:ext cx="6377940" cy="932815"/>
            <a:chOff x="1450847" y="1677923"/>
            <a:chExt cx="6377940" cy="9328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5430" y="2415285"/>
              <a:ext cx="5483362" cy="1422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89631" y="2421635"/>
              <a:ext cx="5394960" cy="53340"/>
            </a:xfrm>
            <a:custGeom>
              <a:avLst/>
              <a:gdLst/>
              <a:ahLst/>
              <a:cxnLst/>
              <a:rect l="l" t="t" r="r" b="b"/>
              <a:pathLst>
                <a:path w="5394959" h="53339">
                  <a:moveTo>
                    <a:pt x="5394960" y="0"/>
                  </a:moveTo>
                  <a:lnTo>
                    <a:pt x="0" y="0"/>
                  </a:lnTo>
                  <a:lnTo>
                    <a:pt x="0" y="53339"/>
                  </a:lnTo>
                  <a:lnTo>
                    <a:pt x="5394960" y="53339"/>
                  </a:lnTo>
                  <a:lnTo>
                    <a:pt x="539496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0847" y="2458211"/>
              <a:ext cx="1568196" cy="152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04187" y="2473451"/>
              <a:ext cx="1461770" cy="45720"/>
            </a:xfrm>
            <a:custGeom>
              <a:avLst/>
              <a:gdLst/>
              <a:ahLst/>
              <a:cxnLst/>
              <a:rect l="l" t="t" r="r" b="b"/>
              <a:pathLst>
                <a:path w="1461770" h="45719">
                  <a:moveTo>
                    <a:pt x="1461515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1461515" y="45719"/>
                  </a:lnTo>
                  <a:lnTo>
                    <a:pt x="1461515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5231" y="1769299"/>
              <a:ext cx="685800" cy="6264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91995" y="1786127"/>
              <a:ext cx="597535" cy="538480"/>
            </a:xfrm>
            <a:custGeom>
              <a:avLst/>
              <a:gdLst/>
              <a:ahLst/>
              <a:cxnLst/>
              <a:rect l="l" t="t" r="r" b="b"/>
              <a:pathLst>
                <a:path w="597535" h="538480">
                  <a:moveTo>
                    <a:pt x="507746" y="0"/>
                  </a:moveTo>
                  <a:lnTo>
                    <a:pt x="89662" y="0"/>
                  </a:lnTo>
                  <a:lnTo>
                    <a:pt x="54756" y="7044"/>
                  </a:lnTo>
                  <a:lnTo>
                    <a:pt x="26257" y="26257"/>
                  </a:lnTo>
                  <a:lnTo>
                    <a:pt x="7044" y="54756"/>
                  </a:lnTo>
                  <a:lnTo>
                    <a:pt x="0" y="89662"/>
                  </a:lnTo>
                  <a:lnTo>
                    <a:pt x="0" y="448310"/>
                  </a:lnTo>
                  <a:lnTo>
                    <a:pt x="7044" y="483215"/>
                  </a:lnTo>
                  <a:lnTo>
                    <a:pt x="26257" y="511714"/>
                  </a:lnTo>
                  <a:lnTo>
                    <a:pt x="54756" y="530927"/>
                  </a:lnTo>
                  <a:lnTo>
                    <a:pt x="89662" y="537972"/>
                  </a:lnTo>
                  <a:lnTo>
                    <a:pt x="507746" y="537972"/>
                  </a:lnTo>
                  <a:lnTo>
                    <a:pt x="542651" y="530927"/>
                  </a:lnTo>
                  <a:lnTo>
                    <a:pt x="571150" y="511714"/>
                  </a:lnTo>
                  <a:lnTo>
                    <a:pt x="590363" y="483215"/>
                  </a:lnTo>
                  <a:lnTo>
                    <a:pt x="597408" y="448310"/>
                  </a:lnTo>
                  <a:lnTo>
                    <a:pt x="597408" y="89662"/>
                  </a:lnTo>
                  <a:lnTo>
                    <a:pt x="590363" y="54756"/>
                  </a:lnTo>
                  <a:lnTo>
                    <a:pt x="571150" y="26257"/>
                  </a:lnTo>
                  <a:lnTo>
                    <a:pt x="542651" y="7044"/>
                  </a:lnTo>
                  <a:lnTo>
                    <a:pt x="507746" y="0"/>
                  </a:lnTo>
                  <a:close/>
                </a:path>
              </a:pathLst>
            </a:custGeom>
            <a:solidFill>
              <a:srgbClr val="2A8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5419" y="1677923"/>
              <a:ext cx="699516" cy="89915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695450" y="1751787"/>
            <a:ext cx="1911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3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" y="156413"/>
            <a:ext cx="35845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205868"/>
                </a:solidFill>
                <a:latin typeface="Gulim"/>
                <a:cs typeface="Gulim"/>
              </a:rPr>
              <a:t>R</a:t>
            </a:r>
            <a:r>
              <a:rPr sz="3000" b="0" spc="-75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190" dirty="0">
                <a:solidFill>
                  <a:srgbClr val="205868"/>
                </a:solidFill>
                <a:latin typeface="Gulim"/>
                <a:cs typeface="Gulim"/>
              </a:rPr>
              <a:t>활용</a:t>
            </a:r>
            <a:r>
              <a:rPr sz="3000" b="0" spc="-55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dirty="0">
                <a:solidFill>
                  <a:srgbClr val="205868"/>
                </a:solidFill>
                <a:latin typeface="Gulim"/>
                <a:cs typeface="Gulim"/>
              </a:rPr>
              <a:t>:</a:t>
            </a:r>
            <a:r>
              <a:rPr sz="3000" b="0" spc="-7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29" dirty="0">
                <a:solidFill>
                  <a:srgbClr val="205868"/>
                </a:solidFill>
                <a:latin typeface="Gulim"/>
                <a:cs typeface="Gulim"/>
              </a:rPr>
              <a:t>로그선형모형</a:t>
            </a:r>
            <a:endParaRPr sz="3000">
              <a:latin typeface="Gulim"/>
              <a:cs typeface="Guli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088" y="797051"/>
            <a:ext cx="5287010" cy="3970020"/>
          </a:xfrm>
          <a:custGeom>
            <a:avLst/>
            <a:gdLst/>
            <a:ahLst/>
            <a:cxnLst/>
            <a:rect l="l" t="t" r="r" b="b"/>
            <a:pathLst>
              <a:path w="5287010" h="3970020">
                <a:moveTo>
                  <a:pt x="0" y="3970020"/>
                </a:moveTo>
                <a:lnTo>
                  <a:pt x="5286756" y="3970020"/>
                </a:lnTo>
                <a:lnTo>
                  <a:pt x="5286756" y="0"/>
                </a:lnTo>
                <a:lnTo>
                  <a:pt x="0" y="0"/>
                </a:lnTo>
                <a:lnTo>
                  <a:pt x="0" y="397002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437" y="827354"/>
            <a:ext cx="43033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05"/>
              </a:spcBef>
              <a:buChar char="&gt;"/>
              <a:tabLst>
                <a:tab pos="198755" algn="l"/>
              </a:tabLst>
            </a:pP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melanoma</a:t>
            </a:r>
            <a:r>
              <a:rPr sz="1400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&lt;-</a:t>
            </a:r>
            <a:r>
              <a:rPr sz="1400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read.csv('c:/data/reg/melanoma.csv')</a:t>
            </a:r>
            <a:endParaRPr sz="1400">
              <a:latin typeface="Malgun Gothic"/>
              <a:cs typeface="Malgun Gothic"/>
            </a:endParaRPr>
          </a:p>
          <a:p>
            <a:pPr marL="198120" indent="-186055">
              <a:lnSpc>
                <a:spcPct val="100000"/>
              </a:lnSpc>
              <a:buChar char="&gt;"/>
              <a:tabLst>
                <a:tab pos="198755" algn="l"/>
              </a:tabLst>
            </a:pP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melanoma</a:t>
            </a:r>
            <a:endParaRPr sz="1400">
              <a:latin typeface="Malgun Gothic"/>
              <a:cs typeface="Malgun Gothic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3387" y="1300201"/>
          <a:ext cx="2597150" cy="2735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marR="34925" algn="r">
                        <a:lnSpc>
                          <a:spcPts val="1440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44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region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440"/>
                        </a:lnSpc>
                      </a:pPr>
                      <a:r>
                        <a:rPr sz="1400" b="1" spc="6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cases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0"/>
                        </a:lnSpc>
                      </a:pPr>
                      <a:r>
                        <a:rPr sz="1400" b="1" spc="1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total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  <a:tabLst>
                          <a:tab pos="261620" algn="l"/>
                        </a:tabLst>
                      </a:pP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35-</a:t>
                      </a: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south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75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220407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34925" algn="r">
                        <a:lnSpc>
                          <a:spcPts val="1585"/>
                        </a:lnSpc>
                        <a:tabLst>
                          <a:tab pos="261620" algn="l"/>
                        </a:tabLst>
                      </a:pP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45-</a:t>
                      </a: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54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5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south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585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68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85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198119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  <a:tabLst>
                          <a:tab pos="261620" algn="l"/>
                        </a:tabLst>
                      </a:pP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55-</a:t>
                      </a: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64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south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63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134084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  <a:tabLst>
                          <a:tab pos="261620" algn="l"/>
                        </a:tabLst>
                      </a:pP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65-</a:t>
                      </a: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74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south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45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70708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  <a:tabLst>
                          <a:tab pos="436880" algn="l"/>
                        </a:tabLst>
                      </a:pP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75+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south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34233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  <a:tabLst>
                          <a:tab pos="436880" algn="l"/>
                        </a:tabLst>
                      </a:pP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&lt;35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south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64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1074246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  <a:tabLst>
                          <a:tab pos="261620" algn="l"/>
                        </a:tabLst>
                      </a:pP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35-</a:t>
                      </a: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north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76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564535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  <a:tabLst>
                          <a:tab pos="261620" algn="l"/>
                        </a:tabLst>
                      </a:pP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45-</a:t>
                      </a: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54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north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98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592983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  <a:tabLst>
                          <a:tab pos="261620" algn="l"/>
                        </a:tabLst>
                      </a:pP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55-</a:t>
                      </a: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64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north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104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450740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400" b="1" spc="30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65-</a:t>
                      </a: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74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north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63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270908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35560" algn="r">
                        <a:lnSpc>
                          <a:spcPts val="1580"/>
                        </a:lnSpc>
                        <a:tabLst>
                          <a:tab pos="436880" algn="l"/>
                        </a:tabLst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75+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north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580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161850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R="34925" algn="r">
                        <a:lnSpc>
                          <a:spcPts val="1445"/>
                        </a:lnSpc>
                        <a:tabLst>
                          <a:tab pos="523875" algn="l"/>
                        </a:tabLst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445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north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445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61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5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2880262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02437" y="4029252"/>
            <a:ext cx="47110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5080" indent="-203200">
              <a:lnSpc>
                <a:spcPct val="100000"/>
              </a:lnSpc>
              <a:spcBef>
                <a:spcPts val="100"/>
              </a:spcBef>
              <a:buChar char="&gt;"/>
              <a:tabLst>
                <a:tab pos="203200" algn="l"/>
              </a:tabLst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log.rt</a:t>
            </a:r>
            <a:r>
              <a:rPr sz="1400" b="1" spc="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&lt;-</a:t>
            </a:r>
            <a:r>
              <a:rPr sz="1400" b="1" spc="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glm(cases~age+region-offset(log(total)),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family=poisson(link=log),</a:t>
            </a:r>
            <a:r>
              <a:rPr sz="1400" b="1" spc="-1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data=melanoma)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" y="156413"/>
            <a:ext cx="35845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205868"/>
                </a:solidFill>
                <a:latin typeface="Gulim"/>
                <a:cs typeface="Gulim"/>
              </a:rPr>
              <a:t>R</a:t>
            </a:r>
            <a:r>
              <a:rPr sz="3000" b="0" spc="-75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190" dirty="0">
                <a:solidFill>
                  <a:srgbClr val="205868"/>
                </a:solidFill>
                <a:latin typeface="Gulim"/>
                <a:cs typeface="Gulim"/>
              </a:rPr>
              <a:t>활용</a:t>
            </a:r>
            <a:r>
              <a:rPr sz="3000" b="0" spc="-55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dirty="0">
                <a:solidFill>
                  <a:srgbClr val="205868"/>
                </a:solidFill>
                <a:latin typeface="Gulim"/>
                <a:cs typeface="Gulim"/>
              </a:rPr>
              <a:t>:</a:t>
            </a:r>
            <a:r>
              <a:rPr sz="3000" b="0" spc="-7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29" dirty="0">
                <a:solidFill>
                  <a:srgbClr val="205868"/>
                </a:solidFill>
                <a:latin typeface="Gulim"/>
                <a:cs typeface="Gulim"/>
              </a:rPr>
              <a:t>로그선형모형</a:t>
            </a:r>
            <a:endParaRPr sz="3000">
              <a:latin typeface="Gulim"/>
              <a:cs typeface="Guli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088" y="771144"/>
            <a:ext cx="7589520" cy="4310380"/>
          </a:xfrm>
          <a:custGeom>
            <a:avLst/>
            <a:gdLst/>
            <a:ahLst/>
            <a:cxnLst/>
            <a:rect l="l" t="t" r="r" b="b"/>
            <a:pathLst>
              <a:path w="7589520" h="4310380">
                <a:moveTo>
                  <a:pt x="0" y="4309872"/>
                </a:moveTo>
                <a:lnTo>
                  <a:pt x="7589520" y="4309872"/>
                </a:lnTo>
                <a:lnTo>
                  <a:pt x="7589520" y="0"/>
                </a:lnTo>
                <a:lnTo>
                  <a:pt x="0" y="0"/>
                </a:lnTo>
                <a:lnTo>
                  <a:pt x="0" y="4309872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437" y="801446"/>
            <a:ext cx="1494155" cy="643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05"/>
              </a:spcBef>
              <a:buChar char="&gt;"/>
              <a:tabLst>
                <a:tab pos="198755" algn="l"/>
              </a:tabLst>
            </a:pP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summary(log.rt)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…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dirty="0">
                <a:solidFill>
                  <a:srgbClr val="001F5F"/>
                </a:solidFill>
                <a:latin typeface="Times New Roman"/>
                <a:cs typeface="Times New Roman"/>
              </a:rPr>
              <a:t>Deviance</a:t>
            </a:r>
            <a:r>
              <a:rPr sz="1200" b="1" spc="2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Residuals: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8919" y="1449391"/>
          <a:ext cx="4556125" cy="613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685">
                <a:tc>
                  <a:txBody>
                    <a:bodyPr/>
                    <a:lstStyle/>
                    <a:p>
                      <a:pPr marR="55880" algn="r">
                        <a:lnSpc>
                          <a:spcPts val="1060"/>
                        </a:lnSpc>
                      </a:pPr>
                      <a:r>
                        <a:rPr sz="105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060"/>
                        </a:lnSpc>
                      </a:pPr>
                      <a:r>
                        <a:rPr sz="105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ts val="1060"/>
                        </a:lnSpc>
                      </a:pPr>
                      <a:r>
                        <a:rPr sz="105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060"/>
                        </a:lnSpc>
                      </a:pPr>
                      <a:r>
                        <a:rPr sz="105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ts val="1060"/>
                        </a:lnSpc>
                      </a:pPr>
                      <a:r>
                        <a:rPr sz="105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060"/>
                        </a:lnSpc>
                      </a:pPr>
                      <a:r>
                        <a:rPr sz="105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ts val="1060"/>
                        </a:lnSpc>
                      </a:pPr>
                      <a:r>
                        <a:rPr sz="105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60"/>
                        </a:lnSpc>
                      </a:pPr>
                      <a:r>
                        <a:rPr sz="105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R="55880" algn="r">
                        <a:lnSpc>
                          <a:spcPts val="1160"/>
                        </a:lnSpc>
                      </a:pPr>
                      <a:r>
                        <a:rPr sz="105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0.4</a:t>
                      </a:r>
                      <a:r>
                        <a:rPr sz="1050" b="1" spc="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05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050" b="1" spc="7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160"/>
                        </a:lnSpc>
                      </a:pPr>
                      <a:r>
                        <a:rPr sz="1050" b="1" spc="1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5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50" b="1" spc="5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.42</a:t>
                      </a:r>
                      <a:r>
                        <a:rPr sz="105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05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1160"/>
                        </a:lnSpc>
                      </a:pPr>
                      <a:r>
                        <a:rPr sz="1050" b="1" spc="1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50" b="1" spc="5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</a:t>
                      </a:r>
                      <a:r>
                        <a:rPr sz="105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53</a:t>
                      </a:r>
                      <a:r>
                        <a:rPr sz="1050" b="1" spc="5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5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160"/>
                        </a:lnSpc>
                      </a:pPr>
                      <a:r>
                        <a:rPr sz="105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</a:t>
                      </a:r>
                      <a:r>
                        <a:rPr sz="1050" b="1" spc="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05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46</a:t>
                      </a:r>
                      <a:r>
                        <a:rPr sz="1050" b="1" spc="7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ts val="1160"/>
                        </a:lnSpc>
                      </a:pPr>
                      <a:r>
                        <a:rPr sz="1050" b="1" spc="1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5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050" b="1" spc="5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.3</a:t>
                      </a:r>
                      <a:r>
                        <a:rPr sz="105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050" b="1" spc="5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05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160"/>
                        </a:lnSpc>
                      </a:pPr>
                      <a:r>
                        <a:rPr sz="105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0.86</a:t>
                      </a:r>
                      <a:r>
                        <a:rPr sz="1050" b="1" spc="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050" b="1" spc="7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ts val="1160"/>
                        </a:lnSpc>
                      </a:pPr>
                      <a:r>
                        <a:rPr sz="1050" b="1" spc="1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5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50" b="1" spc="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5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458</a:t>
                      </a:r>
                      <a:r>
                        <a:rPr sz="1050" b="1" spc="7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160"/>
                        </a:lnSpc>
                      </a:pPr>
                      <a:r>
                        <a:rPr sz="1050" b="1" spc="5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0.3</a:t>
                      </a:r>
                      <a:r>
                        <a:rPr sz="105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66</a:t>
                      </a:r>
                      <a:r>
                        <a:rPr sz="105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R="55880" algn="r">
                        <a:lnSpc>
                          <a:spcPts val="1160"/>
                        </a:lnSpc>
                      </a:pPr>
                      <a:r>
                        <a:rPr sz="105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160"/>
                        </a:lnSpc>
                      </a:pPr>
                      <a:r>
                        <a:rPr sz="105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ts val="1160"/>
                        </a:lnSpc>
                      </a:pPr>
                      <a:r>
                        <a:rPr sz="105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160"/>
                        </a:lnSpc>
                      </a:pPr>
                      <a:r>
                        <a:rPr sz="105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marR="55880" algn="r">
                        <a:lnSpc>
                          <a:spcPts val="1060"/>
                        </a:lnSpc>
                      </a:pPr>
                      <a:r>
                        <a:rPr sz="105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0.4</a:t>
                      </a:r>
                      <a:r>
                        <a:rPr sz="1050" b="1" spc="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5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050" b="1" spc="7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060"/>
                        </a:lnSpc>
                      </a:pPr>
                      <a:r>
                        <a:rPr sz="1050" b="1" spc="1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5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50" b="1" spc="5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.59</a:t>
                      </a:r>
                      <a:r>
                        <a:rPr sz="105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05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1060"/>
                        </a:lnSpc>
                      </a:pPr>
                      <a:r>
                        <a:rPr sz="1050" b="1" spc="5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</a:t>
                      </a:r>
                      <a:r>
                        <a:rPr sz="105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89</a:t>
                      </a:r>
                      <a:r>
                        <a:rPr sz="1050" b="1" spc="5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5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060"/>
                        </a:lnSpc>
                      </a:pPr>
                      <a:r>
                        <a:rPr sz="1050" b="1" spc="1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5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</a:t>
                      </a:r>
                      <a:r>
                        <a:rPr sz="1050" b="1" spc="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05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28</a:t>
                      </a:r>
                      <a:r>
                        <a:rPr sz="1050" b="1" spc="7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02437" y="2242566"/>
            <a:ext cx="996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70" dirty="0">
                <a:solidFill>
                  <a:srgbClr val="001F5F"/>
                </a:solidFill>
                <a:latin typeface="Times New Roman"/>
                <a:cs typeface="Times New Roman"/>
              </a:rPr>
              <a:t>Coefficients: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3387" y="2459726"/>
          <a:ext cx="4179570" cy="1795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20"/>
                        </a:lnSpc>
                      </a:pPr>
                      <a:r>
                        <a:rPr sz="1200" b="1" spc="9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Estima</a:t>
                      </a:r>
                      <a:r>
                        <a:rPr sz="1200" b="1" spc="8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spc="10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175">
                        <a:lnSpc>
                          <a:spcPts val="1220"/>
                        </a:lnSpc>
                      </a:pPr>
                      <a:r>
                        <a:rPr sz="1200" b="1" spc="7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Std.</a:t>
                      </a:r>
                      <a:r>
                        <a:rPr sz="1200" b="1" spc="27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Error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220"/>
                        </a:lnSpc>
                      </a:pPr>
                      <a:r>
                        <a:rPr sz="120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200" b="1" spc="27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220"/>
                        </a:lnSpc>
                      </a:pPr>
                      <a:r>
                        <a:rPr sz="1200" b="1" spc="9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Pr(&gt;|z|)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(Intercept)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340"/>
                        </a:lnSpc>
                      </a:pPr>
                      <a:r>
                        <a:rPr sz="1200" b="1" spc="18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10.65831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 marR="3175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0.09518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340"/>
                        </a:lnSpc>
                      </a:pPr>
                      <a:r>
                        <a:rPr sz="1200" b="1" spc="18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111.97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&lt;2e-</a:t>
                      </a:r>
                      <a:r>
                        <a:rPr sz="12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340"/>
                        </a:lnSpc>
                      </a:pPr>
                      <a:r>
                        <a:rPr sz="12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***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age35-</a:t>
                      </a:r>
                      <a:r>
                        <a:rPr sz="12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1.79737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 marR="3175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0.12093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14.86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&lt;2e-</a:t>
                      </a:r>
                      <a:r>
                        <a:rPr sz="12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340"/>
                        </a:lnSpc>
                      </a:pPr>
                      <a:r>
                        <a:rPr sz="12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***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age45-</a:t>
                      </a:r>
                      <a:r>
                        <a:rPr sz="12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54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1.91309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 marR="3175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0.11844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16.15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&lt;2e-</a:t>
                      </a:r>
                      <a:r>
                        <a:rPr sz="12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340"/>
                        </a:lnSpc>
                      </a:pPr>
                      <a:r>
                        <a:rPr sz="12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***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age55-</a:t>
                      </a:r>
                      <a:r>
                        <a:rPr sz="12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64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2.24180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 marR="3175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0.11834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18.94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&lt;2e-</a:t>
                      </a:r>
                      <a:r>
                        <a:rPr sz="12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340"/>
                        </a:lnSpc>
                      </a:pPr>
                      <a:r>
                        <a:rPr sz="12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***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age65-</a:t>
                      </a:r>
                      <a:r>
                        <a:rPr sz="12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74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2.36572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 marR="3175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0.13152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17.99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&lt;2e-</a:t>
                      </a:r>
                      <a:r>
                        <a:rPr sz="12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340"/>
                        </a:lnSpc>
                      </a:pPr>
                      <a:r>
                        <a:rPr sz="12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***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age75+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2.94468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 marR="3175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0.13205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22.30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&lt;2e-</a:t>
                      </a:r>
                      <a:r>
                        <a:rPr sz="12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340"/>
                        </a:lnSpc>
                      </a:pPr>
                      <a:r>
                        <a:rPr sz="12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***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regionsouth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0.81948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 marR="3175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0.07103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11.54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&lt;2e-</a:t>
                      </a:r>
                      <a:r>
                        <a:rPr sz="12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340"/>
                        </a:lnSpc>
                      </a:pPr>
                      <a:r>
                        <a:rPr sz="12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***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b="1" spc="18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1200" b="1" spc="1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(Dispersion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20"/>
                        </a:lnSpc>
                      </a:pP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parameter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20"/>
                        </a:lnSpc>
                      </a:pPr>
                      <a:r>
                        <a:rPr sz="1200" b="1" spc="7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b="1" spc="28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poisson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220"/>
                        </a:lnSpc>
                      </a:pPr>
                      <a:r>
                        <a:rPr sz="1200" b="1" spc="1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famil</a:t>
                      </a:r>
                      <a:r>
                        <a:rPr sz="1200" b="1" spc="1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20"/>
                        </a:lnSpc>
                      </a:pPr>
                      <a:r>
                        <a:rPr sz="12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taken</a:t>
                      </a:r>
                      <a:r>
                        <a:rPr sz="1200" b="1" spc="3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6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20"/>
                        </a:lnSpc>
                      </a:pPr>
                      <a:r>
                        <a:rPr sz="12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200" b="1" spc="2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5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566517" y="4254804"/>
            <a:ext cx="1891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11150" algn="l"/>
                <a:tab pos="535305" algn="l"/>
              </a:tabLst>
            </a:pPr>
            <a:r>
              <a:rPr sz="1200" b="1" dirty="0">
                <a:solidFill>
                  <a:srgbClr val="001F5F"/>
                </a:solidFill>
                <a:latin typeface="Times New Roman"/>
                <a:cs typeface="Times New Roman"/>
              </a:rPr>
              <a:t>on</a:t>
            </a:r>
            <a:r>
              <a:rPr sz="1200" b="1" spc="1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11</a:t>
            </a:r>
            <a:r>
              <a:rPr sz="1200" b="1" dirty="0">
                <a:solidFill>
                  <a:srgbClr val="001F5F"/>
                </a:solidFill>
                <a:latin typeface="Times New Roman"/>
                <a:cs typeface="Times New Roman"/>
              </a:rPr>
              <a:t>	degrees</a:t>
            </a:r>
            <a:r>
              <a:rPr sz="1200" b="1" spc="3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b="1" spc="9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200" b="1" spc="3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freedom on</a:t>
            </a:r>
            <a:r>
              <a:rPr sz="12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2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5</a:t>
            </a:r>
            <a:r>
              <a:rPr sz="1200" b="1" dirty="0">
                <a:solidFill>
                  <a:srgbClr val="001F5F"/>
                </a:solidFill>
                <a:latin typeface="Times New Roman"/>
                <a:cs typeface="Times New Roman"/>
              </a:rPr>
              <a:t>	degrees</a:t>
            </a:r>
            <a:r>
              <a:rPr sz="1200" b="1" spc="3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b="1" spc="9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200" b="1" spc="3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freedom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437" y="4254804"/>
            <a:ext cx="20402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1F5F"/>
                </a:solidFill>
                <a:latin typeface="Times New Roman"/>
                <a:cs typeface="Times New Roman"/>
              </a:rPr>
              <a:t>Null</a:t>
            </a:r>
            <a:r>
              <a:rPr sz="1200" b="1" spc="5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1F5F"/>
                </a:solidFill>
                <a:latin typeface="Times New Roman"/>
                <a:cs typeface="Times New Roman"/>
              </a:rPr>
              <a:t>deviance:</a:t>
            </a:r>
            <a:r>
              <a:rPr sz="1200" b="1" spc="5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895.8197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tabLst>
                <a:tab pos="1566545" algn="l"/>
              </a:tabLst>
            </a:pPr>
            <a:r>
              <a:rPr sz="1200" b="1" dirty="0">
                <a:solidFill>
                  <a:srgbClr val="001F5F"/>
                </a:solidFill>
                <a:latin typeface="Times New Roman"/>
                <a:cs typeface="Times New Roman"/>
              </a:rPr>
              <a:t>Residual</a:t>
            </a:r>
            <a:r>
              <a:rPr sz="1200" b="1" spc="4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deviance:</a:t>
            </a:r>
            <a:r>
              <a:rPr sz="12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2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6.2149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AIC:</a:t>
            </a:r>
            <a:r>
              <a:rPr sz="1200" b="1" spc="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92.44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437" y="4803749"/>
            <a:ext cx="2863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0" dirty="0">
                <a:solidFill>
                  <a:srgbClr val="001F5F"/>
                </a:solidFill>
                <a:latin typeface="Times New Roman"/>
                <a:cs typeface="Times New Roman"/>
              </a:rPr>
              <a:t>Number</a:t>
            </a:r>
            <a:r>
              <a:rPr sz="1200" b="1" spc="3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b="1" spc="9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2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1F5F"/>
                </a:solidFill>
                <a:latin typeface="Times New Roman"/>
                <a:cs typeface="Times New Roman"/>
              </a:rPr>
              <a:t>Fisher</a:t>
            </a:r>
            <a:r>
              <a:rPr sz="1200" b="1" spc="3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1F5F"/>
                </a:solidFill>
                <a:latin typeface="Times New Roman"/>
                <a:cs typeface="Times New Roman"/>
              </a:rPr>
              <a:t>Scoring</a:t>
            </a:r>
            <a:r>
              <a:rPr sz="12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b="1" spc="105" dirty="0">
                <a:solidFill>
                  <a:srgbClr val="001F5F"/>
                </a:solidFill>
                <a:latin typeface="Times New Roman"/>
                <a:cs typeface="Times New Roman"/>
              </a:rPr>
              <a:t>iterations:</a:t>
            </a:r>
            <a:r>
              <a:rPr sz="12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2376" y="2014727"/>
            <a:ext cx="4258056" cy="492251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864614" y="2178811"/>
            <a:ext cx="2592705" cy="334645"/>
          </a:xfrm>
          <a:custGeom>
            <a:avLst/>
            <a:gdLst/>
            <a:ahLst/>
            <a:cxnLst/>
            <a:rect l="l" t="t" r="r" b="b"/>
            <a:pathLst>
              <a:path w="2592704" h="334644">
                <a:moveTo>
                  <a:pt x="2555916" y="39310"/>
                </a:moveTo>
                <a:lnTo>
                  <a:pt x="0" y="321944"/>
                </a:lnTo>
                <a:lnTo>
                  <a:pt x="1397" y="334644"/>
                </a:lnTo>
                <a:lnTo>
                  <a:pt x="2557417" y="51999"/>
                </a:lnTo>
                <a:lnTo>
                  <a:pt x="2567546" y="44483"/>
                </a:lnTo>
                <a:lnTo>
                  <a:pt x="2555916" y="39310"/>
                </a:lnTo>
                <a:close/>
              </a:path>
              <a:path w="2592704" h="334644">
                <a:moveTo>
                  <a:pt x="2581437" y="36702"/>
                </a:moveTo>
                <a:lnTo>
                  <a:pt x="2579497" y="36702"/>
                </a:lnTo>
                <a:lnTo>
                  <a:pt x="2580894" y="49402"/>
                </a:lnTo>
                <a:lnTo>
                  <a:pt x="2557417" y="51999"/>
                </a:lnTo>
                <a:lnTo>
                  <a:pt x="2505456" y="90550"/>
                </a:lnTo>
                <a:lnTo>
                  <a:pt x="2502662" y="92582"/>
                </a:lnTo>
                <a:lnTo>
                  <a:pt x="2502027" y="96519"/>
                </a:lnTo>
                <a:lnTo>
                  <a:pt x="2504186" y="99440"/>
                </a:lnTo>
                <a:lnTo>
                  <a:pt x="2506218" y="102235"/>
                </a:lnTo>
                <a:lnTo>
                  <a:pt x="2510282" y="102743"/>
                </a:lnTo>
                <a:lnTo>
                  <a:pt x="2513076" y="100711"/>
                </a:lnTo>
                <a:lnTo>
                  <a:pt x="2592578" y="41656"/>
                </a:lnTo>
                <a:lnTo>
                  <a:pt x="2581437" y="36702"/>
                </a:lnTo>
                <a:close/>
              </a:path>
              <a:path w="2592704" h="334644">
                <a:moveTo>
                  <a:pt x="2567546" y="44483"/>
                </a:moveTo>
                <a:lnTo>
                  <a:pt x="2557417" y="51999"/>
                </a:lnTo>
                <a:lnTo>
                  <a:pt x="2580894" y="49402"/>
                </a:lnTo>
                <a:lnTo>
                  <a:pt x="2580838" y="48894"/>
                </a:lnTo>
                <a:lnTo>
                  <a:pt x="2577465" y="48894"/>
                </a:lnTo>
                <a:lnTo>
                  <a:pt x="2567546" y="44483"/>
                </a:lnTo>
                <a:close/>
              </a:path>
              <a:path w="2592704" h="334644">
                <a:moveTo>
                  <a:pt x="2576322" y="37973"/>
                </a:moveTo>
                <a:lnTo>
                  <a:pt x="2567546" y="44483"/>
                </a:lnTo>
                <a:lnTo>
                  <a:pt x="2577465" y="48894"/>
                </a:lnTo>
                <a:lnTo>
                  <a:pt x="2576322" y="37973"/>
                </a:lnTo>
                <a:close/>
              </a:path>
              <a:path w="2592704" h="334644">
                <a:moveTo>
                  <a:pt x="2579636" y="37973"/>
                </a:moveTo>
                <a:lnTo>
                  <a:pt x="2576322" y="37973"/>
                </a:lnTo>
                <a:lnTo>
                  <a:pt x="2577465" y="48894"/>
                </a:lnTo>
                <a:lnTo>
                  <a:pt x="2580838" y="48894"/>
                </a:lnTo>
                <a:lnTo>
                  <a:pt x="2579636" y="37973"/>
                </a:lnTo>
                <a:close/>
              </a:path>
              <a:path w="2592704" h="334644">
                <a:moveTo>
                  <a:pt x="2579497" y="36702"/>
                </a:moveTo>
                <a:lnTo>
                  <a:pt x="2555916" y="39310"/>
                </a:lnTo>
                <a:lnTo>
                  <a:pt x="2567546" y="44483"/>
                </a:lnTo>
                <a:lnTo>
                  <a:pt x="2576322" y="37973"/>
                </a:lnTo>
                <a:lnTo>
                  <a:pt x="2579636" y="37973"/>
                </a:lnTo>
                <a:lnTo>
                  <a:pt x="2579497" y="36702"/>
                </a:lnTo>
                <a:close/>
              </a:path>
              <a:path w="2592704" h="334644">
                <a:moveTo>
                  <a:pt x="2498852" y="0"/>
                </a:moveTo>
                <a:lnTo>
                  <a:pt x="2495041" y="1396"/>
                </a:lnTo>
                <a:lnTo>
                  <a:pt x="2493645" y="4699"/>
                </a:lnTo>
                <a:lnTo>
                  <a:pt x="2492248" y="7874"/>
                </a:lnTo>
                <a:lnTo>
                  <a:pt x="2493645" y="11556"/>
                </a:lnTo>
                <a:lnTo>
                  <a:pt x="2496947" y="13081"/>
                </a:lnTo>
                <a:lnTo>
                  <a:pt x="2555916" y="39310"/>
                </a:lnTo>
                <a:lnTo>
                  <a:pt x="2579497" y="36702"/>
                </a:lnTo>
                <a:lnTo>
                  <a:pt x="2581437" y="36702"/>
                </a:lnTo>
                <a:lnTo>
                  <a:pt x="249885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" y="156413"/>
            <a:ext cx="331660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35" dirty="0">
                <a:solidFill>
                  <a:srgbClr val="205868"/>
                </a:solidFill>
                <a:latin typeface="Gulim"/>
                <a:cs typeface="Gulim"/>
              </a:rPr>
              <a:t>로그선형모형의</a:t>
            </a:r>
            <a:r>
              <a:rPr sz="3000" b="0" spc="-1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00" dirty="0">
                <a:solidFill>
                  <a:srgbClr val="205868"/>
                </a:solidFill>
                <a:latin typeface="Gulim"/>
                <a:cs typeface="Gulim"/>
              </a:rPr>
              <a:t>해석</a:t>
            </a:r>
            <a:endParaRPr sz="3000">
              <a:latin typeface="Gulim"/>
              <a:cs typeface="Guli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2825" y="784682"/>
            <a:ext cx="25984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ulim"/>
                <a:cs typeface="Gulim"/>
              </a:rPr>
              <a:t>의</a:t>
            </a:r>
            <a:r>
              <a:rPr sz="1800" spc="-70" dirty="0">
                <a:latin typeface="Gulim"/>
                <a:cs typeface="Gulim"/>
              </a:rPr>
              <a:t> </a:t>
            </a:r>
            <a:r>
              <a:rPr sz="1800" spc="-150" dirty="0">
                <a:latin typeface="Gulim"/>
                <a:cs typeface="Gulim"/>
              </a:rPr>
              <a:t>추정치와</a:t>
            </a:r>
            <a:r>
              <a:rPr sz="1800" dirty="0">
                <a:latin typeface="Gulim"/>
                <a:cs typeface="Gulim"/>
              </a:rPr>
              <a:t> </a:t>
            </a:r>
            <a:r>
              <a:rPr sz="1800" dirty="0">
                <a:latin typeface="Malgun Gothic"/>
                <a:cs typeface="Malgun Gothic"/>
              </a:rPr>
              <a:t>95%</a:t>
            </a:r>
            <a:r>
              <a:rPr sz="1800" spc="-60" dirty="0">
                <a:latin typeface="Malgun Gothic"/>
                <a:cs typeface="Malgun Gothic"/>
              </a:rPr>
              <a:t> </a:t>
            </a:r>
            <a:r>
              <a:rPr sz="1800" spc="-130" dirty="0">
                <a:latin typeface="Gulim"/>
                <a:cs typeface="Gulim"/>
              </a:rPr>
              <a:t>신뢰구간</a:t>
            </a:r>
            <a:endParaRPr sz="1800">
              <a:latin typeface="Gulim"/>
              <a:cs typeface="Guli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088" y="1219200"/>
            <a:ext cx="7633970" cy="2032000"/>
          </a:xfrm>
          <a:custGeom>
            <a:avLst/>
            <a:gdLst/>
            <a:ahLst/>
            <a:cxnLst/>
            <a:rect l="l" t="t" r="r" b="b"/>
            <a:pathLst>
              <a:path w="7633970" h="2032000">
                <a:moveTo>
                  <a:pt x="0" y="2031492"/>
                </a:moveTo>
                <a:lnTo>
                  <a:pt x="7633716" y="2031492"/>
                </a:lnTo>
                <a:lnTo>
                  <a:pt x="7633716" y="0"/>
                </a:lnTo>
                <a:lnTo>
                  <a:pt x="0" y="0"/>
                </a:lnTo>
                <a:lnTo>
                  <a:pt x="0" y="2031492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437" y="1249171"/>
            <a:ext cx="714375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05"/>
              </a:spcBef>
              <a:buChar char="&gt;"/>
              <a:tabLst>
                <a:tab pos="198755" algn="l"/>
              </a:tabLst>
            </a:pP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exp(coef(log_rt))</a:t>
            </a:r>
            <a:endParaRPr sz="1400">
              <a:latin typeface="Malgun Gothic"/>
              <a:cs typeface="Malgun Gothic"/>
            </a:endParaRPr>
          </a:p>
          <a:p>
            <a:pPr marL="74930">
              <a:lnSpc>
                <a:spcPct val="100000"/>
              </a:lnSpc>
              <a:tabLst>
                <a:tab pos="1207135" algn="l"/>
                <a:tab pos="2277745" algn="l"/>
                <a:tab pos="3347085" algn="l"/>
                <a:tab pos="4417695" algn="l"/>
                <a:tab pos="5610225" algn="l"/>
              </a:tabLst>
            </a:pPr>
            <a:r>
              <a:rPr sz="1400" spc="-10" dirty="0">
                <a:solidFill>
                  <a:srgbClr val="001F5F"/>
                </a:solidFill>
                <a:latin typeface="Malgun Gothic"/>
                <a:cs typeface="Malgun Gothic"/>
              </a:rPr>
              <a:t>(Intercept)</a:t>
            </a: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	</a:t>
            </a:r>
            <a:r>
              <a:rPr sz="1400" spc="-10" dirty="0">
                <a:solidFill>
                  <a:srgbClr val="001F5F"/>
                </a:solidFill>
                <a:latin typeface="Malgun Gothic"/>
                <a:cs typeface="Malgun Gothic"/>
              </a:rPr>
              <a:t>age35-</a:t>
            </a:r>
            <a:r>
              <a:rPr sz="1400" spc="-25" dirty="0">
                <a:solidFill>
                  <a:srgbClr val="001F5F"/>
                </a:solidFill>
                <a:latin typeface="Malgun Gothic"/>
                <a:cs typeface="Malgun Gothic"/>
              </a:rPr>
              <a:t>44</a:t>
            </a: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	</a:t>
            </a:r>
            <a:r>
              <a:rPr sz="1400" spc="-10" dirty="0">
                <a:solidFill>
                  <a:srgbClr val="001F5F"/>
                </a:solidFill>
                <a:latin typeface="Malgun Gothic"/>
                <a:cs typeface="Malgun Gothic"/>
              </a:rPr>
              <a:t>age45-</a:t>
            </a:r>
            <a:r>
              <a:rPr sz="1400" spc="-25" dirty="0">
                <a:solidFill>
                  <a:srgbClr val="001F5F"/>
                </a:solidFill>
                <a:latin typeface="Malgun Gothic"/>
                <a:cs typeface="Malgun Gothic"/>
              </a:rPr>
              <a:t>54</a:t>
            </a: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	</a:t>
            </a:r>
            <a:r>
              <a:rPr sz="1400" spc="-10" dirty="0">
                <a:solidFill>
                  <a:srgbClr val="001F5F"/>
                </a:solidFill>
                <a:latin typeface="Malgun Gothic"/>
                <a:cs typeface="Malgun Gothic"/>
              </a:rPr>
              <a:t>age55-</a:t>
            </a:r>
            <a:r>
              <a:rPr sz="1400" spc="-25" dirty="0">
                <a:solidFill>
                  <a:srgbClr val="001F5F"/>
                </a:solidFill>
                <a:latin typeface="Malgun Gothic"/>
                <a:cs typeface="Malgun Gothic"/>
              </a:rPr>
              <a:t>64</a:t>
            </a: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	</a:t>
            </a:r>
            <a:r>
              <a:rPr sz="1400" spc="-10" dirty="0">
                <a:solidFill>
                  <a:srgbClr val="001F5F"/>
                </a:solidFill>
                <a:latin typeface="Malgun Gothic"/>
                <a:cs typeface="Malgun Gothic"/>
              </a:rPr>
              <a:t>age65-</a:t>
            </a:r>
            <a:r>
              <a:rPr sz="1400" spc="-25" dirty="0">
                <a:solidFill>
                  <a:srgbClr val="001F5F"/>
                </a:solidFill>
                <a:latin typeface="Malgun Gothic"/>
                <a:cs typeface="Malgun Gothic"/>
              </a:rPr>
              <a:t>74</a:t>
            </a: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	</a:t>
            </a:r>
            <a:r>
              <a:rPr sz="1400" spc="-10" dirty="0">
                <a:solidFill>
                  <a:srgbClr val="001F5F"/>
                </a:solidFill>
                <a:latin typeface="Malgun Gothic"/>
                <a:cs typeface="Malgun Gothic"/>
              </a:rPr>
              <a:t>age75+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001F5F"/>
                </a:solidFill>
                <a:latin typeface="Malgun Gothic"/>
                <a:cs typeface="Malgun Gothic"/>
              </a:rPr>
              <a:t>2.350472e-</a:t>
            </a: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05</a:t>
            </a:r>
            <a:r>
              <a:rPr sz="1400" spc="-3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6.033788e+00</a:t>
            </a:r>
            <a:r>
              <a:rPr sz="1400" spc="-2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6.773973e+00</a:t>
            </a:r>
            <a:r>
              <a:rPr sz="1400" spc="-2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9.410278e+00</a:t>
            </a:r>
            <a:r>
              <a:rPr sz="1400" spc="-3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1.065175e+01</a:t>
            </a:r>
            <a:r>
              <a:rPr sz="1400" spc="-1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Malgun Gothic"/>
                <a:cs typeface="Malgun Gothic"/>
              </a:rPr>
              <a:t>1.900457e+01</a:t>
            </a:r>
            <a:endParaRPr sz="1400">
              <a:latin typeface="Malgun Gothic"/>
              <a:cs typeface="Malgun Gothic"/>
            </a:endParaRPr>
          </a:p>
          <a:p>
            <a:pPr marL="12700" marR="5984240" indent="62230">
              <a:lnSpc>
                <a:spcPct val="100000"/>
              </a:lnSpc>
            </a:pPr>
            <a:r>
              <a:rPr sz="1400" spc="-10" dirty="0">
                <a:solidFill>
                  <a:srgbClr val="001F5F"/>
                </a:solidFill>
                <a:latin typeface="Malgun Gothic"/>
                <a:cs typeface="Malgun Gothic"/>
              </a:rPr>
              <a:t>regionsouth 2.269330e+00</a:t>
            </a:r>
            <a:endParaRPr sz="1400">
              <a:latin typeface="Malgun Gothic"/>
              <a:cs typeface="Malgun Gothic"/>
            </a:endParaRPr>
          </a:p>
          <a:p>
            <a:pPr marL="198120" indent="-186055">
              <a:lnSpc>
                <a:spcPct val="100000"/>
              </a:lnSpc>
              <a:buChar char="&gt;"/>
              <a:tabLst>
                <a:tab pos="198755" algn="l"/>
              </a:tabLst>
            </a:pP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exp(confint(log_rt,</a:t>
            </a:r>
            <a:r>
              <a:rPr sz="1400" spc="-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Malgun Gothic"/>
                <a:cs typeface="Malgun Gothic"/>
              </a:rPr>
              <a:t>parm="regionsouth",level=0.95))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Waiting</a:t>
            </a:r>
            <a:r>
              <a:rPr sz="1400" spc="-5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for</a:t>
            </a:r>
            <a:r>
              <a:rPr sz="1400" spc="-4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profiling</a:t>
            </a:r>
            <a:r>
              <a:rPr sz="1400" spc="-5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to</a:t>
            </a:r>
            <a:r>
              <a:rPr sz="1400" spc="-3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be</a:t>
            </a:r>
            <a:r>
              <a:rPr sz="1400" spc="-4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Malgun Gothic"/>
                <a:cs typeface="Malgun Gothic"/>
              </a:rPr>
              <a:t>done...</a:t>
            </a:r>
            <a:endParaRPr sz="1400">
              <a:latin typeface="Malgun Gothic"/>
              <a:cs typeface="Malgun Gothic"/>
            </a:endParaRPr>
          </a:p>
          <a:p>
            <a:pPr marR="5559425" algn="ctr">
              <a:lnSpc>
                <a:spcPct val="100000"/>
              </a:lnSpc>
              <a:tabLst>
                <a:tab pos="631190" algn="l"/>
              </a:tabLst>
            </a:pP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2.5</a:t>
            </a:r>
            <a:r>
              <a:rPr sz="1400" spc="-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spc="-50" dirty="0">
                <a:solidFill>
                  <a:srgbClr val="001F5F"/>
                </a:solidFill>
                <a:latin typeface="Malgun Gothic"/>
                <a:cs typeface="Malgun Gothic"/>
              </a:rPr>
              <a:t>%</a:t>
            </a: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	97.5</a:t>
            </a:r>
            <a:r>
              <a:rPr sz="1400" spc="-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spc="-50" dirty="0">
                <a:solidFill>
                  <a:srgbClr val="001F5F"/>
                </a:solidFill>
                <a:latin typeface="Malgun Gothic"/>
                <a:cs typeface="Malgun Gothic"/>
              </a:rPr>
              <a:t>%</a:t>
            </a:r>
            <a:endParaRPr sz="1400">
              <a:latin typeface="Malgun Gothic"/>
              <a:cs typeface="Malgun Gothic"/>
            </a:endParaRPr>
          </a:p>
          <a:p>
            <a:pPr marR="5596890" algn="ctr">
              <a:lnSpc>
                <a:spcPct val="100000"/>
              </a:lnSpc>
            </a:pPr>
            <a:r>
              <a:rPr sz="1400" dirty="0">
                <a:solidFill>
                  <a:srgbClr val="001F5F"/>
                </a:solidFill>
                <a:latin typeface="Malgun Gothic"/>
                <a:cs typeface="Malgun Gothic"/>
              </a:rPr>
              <a:t>1.973244</a:t>
            </a:r>
            <a:r>
              <a:rPr sz="1400" spc="-2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Malgun Gothic"/>
                <a:cs typeface="Malgun Gothic"/>
              </a:rPr>
              <a:t>2.607037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088" y="3395471"/>
            <a:ext cx="7633970" cy="830580"/>
          </a:xfrm>
          <a:custGeom>
            <a:avLst/>
            <a:gdLst/>
            <a:ahLst/>
            <a:cxnLst/>
            <a:rect l="l" t="t" r="r" b="b"/>
            <a:pathLst>
              <a:path w="7633970" h="830579">
                <a:moveTo>
                  <a:pt x="0" y="830579"/>
                </a:moveTo>
                <a:lnTo>
                  <a:pt x="7633716" y="830579"/>
                </a:lnTo>
                <a:lnTo>
                  <a:pt x="7633716" y="0"/>
                </a:lnTo>
                <a:lnTo>
                  <a:pt x="0" y="0"/>
                </a:lnTo>
                <a:lnTo>
                  <a:pt x="0" y="83057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5137" y="3501008"/>
            <a:ext cx="3667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135" dirty="0">
                <a:latin typeface="Gulim"/>
                <a:cs typeface="Gulim"/>
              </a:rPr>
              <a:t>남쪽지역의</a:t>
            </a:r>
            <a:r>
              <a:rPr sz="1600" spc="25" dirty="0">
                <a:latin typeface="Gulim"/>
                <a:cs typeface="Gulim"/>
              </a:rPr>
              <a:t> </a:t>
            </a:r>
            <a:r>
              <a:rPr sz="1600" spc="-125" dirty="0">
                <a:latin typeface="Gulim"/>
                <a:cs typeface="Gulim"/>
              </a:rPr>
              <a:t>흑색종</a:t>
            </a:r>
            <a:r>
              <a:rPr sz="1600" spc="10" dirty="0">
                <a:latin typeface="Gulim"/>
                <a:cs typeface="Gulim"/>
              </a:rPr>
              <a:t> </a:t>
            </a:r>
            <a:r>
              <a:rPr sz="1600" spc="-140" dirty="0">
                <a:latin typeface="Gulim"/>
                <a:cs typeface="Gulim"/>
              </a:rPr>
              <a:t>발병률은</a:t>
            </a:r>
            <a:r>
              <a:rPr sz="1600" spc="15" dirty="0">
                <a:latin typeface="Gulim"/>
                <a:cs typeface="Gulim"/>
              </a:rPr>
              <a:t> </a:t>
            </a:r>
            <a:r>
              <a:rPr sz="1600" spc="-140" dirty="0">
                <a:latin typeface="Gulim"/>
                <a:cs typeface="Gulim"/>
              </a:rPr>
              <a:t>북쪽지역</a:t>
            </a:r>
            <a:r>
              <a:rPr sz="1600" spc="15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보다</a:t>
            </a:r>
            <a:endParaRPr sz="1600">
              <a:latin typeface="Gulim"/>
              <a:cs typeface="Guli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5137" y="3866794"/>
            <a:ext cx="59074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algun Gothic"/>
                <a:cs typeface="Malgun Gothic"/>
              </a:rPr>
              <a:t>95%</a:t>
            </a:r>
            <a:r>
              <a:rPr sz="1600" spc="-145" dirty="0">
                <a:latin typeface="Malgun Gothic"/>
                <a:cs typeface="Malgun Gothic"/>
              </a:rPr>
              <a:t> </a:t>
            </a:r>
            <a:r>
              <a:rPr sz="1600" spc="-135" dirty="0">
                <a:latin typeface="Gulim"/>
                <a:cs typeface="Gulim"/>
              </a:rPr>
              <a:t>신뢰수준에서</a:t>
            </a:r>
            <a:r>
              <a:rPr sz="1600" spc="5" dirty="0">
                <a:latin typeface="Gulim"/>
                <a:cs typeface="Gulim"/>
              </a:rPr>
              <a:t> </a:t>
            </a:r>
            <a:r>
              <a:rPr sz="1600" spc="-130" dirty="0">
                <a:latin typeface="Gulim"/>
                <a:cs typeface="Gulim"/>
              </a:rPr>
              <a:t>작게는</a:t>
            </a:r>
            <a:r>
              <a:rPr sz="1600" spc="-5" dirty="0">
                <a:latin typeface="Gulim"/>
                <a:cs typeface="Gulim"/>
              </a:rPr>
              <a:t> </a:t>
            </a:r>
            <a:r>
              <a:rPr sz="1600" dirty="0">
                <a:latin typeface="Malgun Gothic"/>
                <a:cs typeface="Malgun Gothic"/>
              </a:rPr>
              <a:t>1.97</a:t>
            </a:r>
            <a:r>
              <a:rPr sz="1600" dirty="0">
                <a:latin typeface="Gulim"/>
                <a:cs typeface="Gulim"/>
              </a:rPr>
              <a:t>배</a:t>
            </a:r>
            <a:r>
              <a:rPr sz="1600" spc="-75" dirty="0">
                <a:latin typeface="Gulim"/>
                <a:cs typeface="Gulim"/>
              </a:rPr>
              <a:t> </a:t>
            </a:r>
            <a:r>
              <a:rPr sz="1600" spc="-125" dirty="0">
                <a:latin typeface="Gulim"/>
                <a:cs typeface="Gulim"/>
              </a:rPr>
              <a:t>크게는</a:t>
            </a:r>
            <a:r>
              <a:rPr sz="1600" spc="-5" dirty="0">
                <a:latin typeface="Gulim"/>
                <a:cs typeface="Gulim"/>
              </a:rPr>
              <a:t> </a:t>
            </a:r>
            <a:r>
              <a:rPr sz="1600" dirty="0">
                <a:latin typeface="Malgun Gothic"/>
                <a:cs typeface="Malgun Gothic"/>
              </a:rPr>
              <a:t>2.61</a:t>
            </a:r>
            <a:r>
              <a:rPr sz="1600" dirty="0">
                <a:latin typeface="Gulim"/>
                <a:cs typeface="Gulim"/>
              </a:rPr>
              <a:t>배</a:t>
            </a:r>
            <a:r>
              <a:rPr sz="1600" spc="-25" dirty="0">
                <a:latin typeface="Gulim"/>
                <a:cs typeface="Gulim"/>
              </a:rPr>
              <a:t> </a:t>
            </a:r>
            <a:r>
              <a:rPr sz="1600" spc="-125" dirty="0">
                <a:latin typeface="Gulim"/>
                <a:cs typeface="Gulim"/>
              </a:rPr>
              <a:t>높은</a:t>
            </a:r>
            <a:r>
              <a:rPr sz="1600" spc="-5" dirty="0">
                <a:latin typeface="Gulim"/>
                <a:cs typeface="Gulim"/>
              </a:rPr>
              <a:t> </a:t>
            </a:r>
            <a:r>
              <a:rPr sz="1600" spc="-125" dirty="0">
                <a:latin typeface="Gulim"/>
                <a:cs typeface="Gulim"/>
              </a:rPr>
              <a:t>것으로</a:t>
            </a:r>
            <a:r>
              <a:rPr sz="1600" spc="-10" dirty="0">
                <a:latin typeface="Gulim"/>
                <a:cs typeface="Gulim"/>
              </a:rPr>
              <a:t> </a:t>
            </a:r>
            <a:r>
              <a:rPr sz="1600" spc="-20" dirty="0">
                <a:latin typeface="Gulim"/>
                <a:cs typeface="Gulim"/>
              </a:rPr>
              <a:t>추정됨</a:t>
            </a:r>
            <a:r>
              <a:rPr sz="1600" spc="-20" dirty="0">
                <a:latin typeface="Malgun Gothic"/>
                <a:cs typeface="Malgun Gothic"/>
              </a:rPr>
              <a:t>.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8325" y="919571"/>
            <a:ext cx="8953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dirty="0"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685" y="779598"/>
            <a:ext cx="261048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047239" algn="l"/>
              </a:tabLst>
            </a:pPr>
            <a:r>
              <a:rPr sz="1800" spc="-150" dirty="0">
                <a:latin typeface="Gulim"/>
                <a:cs typeface="Gulim"/>
              </a:rPr>
              <a:t>거주지역</a:t>
            </a:r>
            <a:r>
              <a:rPr sz="1800" dirty="0">
                <a:latin typeface="Gulim"/>
                <a:cs typeface="Gulim"/>
              </a:rPr>
              <a:t> </a:t>
            </a:r>
            <a:r>
              <a:rPr sz="1800" spc="-65" dirty="0">
                <a:latin typeface="Gulim"/>
                <a:cs typeface="Gulim"/>
              </a:rPr>
              <a:t>효과인</a:t>
            </a:r>
            <a:r>
              <a:rPr sz="1800" spc="-40" dirty="0">
                <a:latin typeface="Gulim"/>
                <a:cs typeface="Gulim"/>
              </a:rPr>
              <a:t> </a:t>
            </a:r>
            <a:r>
              <a:rPr sz="2775" i="1" spc="-75" baseline="6006" dirty="0">
                <a:latin typeface="Symbol"/>
                <a:cs typeface="Symbol"/>
              </a:rPr>
              <a:t></a:t>
            </a:r>
            <a:r>
              <a:rPr sz="2775" baseline="6006" dirty="0">
                <a:latin typeface="Times New Roman"/>
                <a:cs typeface="Times New Roman"/>
              </a:rPr>
              <a:t>	</a:t>
            </a:r>
            <a:r>
              <a:rPr sz="1800" spc="-125" dirty="0">
                <a:latin typeface="Gulim"/>
                <a:cs typeface="Gulim"/>
              </a:rPr>
              <a:t>추론</a:t>
            </a:r>
            <a:r>
              <a:rPr sz="1800" spc="-25" dirty="0">
                <a:latin typeface="Gulim"/>
                <a:cs typeface="Gulim"/>
              </a:rPr>
              <a:t> </a:t>
            </a:r>
            <a:r>
              <a:rPr sz="1800" spc="-50" dirty="0">
                <a:latin typeface="Malgun Gothic"/>
                <a:cs typeface="Malgun Gothic"/>
              </a:rPr>
              <a:t>: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96809" y="669927"/>
            <a:ext cx="316230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775" i="1" spc="-37" baseline="-25525" dirty="0">
                <a:latin typeface="Times New Roman"/>
                <a:cs typeface="Times New Roman"/>
              </a:rPr>
              <a:t>e</a:t>
            </a:r>
            <a:r>
              <a:rPr sz="1100" i="1" spc="-25" dirty="0">
                <a:latin typeface="Symbol"/>
                <a:cs typeface="Symbol"/>
              </a:rPr>
              <a:t></a:t>
            </a:r>
            <a:r>
              <a:rPr sz="1125" spc="-37" baseline="-22222" dirty="0">
                <a:latin typeface="Times New Roman"/>
                <a:cs typeface="Times New Roman"/>
              </a:rPr>
              <a:t>6</a:t>
            </a:r>
            <a:endParaRPr sz="1125" baseline="-22222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5980" y="3542276"/>
            <a:ext cx="5969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700" spc="15" dirty="0">
                <a:latin typeface="Times New Roman"/>
                <a:cs typeface="Times New Roman"/>
              </a:rPr>
              <a:t>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89407" y="3344052"/>
            <a:ext cx="248285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625" i="1" spc="-37" baseline="-34920" dirty="0">
                <a:latin typeface="Times New Roman"/>
                <a:cs typeface="Times New Roman"/>
              </a:rPr>
              <a:t>e</a:t>
            </a:r>
            <a:r>
              <a:rPr sz="1575" i="1" spc="-37" baseline="-15873" dirty="0">
                <a:latin typeface="Symbol"/>
                <a:cs typeface="Symbol"/>
              </a:rPr>
              <a:t></a:t>
            </a:r>
            <a:r>
              <a:rPr sz="1000" spc="-25" dirty="0">
                <a:latin typeface="Times New Roman"/>
                <a:cs typeface="Times New Roman"/>
              </a:rPr>
              <a:t>ˆ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30562" y="3482027"/>
            <a:ext cx="2753360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750" dirty="0">
                <a:latin typeface="Symbol"/>
                <a:cs typeface="Symbol"/>
              </a:rPr>
              <a:t></a:t>
            </a:r>
            <a:r>
              <a:rPr sz="1750" spc="-11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2.27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Gulim"/>
                <a:cs typeface="Gulim"/>
              </a:rPr>
              <a:t>배</a:t>
            </a:r>
            <a:r>
              <a:rPr sz="1600" spc="-35" dirty="0">
                <a:latin typeface="Gulim"/>
                <a:cs typeface="Gulim"/>
              </a:rPr>
              <a:t> </a:t>
            </a:r>
            <a:r>
              <a:rPr sz="1600" spc="-110" dirty="0">
                <a:latin typeface="Gulim"/>
                <a:cs typeface="Gulim"/>
              </a:rPr>
              <a:t>높은</a:t>
            </a:r>
            <a:r>
              <a:rPr sz="1600" spc="-25" dirty="0">
                <a:latin typeface="Gulim"/>
                <a:cs typeface="Gulim"/>
              </a:rPr>
              <a:t> </a:t>
            </a:r>
            <a:r>
              <a:rPr sz="1600" spc="-130" dirty="0">
                <a:latin typeface="Gulim"/>
                <a:cs typeface="Gulim"/>
              </a:rPr>
              <a:t>것으로</a:t>
            </a:r>
            <a:r>
              <a:rPr sz="1600" dirty="0">
                <a:latin typeface="Gulim"/>
                <a:cs typeface="Gulim"/>
              </a:rPr>
              <a:t> </a:t>
            </a:r>
            <a:r>
              <a:rPr sz="1600" spc="-80" dirty="0">
                <a:latin typeface="Gulim"/>
                <a:cs typeface="Gulim"/>
              </a:rPr>
              <a:t>추정되며</a:t>
            </a:r>
            <a:r>
              <a:rPr sz="1600" spc="-80" dirty="0">
                <a:latin typeface="Malgun Gothic"/>
                <a:cs typeface="Malgun Gothic"/>
              </a:rPr>
              <a:t>,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1975" y="1708404"/>
            <a:ext cx="6263640" cy="1583690"/>
          </a:xfrm>
          <a:custGeom>
            <a:avLst/>
            <a:gdLst/>
            <a:ahLst/>
            <a:cxnLst/>
            <a:rect l="l" t="t" r="r" b="b"/>
            <a:pathLst>
              <a:path w="6263640" h="1583689">
                <a:moveTo>
                  <a:pt x="0" y="177926"/>
                </a:moveTo>
                <a:lnTo>
                  <a:pt x="6353" y="130615"/>
                </a:lnTo>
                <a:lnTo>
                  <a:pt x="24285" y="88109"/>
                </a:lnTo>
                <a:lnTo>
                  <a:pt x="52101" y="52101"/>
                </a:lnTo>
                <a:lnTo>
                  <a:pt x="88109" y="24285"/>
                </a:lnTo>
                <a:lnTo>
                  <a:pt x="130615" y="6353"/>
                </a:lnTo>
                <a:lnTo>
                  <a:pt x="177927" y="0"/>
                </a:lnTo>
                <a:lnTo>
                  <a:pt x="6085713" y="0"/>
                </a:lnTo>
                <a:lnTo>
                  <a:pt x="6133024" y="6353"/>
                </a:lnTo>
                <a:lnTo>
                  <a:pt x="6175530" y="24285"/>
                </a:lnTo>
                <a:lnTo>
                  <a:pt x="6211538" y="52101"/>
                </a:lnTo>
                <a:lnTo>
                  <a:pt x="6239354" y="88109"/>
                </a:lnTo>
                <a:lnTo>
                  <a:pt x="6257286" y="130615"/>
                </a:lnTo>
                <a:lnTo>
                  <a:pt x="6263640" y="177926"/>
                </a:lnTo>
                <a:lnTo>
                  <a:pt x="6263640" y="1405509"/>
                </a:lnTo>
                <a:lnTo>
                  <a:pt x="6257286" y="1452820"/>
                </a:lnTo>
                <a:lnTo>
                  <a:pt x="6239354" y="1495326"/>
                </a:lnTo>
                <a:lnTo>
                  <a:pt x="6211538" y="1531334"/>
                </a:lnTo>
                <a:lnTo>
                  <a:pt x="6175530" y="1559150"/>
                </a:lnTo>
                <a:lnTo>
                  <a:pt x="6133024" y="1577082"/>
                </a:lnTo>
                <a:lnTo>
                  <a:pt x="6085713" y="1583436"/>
                </a:lnTo>
                <a:lnTo>
                  <a:pt x="177927" y="1583436"/>
                </a:lnTo>
                <a:lnTo>
                  <a:pt x="130615" y="1577082"/>
                </a:lnTo>
                <a:lnTo>
                  <a:pt x="88109" y="1559150"/>
                </a:lnTo>
                <a:lnTo>
                  <a:pt x="52101" y="1531334"/>
                </a:lnTo>
                <a:lnTo>
                  <a:pt x="24285" y="1495326"/>
                </a:lnTo>
                <a:lnTo>
                  <a:pt x="6353" y="1452820"/>
                </a:lnTo>
                <a:lnTo>
                  <a:pt x="0" y="1405509"/>
                </a:lnTo>
                <a:lnTo>
                  <a:pt x="0" y="177926"/>
                </a:lnTo>
                <a:close/>
              </a:path>
            </a:pathLst>
          </a:custGeom>
          <a:ln w="3175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5867" y="1918461"/>
            <a:ext cx="443674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400" b="0" spc="-300" dirty="0">
                <a:solidFill>
                  <a:srgbClr val="404040"/>
                </a:solidFill>
                <a:latin typeface="Gulim"/>
                <a:cs typeface="Gulim"/>
              </a:rPr>
              <a:t>14강.</a:t>
            </a:r>
            <a:r>
              <a:rPr sz="3400" b="0" spc="15" dirty="0">
                <a:solidFill>
                  <a:srgbClr val="404040"/>
                </a:solidFill>
                <a:latin typeface="Gulim"/>
                <a:cs typeface="Gulim"/>
              </a:rPr>
              <a:t> </a:t>
            </a:r>
            <a:r>
              <a:rPr sz="3400" b="0" spc="-55" dirty="0">
                <a:solidFill>
                  <a:srgbClr val="404040"/>
                </a:solidFill>
                <a:latin typeface="Gulim"/>
                <a:cs typeface="Gulim"/>
              </a:rPr>
              <a:t>SAS와</a:t>
            </a:r>
            <a:r>
              <a:rPr sz="3400" b="0" spc="-229" dirty="0">
                <a:solidFill>
                  <a:srgbClr val="404040"/>
                </a:solidFill>
                <a:latin typeface="Gulim"/>
                <a:cs typeface="Gulim"/>
              </a:rPr>
              <a:t> </a:t>
            </a:r>
            <a:r>
              <a:rPr sz="3400" b="0" spc="-55" dirty="0">
                <a:solidFill>
                  <a:srgbClr val="404040"/>
                </a:solidFill>
                <a:latin typeface="Gulim"/>
                <a:cs typeface="Gulim"/>
              </a:rPr>
              <a:t>SPSS</a:t>
            </a:r>
            <a:r>
              <a:rPr sz="3400" b="0" spc="-160" dirty="0">
                <a:solidFill>
                  <a:srgbClr val="404040"/>
                </a:solidFill>
                <a:latin typeface="Gulim"/>
                <a:cs typeface="Gulim"/>
              </a:rPr>
              <a:t> </a:t>
            </a:r>
            <a:r>
              <a:rPr sz="3400" b="0" spc="-340" dirty="0">
                <a:solidFill>
                  <a:srgbClr val="404040"/>
                </a:solidFill>
                <a:latin typeface="Gulim"/>
                <a:cs typeface="Gulim"/>
              </a:rPr>
              <a:t>활용</a:t>
            </a:r>
            <a:endParaRPr sz="3400">
              <a:latin typeface="Gulim"/>
              <a:cs typeface="Gulim"/>
            </a:endParaRPr>
          </a:p>
          <a:p>
            <a:pPr marL="635" algn="ctr">
              <a:lnSpc>
                <a:spcPct val="100000"/>
              </a:lnSpc>
            </a:pPr>
            <a:r>
              <a:rPr sz="3400" b="0" spc="-290" dirty="0">
                <a:solidFill>
                  <a:srgbClr val="404040"/>
                </a:solidFill>
                <a:latin typeface="Gulim"/>
                <a:cs typeface="Gulim"/>
              </a:rPr>
              <a:t>(일반화선형모형)</a:t>
            </a:r>
            <a:endParaRPr sz="3400">
              <a:latin typeface="Gulim"/>
              <a:cs typeface="Guli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7126" y="1242186"/>
            <a:ext cx="16656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85" dirty="0">
                <a:solidFill>
                  <a:srgbClr val="F53C4F"/>
                </a:solidFill>
                <a:latin typeface="Gulim"/>
                <a:cs typeface="Gulim"/>
              </a:rPr>
              <a:t>다음시간</a:t>
            </a:r>
            <a:r>
              <a:rPr sz="2200" spc="10" dirty="0">
                <a:solidFill>
                  <a:srgbClr val="F53C4F"/>
                </a:solidFill>
                <a:latin typeface="Gulim"/>
                <a:cs typeface="Gulim"/>
              </a:rPr>
              <a:t> </a:t>
            </a:r>
            <a:r>
              <a:rPr sz="2200" spc="-130" dirty="0">
                <a:solidFill>
                  <a:srgbClr val="F53C4F"/>
                </a:solidFill>
                <a:latin typeface="Gulim"/>
                <a:cs typeface="Gulim"/>
              </a:rPr>
              <a:t>안내</a:t>
            </a:r>
            <a:endParaRPr sz="2200">
              <a:latin typeface="Gulim"/>
              <a:cs typeface="Gulim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6174" y="1262926"/>
            <a:ext cx="397946" cy="3964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11296" y="844296"/>
            <a:ext cx="5270500" cy="2461260"/>
          </a:xfrm>
          <a:custGeom>
            <a:avLst/>
            <a:gdLst/>
            <a:ahLst/>
            <a:cxnLst/>
            <a:rect l="l" t="t" r="r" b="b"/>
            <a:pathLst>
              <a:path w="5270500" h="2461260">
                <a:moveTo>
                  <a:pt x="0" y="2461260"/>
                </a:moveTo>
                <a:lnTo>
                  <a:pt x="5269992" y="2461260"/>
                </a:lnTo>
                <a:lnTo>
                  <a:pt x="5269992" y="0"/>
                </a:lnTo>
                <a:lnTo>
                  <a:pt x="0" y="0"/>
                </a:lnTo>
                <a:lnTo>
                  <a:pt x="0" y="246126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90671" y="881633"/>
            <a:ext cx="465645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05"/>
              </a:spcBef>
              <a:buChar char="&gt;"/>
              <a:tabLst>
                <a:tab pos="188595" algn="l"/>
              </a:tabLst>
            </a:pPr>
            <a:r>
              <a:rPr sz="1400" b="1" spc="100" dirty="0">
                <a:solidFill>
                  <a:srgbClr val="FF0000"/>
                </a:solidFill>
                <a:latin typeface="Times New Roman"/>
                <a:cs typeface="Times New Roman"/>
              </a:rPr>
              <a:t>glider</a:t>
            </a:r>
            <a:r>
              <a:rPr sz="1400" b="1" spc="3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&lt;-</a:t>
            </a:r>
            <a:endParaRPr sz="1400">
              <a:latin typeface="Times New Roman"/>
              <a:cs typeface="Times New Roman"/>
            </a:endParaRPr>
          </a:p>
          <a:p>
            <a:pPr marL="361950">
              <a:lnSpc>
                <a:spcPct val="100000"/>
              </a:lnSpc>
            </a:pPr>
            <a:r>
              <a:rPr sz="1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38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r>
              <a:rPr sz="1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14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re</a:t>
            </a:r>
            <a:r>
              <a:rPr sz="1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14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er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65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38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1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4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buChar char="&gt;"/>
              <a:tabLst>
                <a:tab pos="188595" algn="l"/>
              </a:tabLst>
            </a:pP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1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sz="1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41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80" dirty="0">
                <a:solidFill>
                  <a:srgbClr val="FF0000"/>
                </a:solidFill>
                <a:latin typeface="Times New Roman"/>
                <a:cs typeface="Times New Roman"/>
              </a:rPr>
              <a:t>3)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71621" y="1559401"/>
          <a:ext cx="3035933" cy="97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215">
                <a:tc>
                  <a:txBody>
                    <a:bodyPr/>
                    <a:lstStyle/>
                    <a:p>
                      <a:pPr marR="34290" algn="r">
                        <a:lnSpc>
                          <a:spcPts val="1445"/>
                        </a:lnSpc>
                      </a:pPr>
                      <a:r>
                        <a:rPr sz="1400" b="1" spc="-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p_no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445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occurr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445"/>
                        </a:lnSpc>
                      </a:pPr>
                      <a:r>
                        <a:rPr sz="14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40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met</a:t>
                      </a:r>
                      <a:r>
                        <a:rPr sz="1400" b="1" spc="7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spc="6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b="1" spc="8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5"/>
                        </a:lnSpc>
                      </a:pPr>
                      <a:r>
                        <a:rPr sz="1400" b="1" spc="-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p_s</a:t>
                      </a:r>
                      <a:r>
                        <a:rPr sz="14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b="1" spc="-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ze</a:t>
                      </a:r>
                      <a:r>
                        <a:rPr sz="14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400" b="1" spc="-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400" b="1" spc="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34290" algn="r">
                        <a:lnSpc>
                          <a:spcPts val="1580"/>
                        </a:lnSpc>
                        <a:tabLst>
                          <a:tab pos="436880" algn="l"/>
                        </a:tabLst>
                      </a:pP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580"/>
                        </a:lnSpc>
                      </a:pPr>
                      <a:r>
                        <a:rPr sz="140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0.650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80"/>
                        </a:lnSpc>
                      </a:pPr>
                      <a:r>
                        <a:rPr sz="140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130.9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34290" algn="r">
                        <a:lnSpc>
                          <a:spcPts val="1580"/>
                        </a:lnSpc>
                        <a:tabLst>
                          <a:tab pos="436880" algn="l"/>
                        </a:tabLst>
                      </a:pP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580"/>
                        </a:lnSpc>
                      </a:pPr>
                      <a:r>
                        <a:rPr sz="140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0.610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80"/>
                        </a:lnSpc>
                      </a:pPr>
                      <a:r>
                        <a:rPr sz="140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104.1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R="40640" algn="r">
                        <a:lnSpc>
                          <a:spcPts val="1440"/>
                        </a:lnSpc>
                        <a:tabLst>
                          <a:tab pos="431165" algn="l"/>
                        </a:tabLst>
                      </a:pP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b="1" spc="-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44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40"/>
                        </a:lnSpc>
                      </a:pPr>
                      <a:r>
                        <a:rPr sz="140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0.744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440"/>
                        </a:lnSpc>
                      </a:pPr>
                      <a:r>
                        <a:rPr sz="140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132.3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590671" y="2375103"/>
            <a:ext cx="378396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7325" indent="-175260">
              <a:lnSpc>
                <a:spcPct val="100000"/>
              </a:lnSpc>
              <a:spcBef>
                <a:spcPts val="105"/>
              </a:spcBef>
              <a:buChar char="&gt;"/>
              <a:tabLst>
                <a:tab pos="187960" algn="l"/>
              </a:tabLst>
            </a:pP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60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400" b="1" spc="3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&lt;-</a:t>
            </a:r>
            <a:r>
              <a:rPr sz="1400" b="1" spc="3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2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57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24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cc</a:t>
            </a:r>
            <a:r>
              <a:rPr sz="1400" b="1" spc="-114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rr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~</a:t>
            </a:r>
            <a:r>
              <a:rPr sz="14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33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ze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400" b="1" spc="-57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8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endParaRPr sz="1400">
              <a:latin typeface="Times New Roman"/>
              <a:cs typeface="Times New Roman"/>
            </a:endParaRPr>
          </a:p>
          <a:p>
            <a:pPr marL="1410335" marR="5080" indent="-86995">
              <a:lnSpc>
                <a:spcPct val="100000"/>
              </a:lnSpc>
            </a:pP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66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il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400" b="1" spc="-18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67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400" b="1" spc="-19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400" b="1" spc="42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17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25" dirty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sz="14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8922" y="156413"/>
            <a:ext cx="47504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25" dirty="0">
                <a:solidFill>
                  <a:srgbClr val="205868"/>
                </a:solidFill>
                <a:latin typeface="Gulim"/>
                <a:cs typeface="Gulim"/>
              </a:rPr>
              <a:t>로지스틱</a:t>
            </a:r>
            <a:r>
              <a:rPr sz="3000" b="0" spc="-2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29" dirty="0">
                <a:solidFill>
                  <a:srgbClr val="205868"/>
                </a:solidFill>
                <a:latin typeface="Gulim"/>
                <a:cs typeface="Gulim"/>
              </a:rPr>
              <a:t>회귀모형</a:t>
            </a:r>
            <a:r>
              <a:rPr sz="3000" b="0" spc="-2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dirty="0">
                <a:solidFill>
                  <a:srgbClr val="205868"/>
                </a:solidFill>
                <a:latin typeface="Gulim"/>
                <a:cs typeface="Gulim"/>
              </a:rPr>
              <a:t>:</a:t>
            </a:r>
            <a:r>
              <a:rPr sz="3000" b="0" spc="-3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20" dirty="0">
                <a:solidFill>
                  <a:srgbClr val="205868"/>
                </a:solidFill>
                <a:latin typeface="Gulim"/>
                <a:cs typeface="Gulim"/>
              </a:rPr>
              <a:t>이항자료</a:t>
            </a:r>
            <a:endParaRPr sz="3000">
              <a:latin typeface="Gulim"/>
              <a:cs typeface="Guli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3088" y="3543300"/>
            <a:ext cx="5473065" cy="1385570"/>
          </a:xfrm>
          <a:custGeom>
            <a:avLst/>
            <a:gdLst/>
            <a:ahLst/>
            <a:cxnLst/>
            <a:rect l="l" t="t" r="r" b="b"/>
            <a:pathLst>
              <a:path w="5473065" h="1385570">
                <a:moveTo>
                  <a:pt x="0" y="1385316"/>
                </a:moveTo>
                <a:lnTo>
                  <a:pt x="5472684" y="1385316"/>
                </a:lnTo>
                <a:lnTo>
                  <a:pt x="5472684" y="0"/>
                </a:lnTo>
                <a:lnTo>
                  <a:pt x="0" y="0"/>
                </a:lnTo>
                <a:lnTo>
                  <a:pt x="0" y="1385316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5137" y="3566286"/>
            <a:ext cx="6718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90" dirty="0">
                <a:latin typeface="Malgun Gothic"/>
                <a:cs typeface="Malgun Gothic"/>
              </a:rPr>
              <a:t>반응변수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07033" y="3583559"/>
            <a:ext cx="1919605" cy="224154"/>
            <a:chOff x="1107033" y="3583559"/>
            <a:chExt cx="1919605" cy="224154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7033" y="3583559"/>
              <a:ext cx="993673" cy="22402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8599" y="3583559"/>
              <a:ext cx="530720" cy="2240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7388" y="3583559"/>
              <a:ext cx="204215" cy="2240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79497" y="3583559"/>
              <a:ext cx="447039" cy="22402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951352" y="3566286"/>
            <a:ext cx="17291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114" dirty="0">
                <a:latin typeface="Malgun Gothic"/>
                <a:cs typeface="Malgun Gothic"/>
              </a:rPr>
              <a:t>이므로</a:t>
            </a:r>
            <a:r>
              <a:rPr sz="1400" b="1" spc="-210" dirty="0">
                <a:latin typeface="Malgun Gothic"/>
                <a:cs typeface="Malgun Gothic"/>
              </a:rPr>
              <a:t> </a:t>
            </a:r>
            <a:r>
              <a:rPr sz="1400" b="1" spc="-114" dirty="0">
                <a:latin typeface="Malgun Gothic"/>
                <a:cs typeface="Malgun Gothic"/>
              </a:rPr>
              <a:t>이항분포를</a:t>
            </a:r>
            <a:r>
              <a:rPr sz="1400" b="1" spc="-204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가정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5137" y="3992981"/>
            <a:ext cx="13639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114" dirty="0">
                <a:latin typeface="Malgun Gothic"/>
                <a:cs typeface="Malgun Gothic"/>
              </a:rPr>
              <a:t>로지스틱</a:t>
            </a:r>
            <a:r>
              <a:rPr sz="1400" b="1" spc="-210" dirty="0">
                <a:latin typeface="Malgun Gothic"/>
                <a:cs typeface="Malgun Gothic"/>
              </a:rPr>
              <a:t> </a:t>
            </a:r>
            <a:r>
              <a:rPr sz="1400" b="1" spc="-90" dirty="0">
                <a:latin typeface="Malgun Gothic"/>
                <a:cs typeface="Malgun Gothic"/>
              </a:rPr>
              <a:t>회귀모형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37054" y="4010253"/>
            <a:ext cx="2045335" cy="224154"/>
            <a:chOff x="1837054" y="4010253"/>
            <a:chExt cx="2045335" cy="224154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7054" y="4010253"/>
              <a:ext cx="97536" cy="22402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506687" y="4128359"/>
              <a:ext cx="375285" cy="0"/>
            </a:xfrm>
            <a:custGeom>
              <a:avLst/>
              <a:gdLst/>
              <a:ahLst/>
              <a:cxnLst/>
              <a:rect l="l" t="t" r="r" b="b"/>
              <a:pathLst>
                <a:path w="375285">
                  <a:moveTo>
                    <a:pt x="0" y="0"/>
                  </a:moveTo>
                  <a:lnTo>
                    <a:pt x="375144" y="0"/>
                  </a:lnTo>
                </a:path>
              </a:pathLst>
            </a:custGeom>
            <a:ln w="9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2900" y="844296"/>
            <a:ext cx="3025140" cy="247802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271225" y="4101738"/>
            <a:ext cx="568325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358775" algn="l"/>
              </a:tabLst>
            </a:pPr>
            <a:r>
              <a:rPr sz="900" spc="-50" dirty="0">
                <a:latin typeface="Times New Roman"/>
                <a:cs typeface="Times New Roman"/>
              </a:rPr>
              <a:t>0</a:t>
            </a:r>
            <a:r>
              <a:rPr sz="900" dirty="0">
                <a:latin typeface="Times New Roman"/>
                <a:cs typeface="Times New Roman"/>
              </a:rPr>
              <a:t>	1</a:t>
            </a:r>
            <a:r>
              <a:rPr sz="900" spc="409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72443" y="3958224"/>
            <a:ext cx="2849880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600" i="1" spc="-55" dirty="0">
                <a:latin typeface="Symbol"/>
                <a:cs typeface="Symbol"/>
              </a:rPr>
              <a:t></a:t>
            </a:r>
            <a:r>
              <a:rPr sz="1550" spc="-55" dirty="0">
                <a:latin typeface="Symbol"/>
                <a:cs typeface="Symbol"/>
              </a:rPr>
              <a:t></a:t>
            </a:r>
            <a:r>
              <a:rPr sz="1550" spc="-6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log</a:t>
            </a:r>
            <a:r>
              <a:rPr sz="1550" spc="-204" dirty="0">
                <a:latin typeface="Times New Roman"/>
                <a:cs typeface="Times New Roman"/>
              </a:rPr>
              <a:t> </a:t>
            </a:r>
            <a:r>
              <a:rPr sz="1550" i="1" spc="-90" dirty="0">
                <a:latin typeface="Times New Roman"/>
                <a:cs typeface="Times New Roman"/>
              </a:rPr>
              <a:t>it</a:t>
            </a:r>
            <a:r>
              <a:rPr sz="1550" spc="-90" dirty="0">
                <a:latin typeface="Times New Roman"/>
                <a:cs typeface="Times New Roman"/>
              </a:rPr>
              <a:t>(</a:t>
            </a:r>
            <a:r>
              <a:rPr sz="1600" i="1" spc="-90" dirty="0">
                <a:latin typeface="Symbol"/>
                <a:cs typeface="Symbol"/>
              </a:rPr>
              <a:t></a:t>
            </a:r>
            <a:r>
              <a:rPr sz="1550" spc="-90" dirty="0">
                <a:latin typeface="Times New Roman"/>
                <a:cs typeface="Times New Roman"/>
              </a:rPr>
              <a:t>)</a:t>
            </a:r>
            <a:r>
              <a:rPr sz="1550" spc="-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Symbol"/>
                <a:cs typeface="Symbol"/>
              </a:rPr>
              <a:t></a:t>
            </a:r>
            <a:r>
              <a:rPr sz="1550" spc="-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log(</a:t>
            </a:r>
            <a:r>
              <a:rPr sz="1550" spc="455" dirty="0">
                <a:latin typeface="Times New Roman"/>
                <a:cs typeface="Times New Roman"/>
              </a:rPr>
              <a:t> </a:t>
            </a:r>
            <a:r>
              <a:rPr sz="2400" i="1" baseline="32986" dirty="0">
                <a:latin typeface="Symbol"/>
                <a:cs typeface="Symbol"/>
              </a:rPr>
              <a:t></a:t>
            </a:r>
            <a:r>
              <a:rPr sz="2400" spc="502" baseline="32986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)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Symbol"/>
                <a:cs typeface="Symbol"/>
              </a:rPr>
              <a:t></a:t>
            </a:r>
            <a:r>
              <a:rPr sz="1550" spc="-12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Symbol"/>
                <a:cs typeface="Symbol"/>
              </a:rPr>
              <a:t>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Symbol"/>
                <a:cs typeface="Symbol"/>
              </a:rPr>
              <a:t></a:t>
            </a:r>
            <a:r>
              <a:rPr sz="1550" spc="-195" dirty="0">
                <a:latin typeface="Times New Roman"/>
                <a:cs typeface="Times New Roman"/>
              </a:rPr>
              <a:t> </a:t>
            </a:r>
            <a:r>
              <a:rPr sz="1600" i="1" spc="-25" dirty="0">
                <a:latin typeface="Symbol"/>
                <a:cs typeface="Symbol"/>
              </a:rPr>
              <a:t></a:t>
            </a:r>
            <a:r>
              <a:rPr sz="1550" i="1" spc="-25" dirty="0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10328" y="4007508"/>
            <a:ext cx="2261235" cy="76517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487170">
              <a:lnSpc>
                <a:spcPct val="100000"/>
              </a:lnSpc>
              <a:spcBef>
                <a:spcPts val="935"/>
              </a:spcBef>
            </a:pPr>
            <a:r>
              <a:rPr sz="1550" spc="-25" dirty="0">
                <a:latin typeface="Times New Roman"/>
                <a:cs typeface="Times New Roman"/>
              </a:rPr>
              <a:t>1</a:t>
            </a:r>
            <a:r>
              <a:rPr sz="1550" spc="-25" dirty="0">
                <a:latin typeface="Symbol"/>
                <a:cs typeface="Symbol"/>
              </a:rPr>
              <a:t></a:t>
            </a:r>
            <a:r>
              <a:rPr sz="1600" i="1" spc="-25" dirty="0">
                <a:latin typeface="Symbol"/>
                <a:cs typeface="Symbol"/>
              </a:rPr>
              <a:t></a:t>
            </a:r>
            <a:endParaRPr sz="16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r>
              <a:rPr sz="1800" i="1" dirty="0">
                <a:latin typeface="Symbol"/>
                <a:cs typeface="Symbol"/>
              </a:rPr>
              <a:t></a:t>
            </a:r>
            <a:r>
              <a:rPr sz="1700" dirty="0">
                <a:latin typeface="Symbol"/>
                <a:cs typeface="Symbol"/>
              </a:rPr>
              <a:t>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Y</a:t>
            </a:r>
            <a:r>
              <a:rPr sz="1700" i="1" spc="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|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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Pr(</a:t>
            </a:r>
            <a:r>
              <a:rPr sz="1700" spc="-220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y</a:t>
            </a:r>
            <a:r>
              <a:rPr sz="1700" i="1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</a:t>
            </a:r>
            <a:r>
              <a:rPr sz="1700" spc="-220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1|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i="1" spc="-25" dirty="0">
                <a:latin typeface="Times New Roman"/>
                <a:cs typeface="Times New Roman"/>
              </a:rPr>
              <a:t>x</a:t>
            </a:r>
            <a:r>
              <a:rPr sz="1700" spc="-25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088" y="763523"/>
            <a:ext cx="6696709" cy="4231005"/>
          </a:xfrm>
          <a:custGeom>
            <a:avLst/>
            <a:gdLst/>
            <a:ahLst/>
            <a:cxnLst/>
            <a:rect l="l" t="t" r="r" b="b"/>
            <a:pathLst>
              <a:path w="6696709" h="4231005">
                <a:moveTo>
                  <a:pt x="0" y="4230624"/>
                </a:moveTo>
                <a:lnTo>
                  <a:pt x="6696456" y="4230624"/>
                </a:lnTo>
                <a:lnTo>
                  <a:pt x="6696456" y="0"/>
                </a:lnTo>
                <a:lnTo>
                  <a:pt x="0" y="0"/>
                </a:lnTo>
                <a:lnTo>
                  <a:pt x="0" y="4230624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2437" y="800862"/>
            <a:ext cx="168783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05"/>
              </a:spcBef>
              <a:buChar char="&gt;"/>
              <a:tabLst>
                <a:tab pos="188595" algn="l"/>
              </a:tabLst>
            </a:pPr>
            <a:r>
              <a:rPr sz="1400" b="1" spc="14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400" b="1" spc="-55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56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400" b="1" spc="229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400" b="1" spc="32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32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24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_</a:t>
            </a:r>
            <a:r>
              <a:rPr sz="1400" b="1" spc="-56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4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36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1400" b="1" spc="3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114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5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7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3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44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5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-14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1400" b="1" spc="-5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437" y="1440637"/>
            <a:ext cx="6394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1315">
              <a:lnSpc>
                <a:spcPct val="100000"/>
              </a:lnSpc>
              <a:spcBef>
                <a:spcPts val="105"/>
              </a:spcBef>
            </a:pPr>
            <a:r>
              <a:rPr sz="1400" b="1" spc="-70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30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0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220" dirty="0">
                <a:solidFill>
                  <a:srgbClr val="001F5F"/>
                </a:solidFill>
                <a:latin typeface="Times New Roman"/>
                <a:cs typeface="Times New Roman"/>
              </a:rPr>
              <a:t>-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1.5541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821" y="1440637"/>
            <a:ext cx="6394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1Q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210" dirty="0">
                <a:solidFill>
                  <a:srgbClr val="001F5F"/>
                </a:solidFill>
                <a:latin typeface="Times New Roman"/>
                <a:cs typeface="Times New Roman"/>
              </a:rPr>
              <a:t>-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0.8980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5230" y="1440637"/>
            <a:ext cx="6375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05"/>
              </a:spcBef>
            </a:pPr>
            <a:r>
              <a:rPr sz="1400" b="1" spc="-70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3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27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114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210" dirty="0">
                <a:solidFill>
                  <a:srgbClr val="001F5F"/>
                </a:solidFill>
                <a:latin typeface="Times New Roman"/>
                <a:cs typeface="Times New Roman"/>
              </a:rPr>
              <a:t>-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0.5157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7086" y="1440637"/>
            <a:ext cx="13385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105"/>
              </a:spcBef>
              <a:tabLst>
                <a:tab pos="1059180" algn="l"/>
              </a:tabLst>
            </a:pP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3Q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-200" dirty="0">
                <a:solidFill>
                  <a:srgbClr val="001F5F"/>
                </a:solidFill>
                <a:latin typeface="Times New Roman"/>
                <a:cs typeface="Times New Roman"/>
              </a:rPr>
              <a:t>Max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98830" algn="l"/>
              </a:tabLst>
            </a:pP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0.8075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2.0394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437" y="2050796"/>
            <a:ext cx="430657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7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-7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2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229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240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2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2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-17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229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13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250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148080">
              <a:lnSpc>
                <a:spcPct val="100000"/>
              </a:lnSpc>
              <a:spcBef>
                <a:spcPts val="5"/>
              </a:spcBef>
            </a:pPr>
            <a:r>
              <a:rPr sz="1400" b="1" spc="-3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16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34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400" b="1" spc="-58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3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6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25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-15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42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Error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80" dirty="0">
                <a:solidFill>
                  <a:srgbClr val="001F5F"/>
                </a:solidFill>
                <a:latin typeface="Times New Roman"/>
                <a:cs typeface="Times New Roman"/>
              </a:rPr>
              <a:t>z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value</a:t>
            </a:r>
            <a:r>
              <a:rPr sz="1400" b="1" spc="3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0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-9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235" dirty="0">
                <a:solidFill>
                  <a:srgbClr val="001F5F"/>
                </a:solidFill>
                <a:latin typeface="Times New Roman"/>
                <a:cs typeface="Times New Roman"/>
              </a:rPr>
              <a:t>(</a:t>
            </a:r>
            <a:r>
              <a:rPr sz="1400" b="1" spc="-240" dirty="0">
                <a:solidFill>
                  <a:srgbClr val="001F5F"/>
                </a:solidFill>
                <a:latin typeface="Times New Roman"/>
                <a:cs typeface="Times New Roman"/>
              </a:rPr>
              <a:t>&gt;</a:t>
            </a:r>
            <a:r>
              <a:rPr sz="1400" b="1" spc="475" dirty="0">
                <a:solidFill>
                  <a:srgbClr val="001F5F"/>
                </a:solidFill>
                <a:latin typeface="Times New Roman"/>
                <a:cs typeface="Times New Roman"/>
              </a:rPr>
              <a:t>|</a:t>
            </a:r>
            <a:r>
              <a:rPr sz="1400" b="1" spc="15" dirty="0">
                <a:solidFill>
                  <a:srgbClr val="001F5F"/>
                </a:solidFill>
                <a:latin typeface="Times New Roman"/>
                <a:cs typeface="Times New Roman"/>
              </a:rPr>
              <a:t>z</a:t>
            </a:r>
            <a:r>
              <a:rPr sz="1400" b="1" spc="465" dirty="0">
                <a:solidFill>
                  <a:srgbClr val="001F5F"/>
                </a:solidFill>
                <a:latin typeface="Times New Roman"/>
                <a:cs typeface="Times New Roman"/>
              </a:rPr>
              <a:t>|</a:t>
            </a: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83387" y="2515718"/>
          <a:ext cx="4606922" cy="60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marL="31750">
                        <a:lnSpc>
                          <a:spcPts val="1440"/>
                        </a:lnSpc>
                      </a:pPr>
                      <a:r>
                        <a:rPr sz="1400" b="1" spc="8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(Intercept)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ts val="1440"/>
                        </a:lnSpc>
                      </a:pPr>
                      <a:r>
                        <a:rPr sz="1400" b="1" spc="2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2.528298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44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0.820251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440"/>
                        </a:lnSpc>
                      </a:pPr>
                      <a:r>
                        <a:rPr sz="1400" b="1" spc="2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3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3.082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44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0.00205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0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**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sz="14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400" b="1" spc="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_si</a:t>
                      </a:r>
                      <a:r>
                        <a:rPr sz="14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400" b="1" spc="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e_</a:t>
                      </a:r>
                      <a:r>
                        <a:rPr sz="1400" b="1" spc="4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400" b="1" spc="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0.021727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0.006893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580"/>
                        </a:lnSpc>
                      </a:pPr>
                      <a:r>
                        <a:rPr sz="1400" b="1" spc="4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3.152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0.00162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80"/>
                        </a:lnSpc>
                      </a:pPr>
                      <a:r>
                        <a:rPr sz="1400" b="1" spc="-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**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L="31750">
                        <a:lnSpc>
                          <a:spcPts val="1440"/>
                        </a:lnSpc>
                      </a:pPr>
                      <a:r>
                        <a:rPr sz="1400" b="1" spc="2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2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18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02437" y="3117850"/>
            <a:ext cx="6344285" cy="60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sz="1400" b="1" spc="-9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29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1400" b="1" spc="-10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30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21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10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7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13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235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	0 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‘</a:t>
            </a:r>
            <a:r>
              <a:rPr sz="1400" b="1" spc="550" dirty="0">
                <a:solidFill>
                  <a:srgbClr val="001F5F"/>
                </a:solidFill>
                <a:latin typeface="Times New Roman"/>
                <a:cs typeface="Times New Roman"/>
              </a:rPr>
              <a:t>*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**</a:t>
            </a:r>
            <a:r>
              <a:rPr sz="1400" b="1" spc="935" dirty="0">
                <a:solidFill>
                  <a:srgbClr val="001F5F"/>
                </a:solidFill>
                <a:latin typeface="Times New Roman"/>
                <a:cs typeface="Times New Roman"/>
              </a:rPr>
              <a:t>’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0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00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1 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919" dirty="0">
                <a:solidFill>
                  <a:srgbClr val="001F5F"/>
                </a:solidFill>
                <a:latin typeface="Times New Roman"/>
                <a:cs typeface="Times New Roman"/>
              </a:rPr>
              <a:t>‘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*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*</a:t>
            </a:r>
            <a:r>
              <a:rPr sz="1400" b="1" spc="935" dirty="0">
                <a:solidFill>
                  <a:srgbClr val="001F5F"/>
                </a:solidFill>
                <a:latin typeface="Times New Roman"/>
                <a:cs typeface="Times New Roman"/>
              </a:rPr>
              <a:t>’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0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0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1 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‘</a:t>
            </a:r>
            <a:r>
              <a:rPr sz="1400" b="1" spc="540" dirty="0">
                <a:solidFill>
                  <a:srgbClr val="001F5F"/>
                </a:solidFill>
                <a:latin typeface="Times New Roman"/>
                <a:cs typeface="Times New Roman"/>
              </a:rPr>
              <a:t>*</a:t>
            </a:r>
            <a:r>
              <a:rPr sz="1400" b="1" spc="935" dirty="0">
                <a:solidFill>
                  <a:srgbClr val="001F5F"/>
                </a:solidFill>
                <a:latin typeface="Times New Roman"/>
                <a:cs typeface="Times New Roman"/>
              </a:rPr>
              <a:t>’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0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0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5 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735" dirty="0">
                <a:solidFill>
                  <a:srgbClr val="001F5F"/>
                </a:solidFill>
                <a:latin typeface="Times New Roman"/>
                <a:cs typeface="Times New Roman"/>
              </a:rPr>
              <a:t>‘</a:t>
            </a:r>
            <a:r>
              <a:rPr sz="1400" b="1" spc="53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1400" b="1" spc="935" dirty="0">
                <a:solidFill>
                  <a:srgbClr val="001F5F"/>
                </a:solidFill>
                <a:latin typeface="Times New Roman"/>
                <a:cs typeface="Times New Roman"/>
              </a:rPr>
              <a:t>’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0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1 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935" dirty="0">
                <a:solidFill>
                  <a:srgbClr val="001F5F"/>
                </a:solidFill>
                <a:latin typeface="Times New Roman"/>
                <a:cs typeface="Times New Roman"/>
              </a:rPr>
              <a:t>‘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935" dirty="0">
                <a:solidFill>
                  <a:srgbClr val="001F5F"/>
                </a:solidFill>
                <a:latin typeface="Times New Roman"/>
                <a:cs typeface="Times New Roman"/>
              </a:rPr>
              <a:t>’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(</a:t>
            </a:r>
            <a:r>
              <a:rPr sz="1400" b="1" spc="-42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er</a:t>
            </a:r>
            <a:r>
              <a:rPr sz="1400" b="1" spc="15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114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3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3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54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20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400" b="1" spc="3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85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130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1400" b="1" spc="35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12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400" b="1" spc="-60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37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254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400" b="1" spc="-64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35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1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1400" b="1" spc="3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taken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1400" b="1" spc="3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14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80" dirty="0">
                <a:solidFill>
                  <a:srgbClr val="001F5F"/>
                </a:solidFill>
                <a:latin typeface="Times New Roman"/>
                <a:cs typeface="Times New Roman"/>
              </a:rPr>
              <a:t>1)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83387" y="3902914"/>
          <a:ext cx="4605017" cy="60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2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marL="380365">
                        <a:lnSpc>
                          <a:spcPts val="1440"/>
                        </a:lnSpc>
                      </a:pPr>
                      <a:r>
                        <a:rPr sz="1400" b="1" spc="18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b="1" spc="17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ul</a:t>
                      </a:r>
                      <a:r>
                        <a:rPr sz="1400" b="1" spc="19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b="1" spc="3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deviance:</a:t>
                      </a:r>
                      <a:r>
                        <a:rPr sz="1400" b="1" spc="33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68.994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b="1" spc="2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3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49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44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degrees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440"/>
                        </a:lnSpc>
                      </a:pPr>
                      <a:r>
                        <a:rPr sz="1400" b="1" spc="10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3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400" b="1" spc="-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sz="1400" b="1" spc="1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spc="10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esi</a:t>
                      </a:r>
                      <a:r>
                        <a:rPr sz="1400" b="1" spc="1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spc="10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ua</a:t>
                      </a:r>
                      <a:r>
                        <a:rPr sz="1400" b="1" spc="1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b="1" spc="3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deviance:</a:t>
                      </a:r>
                      <a:r>
                        <a:rPr sz="1400" b="1" spc="35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55.716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b="1" spc="22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3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48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degrees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580"/>
                        </a:lnSpc>
                      </a:pPr>
                      <a:r>
                        <a:rPr sz="1400" b="1" spc="10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3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400" b="1" spc="-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spc="-2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IC</a:t>
                      </a:r>
                      <a:r>
                        <a:rPr sz="1400" b="1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400" b="1" spc="229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59.716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402437" y="4688230"/>
            <a:ext cx="33451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14" dirty="0">
                <a:solidFill>
                  <a:srgbClr val="001F5F"/>
                </a:solidFill>
                <a:latin typeface="Times New Roman"/>
                <a:cs typeface="Times New Roman"/>
              </a:rPr>
              <a:t>Number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1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21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400" b="1" spc="34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400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400" b="1" spc="-125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1400" b="1" spc="6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400" b="1" spc="7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imes New Roman"/>
                <a:cs typeface="Times New Roman"/>
              </a:rPr>
              <a:t>Scoring</a:t>
            </a:r>
            <a:r>
              <a:rPr sz="1400" b="1" spc="3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001F5F"/>
                </a:solidFill>
                <a:latin typeface="Times New Roman"/>
                <a:cs typeface="Times New Roman"/>
              </a:rPr>
              <a:t>iterations:</a:t>
            </a:r>
            <a:r>
              <a:rPr sz="1400" b="1" spc="3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8922" y="156413"/>
            <a:ext cx="47504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25" dirty="0">
                <a:solidFill>
                  <a:srgbClr val="205868"/>
                </a:solidFill>
                <a:latin typeface="Gulim"/>
                <a:cs typeface="Gulim"/>
              </a:rPr>
              <a:t>로지스틱</a:t>
            </a:r>
            <a:r>
              <a:rPr sz="3000" b="0" spc="-2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29" dirty="0">
                <a:solidFill>
                  <a:srgbClr val="205868"/>
                </a:solidFill>
                <a:latin typeface="Gulim"/>
                <a:cs typeface="Gulim"/>
              </a:rPr>
              <a:t>회귀모형</a:t>
            </a:r>
            <a:r>
              <a:rPr sz="3000" b="0" spc="-2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dirty="0">
                <a:solidFill>
                  <a:srgbClr val="205868"/>
                </a:solidFill>
                <a:latin typeface="Gulim"/>
                <a:cs typeface="Gulim"/>
              </a:rPr>
              <a:t>:</a:t>
            </a:r>
            <a:r>
              <a:rPr sz="3000" b="0" spc="-3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20" dirty="0">
                <a:solidFill>
                  <a:srgbClr val="205868"/>
                </a:solidFill>
                <a:latin typeface="Gulim"/>
                <a:cs typeface="Gulim"/>
              </a:rPr>
              <a:t>이항자료</a:t>
            </a:r>
            <a:endParaRPr sz="3000">
              <a:latin typeface="Gulim"/>
              <a:cs typeface="Gulim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71044" y="2022558"/>
            <a:ext cx="740410" cy="0"/>
          </a:xfrm>
          <a:custGeom>
            <a:avLst/>
            <a:gdLst/>
            <a:ahLst/>
            <a:cxnLst/>
            <a:rect l="l" t="t" r="r" b="b"/>
            <a:pathLst>
              <a:path w="740409">
                <a:moveTo>
                  <a:pt x="0" y="0"/>
                </a:moveTo>
                <a:lnTo>
                  <a:pt x="740075" y="0"/>
                </a:lnTo>
              </a:path>
            </a:pathLst>
          </a:custGeom>
          <a:ln w="11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71732" y="1832766"/>
            <a:ext cx="40259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20" dirty="0">
                <a:latin typeface="Times New Roman"/>
                <a:cs typeface="Times New Roman"/>
              </a:rPr>
              <a:t>log(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67410" y="1671473"/>
            <a:ext cx="50736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i="1" spc="-10" dirty="0">
                <a:latin typeface="Symbol"/>
                <a:cs typeface="Symbol"/>
              </a:rPr>
              <a:t></a:t>
            </a:r>
            <a:r>
              <a:rPr sz="2775" spc="-15" baseline="3003" dirty="0">
                <a:latin typeface="Times New Roman"/>
                <a:cs typeface="Times New Roman"/>
              </a:rPr>
              <a:t>ˆ</a:t>
            </a:r>
            <a:r>
              <a:rPr sz="1850" spc="-10" dirty="0">
                <a:latin typeface="Times New Roman"/>
                <a:cs typeface="Times New Roman"/>
              </a:rPr>
              <a:t>(</a:t>
            </a:r>
            <a:r>
              <a:rPr sz="1850" i="1" spc="-10" dirty="0">
                <a:latin typeface="Times New Roman"/>
                <a:cs typeface="Times New Roman"/>
              </a:rPr>
              <a:t>x</a:t>
            </a:r>
            <a:r>
              <a:rPr sz="1850" spc="-10" dirty="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09300" y="1832766"/>
            <a:ext cx="2034539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Times New Roman"/>
                <a:cs typeface="Times New Roman"/>
              </a:rPr>
              <a:t>)</a:t>
            </a:r>
            <a:r>
              <a:rPr sz="1850" spc="-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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Symbol"/>
                <a:cs typeface="Symbol"/>
              </a:rPr>
              <a:t></a:t>
            </a:r>
            <a:r>
              <a:rPr sz="1850" spc="-10" dirty="0">
                <a:latin typeface="Times New Roman"/>
                <a:cs typeface="Times New Roman"/>
              </a:rPr>
              <a:t>2.528</a:t>
            </a:r>
            <a:r>
              <a:rPr sz="1850" spc="-20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</a:t>
            </a:r>
            <a:r>
              <a:rPr sz="1850" spc="-14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0.022</a:t>
            </a:r>
            <a:r>
              <a:rPr sz="1850" spc="-28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</a:t>
            </a:r>
            <a:r>
              <a:rPr sz="1850" spc="-105" dirty="0">
                <a:latin typeface="Times New Roman"/>
                <a:cs typeface="Times New Roman"/>
              </a:rPr>
              <a:t> </a:t>
            </a:r>
            <a:r>
              <a:rPr sz="1850" i="1" spc="-50" dirty="0">
                <a:latin typeface="Times New Roman"/>
                <a:cs typeface="Times New Roman"/>
              </a:rPr>
              <a:t>x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47291" y="2004046"/>
            <a:ext cx="76644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0" dirty="0">
                <a:latin typeface="Times New Roman"/>
                <a:cs typeface="Times New Roman"/>
              </a:rPr>
              <a:t>1</a:t>
            </a:r>
            <a:r>
              <a:rPr sz="1850" spc="-10" dirty="0">
                <a:latin typeface="Symbol"/>
                <a:cs typeface="Symbol"/>
              </a:rPr>
              <a:t></a:t>
            </a:r>
            <a:r>
              <a:rPr sz="1950" i="1" spc="-10" dirty="0">
                <a:latin typeface="Symbol"/>
                <a:cs typeface="Symbol"/>
              </a:rPr>
              <a:t></a:t>
            </a:r>
            <a:r>
              <a:rPr sz="2775" spc="-15" baseline="3003" dirty="0">
                <a:latin typeface="Times New Roman"/>
                <a:cs typeface="Times New Roman"/>
              </a:rPr>
              <a:t>ˆ</a:t>
            </a:r>
            <a:r>
              <a:rPr sz="1850" spc="-10" dirty="0">
                <a:latin typeface="Times New Roman"/>
                <a:cs typeface="Times New Roman"/>
              </a:rPr>
              <a:t>(</a:t>
            </a:r>
            <a:r>
              <a:rPr sz="1850" i="1" spc="-10" dirty="0">
                <a:latin typeface="Times New Roman"/>
                <a:cs typeface="Times New Roman"/>
              </a:rPr>
              <a:t>x</a:t>
            </a:r>
            <a:r>
              <a:rPr sz="1850" spc="-10" dirty="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28520" y="1992376"/>
            <a:ext cx="3452495" cy="299085"/>
          </a:xfrm>
          <a:custGeom>
            <a:avLst/>
            <a:gdLst/>
            <a:ahLst/>
            <a:cxnLst/>
            <a:rect l="l" t="t" r="r" b="b"/>
            <a:pathLst>
              <a:path w="3452495" h="299085">
                <a:moveTo>
                  <a:pt x="3415747" y="41439"/>
                </a:moveTo>
                <a:lnTo>
                  <a:pt x="0" y="286385"/>
                </a:lnTo>
                <a:lnTo>
                  <a:pt x="1016" y="298957"/>
                </a:lnTo>
                <a:lnTo>
                  <a:pt x="3416712" y="54141"/>
                </a:lnTo>
                <a:lnTo>
                  <a:pt x="3427128" y="47029"/>
                </a:lnTo>
                <a:lnTo>
                  <a:pt x="3415747" y="41439"/>
                </a:lnTo>
                <a:close/>
              </a:path>
              <a:path w="3452495" h="299085">
                <a:moveTo>
                  <a:pt x="3441128" y="39750"/>
                </a:moveTo>
                <a:lnTo>
                  <a:pt x="3439287" y="39750"/>
                </a:lnTo>
                <a:lnTo>
                  <a:pt x="3440303" y="52450"/>
                </a:lnTo>
                <a:lnTo>
                  <a:pt x="3416712" y="54141"/>
                </a:lnTo>
                <a:lnTo>
                  <a:pt x="3360420" y="92582"/>
                </a:lnTo>
                <a:lnTo>
                  <a:pt x="3359657" y="96647"/>
                </a:lnTo>
                <a:lnTo>
                  <a:pt x="3361563" y="99441"/>
                </a:lnTo>
                <a:lnTo>
                  <a:pt x="3363595" y="102362"/>
                </a:lnTo>
                <a:lnTo>
                  <a:pt x="3367531" y="103124"/>
                </a:lnTo>
                <a:lnTo>
                  <a:pt x="3370453" y="101092"/>
                </a:lnTo>
                <a:lnTo>
                  <a:pt x="3452241" y="45212"/>
                </a:lnTo>
                <a:lnTo>
                  <a:pt x="3441128" y="39750"/>
                </a:lnTo>
                <a:close/>
              </a:path>
              <a:path w="3452495" h="299085">
                <a:moveTo>
                  <a:pt x="3427128" y="47029"/>
                </a:moveTo>
                <a:lnTo>
                  <a:pt x="3416712" y="54141"/>
                </a:lnTo>
                <a:lnTo>
                  <a:pt x="3440303" y="52450"/>
                </a:lnTo>
                <a:lnTo>
                  <a:pt x="3440252" y="51816"/>
                </a:lnTo>
                <a:lnTo>
                  <a:pt x="3436874" y="51816"/>
                </a:lnTo>
                <a:lnTo>
                  <a:pt x="3427128" y="47029"/>
                </a:lnTo>
                <a:close/>
              </a:path>
              <a:path w="3452495" h="299085">
                <a:moveTo>
                  <a:pt x="3436112" y="40893"/>
                </a:moveTo>
                <a:lnTo>
                  <a:pt x="3427128" y="47029"/>
                </a:lnTo>
                <a:lnTo>
                  <a:pt x="3436874" y="51816"/>
                </a:lnTo>
                <a:lnTo>
                  <a:pt x="3436112" y="40893"/>
                </a:lnTo>
                <a:close/>
              </a:path>
              <a:path w="3452495" h="299085">
                <a:moveTo>
                  <a:pt x="3439378" y="40893"/>
                </a:moveTo>
                <a:lnTo>
                  <a:pt x="3436112" y="40893"/>
                </a:lnTo>
                <a:lnTo>
                  <a:pt x="3436874" y="51816"/>
                </a:lnTo>
                <a:lnTo>
                  <a:pt x="3440252" y="51816"/>
                </a:lnTo>
                <a:lnTo>
                  <a:pt x="3439378" y="40893"/>
                </a:lnTo>
                <a:close/>
              </a:path>
              <a:path w="3452495" h="299085">
                <a:moveTo>
                  <a:pt x="3439287" y="39750"/>
                </a:moveTo>
                <a:lnTo>
                  <a:pt x="3415747" y="41439"/>
                </a:lnTo>
                <a:lnTo>
                  <a:pt x="3427128" y="47029"/>
                </a:lnTo>
                <a:lnTo>
                  <a:pt x="3436112" y="40893"/>
                </a:lnTo>
                <a:lnTo>
                  <a:pt x="3439378" y="40893"/>
                </a:lnTo>
                <a:lnTo>
                  <a:pt x="3439287" y="39750"/>
                </a:lnTo>
                <a:close/>
              </a:path>
              <a:path w="3452495" h="299085">
                <a:moveTo>
                  <a:pt x="3360166" y="0"/>
                </a:moveTo>
                <a:lnTo>
                  <a:pt x="3356355" y="1269"/>
                </a:lnTo>
                <a:lnTo>
                  <a:pt x="3353307" y="7619"/>
                </a:lnTo>
                <a:lnTo>
                  <a:pt x="3354578" y="11430"/>
                </a:lnTo>
                <a:lnTo>
                  <a:pt x="3357753" y="12954"/>
                </a:lnTo>
                <a:lnTo>
                  <a:pt x="3415747" y="41439"/>
                </a:lnTo>
                <a:lnTo>
                  <a:pt x="3439287" y="39750"/>
                </a:lnTo>
                <a:lnTo>
                  <a:pt x="3441128" y="39750"/>
                </a:lnTo>
                <a:lnTo>
                  <a:pt x="3363341" y="1524"/>
                </a:lnTo>
                <a:lnTo>
                  <a:pt x="336016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" y="156413"/>
            <a:ext cx="54717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25" dirty="0">
                <a:solidFill>
                  <a:srgbClr val="205868"/>
                </a:solidFill>
                <a:latin typeface="Gulim"/>
                <a:cs typeface="Gulim"/>
              </a:rPr>
              <a:t>로지스틱</a:t>
            </a:r>
            <a:r>
              <a:rPr sz="3000" b="0" spc="-15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25" dirty="0">
                <a:solidFill>
                  <a:srgbClr val="205868"/>
                </a:solidFill>
                <a:latin typeface="Gulim"/>
                <a:cs typeface="Gulim"/>
              </a:rPr>
              <a:t>회귀의</a:t>
            </a:r>
            <a:r>
              <a:rPr sz="3000" b="0" spc="-25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185" dirty="0">
                <a:solidFill>
                  <a:srgbClr val="205868"/>
                </a:solidFill>
                <a:latin typeface="Gulim"/>
                <a:cs typeface="Gulim"/>
              </a:rPr>
              <a:t>선형</a:t>
            </a:r>
            <a:r>
              <a:rPr sz="3000" b="0" spc="-2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25" dirty="0">
                <a:solidFill>
                  <a:srgbClr val="205868"/>
                </a:solidFill>
                <a:latin typeface="Gulim"/>
                <a:cs typeface="Gulim"/>
              </a:rPr>
              <a:t>근사적</a:t>
            </a:r>
            <a:r>
              <a:rPr sz="3000" b="0" spc="-2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190" dirty="0">
                <a:solidFill>
                  <a:srgbClr val="205868"/>
                </a:solidFill>
                <a:latin typeface="Gulim"/>
                <a:cs typeface="Gulim"/>
              </a:rPr>
              <a:t>해석</a:t>
            </a:r>
            <a:endParaRPr sz="3000">
              <a:latin typeface="Gulim"/>
              <a:cs typeface="Guli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4947" y="866512"/>
            <a:ext cx="8607425" cy="4123054"/>
            <a:chOff x="344947" y="866512"/>
            <a:chExt cx="8607425" cy="41230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947" y="866512"/>
              <a:ext cx="5144263" cy="41230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5320" y="1517904"/>
              <a:ext cx="4486656" cy="23515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" y="156413"/>
            <a:ext cx="54717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25" dirty="0">
                <a:solidFill>
                  <a:srgbClr val="205868"/>
                </a:solidFill>
                <a:latin typeface="Gulim"/>
                <a:cs typeface="Gulim"/>
              </a:rPr>
              <a:t>로지스틱</a:t>
            </a:r>
            <a:r>
              <a:rPr sz="3000" b="0" spc="-15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25" dirty="0">
                <a:solidFill>
                  <a:srgbClr val="205868"/>
                </a:solidFill>
                <a:latin typeface="Gulim"/>
                <a:cs typeface="Gulim"/>
              </a:rPr>
              <a:t>회귀의</a:t>
            </a:r>
            <a:r>
              <a:rPr sz="3000" b="0" spc="-25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185" dirty="0">
                <a:solidFill>
                  <a:srgbClr val="205868"/>
                </a:solidFill>
                <a:latin typeface="Gulim"/>
                <a:cs typeface="Gulim"/>
              </a:rPr>
              <a:t>선형</a:t>
            </a:r>
            <a:r>
              <a:rPr sz="3000" b="0" spc="-2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25" dirty="0">
                <a:solidFill>
                  <a:srgbClr val="205868"/>
                </a:solidFill>
                <a:latin typeface="Gulim"/>
                <a:cs typeface="Gulim"/>
              </a:rPr>
              <a:t>근사적</a:t>
            </a:r>
            <a:r>
              <a:rPr sz="3000" b="0" spc="-2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190" dirty="0">
                <a:solidFill>
                  <a:srgbClr val="205868"/>
                </a:solidFill>
                <a:latin typeface="Gulim"/>
                <a:cs typeface="Gulim"/>
              </a:rPr>
              <a:t>해석</a:t>
            </a:r>
            <a:endParaRPr sz="3000">
              <a:latin typeface="Gulim"/>
              <a:cs typeface="Guli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088" y="771144"/>
            <a:ext cx="5544820" cy="739140"/>
          </a:xfrm>
          <a:custGeom>
            <a:avLst/>
            <a:gdLst/>
            <a:ahLst/>
            <a:cxnLst/>
            <a:rect l="l" t="t" r="r" b="b"/>
            <a:pathLst>
              <a:path w="5544820" h="739140">
                <a:moveTo>
                  <a:pt x="0" y="739139"/>
                </a:moveTo>
                <a:lnTo>
                  <a:pt x="5544312" y="739139"/>
                </a:lnTo>
                <a:lnTo>
                  <a:pt x="5544312" y="0"/>
                </a:lnTo>
                <a:lnTo>
                  <a:pt x="0" y="0"/>
                </a:lnTo>
                <a:lnTo>
                  <a:pt x="0" y="73913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5137" y="1003249"/>
            <a:ext cx="13639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spc="-114" dirty="0">
                <a:latin typeface="Malgun Gothic"/>
                <a:cs typeface="Malgun Gothic"/>
              </a:rPr>
              <a:t>로지스틱</a:t>
            </a:r>
            <a:r>
              <a:rPr sz="1400" b="1" spc="-220" dirty="0">
                <a:latin typeface="Malgun Gothic"/>
                <a:cs typeface="Malgun Gothic"/>
              </a:rPr>
              <a:t> </a:t>
            </a:r>
            <a:r>
              <a:rPr sz="1400" b="1" spc="-90" dirty="0">
                <a:latin typeface="Malgun Gothic"/>
                <a:cs typeface="Malgun Gothic"/>
              </a:rPr>
              <a:t>회귀모형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98954" y="1020775"/>
            <a:ext cx="1381125" cy="224790"/>
            <a:chOff x="1798954" y="1020775"/>
            <a:chExt cx="1381125" cy="2247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954" y="1020775"/>
              <a:ext cx="97536" cy="2243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505683" y="1206508"/>
              <a:ext cx="674370" cy="0"/>
            </a:xfrm>
            <a:custGeom>
              <a:avLst/>
              <a:gdLst/>
              <a:ahLst/>
              <a:cxnLst/>
              <a:rect l="l" t="t" r="r" b="b"/>
              <a:pathLst>
                <a:path w="674369">
                  <a:moveTo>
                    <a:pt x="0" y="0"/>
                  </a:moveTo>
                  <a:lnTo>
                    <a:pt x="674054" y="0"/>
                  </a:lnTo>
                </a:path>
              </a:pathLst>
            </a:custGeom>
            <a:ln w="105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654663" y="3053354"/>
            <a:ext cx="499109" cy="0"/>
          </a:xfrm>
          <a:custGeom>
            <a:avLst/>
            <a:gdLst/>
            <a:ahLst/>
            <a:cxnLst/>
            <a:rect l="l" t="t" r="r" b="b"/>
            <a:pathLst>
              <a:path w="499109">
                <a:moveTo>
                  <a:pt x="0" y="0"/>
                </a:moveTo>
                <a:lnTo>
                  <a:pt x="498947" y="0"/>
                </a:lnTo>
              </a:path>
            </a:pathLst>
          </a:custGeom>
          <a:ln w="9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51711" y="3026438"/>
            <a:ext cx="43815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367030" algn="l"/>
              </a:tabLst>
            </a:pPr>
            <a:r>
              <a:rPr sz="900" spc="-50" dirty="0">
                <a:latin typeface="Times New Roman"/>
                <a:cs typeface="Times New Roman"/>
              </a:rPr>
              <a:t>0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5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82524" y="2765001"/>
            <a:ext cx="26352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550" spc="-25" dirty="0">
                <a:latin typeface="Times New Roman"/>
                <a:cs typeface="Times New Roman"/>
              </a:rPr>
              <a:t>0.5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7238" y="2890716"/>
            <a:ext cx="33210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550" spc="-20" dirty="0">
                <a:latin typeface="Times New Roman"/>
                <a:cs typeface="Times New Roman"/>
              </a:rPr>
              <a:t>log(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37346" y="2879866"/>
            <a:ext cx="1278255" cy="27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550" dirty="0">
                <a:latin typeface="Times New Roman"/>
                <a:cs typeface="Times New Roman"/>
              </a:rPr>
              <a:t>)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-280" dirty="0">
                <a:latin typeface="Symbol"/>
                <a:cs typeface="Symbol"/>
              </a:rPr>
              <a:t></a:t>
            </a:r>
            <a:r>
              <a:rPr sz="1650" i="1" spc="-280" dirty="0">
                <a:latin typeface="Symbol"/>
                <a:cs typeface="Symbol"/>
              </a:rPr>
              <a:t></a:t>
            </a:r>
            <a:r>
              <a:rPr sz="2325" spc="-419" baseline="16129" dirty="0">
                <a:latin typeface="Times New Roman"/>
                <a:cs typeface="Times New Roman"/>
              </a:rPr>
              <a:t>ˆ</a:t>
            </a:r>
            <a:r>
              <a:rPr sz="2325" spc="705" baseline="16129" dirty="0">
                <a:latin typeface="Times New Roman"/>
                <a:cs typeface="Times New Roman"/>
              </a:rPr>
              <a:t> </a:t>
            </a:r>
            <a:r>
              <a:rPr sz="1550" spc="-305" dirty="0">
                <a:latin typeface="Symbol"/>
                <a:cs typeface="Symbol"/>
              </a:rPr>
              <a:t></a:t>
            </a:r>
            <a:r>
              <a:rPr sz="1650" i="1" spc="-305" dirty="0">
                <a:latin typeface="Symbol"/>
                <a:cs typeface="Symbol"/>
              </a:rPr>
              <a:t></a:t>
            </a:r>
            <a:r>
              <a:rPr sz="2325" spc="-457" baseline="16129" dirty="0">
                <a:latin typeface="Times New Roman"/>
                <a:cs typeface="Times New Roman"/>
              </a:rPr>
              <a:t>ˆ</a:t>
            </a:r>
            <a:r>
              <a:rPr sz="2325" spc="60" baseline="16129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x</a:t>
            </a:r>
            <a:r>
              <a:rPr sz="1550" i="1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Symbol"/>
                <a:cs typeface="Symbol"/>
              </a:rPr>
              <a:t>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45321" y="3046552"/>
            <a:ext cx="51879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550" spc="65" dirty="0">
                <a:latin typeface="Times New Roman"/>
                <a:cs typeface="Times New Roman"/>
              </a:rPr>
              <a:t>1</a:t>
            </a:r>
            <a:r>
              <a:rPr sz="1550" spc="65" dirty="0">
                <a:latin typeface="Symbol"/>
                <a:cs typeface="Symbol"/>
              </a:rPr>
              <a:t></a:t>
            </a:r>
            <a:r>
              <a:rPr sz="1550" spc="-14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0.5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76811" y="3681999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006" y="0"/>
                </a:lnTo>
              </a:path>
            </a:pathLst>
          </a:custGeom>
          <a:ln w="9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10878" y="3526073"/>
            <a:ext cx="7112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09835" y="3827841"/>
            <a:ext cx="7112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900" spc="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26172" y="3321706"/>
            <a:ext cx="226060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2475" i="1" spc="-712" baseline="-15151" dirty="0">
                <a:latin typeface="Symbol"/>
                <a:cs typeface="Symbol"/>
              </a:rPr>
              <a:t></a:t>
            </a:r>
            <a:r>
              <a:rPr sz="1550" spc="-475" dirty="0">
                <a:latin typeface="Times New Roman"/>
                <a:cs typeface="Times New Roman"/>
              </a:rPr>
              <a:t>ˆ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36149" y="3623473"/>
            <a:ext cx="226060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2475" i="1" spc="-712" baseline="-15151" dirty="0">
                <a:latin typeface="Symbol"/>
                <a:cs typeface="Symbol"/>
              </a:rPr>
              <a:t></a:t>
            </a:r>
            <a:r>
              <a:rPr sz="1550" spc="-475" dirty="0">
                <a:latin typeface="Times New Roman"/>
                <a:cs typeface="Times New Roman"/>
              </a:rPr>
              <a:t>ˆ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40017" y="3518083"/>
            <a:ext cx="46545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550" i="1" dirty="0">
                <a:latin typeface="Times New Roman"/>
                <a:cs typeface="Times New Roman"/>
              </a:rPr>
              <a:t>x</a:t>
            </a:r>
            <a:r>
              <a:rPr sz="1550" i="1" spc="5" dirty="0">
                <a:latin typeface="Times New Roman"/>
                <a:cs typeface="Times New Roman"/>
              </a:rPr>
              <a:t> </a:t>
            </a:r>
            <a:r>
              <a:rPr sz="1550" spc="170" dirty="0">
                <a:latin typeface="Symbol"/>
                <a:cs typeface="Symbol"/>
              </a:rPr>
              <a:t>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28081" y="885160"/>
            <a:ext cx="955675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504825" algn="l"/>
              </a:tabLst>
            </a:pPr>
            <a:r>
              <a:rPr sz="2550" spc="-30" baseline="-34313" dirty="0">
                <a:latin typeface="Times New Roman"/>
                <a:cs typeface="Times New Roman"/>
              </a:rPr>
              <a:t>log(</a:t>
            </a:r>
            <a:r>
              <a:rPr sz="2550" baseline="-34313" dirty="0">
                <a:latin typeface="Times New Roman"/>
                <a:cs typeface="Times New Roman"/>
              </a:rPr>
              <a:t>	</a:t>
            </a:r>
            <a:r>
              <a:rPr sz="1750" i="1" spc="-10" dirty="0">
                <a:latin typeface="Symbol"/>
                <a:cs typeface="Symbol"/>
              </a:rPr>
              <a:t></a:t>
            </a:r>
            <a:r>
              <a:rPr sz="2550" spc="-15" baseline="3267" dirty="0">
                <a:latin typeface="Times New Roman"/>
                <a:cs typeface="Times New Roman"/>
              </a:rPr>
              <a:t>ˆ</a:t>
            </a:r>
            <a:r>
              <a:rPr sz="1700" spc="-10" dirty="0">
                <a:latin typeface="Times New Roman"/>
                <a:cs typeface="Times New Roman"/>
              </a:rPr>
              <a:t>(</a:t>
            </a:r>
            <a:r>
              <a:rPr sz="1700" i="1" spc="-10" dirty="0">
                <a:latin typeface="Times New Roman"/>
                <a:cs typeface="Times New Roman"/>
              </a:rPr>
              <a:t>x</a:t>
            </a:r>
            <a:r>
              <a:rPr sz="1700" spc="-10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89694" y="1032251"/>
            <a:ext cx="1845310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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Symbol"/>
                <a:cs typeface="Symbol"/>
              </a:rPr>
              <a:t></a:t>
            </a:r>
            <a:r>
              <a:rPr sz="1700" spc="-10" dirty="0">
                <a:latin typeface="Times New Roman"/>
                <a:cs typeface="Times New Roman"/>
              </a:rPr>
              <a:t>2.528</a:t>
            </a:r>
            <a:r>
              <a:rPr sz="1700" spc="-1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</a:t>
            </a:r>
            <a:r>
              <a:rPr sz="1700" spc="-1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0.022</a:t>
            </a:r>
            <a:r>
              <a:rPr sz="1700" dirty="0">
                <a:latin typeface="Symbol"/>
                <a:cs typeface="Symbol"/>
              </a:rPr>
              <a:t></a:t>
            </a:r>
            <a:r>
              <a:rPr sz="1700" spc="-105" dirty="0">
                <a:latin typeface="Times New Roman"/>
                <a:cs typeface="Times New Roman"/>
              </a:rPr>
              <a:t> </a:t>
            </a:r>
            <a:r>
              <a:rPr sz="1700" i="1" spc="-50" dirty="0">
                <a:latin typeface="Times New Roman"/>
                <a:cs typeface="Times New Roman"/>
              </a:rPr>
              <a:t>x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95711" y="1187663"/>
            <a:ext cx="689610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700" spc="60" dirty="0">
                <a:latin typeface="Times New Roman"/>
                <a:cs typeface="Times New Roman"/>
              </a:rPr>
              <a:t>1</a:t>
            </a:r>
            <a:r>
              <a:rPr sz="1700" spc="60" dirty="0">
                <a:latin typeface="Symbol"/>
                <a:cs typeface="Symbol"/>
              </a:rPr>
              <a:t></a:t>
            </a:r>
            <a:r>
              <a:rPr sz="1700" spc="-260" dirty="0">
                <a:latin typeface="Times New Roman"/>
                <a:cs typeface="Times New Roman"/>
              </a:rPr>
              <a:t> </a:t>
            </a:r>
            <a:r>
              <a:rPr sz="1750" i="1" spc="-30" dirty="0">
                <a:latin typeface="Symbol"/>
                <a:cs typeface="Symbol"/>
              </a:rPr>
              <a:t></a:t>
            </a:r>
            <a:r>
              <a:rPr sz="2550" spc="-44" baseline="3267" dirty="0">
                <a:latin typeface="Times New Roman"/>
                <a:cs typeface="Times New Roman"/>
              </a:rPr>
              <a:t>ˆ</a:t>
            </a:r>
            <a:r>
              <a:rPr sz="1700" spc="-30" dirty="0">
                <a:latin typeface="Times New Roman"/>
                <a:cs typeface="Times New Roman"/>
              </a:rPr>
              <a:t>(</a:t>
            </a:r>
            <a:r>
              <a:rPr sz="1700" i="1" spc="-30" dirty="0">
                <a:latin typeface="Times New Roman"/>
                <a:cs typeface="Times New Roman"/>
              </a:rPr>
              <a:t>x</a:t>
            </a:r>
            <a:r>
              <a:rPr sz="1700" spc="-30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66941" y="1980425"/>
            <a:ext cx="640715" cy="0"/>
          </a:xfrm>
          <a:custGeom>
            <a:avLst/>
            <a:gdLst/>
            <a:ahLst/>
            <a:cxnLst/>
            <a:rect l="l" t="t" r="r" b="b"/>
            <a:pathLst>
              <a:path w="640715">
                <a:moveTo>
                  <a:pt x="0" y="0"/>
                </a:moveTo>
                <a:lnTo>
                  <a:pt x="640646" y="0"/>
                </a:lnTo>
              </a:path>
            </a:pathLst>
          </a:custGeom>
          <a:ln w="10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214493" y="1953190"/>
            <a:ext cx="4476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75285" algn="l"/>
              </a:tabLst>
            </a:pPr>
            <a:r>
              <a:rPr sz="900" spc="-50" dirty="0">
                <a:latin typeface="Times New Roman"/>
                <a:cs typeface="Times New Roman"/>
              </a:rPr>
              <a:t>0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5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06876" y="1674729"/>
            <a:ext cx="90995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400" baseline="-34722" dirty="0">
                <a:latin typeface="Times New Roman"/>
                <a:cs typeface="Times New Roman"/>
              </a:rPr>
              <a:t>log(</a:t>
            </a:r>
            <a:r>
              <a:rPr sz="2400" spc="562" baseline="-34722" dirty="0">
                <a:latin typeface="Times New Roman"/>
                <a:cs typeface="Times New Roman"/>
              </a:rPr>
              <a:t> </a:t>
            </a:r>
            <a:r>
              <a:rPr sz="1700" i="1" spc="-10" dirty="0">
                <a:latin typeface="Symbol"/>
                <a:cs typeface="Symbol"/>
              </a:rPr>
              <a:t></a:t>
            </a:r>
            <a:r>
              <a:rPr sz="2400" spc="-15" baseline="3472" dirty="0">
                <a:latin typeface="Times New Roman"/>
                <a:cs typeface="Times New Roman"/>
              </a:rPr>
              <a:t>ˆ</a:t>
            </a:r>
            <a:r>
              <a:rPr sz="1600" spc="-10" dirty="0">
                <a:latin typeface="Times New Roman"/>
                <a:cs typeface="Times New Roman"/>
              </a:rPr>
              <a:t>(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600" spc="-1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91636" y="1803305"/>
            <a:ext cx="99695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90" dirty="0">
                <a:latin typeface="Symbol"/>
                <a:cs typeface="Symbol"/>
              </a:rPr>
              <a:t></a:t>
            </a:r>
            <a:r>
              <a:rPr sz="1700" i="1" spc="-290" dirty="0">
                <a:latin typeface="Symbol"/>
                <a:cs typeface="Symbol"/>
              </a:rPr>
              <a:t></a:t>
            </a:r>
            <a:r>
              <a:rPr sz="2400" spc="-434" baseline="15625" dirty="0">
                <a:latin typeface="Times New Roman"/>
                <a:cs typeface="Times New Roman"/>
              </a:rPr>
              <a:t>ˆ</a:t>
            </a:r>
            <a:r>
              <a:rPr sz="2400" spc="697" baseline="15625" dirty="0">
                <a:latin typeface="Times New Roman"/>
                <a:cs typeface="Times New Roman"/>
              </a:rPr>
              <a:t> </a:t>
            </a:r>
            <a:r>
              <a:rPr sz="1600" spc="-315" dirty="0">
                <a:latin typeface="Symbol"/>
                <a:cs typeface="Symbol"/>
              </a:rPr>
              <a:t></a:t>
            </a:r>
            <a:r>
              <a:rPr sz="1700" i="1" spc="-315" dirty="0">
                <a:latin typeface="Symbol"/>
                <a:cs typeface="Symbol"/>
              </a:rPr>
              <a:t></a:t>
            </a:r>
            <a:r>
              <a:rPr sz="2400" spc="-472" baseline="15625" dirty="0">
                <a:latin typeface="Times New Roman"/>
                <a:cs typeface="Times New Roman"/>
              </a:rPr>
              <a:t>ˆ</a:t>
            </a:r>
            <a:r>
              <a:rPr sz="2400" spc="44" baseline="15625" dirty="0">
                <a:latin typeface="Times New Roman"/>
                <a:cs typeface="Times New Roman"/>
              </a:rPr>
              <a:t> </a:t>
            </a:r>
            <a:r>
              <a:rPr sz="1600" i="1" spc="-50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57389" y="1962697"/>
            <a:ext cx="65468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1</a:t>
            </a:r>
            <a:r>
              <a:rPr sz="1600" spc="-10" dirty="0">
                <a:latin typeface="Symbol"/>
                <a:cs typeface="Symbol"/>
              </a:rPr>
              <a:t></a:t>
            </a:r>
            <a:r>
              <a:rPr sz="1700" i="1" spc="-10" dirty="0">
                <a:latin typeface="Symbol"/>
                <a:cs typeface="Symbol"/>
              </a:rPr>
              <a:t></a:t>
            </a:r>
            <a:r>
              <a:rPr sz="2400" spc="-15" baseline="3472" dirty="0">
                <a:latin typeface="Times New Roman"/>
                <a:cs typeface="Times New Roman"/>
              </a:rPr>
              <a:t>ˆ</a:t>
            </a:r>
            <a:r>
              <a:rPr sz="1600" spc="-10" dirty="0">
                <a:latin typeface="Times New Roman"/>
                <a:cs typeface="Times New Roman"/>
              </a:rPr>
              <a:t>(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600" spc="-1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04164" y="2291461"/>
            <a:ext cx="10610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i="1" spc="-160" dirty="0">
                <a:latin typeface="Symbol"/>
                <a:cs typeface="Symbol"/>
              </a:rPr>
              <a:t></a:t>
            </a:r>
            <a:r>
              <a:rPr sz="2850" spc="-240" baseline="2923" dirty="0">
                <a:latin typeface="Times New Roman"/>
                <a:cs typeface="Times New Roman"/>
              </a:rPr>
              <a:t>ˆ</a:t>
            </a:r>
            <a:r>
              <a:rPr sz="1900" spc="-160" dirty="0">
                <a:latin typeface="Times New Roman"/>
                <a:cs typeface="Times New Roman"/>
              </a:rPr>
              <a:t>(</a:t>
            </a:r>
            <a:r>
              <a:rPr sz="1900" i="1" spc="-160" dirty="0">
                <a:latin typeface="Times New Roman"/>
                <a:cs typeface="Times New Roman"/>
              </a:rPr>
              <a:t>x</a:t>
            </a:r>
            <a:r>
              <a:rPr sz="1900" spc="-160" dirty="0">
                <a:latin typeface="Times New Roman"/>
                <a:cs typeface="Times New Roman"/>
              </a:rPr>
              <a:t>)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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0.5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23232" y="1746545"/>
            <a:ext cx="5546725" cy="2896870"/>
            <a:chOff x="523232" y="1746545"/>
            <a:chExt cx="5546725" cy="2896870"/>
          </a:xfrm>
        </p:grpSpPr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232" y="1746545"/>
              <a:ext cx="5394368" cy="289664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314444" y="2433954"/>
              <a:ext cx="1755775" cy="103505"/>
            </a:xfrm>
            <a:custGeom>
              <a:avLst/>
              <a:gdLst/>
              <a:ahLst/>
              <a:cxnLst/>
              <a:rect l="l" t="t" r="r" b="b"/>
              <a:pathLst>
                <a:path w="1755775" h="103505">
                  <a:moveTo>
                    <a:pt x="88645" y="0"/>
                  </a:moveTo>
                  <a:lnTo>
                    <a:pt x="0" y="51688"/>
                  </a:lnTo>
                  <a:lnTo>
                    <a:pt x="88645" y="103377"/>
                  </a:lnTo>
                  <a:lnTo>
                    <a:pt x="92455" y="102362"/>
                  </a:lnTo>
                  <a:lnTo>
                    <a:pt x="94233" y="99313"/>
                  </a:lnTo>
                  <a:lnTo>
                    <a:pt x="96011" y="96393"/>
                  </a:lnTo>
                  <a:lnTo>
                    <a:pt x="94995" y="92456"/>
                  </a:lnTo>
                  <a:lnTo>
                    <a:pt x="36010" y="58047"/>
                  </a:lnTo>
                  <a:lnTo>
                    <a:pt x="12572" y="58038"/>
                  </a:lnTo>
                  <a:lnTo>
                    <a:pt x="12572" y="45338"/>
                  </a:lnTo>
                  <a:lnTo>
                    <a:pt x="35995" y="45338"/>
                  </a:lnTo>
                  <a:lnTo>
                    <a:pt x="91947" y="12700"/>
                  </a:lnTo>
                  <a:lnTo>
                    <a:pt x="94995" y="11049"/>
                  </a:lnTo>
                  <a:lnTo>
                    <a:pt x="96011" y="7112"/>
                  </a:lnTo>
                  <a:lnTo>
                    <a:pt x="92455" y="1015"/>
                  </a:lnTo>
                  <a:lnTo>
                    <a:pt x="88645" y="0"/>
                  </a:lnTo>
                  <a:close/>
                </a:path>
                <a:path w="1755775" h="103505">
                  <a:moveTo>
                    <a:pt x="35980" y="45347"/>
                  </a:moveTo>
                  <a:lnTo>
                    <a:pt x="25109" y="51688"/>
                  </a:lnTo>
                  <a:lnTo>
                    <a:pt x="36010" y="58047"/>
                  </a:lnTo>
                  <a:lnTo>
                    <a:pt x="1755393" y="58674"/>
                  </a:lnTo>
                  <a:lnTo>
                    <a:pt x="1755393" y="45974"/>
                  </a:lnTo>
                  <a:lnTo>
                    <a:pt x="35980" y="45347"/>
                  </a:lnTo>
                  <a:close/>
                </a:path>
                <a:path w="1755775" h="103505">
                  <a:moveTo>
                    <a:pt x="12572" y="45338"/>
                  </a:moveTo>
                  <a:lnTo>
                    <a:pt x="12572" y="58038"/>
                  </a:lnTo>
                  <a:lnTo>
                    <a:pt x="36010" y="58047"/>
                  </a:lnTo>
                  <a:lnTo>
                    <a:pt x="34471" y="57150"/>
                  </a:lnTo>
                  <a:lnTo>
                    <a:pt x="15747" y="57150"/>
                  </a:lnTo>
                  <a:lnTo>
                    <a:pt x="15747" y="46227"/>
                  </a:lnTo>
                  <a:lnTo>
                    <a:pt x="34471" y="46227"/>
                  </a:lnTo>
                  <a:lnTo>
                    <a:pt x="35980" y="45347"/>
                  </a:lnTo>
                  <a:lnTo>
                    <a:pt x="12572" y="45338"/>
                  </a:lnTo>
                  <a:close/>
                </a:path>
                <a:path w="1755775" h="103505">
                  <a:moveTo>
                    <a:pt x="15747" y="46227"/>
                  </a:moveTo>
                  <a:lnTo>
                    <a:pt x="15747" y="57150"/>
                  </a:lnTo>
                  <a:lnTo>
                    <a:pt x="25109" y="51688"/>
                  </a:lnTo>
                  <a:lnTo>
                    <a:pt x="15747" y="46227"/>
                  </a:lnTo>
                  <a:close/>
                </a:path>
                <a:path w="1755775" h="103505">
                  <a:moveTo>
                    <a:pt x="25109" y="51688"/>
                  </a:moveTo>
                  <a:lnTo>
                    <a:pt x="15747" y="57150"/>
                  </a:lnTo>
                  <a:lnTo>
                    <a:pt x="34471" y="57150"/>
                  </a:lnTo>
                  <a:lnTo>
                    <a:pt x="25109" y="51688"/>
                  </a:lnTo>
                  <a:close/>
                </a:path>
                <a:path w="1755775" h="103505">
                  <a:moveTo>
                    <a:pt x="34471" y="46227"/>
                  </a:moveTo>
                  <a:lnTo>
                    <a:pt x="15747" y="46227"/>
                  </a:lnTo>
                  <a:lnTo>
                    <a:pt x="25109" y="51688"/>
                  </a:lnTo>
                  <a:lnTo>
                    <a:pt x="34471" y="462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6182867" y="1638300"/>
            <a:ext cx="2661285" cy="2463165"/>
          </a:xfrm>
          <a:custGeom>
            <a:avLst/>
            <a:gdLst/>
            <a:ahLst/>
            <a:cxnLst/>
            <a:rect l="l" t="t" r="r" b="b"/>
            <a:pathLst>
              <a:path w="2661284" h="2463165">
                <a:moveTo>
                  <a:pt x="0" y="2462784"/>
                </a:moveTo>
                <a:lnTo>
                  <a:pt x="2660904" y="2462784"/>
                </a:lnTo>
                <a:lnTo>
                  <a:pt x="2660904" y="0"/>
                </a:lnTo>
                <a:lnTo>
                  <a:pt x="0" y="0"/>
                </a:lnTo>
                <a:lnTo>
                  <a:pt x="0" y="2462784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275832" y="1879854"/>
            <a:ext cx="3454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65" dirty="0">
                <a:latin typeface="Malgun Gothic"/>
                <a:cs typeface="Malgun Gothic"/>
              </a:rPr>
              <a:t>참고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41592" y="1897126"/>
            <a:ext cx="97535" cy="2240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779" y="898384"/>
            <a:ext cx="6845564" cy="36888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922" y="156413"/>
            <a:ext cx="58223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25" dirty="0">
                <a:solidFill>
                  <a:srgbClr val="205868"/>
                </a:solidFill>
                <a:latin typeface="Gulim"/>
                <a:cs typeface="Gulim"/>
              </a:rPr>
              <a:t>로지스틱</a:t>
            </a:r>
            <a:r>
              <a:rPr sz="3000" b="0" spc="-25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25" dirty="0">
                <a:solidFill>
                  <a:srgbClr val="205868"/>
                </a:solidFill>
                <a:latin typeface="Gulim"/>
                <a:cs typeface="Gulim"/>
              </a:rPr>
              <a:t>회귀와</a:t>
            </a:r>
            <a:r>
              <a:rPr sz="3000" b="0" spc="-25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20" dirty="0">
                <a:solidFill>
                  <a:srgbClr val="205868"/>
                </a:solidFill>
                <a:latin typeface="Gulim"/>
                <a:cs typeface="Gulim"/>
              </a:rPr>
              <a:t>승산비</a:t>
            </a:r>
            <a:r>
              <a:rPr sz="3000" b="0" spc="-3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dirty="0">
                <a:solidFill>
                  <a:srgbClr val="205868"/>
                </a:solidFill>
                <a:latin typeface="Gulim"/>
                <a:cs typeface="Gulim"/>
              </a:rPr>
              <a:t>및</a:t>
            </a:r>
            <a:r>
              <a:rPr sz="3000" b="0" spc="-14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20" dirty="0">
                <a:solidFill>
                  <a:srgbClr val="205868"/>
                </a:solidFill>
                <a:latin typeface="Gulim"/>
                <a:cs typeface="Gulim"/>
              </a:rPr>
              <a:t>성공확률</a:t>
            </a:r>
            <a:endParaRPr sz="30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31" y="156209"/>
            <a:ext cx="58223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20" dirty="0">
                <a:solidFill>
                  <a:srgbClr val="205868"/>
                </a:solidFill>
                <a:latin typeface="Gulim"/>
                <a:cs typeface="Gulim"/>
              </a:rPr>
              <a:t>로지스틱</a:t>
            </a:r>
            <a:r>
              <a:rPr sz="3000" b="0" spc="-30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15" dirty="0">
                <a:solidFill>
                  <a:srgbClr val="205868"/>
                </a:solidFill>
                <a:latin typeface="Gulim"/>
                <a:cs typeface="Gulim"/>
              </a:rPr>
              <a:t>회귀와</a:t>
            </a:r>
            <a:r>
              <a:rPr sz="3000" b="0" spc="-35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15" dirty="0">
                <a:solidFill>
                  <a:srgbClr val="205868"/>
                </a:solidFill>
                <a:latin typeface="Gulim"/>
                <a:cs typeface="Gulim"/>
              </a:rPr>
              <a:t>승산비</a:t>
            </a:r>
            <a:r>
              <a:rPr sz="3000" b="0" spc="-35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dirty="0">
                <a:solidFill>
                  <a:srgbClr val="205868"/>
                </a:solidFill>
                <a:latin typeface="Gulim"/>
                <a:cs typeface="Gulim"/>
              </a:rPr>
              <a:t>및</a:t>
            </a:r>
            <a:r>
              <a:rPr sz="3000" b="0" spc="-135" dirty="0">
                <a:solidFill>
                  <a:srgbClr val="205868"/>
                </a:solidFill>
                <a:latin typeface="Gulim"/>
                <a:cs typeface="Gulim"/>
              </a:rPr>
              <a:t> </a:t>
            </a:r>
            <a:r>
              <a:rPr sz="3000" b="0" spc="-229" dirty="0">
                <a:solidFill>
                  <a:srgbClr val="205868"/>
                </a:solidFill>
                <a:latin typeface="Gulim"/>
                <a:cs typeface="Gulim"/>
              </a:rPr>
              <a:t>성공확률</a:t>
            </a:r>
            <a:endParaRPr sz="3000">
              <a:latin typeface="Gulim"/>
              <a:cs typeface="Guli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776" y="889620"/>
            <a:ext cx="6604181" cy="31468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1846</Words>
  <Application>Microsoft Macintosh PowerPoint</Application>
  <PresentationFormat>화면 슬라이드 쇼(16:9)</PresentationFormat>
  <Paragraphs>517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Dotum</vt:lpstr>
      <vt:lpstr>Gulim</vt:lpstr>
      <vt:lpstr>Malgun Gothic</vt:lpstr>
      <vt:lpstr>Calibri</vt:lpstr>
      <vt:lpstr>Symbol</vt:lpstr>
      <vt:lpstr>Times New Roman</vt:lpstr>
      <vt:lpstr>Office Theme</vt:lpstr>
      <vt:lpstr>PowerPoint 프레젠테이션</vt:lpstr>
      <vt:lpstr>PowerPoint 프레젠테이션</vt:lpstr>
      <vt:lpstr>로지스틱 회귀모형 해석</vt:lpstr>
      <vt:lpstr>로지스틱 회귀모형 : 이항자료</vt:lpstr>
      <vt:lpstr>로지스틱 회귀모형 : 이항자료</vt:lpstr>
      <vt:lpstr>로지스틱 회귀의 선형 근사적 해석</vt:lpstr>
      <vt:lpstr>로지스틱 회귀의 선형 근사적 해석</vt:lpstr>
      <vt:lpstr>로지스틱 회귀와 승산비 및 성공확률</vt:lpstr>
      <vt:lpstr>로지스틱 회귀와 승산비 및 성공확률</vt:lpstr>
      <vt:lpstr>R 활용 : 승산비</vt:lpstr>
      <vt:lpstr>(x) 의 추정</vt:lpstr>
      <vt:lpstr>승산, 승산비 그리고 상대위험도</vt:lpstr>
      <vt:lpstr>승산, 승산비 그리고 상대위험도</vt:lpstr>
      <vt:lpstr>로지스틱 회귀모형 적합도의 시각적 효과</vt:lpstr>
      <vt:lpstr>프로빗 모형</vt:lpstr>
      <vt:lpstr>프로빗 모형</vt:lpstr>
      <vt:lpstr>R 활용 : 프로빗 모형</vt:lpstr>
      <vt:lpstr>R 활용 : 프로빗 모형</vt:lpstr>
      <vt:lpstr>프로빗 모형과 로지스틱회귀모형 적합 결과</vt:lpstr>
      <vt:lpstr>로그선형모형-개수형자료</vt:lpstr>
      <vt:lpstr>로그선형모형</vt:lpstr>
      <vt:lpstr>R 활용 : 로그선형모형</vt:lpstr>
      <vt:lpstr>R 활용 : 로그선형모형</vt:lpstr>
      <vt:lpstr>R 활용 : 로그선형모형</vt:lpstr>
      <vt:lpstr>로그선형모형의 해석</vt:lpstr>
      <vt:lpstr>로그선형모형의 잔차진단</vt:lpstr>
      <vt:lpstr>로그선형모형-율(rate) 분석</vt:lpstr>
      <vt:lpstr>로그선형모형 - 율(rate) 분석</vt:lpstr>
      <vt:lpstr>R 활용 : 율(rate) 분석</vt:lpstr>
      <vt:lpstr>R 활용 : 로그선형모형</vt:lpstr>
      <vt:lpstr>R 활용 : 로그선형모형</vt:lpstr>
      <vt:lpstr>로그선형모형의 해석</vt:lpstr>
      <vt:lpstr>14강. SAS와 SPSS 활용 (일반화선형모형)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그래픽팀_최성실</dc:creator>
  <cp:lastModifiedBy>김 태정</cp:lastModifiedBy>
  <cp:revision>1</cp:revision>
  <dcterms:created xsi:type="dcterms:W3CDTF">2022-04-18T00:13:55Z</dcterms:created>
  <dcterms:modified xsi:type="dcterms:W3CDTF">2022-04-18T10:58:39Z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2022-04-18T00:00:00Z</vt:filetime>
  </property>
</Properties>
</file>