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79" r:id="rId3"/>
    <p:sldId id="261" r:id="rId4"/>
    <p:sldId id="262" r:id="rId5"/>
    <p:sldId id="263" r:id="rId6"/>
    <p:sldId id="290" r:id="rId7"/>
    <p:sldId id="264" r:id="rId8"/>
    <p:sldId id="265" r:id="rId9"/>
    <p:sldId id="281" r:id="rId10"/>
    <p:sldId id="280" r:id="rId11"/>
    <p:sldId id="266" r:id="rId12"/>
    <p:sldId id="28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0C541E0-4F66-4761-B01D-CA10E47377F7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F1B7909E-D8AA-409B-BFE6-2CA8E9B6ED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image/&#49464;&#44228;&#51648;&#46020;(&#54840;&#51452;).jpg" TargetMode="External"/><Relationship Id="rId13" Type="http://schemas.openxmlformats.org/officeDocument/2006/relationships/image" Target="../media/image13.gif"/><Relationship Id="rId3" Type="http://schemas.openxmlformats.org/officeDocument/2006/relationships/image" Target="../media/image8.jpeg"/><Relationship Id="rId7" Type="http://schemas.openxmlformats.org/officeDocument/2006/relationships/image" Target="../media/image10.jpg"/><Relationship Id="rId12" Type="http://schemas.openxmlformats.org/officeDocument/2006/relationships/hyperlink" Target="image/&#49464;&#44228;&#51648;&#46020;(&#54532;&#46993;&#49828;).gif" TargetMode="External"/><Relationship Id="rId2" Type="http://schemas.openxmlformats.org/officeDocument/2006/relationships/hyperlink" Target="image/&#49464;&#44228;&#51648;&#46020;(&#54620;&#44397;)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mage/&#49464;&#44228;&#51648;&#46020;(&#48120;&#44397;).jpg" TargetMode="External"/><Relationship Id="rId11" Type="http://schemas.openxmlformats.org/officeDocument/2006/relationships/image" Target="../media/image12.jpg"/><Relationship Id="rId5" Type="http://schemas.openxmlformats.org/officeDocument/2006/relationships/image" Target="../media/image9.jpeg"/><Relationship Id="rId10" Type="http://schemas.openxmlformats.org/officeDocument/2006/relationships/hyperlink" Target="image/&#49464;&#44228;&#51648;&#46020;(&#45224;&#50500;&#44277;).jpg" TargetMode="External"/><Relationship Id="rId4" Type="http://schemas.openxmlformats.org/officeDocument/2006/relationships/hyperlink" Target="image/&#49464;&#44228;&#51648;&#46020;(&#47084;&#49884;&#50500;).jpg" TargetMode="External"/><Relationship Id="rId9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image/&#44172;&#51060;&#49380;&#51032;%20&#52644;.mp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동서 문화교류와 실크로드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66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 교류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교류는 </a:t>
            </a:r>
            <a:r>
              <a:rPr lang="en-US" altLang="ko-KR" dirty="0"/>
              <a:t>‘</a:t>
            </a:r>
            <a:r>
              <a:rPr lang="ko-KR" altLang="en-US" dirty="0"/>
              <a:t>길</a:t>
            </a:r>
            <a:r>
              <a:rPr lang="en-US" altLang="ko-KR" dirty="0"/>
              <a:t>(Road)’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통해서만 가능하고</a:t>
            </a:r>
            <a:r>
              <a:rPr lang="en-US" altLang="ko-KR" dirty="0"/>
              <a:t>, </a:t>
            </a:r>
            <a:r>
              <a:rPr lang="ko-KR" altLang="en-US" dirty="0"/>
              <a:t>길은 자연환경의 조건에 따라 생겨난다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24944"/>
            <a:ext cx="795191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 </a:t>
            </a:r>
            <a:r>
              <a:rPr lang="ko-KR" altLang="en-US" dirty="0" err="1" smtClean="0"/>
              <a:t>문명교류의</a:t>
            </a:r>
            <a:r>
              <a:rPr lang="ko-KR" altLang="en-US" dirty="0" smtClean="0"/>
              <a:t> 길</a:t>
            </a:r>
            <a:r>
              <a:rPr lang="en-US" altLang="ko-KR" dirty="0" smtClean="0"/>
              <a:t>(ROAD)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8"/>
            <a:ext cx="8671022" cy="4176464"/>
          </a:xfrm>
        </p:spPr>
      </p:pic>
    </p:spTree>
    <p:extLst>
      <p:ext uri="{BB962C8B-B14F-4D97-AF65-F5344CB8AC3E}">
        <p14:creationId xmlns:p14="http://schemas.microsoft.com/office/powerpoint/2010/main" val="22242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 교류의 길</a:t>
            </a:r>
            <a:endParaRPr lang="ko-KR" altLang="en-US" dirty="0"/>
          </a:p>
        </p:txBody>
      </p:sp>
      <p:pic>
        <p:nvPicPr>
          <p:cNvPr id="4" name="Picture 4" descr="silk map 0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7757404" cy="4625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57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조건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문명교류의 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自生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보편성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개별성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模倣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수용성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문명권역의 조건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독자성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문명권의 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문명권의 구분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2</a:t>
            </a:r>
            <a:r>
              <a:rPr lang="ko-KR" altLang="en-US" dirty="0" err="1" smtClean="0"/>
              <a:t>분법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800" dirty="0" smtClean="0"/>
              <a:t>동양문명권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서양문명권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</a:t>
            </a:r>
            <a:r>
              <a:rPr lang="ko-KR" altLang="en-US" dirty="0" err="1" smtClean="0"/>
              <a:t>분법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800" dirty="0" smtClean="0"/>
              <a:t>유럽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서구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문명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중근동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이슬람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문명</a:t>
            </a:r>
            <a:r>
              <a:rPr lang="en-US" altLang="ko-KR" sz="2800" dirty="0" smtClean="0"/>
              <a:t>,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      </a:t>
            </a:r>
            <a:r>
              <a:rPr lang="ko-KR" altLang="en-US" sz="2800" dirty="0" smtClean="0"/>
              <a:t>동아시아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한자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문명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5</a:t>
            </a:r>
            <a:r>
              <a:rPr lang="ko-KR" altLang="en-US" dirty="0" err="1" smtClean="0"/>
              <a:t>분법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800" dirty="0" smtClean="0"/>
              <a:t>서유럽문명권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러시아정교문명권</a:t>
            </a:r>
            <a:r>
              <a:rPr lang="en-US" altLang="ko-KR" sz="2800" dirty="0" smtClean="0"/>
              <a:t>,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      </a:t>
            </a:r>
            <a:r>
              <a:rPr lang="ko-KR" altLang="en-US" sz="2800" dirty="0" smtClean="0"/>
              <a:t>힌두문명권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이슬람문명권</a:t>
            </a:r>
            <a:r>
              <a:rPr lang="en-US" altLang="ko-KR" sz="2800" dirty="0" smtClean="0"/>
              <a:t>, 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        </a:t>
            </a:r>
            <a:r>
              <a:rPr lang="ko-KR" altLang="en-US" sz="2800" dirty="0" smtClean="0"/>
              <a:t>동아시아문명권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66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東西의 개</a:t>
            </a:r>
            <a:r>
              <a:rPr lang="ko-KR" altLang="en-US" dirty="0"/>
              <a:t>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00174"/>
            <a:ext cx="8229600" cy="462599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東西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동서교류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서로 다른 문명권의 이질성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異質性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공간적으로 나누는 상대적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상징적 개념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지리적 개념으로서 근세에 급부상한 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ko-KR" altLang="en-US" dirty="0" err="1" smtClean="0"/>
              <a:t>럽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편가르기</a:t>
            </a:r>
            <a:r>
              <a:rPr lang="en-US" altLang="ko-KR" dirty="0" smtClean="0"/>
              <a:t>.(</a:t>
            </a:r>
            <a:r>
              <a:rPr lang="ko-KR" altLang="en-US" dirty="0" smtClean="0"/>
              <a:t>동서의 상대적 개념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동서양 내의 이질 문명의 교류 역시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서교류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할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상징적 개념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89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지리적 개념의 상대성</a:t>
            </a:r>
            <a:endParaRPr lang="ko-KR" altLang="en-US" dirty="0"/>
          </a:p>
        </p:txBody>
      </p:sp>
      <p:pic>
        <p:nvPicPr>
          <p:cNvPr id="6" name="내용 개체 틀 5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6" y="1700807"/>
            <a:ext cx="2305680" cy="1653305"/>
          </a:xfrm>
        </p:spPr>
      </p:pic>
      <p:pic>
        <p:nvPicPr>
          <p:cNvPr id="7" name="그림 6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00808"/>
            <a:ext cx="2448272" cy="1653304"/>
          </a:xfrm>
          <a:prstGeom prst="rect">
            <a:avLst/>
          </a:prstGeom>
        </p:spPr>
      </p:pic>
      <p:pic>
        <p:nvPicPr>
          <p:cNvPr id="8" name="그림 7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03772"/>
            <a:ext cx="2448272" cy="1650340"/>
          </a:xfrm>
          <a:prstGeom prst="rect">
            <a:avLst/>
          </a:prstGeom>
        </p:spPr>
      </p:pic>
      <p:pic>
        <p:nvPicPr>
          <p:cNvPr id="9" name="그림 8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89040"/>
            <a:ext cx="2304256" cy="1539243"/>
          </a:xfrm>
          <a:prstGeom prst="rect">
            <a:avLst/>
          </a:prstGeom>
        </p:spPr>
      </p:pic>
      <p:pic>
        <p:nvPicPr>
          <p:cNvPr id="10" name="그림 9">
            <a:hlinkClick r:id="rId10" action="ppaction://hlinkfile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789039"/>
            <a:ext cx="2862926" cy="1539243"/>
          </a:xfrm>
          <a:prstGeom prst="rect">
            <a:avLst/>
          </a:prstGeom>
        </p:spPr>
      </p:pic>
      <p:pic>
        <p:nvPicPr>
          <p:cNvPr id="11" name="그림 10">
            <a:hlinkClick r:id="rId12" action="ppaction://hlinkfile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89040"/>
            <a:ext cx="3055435" cy="15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오리엔탈리즘을 넘어서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동양</a:t>
            </a:r>
            <a:r>
              <a:rPr lang="en-US" altLang="ko-KR" dirty="0"/>
              <a:t>(Orient)’</a:t>
            </a:r>
            <a:r>
              <a:rPr lang="ko-KR" altLang="en-US" dirty="0"/>
              <a:t>는 유럽 기독교문명이 자기 정체성의 우월함을 만들어내기 위한 </a:t>
            </a:r>
            <a:r>
              <a:rPr lang="en-US" altLang="ko-KR" b="1" i="1" u="sng" dirty="0"/>
              <a:t>‘</a:t>
            </a:r>
            <a:r>
              <a:rPr lang="ko-KR" altLang="en-US" b="1" i="1" u="sng" dirty="0"/>
              <a:t>타자</a:t>
            </a:r>
            <a:r>
              <a:rPr lang="en-US" altLang="ko-KR" b="1" i="1" u="sng" dirty="0"/>
              <a:t>(</a:t>
            </a:r>
            <a:r>
              <a:rPr lang="ko-KR" altLang="en-US" b="1" i="1" u="sng" dirty="0"/>
              <a:t>他者</a:t>
            </a:r>
            <a:r>
              <a:rPr lang="en-US" altLang="ko-KR" b="1" i="1" u="sng" dirty="0"/>
              <a:t>)</a:t>
            </a:r>
            <a:r>
              <a:rPr lang="ko-KR" altLang="en-US" b="1" i="1" u="sng" dirty="0"/>
              <a:t>의 거울</a:t>
            </a:r>
            <a:r>
              <a:rPr lang="en-US" altLang="ko-KR" b="1" i="1" u="sng" dirty="0"/>
              <a:t>’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514350" indent="-514350">
              <a:buNone/>
            </a:pPr>
            <a:endParaRPr lang="en-US" altLang="ko-KR" dirty="0"/>
          </a:p>
          <a:p>
            <a:pPr marL="514350" indent="-514350">
              <a:buNone/>
            </a:pPr>
            <a:r>
              <a:rPr lang="en-US" altLang="ko-KR" dirty="0" smtClean="0"/>
              <a:t>      “mirror of the other”</a:t>
            </a:r>
            <a:endParaRPr lang="en-US" altLang="ko-KR" dirty="0"/>
          </a:p>
          <a:p>
            <a:pPr marL="514350" indent="-51435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ko-KR" altLang="en-US" dirty="0" smtClean="0"/>
              <a:t>      타자를 거울의 눈으로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인식함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ko-KR" altLang="en-US" dirty="0" smtClean="0"/>
              <a:t>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36912"/>
            <a:ext cx="2520280" cy="377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오리엔탈리즘을 넘어서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“mirror of the other” </a:t>
            </a:r>
            <a:r>
              <a:rPr lang="ko-KR" altLang="en-US" dirty="0" smtClean="0"/>
              <a:t>타자의 거울이란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600" dirty="0" smtClean="0"/>
              <a:t>영화 </a:t>
            </a:r>
            <a:r>
              <a:rPr lang="en-US" altLang="ko-KR" sz="2600" dirty="0" smtClean="0"/>
              <a:t>: &lt;</a:t>
            </a:r>
            <a:r>
              <a:rPr lang="ko-KR" altLang="en-US" sz="2600" dirty="0" err="1" smtClean="0"/>
              <a:t>게이샤의</a:t>
            </a:r>
            <a:r>
              <a:rPr lang="ko-KR" altLang="en-US" sz="2600" dirty="0" smtClean="0"/>
              <a:t> 추억</a:t>
            </a:r>
            <a:r>
              <a:rPr lang="en-US" altLang="ko-KR" sz="2600" dirty="0" smtClean="0"/>
              <a:t>&gt; 2005.</a:t>
            </a:r>
            <a:endParaRPr lang="ko-KR" altLang="en-US" sz="2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5034136" cy="34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오리엔탈리즘을 넘어서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게이샤의</a:t>
            </a:r>
            <a:r>
              <a:rPr lang="ko-KR" altLang="en-US" dirty="0" smtClean="0"/>
              <a:t> 춤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10805"/>
            <a:ext cx="6228184" cy="39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문명과 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문명이란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문명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물질적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기술적 소산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r>
              <a:rPr lang="en-US" altLang="ko-KR" dirty="0" smtClean="0"/>
              <a:t>    (</a:t>
            </a:r>
            <a:r>
              <a:rPr lang="ko-KR" altLang="en-US" dirty="0" smtClean="0"/>
              <a:t>그렇다면 문화는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정신적 소산</a:t>
            </a:r>
            <a:r>
              <a:rPr lang="en-US" altLang="ko-KR" dirty="0" smtClean="0"/>
              <a:t>?)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도시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분업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조직을 갖는 복합문화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몽매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야만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오리엔탈리즘을 넘어서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게이샤의</a:t>
            </a:r>
            <a:r>
              <a:rPr lang="ko-KR" altLang="en-US" dirty="0" smtClean="0"/>
              <a:t> 춤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  <a:r>
              <a:rPr lang="en-US" altLang="ko-KR" dirty="0" smtClean="0">
                <a:hlinkClick r:id="rId2" action="ppaction://hlinkfile"/>
              </a:rPr>
              <a:t>image\</a:t>
            </a:r>
            <a:r>
              <a:rPr lang="ko-KR" altLang="en-US" dirty="0" err="1" smtClean="0">
                <a:hlinkClick r:id="rId2" action="ppaction://hlinkfile"/>
              </a:rPr>
              <a:t>게이샤의</a:t>
            </a:r>
            <a:r>
              <a:rPr lang="ko-KR" altLang="en-US" dirty="0" smtClean="0">
                <a:hlinkClick r:id="rId2" action="ppaction://hlinkfile"/>
              </a:rPr>
              <a:t> 춤</a:t>
            </a:r>
            <a:r>
              <a:rPr lang="en-US" altLang="ko-KR" dirty="0" smtClean="0">
                <a:hlinkClick r:id="rId2" action="ppaction://hlinkfile"/>
              </a:rPr>
              <a:t>.mp4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3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오리엔탈리즘을 넘어서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중세 기독교문명의 이슬람문명에 대한 시각으로부터 출발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대항해시대</a:t>
            </a:r>
            <a:r>
              <a:rPr lang="ko-KR" altLang="en-US" dirty="0" smtClean="0"/>
              <a:t> </a:t>
            </a:r>
            <a:r>
              <a:rPr lang="ko-KR" altLang="en-US" dirty="0"/>
              <a:t>이후 유럽문명의 확장에 따라</a:t>
            </a:r>
            <a:r>
              <a:rPr lang="en-US" altLang="ko-KR" dirty="0"/>
              <a:t>, ‘</a:t>
            </a:r>
            <a:r>
              <a:rPr lang="ko-KR" altLang="en-US" dirty="0"/>
              <a:t>동양</a:t>
            </a:r>
            <a:r>
              <a:rPr lang="en-US" altLang="ko-KR" dirty="0"/>
              <a:t>’</a:t>
            </a:r>
            <a:r>
              <a:rPr lang="ko-KR" altLang="en-US" dirty="0"/>
              <a:t>의 지리적 범위도 인도</a:t>
            </a:r>
            <a:r>
              <a:rPr lang="en-US" altLang="ko-KR" dirty="0"/>
              <a:t>, </a:t>
            </a:r>
            <a:r>
              <a:rPr lang="ko-KR" altLang="en-US" dirty="0"/>
              <a:t>동남아시아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일본으로 </a:t>
            </a:r>
            <a:r>
              <a:rPr lang="ko-KR" altLang="en-US" dirty="0" smtClean="0"/>
              <a:t>확대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- 19</a:t>
            </a:r>
            <a:r>
              <a:rPr lang="ko-KR" altLang="en-US" dirty="0"/>
              <a:t>세기 이후 동양은 하나의 사업의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3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오리엔탈리즘의 극복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오리엔탈리즘의 </a:t>
            </a:r>
            <a:r>
              <a:rPr lang="ko-KR" altLang="en-US" dirty="0"/>
              <a:t>사고 속에서는 서로 다른 문화 사이의 차이를 인정하고 진정한 문화교류와 공존은 </a:t>
            </a:r>
            <a:r>
              <a:rPr lang="ko-KR" altLang="en-US" dirty="0" smtClean="0"/>
              <a:t>어려움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다른 문명에 대한 이해는 </a:t>
            </a:r>
            <a:r>
              <a:rPr lang="ko-KR" altLang="en-US" dirty="0"/>
              <a:t>과거 역사에 존재하는 갈등</a:t>
            </a:r>
            <a:r>
              <a:rPr lang="en-US" altLang="ko-KR" dirty="0"/>
              <a:t>, </a:t>
            </a:r>
            <a:r>
              <a:rPr lang="ko-KR" altLang="en-US" dirty="0"/>
              <a:t>차별</a:t>
            </a:r>
            <a:r>
              <a:rPr lang="en-US" altLang="ko-KR" dirty="0"/>
              <a:t>, </a:t>
            </a:r>
            <a:r>
              <a:rPr lang="ko-KR" altLang="en-US" dirty="0"/>
              <a:t>배제 등을 있는 그대로 보면서</a:t>
            </a:r>
            <a:r>
              <a:rPr lang="en-US" altLang="ko-KR" dirty="0"/>
              <a:t>, </a:t>
            </a:r>
            <a:r>
              <a:rPr lang="ko-KR" altLang="en-US" dirty="0"/>
              <a:t>우리 내부에도 존재하는 </a:t>
            </a:r>
            <a:r>
              <a:rPr lang="en-US" altLang="ko-KR" dirty="0"/>
              <a:t>‘</a:t>
            </a:r>
            <a:r>
              <a:rPr lang="ko-KR" altLang="en-US" dirty="0"/>
              <a:t>오리엔탈리즘</a:t>
            </a:r>
            <a:r>
              <a:rPr lang="en-US" altLang="ko-KR" dirty="0"/>
              <a:t>’</a:t>
            </a:r>
            <a:r>
              <a:rPr lang="ko-KR" altLang="en-US" dirty="0"/>
              <a:t>도 반성하게 되는 </a:t>
            </a:r>
            <a:r>
              <a:rPr lang="ko-KR" altLang="en-US" dirty="0" smtClean="0"/>
              <a:t>계기가 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* </a:t>
            </a:r>
            <a:r>
              <a:rPr lang="en-US" altLang="ko-KR" sz="2400" dirty="0"/>
              <a:t>‘</a:t>
            </a:r>
            <a:r>
              <a:rPr lang="ko-KR" altLang="en-US" sz="2400" dirty="0"/>
              <a:t>리</a:t>
            </a:r>
            <a:r>
              <a:rPr lang="en-US" altLang="ko-KR" sz="2400" dirty="0"/>
              <a:t>(Re)</a:t>
            </a:r>
            <a:r>
              <a:rPr lang="ko-KR" altLang="en-US" sz="2400" dirty="0"/>
              <a:t>오리엔탈리즘</a:t>
            </a:r>
            <a:r>
              <a:rPr lang="en-US" altLang="ko-KR" sz="2400" dirty="0" smtClean="0"/>
              <a:t>’: </a:t>
            </a:r>
            <a:r>
              <a:rPr lang="ko-KR" altLang="en-US" sz="2400" dirty="0"/>
              <a:t>먼저 근대화에 성공했던 일본이 한국</a:t>
            </a:r>
            <a:r>
              <a:rPr lang="en-US" altLang="ko-KR" sz="2400" dirty="0"/>
              <a:t>-</a:t>
            </a:r>
            <a:r>
              <a:rPr lang="ko-KR" altLang="en-US" sz="2400" dirty="0"/>
              <a:t>중국을 바라보는 시각</a:t>
            </a:r>
            <a:r>
              <a:rPr lang="en-US" altLang="ko-KR" sz="2400" dirty="0"/>
              <a:t>, </a:t>
            </a:r>
            <a:r>
              <a:rPr lang="ko-KR" altLang="en-US" sz="2400" dirty="0"/>
              <a:t>제</a:t>
            </a:r>
            <a:r>
              <a:rPr lang="en-US" altLang="ko-KR" sz="2400" dirty="0"/>
              <a:t>3</a:t>
            </a:r>
            <a:r>
              <a:rPr lang="ko-KR" altLang="en-US" sz="2400" dirty="0"/>
              <a:t>세계에서 산업화에 </a:t>
            </a:r>
            <a:r>
              <a:rPr lang="ko-KR" altLang="en-US" sz="2400" dirty="0" smtClean="0"/>
              <a:t>먼저 </a:t>
            </a:r>
            <a:r>
              <a:rPr lang="ko-KR" altLang="en-US" sz="2400" dirty="0"/>
              <a:t>성공한 한국이 다른 국가</a:t>
            </a:r>
            <a:r>
              <a:rPr lang="en-US" altLang="ko-KR" sz="2400" dirty="0"/>
              <a:t>, </a:t>
            </a:r>
            <a:r>
              <a:rPr lang="ko-KR" altLang="en-US" sz="2400" dirty="0"/>
              <a:t>민족을 바라보는 </a:t>
            </a:r>
            <a:r>
              <a:rPr lang="ko-KR" altLang="en-US" sz="2400" dirty="0" smtClean="0"/>
              <a:t>시각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 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5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363272" cy="92868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문명담론으로 본 실크로드의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실크로드는 아시아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아프리카</a:t>
            </a:r>
            <a:r>
              <a:rPr lang="en-US" altLang="ko-KR" dirty="0"/>
              <a:t> </a:t>
            </a:r>
            <a:r>
              <a:rPr lang="ko-KR" altLang="en-US" dirty="0" smtClean="0"/>
              <a:t>그리고 유교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기독교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이슬람 문명 간의 교류의 무대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고대이래 문명간의 교류를 통한 인류문명 전체의 발전을 촉진시킨 중요한 동인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21</a:t>
            </a:r>
            <a:r>
              <a:rPr lang="ko-KR" altLang="en-US" dirty="0" smtClean="0"/>
              <a:t>세기 문명간의 충돌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공존 등 문명담론을 넘어서 보편적인 세계문명의 발전을 위한 해법을 모색하는 데 있어서 중요한 역사적 선례를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문명과 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문명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文明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인간의 육체적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정신적 노동을 통하여 창출된 결과물의 총체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civis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시민</a:t>
            </a:r>
            <a:r>
              <a:rPr lang="en-US" altLang="ko-KR" dirty="0" smtClean="0"/>
              <a:t>) + </a:t>
            </a:r>
            <a:r>
              <a:rPr lang="en-US" altLang="ko-KR" dirty="0" err="1" smtClean="0"/>
              <a:t>civilitas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도시</a:t>
            </a:r>
            <a:r>
              <a:rPr lang="en-US" altLang="ko-KR" dirty="0" smtClean="0"/>
              <a:t>) = civilization(</a:t>
            </a:r>
            <a:r>
              <a:rPr lang="ko-KR" altLang="en-US" dirty="0" smtClean="0"/>
              <a:t>문명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5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문명과 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文化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문명의 개별 요소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- ‘</a:t>
            </a:r>
            <a:r>
              <a:rPr lang="ko-KR" altLang="en-US" dirty="0" smtClean="0"/>
              <a:t>경작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의미하는 </a:t>
            </a:r>
            <a:r>
              <a:rPr lang="en-US" altLang="ko-KR" dirty="0" smtClean="0"/>
              <a:t>cultivation </a:t>
            </a:r>
            <a:r>
              <a:rPr lang="ko-KR" altLang="en-US" dirty="0" smtClean="0"/>
              <a:t>에서 유래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6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문명과 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5025170"/>
          </a:xfrm>
        </p:spPr>
        <p:txBody>
          <a:bodyPr/>
          <a:lstStyle/>
          <a:p>
            <a:r>
              <a:rPr lang="ko-KR" altLang="en-US" dirty="0" smtClean="0"/>
              <a:t>문명과 문화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제품으로서의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비단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실의 재료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씨줄과 날줄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비단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  (</a:t>
            </a:r>
            <a:r>
              <a:rPr lang="ko-KR" altLang="en-US" sz="2400" dirty="0" smtClean="0"/>
              <a:t>세분문화</a:t>
            </a:r>
            <a:r>
              <a:rPr lang="en-US" altLang="ko-KR" sz="2400" dirty="0" smtClean="0"/>
              <a:t>)           (</a:t>
            </a:r>
            <a:r>
              <a:rPr lang="ko-KR" altLang="en-US" sz="2400" dirty="0" smtClean="0"/>
              <a:t>물질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정신문화</a:t>
            </a:r>
            <a:r>
              <a:rPr lang="en-US" altLang="ko-KR" sz="2400" dirty="0" smtClean="0"/>
              <a:t>)          (</a:t>
            </a:r>
            <a:r>
              <a:rPr lang="ko-KR" altLang="en-US" sz="2400" dirty="0" smtClean="0"/>
              <a:t>문명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0648"/>
            <a:ext cx="2664296" cy="40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문명과 문화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552362" cy="5026517"/>
          </a:xfrm>
        </p:spPr>
      </p:pic>
    </p:spTree>
    <p:extLst>
      <p:ext uri="{BB962C8B-B14F-4D97-AF65-F5344CB8AC3E}">
        <p14:creationId xmlns:p14="http://schemas.microsoft.com/office/powerpoint/2010/main" val="35543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문명과 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6259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문명의 어떻게 이루어지는가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/>
              <a:t>문화는 문명을 구성하는 개별적 요소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문명화는 自生</a:t>
            </a:r>
            <a:r>
              <a:rPr lang="en-US" altLang="ko-KR" dirty="0" smtClean="0"/>
              <a:t>, </a:t>
            </a:r>
            <a:r>
              <a:rPr lang="ko-KR" altLang="en-US" dirty="0" smtClean="0"/>
              <a:t>模倣을 통해 이루어짐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/>
              <a:t>문명화는 도시화</a:t>
            </a:r>
            <a:r>
              <a:rPr lang="en-US" altLang="ko-KR" dirty="0"/>
              <a:t>, </a:t>
            </a:r>
            <a:r>
              <a:rPr lang="ko-KR" altLang="en-US" dirty="0"/>
              <a:t>분업화</a:t>
            </a:r>
            <a:r>
              <a:rPr lang="en-US" altLang="ko-KR" dirty="0"/>
              <a:t>, </a:t>
            </a:r>
            <a:r>
              <a:rPr lang="ko-KR" altLang="en-US" dirty="0"/>
              <a:t>조직화</a:t>
            </a:r>
            <a:r>
              <a:rPr lang="en-US" altLang="ko-KR" dirty="0"/>
              <a:t>, </a:t>
            </a:r>
            <a:r>
              <a:rPr lang="ko-KR" altLang="en-US" dirty="0"/>
              <a:t>문자의 사용 등이 </a:t>
            </a:r>
            <a:r>
              <a:rPr lang="ko-KR" altLang="en-US" dirty="0" smtClean="0"/>
              <a:t>수반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문명과 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문명의 모방은 문명권 간의 교류를 통한 전파와 수용이 전제되어야 함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문화 교류는 다양한 양상을 통해서 전개됨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문명교류는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선사 </a:t>
            </a:r>
            <a:r>
              <a:rPr lang="ko-KR" altLang="en-US" dirty="0"/>
              <a:t>이래 현재까지 인류 역사의 발전과정은 여러 문명이 교류를 통해 영향을 주고받으면서 발전해 가는 </a:t>
            </a:r>
            <a:r>
              <a:rPr lang="en-US" altLang="ko-KR" dirty="0"/>
              <a:t>‘</a:t>
            </a:r>
            <a:r>
              <a:rPr lang="ko-KR" altLang="en-US" dirty="0"/>
              <a:t>문명화</a:t>
            </a:r>
            <a:r>
              <a:rPr lang="en-US" altLang="ko-KR" dirty="0"/>
              <a:t>’</a:t>
            </a:r>
            <a:r>
              <a:rPr lang="ko-KR" altLang="en-US" dirty="0"/>
              <a:t>의 과정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6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문명 교류의 양상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평화적 수평적인 상호교류를 통한 교류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전쟁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융합 등의 과정을 통한 교류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73016"/>
            <a:ext cx="5328592" cy="26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679</Words>
  <Application>Microsoft Office PowerPoint</Application>
  <PresentationFormat>화면 슬라이드 쇼(4:3)</PresentationFormat>
  <Paragraphs>122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HY견고딕</vt:lpstr>
      <vt:lpstr>맑은 고딕</vt:lpstr>
      <vt:lpstr>Lucida Sans</vt:lpstr>
      <vt:lpstr>Wingdings 2</vt:lpstr>
      <vt:lpstr>보자기</vt:lpstr>
      <vt:lpstr>제1강</vt:lpstr>
      <vt:lpstr>문명과 문화</vt:lpstr>
      <vt:lpstr>문명과 문화</vt:lpstr>
      <vt:lpstr>문명과 문화</vt:lpstr>
      <vt:lpstr>문명과 문화</vt:lpstr>
      <vt:lpstr>문명과 문화</vt:lpstr>
      <vt:lpstr>문명과 문화</vt:lpstr>
      <vt:lpstr>문명과 문화</vt:lpstr>
      <vt:lpstr>문명 교류의 양상</vt:lpstr>
      <vt:lpstr>문명 교류</vt:lpstr>
      <vt:lpstr>동-서 문명교류의 길(ROAD)</vt:lpstr>
      <vt:lpstr>문명 교류의 길</vt:lpstr>
      <vt:lpstr>문명(교류)의 조건</vt:lpstr>
      <vt:lpstr>문명권의 구분</vt:lpstr>
      <vt:lpstr>東西의 개념</vt:lpstr>
      <vt:lpstr>지리적 개념의 상대성</vt:lpstr>
      <vt:lpstr>오리엔탈리즘을 넘어서</vt:lpstr>
      <vt:lpstr>오리엔탈리즘을 넘어서</vt:lpstr>
      <vt:lpstr>오리엔탈리즘을 넘어서</vt:lpstr>
      <vt:lpstr>오리엔탈리즘을 넘어서</vt:lpstr>
      <vt:lpstr>오리엔탈리즘을 넘어서</vt:lpstr>
      <vt:lpstr>오리엔탈리즘의 극복</vt:lpstr>
      <vt:lpstr>문명담론으로 본 실크로드의 중요성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비단 길(Silk Road)</dc:title>
  <dc:creator>Registered User</dc:creator>
  <cp:lastModifiedBy>Mingyun Kwon</cp:lastModifiedBy>
  <cp:revision>30</cp:revision>
  <dcterms:created xsi:type="dcterms:W3CDTF">2016-02-29T08:26:55Z</dcterms:created>
  <dcterms:modified xsi:type="dcterms:W3CDTF">2017-09-05T22:56:21Z</dcterms:modified>
</cp:coreProperties>
</file>