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76" r:id="rId5"/>
    <p:sldId id="260" r:id="rId6"/>
    <p:sldId id="259" r:id="rId7"/>
    <p:sldId id="261" r:id="rId8"/>
    <p:sldId id="262" r:id="rId9"/>
    <p:sldId id="265" r:id="rId10"/>
    <p:sldId id="277" r:id="rId11"/>
    <p:sldId id="282" r:id="rId12"/>
    <p:sldId id="284" r:id="rId13"/>
    <p:sldId id="283" r:id="rId14"/>
    <p:sldId id="279" r:id="rId15"/>
    <p:sldId id="280" r:id="rId16"/>
    <p:sldId id="281" r:id="rId17"/>
    <p:sldId id="301" r:id="rId18"/>
    <p:sldId id="302" r:id="rId19"/>
    <p:sldId id="303" r:id="rId20"/>
    <p:sldId id="304" r:id="rId21"/>
    <p:sldId id="305" r:id="rId22"/>
    <p:sldId id="285" r:id="rId23"/>
    <p:sldId id="300" r:id="rId24"/>
    <p:sldId id="297" r:id="rId25"/>
    <p:sldId id="299" r:id="rId26"/>
    <p:sldId id="266" r:id="rId27"/>
    <p:sldId id="267" r:id="rId28"/>
    <p:sldId id="286" r:id="rId29"/>
    <p:sldId id="287" r:id="rId30"/>
    <p:sldId id="268" r:id="rId31"/>
    <p:sldId id="269" r:id="rId32"/>
    <p:sldId id="270" r:id="rId33"/>
    <p:sldId id="271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74" r:id="rId44"/>
    <p:sldId id="275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EF59B-2B8C-4A33-A23F-A82373D0208D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20C46-4228-4E0A-8B31-5A2FCAE38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9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F5FD-78B7-48B0-87CB-68940D51D35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FC1F-4B42-45F5-BDB5-D7BB10AF64A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137FFC-8944-4910-9950-B8E582DE75E9}" type="datetimeFigureOut">
              <a:rPr lang="ko-KR" altLang="en-US" smtClean="0"/>
              <a:t>2017-09-19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DAA1D61-CE10-4641-9C7C-19D366D65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 유목 기마민족의 등장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스키타이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Scythai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흉노</a:t>
            </a:r>
            <a:r>
              <a:rPr lang="en-US" altLang="ko-KR" dirty="0" smtClean="0"/>
              <a:t>(</a:t>
            </a:r>
            <a:r>
              <a:rPr lang="ko-KR" altLang="en-US" dirty="0" smtClean="0"/>
              <a:t>匈奴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 marL="109728" indent="0">
              <a:buNone/>
            </a:pP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 algn="ctr">
              <a:buNone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 algn="ctr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스키타이인의 무덤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쿠르간을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그린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세기 판화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42663" cy="32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 algn="ctr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스웨덴 왕릉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en-US" altLang="ko-KR" dirty="0" err="1" smtClean="0">
                <a:latin typeface="Adobe 고딕 Std B" pitchFamily="34" charset="-127"/>
                <a:ea typeface="Adobe 고딕 Std B" pitchFamily="34" charset="-127"/>
              </a:rPr>
              <a:t>Gamla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Uppsala) 5c~6c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560840" cy="33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 algn="ctr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경주 고분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94690"/>
            <a:ext cx="5832648" cy="39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 algn="ctr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경주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서악동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고분군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714649" cy="434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 algn="ctr">
              <a:buNone/>
            </a:pP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스키타이식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사마르티아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516216" cy="4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09728" indent="0" algn="ctr">
              <a:buNone/>
            </a:pP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스키타이식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아프가니스탄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99404"/>
            <a:ext cx="6141773" cy="38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09728" indent="0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   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    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 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스키타이식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관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" y="980728"/>
            <a:ext cx="4356696" cy="2914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2816"/>
            <a:ext cx="259228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금관가야는 부여의 후예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400" dirty="0" smtClean="0"/>
              <a:t>                     </a:t>
            </a:r>
            <a:r>
              <a:rPr lang="ko-KR" altLang="en-US" sz="2400" dirty="0" smtClean="0"/>
              <a:t>“</a:t>
            </a:r>
            <a:r>
              <a:rPr lang="ko-KR" altLang="en-US" sz="2400" dirty="0" err="1"/>
              <a:t>할배</a:t>
            </a:r>
            <a:r>
              <a:rPr lang="en-US" altLang="ko-KR" sz="2400" dirty="0"/>
              <a:t>, </a:t>
            </a:r>
            <a:r>
              <a:rPr lang="ko-KR" altLang="en-US" sz="2400" dirty="0"/>
              <a:t>여기 옛날 이름이 뭡니까</a:t>
            </a:r>
            <a:r>
              <a:rPr lang="en-US" altLang="ko-KR" sz="2400" dirty="0"/>
              <a:t>?” 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                   “</a:t>
            </a:r>
            <a:r>
              <a:rPr lang="ko-KR" altLang="en-US" sz="2400" dirty="0" smtClean="0"/>
              <a:t>예</a:t>
            </a:r>
            <a:r>
              <a:rPr lang="ko-KR" altLang="en-US" sz="2400" dirty="0"/>
              <a:t>전</a:t>
            </a:r>
            <a:r>
              <a:rPr lang="ko-KR" altLang="en-US" sz="2400" dirty="0" smtClean="0"/>
              <a:t>부터 </a:t>
            </a:r>
            <a:r>
              <a:rPr lang="ko-KR" altLang="en-US" sz="2400" dirty="0"/>
              <a:t>‘애꾸지’ 아이가</a:t>
            </a:r>
            <a:r>
              <a:rPr lang="en-US" altLang="ko-KR" sz="2400" dirty="0"/>
              <a:t>.” 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               ** ‘</a:t>
            </a:r>
            <a:r>
              <a:rPr lang="ko-KR" altLang="en-US" sz="2400" dirty="0" err="1" smtClean="0"/>
              <a:t>애꾸지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애기구지봉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algn="r"/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1800" dirty="0" err="1" smtClean="0"/>
              <a:t>동아일보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2016.03.30 </a:t>
            </a:r>
            <a:r>
              <a:rPr lang="ko-KR" altLang="en-US" sz="1800" dirty="0" smtClean="0"/>
              <a:t>기사에서 발췌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599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474" y="404664"/>
            <a:ext cx="7520940" cy="3579849"/>
          </a:xfrm>
        </p:spPr>
        <p:txBody>
          <a:bodyPr/>
          <a:lstStyle/>
          <a:p>
            <a:pPr algn="ctr"/>
            <a:r>
              <a:rPr lang="en-US" altLang="ko-KR" sz="2400" dirty="0" smtClean="0"/>
              <a:t> </a:t>
            </a:r>
            <a:r>
              <a:rPr lang="ko-KR" altLang="en-US" sz="2400" dirty="0" smtClean="0"/>
              <a:t>‘</a:t>
            </a:r>
            <a:r>
              <a:rPr lang="ko-KR" altLang="en-US" sz="2400" dirty="0"/>
              <a:t>애기 </a:t>
            </a:r>
            <a:r>
              <a:rPr lang="ko-KR" altLang="en-US" sz="2400" dirty="0" err="1"/>
              <a:t>구지봉</a:t>
            </a:r>
            <a:r>
              <a:rPr lang="ko-KR" altLang="en-US" sz="2400" dirty="0" smtClean="0"/>
              <a:t>’</a:t>
            </a:r>
            <a:endParaRPr lang="en-US" altLang="ko-KR" sz="24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    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삼국유사 </a:t>
            </a:r>
            <a:r>
              <a:rPr lang="ko-KR" altLang="en-US" sz="2000" dirty="0"/>
              <a:t>가락국기에 따르면 </a:t>
            </a:r>
            <a:r>
              <a:rPr lang="en-US" altLang="ko-KR" sz="2000" dirty="0" smtClean="0"/>
              <a:t>“</a:t>
            </a:r>
            <a:r>
              <a:rPr lang="ko-KR" altLang="en-US" sz="2000" dirty="0" err="1" smtClean="0"/>
              <a:t>구지봉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가야를 건국한 </a:t>
            </a:r>
            <a:r>
              <a:rPr lang="ko-KR" altLang="en-US" sz="2000" dirty="0" err="1"/>
              <a:t>김수로왕의</a:t>
            </a:r>
            <a:r>
              <a:rPr lang="ko-KR" altLang="en-US" sz="2000" dirty="0"/>
              <a:t> 탄생지</a:t>
            </a:r>
            <a:r>
              <a:rPr lang="en-US" altLang="ko-KR" sz="2000" dirty="0" smtClean="0"/>
              <a:t>.”  -  </a:t>
            </a:r>
            <a:r>
              <a:rPr lang="ko-KR" altLang="en-US" sz="2000" dirty="0" smtClean="0"/>
              <a:t>김해시 대성동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호 고분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48035"/>
            <a:ext cx="4568535" cy="47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5270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     </a:t>
            </a:r>
            <a:r>
              <a:rPr lang="ko-KR" altLang="en-US" sz="2000" dirty="0" smtClean="0"/>
              <a:t>신경철 교수의 경성대 </a:t>
            </a:r>
            <a:r>
              <a:rPr lang="ko-KR" altLang="en-US" sz="2000" dirty="0"/>
              <a:t>박물관 </a:t>
            </a:r>
            <a:r>
              <a:rPr lang="ko-KR" altLang="en-US" sz="2000" dirty="0" err="1"/>
              <a:t>발굴팀은</a:t>
            </a:r>
            <a:r>
              <a:rPr lang="ko-KR" altLang="en-US" sz="2000" dirty="0"/>
              <a:t> </a:t>
            </a:r>
            <a:r>
              <a:rPr lang="en-US" altLang="ko-KR" sz="2000" dirty="0"/>
              <a:t>1987∼1988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차에 걸쳐 김해 </a:t>
            </a:r>
            <a:r>
              <a:rPr lang="ko-KR" altLang="en-US" sz="2000" dirty="0" err="1"/>
              <a:t>칠산동</a:t>
            </a:r>
            <a:r>
              <a:rPr lang="ko-KR" altLang="en-US" sz="2000" dirty="0"/>
              <a:t> 고분을 </a:t>
            </a:r>
            <a:r>
              <a:rPr lang="ko-KR" altLang="en-US" sz="2000" dirty="0" smtClean="0"/>
              <a:t>발굴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실패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      </a:t>
            </a:r>
            <a:r>
              <a:rPr lang="en-US" altLang="ko-KR" sz="2000" dirty="0" smtClean="0"/>
              <a:t>1990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대성동 구릉에서 가장 높고 입지가 좋은 동남쪽 능선 </a:t>
            </a:r>
            <a:r>
              <a:rPr lang="ko-KR" altLang="en-US" sz="2000" dirty="0" err="1"/>
              <a:t>정상부에</a:t>
            </a:r>
            <a:r>
              <a:rPr lang="ko-KR" altLang="en-US" sz="2000" dirty="0"/>
              <a:t> 삽을 </a:t>
            </a:r>
            <a:r>
              <a:rPr lang="ko-KR" altLang="en-US" sz="2000" dirty="0" smtClean="0"/>
              <a:t>꽂음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지표로부터 </a:t>
            </a:r>
            <a:r>
              <a:rPr lang="ko-KR" altLang="en-US" sz="2000" dirty="0"/>
              <a:t>채 </a:t>
            </a:r>
            <a:r>
              <a:rPr lang="en-US" altLang="ko-KR" sz="2000" dirty="0"/>
              <a:t>1m</a:t>
            </a:r>
            <a:r>
              <a:rPr lang="ko-KR" altLang="en-US" sz="2000" dirty="0"/>
              <a:t>도 파지 않은 곳에서 토기편이 나오기 </a:t>
            </a:r>
            <a:r>
              <a:rPr lang="ko-KR" altLang="en-US" sz="2000" dirty="0" smtClean="0"/>
              <a:t>시작함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중간에 도굴 갱이 발견돼 잠시 절망했지만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곧 </a:t>
            </a:r>
            <a:r>
              <a:rPr lang="en-US" altLang="ko-KR" sz="2000" dirty="0"/>
              <a:t>3m </a:t>
            </a:r>
            <a:r>
              <a:rPr lang="ko-KR" altLang="en-US" sz="2000" dirty="0"/>
              <a:t>깊이의 흙구덩이 밑에서 </a:t>
            </a:r>
            <a:r>
              <a:rPr lang="ko-KR" altLang="en-US" sz="2000" dirty="0" err="1"/>
              <a:t>통형동기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筒形銅器</a:t>
            </a:r>
            <a:r>
              <a:rPr lang="en-US" altLang="ko-KR" sz="2000" dirty="0"/>
              <a:t>·</a:t>
            </a:r>
            <a:r>
              <a:rPr lang="ko-KR" altLang="en-US" sz="2000" dirty="0" err="1"/>
              <a:t>창자루</a:t>
            </a:r>
            <a:r>
              <a:rPr lang="ko-KR" altLang="en-US" sz="2000" dirty="0"/>
              <a:t> 끝에 꽂는 의례용 청동기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나옴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금관가야 왕릉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   (</a:t>
            </a:r>
            <a:r>
              <a:rPr lang="ko-KR" altLang="en-US" sz="2000" dirty="0" smtClean="0"/>
              <a:t>발굴된 </a:t>
            </a:r>
            <a:r>
              <a:rPr lang="ko-KR" altLang="en-US" sz="2000" dirty="0" err="1" smtClean="0"/>
              <a:t>통형동기는</a:t>
            </a:r>
            <a:r>
              <a:rPr lang="ko-KR" altLang="en-US" sz="2000" dirty="0" smtClean="0"/>
              <a:t> 중국동북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중앙아시아에 걸쳐 퍼져있는 전형적 유물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특히 </a:t>
            </a:r>
            <a:r>
              <a:rPr lang="ko-KR" altLang="en-US" sz="2000" dirty="0" err="1" smtClean="0"/>
              <a:t>길림성</a:t>
            </a:r>
            <a:r>
              <a:rPr lang="ko-KR" altLang="en-US" sz="2000" dirty="0" smtClean="0"/>
              <a:t> 북부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흑룡강성 다량 출토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77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최초의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유목기마민족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스키타이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None/>
            </a:pPr>
            <a:endParaRPr lang="en-US" altLang="ko-KR" dirty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</a:t>
            </a:r>
            <a:r>
              <a:rPr lang="en-US" altLang="ko-KR" dirty="0">
                <a:latin typeface="Arial"/>
              </a:rPr>
              <a:t>·</a:t>
            </a:r>
            <a:r>
              <a:rPr lang="en-US" altLang="ko-KR" dirty="0"/>
              <a:t> </a:t>
            </a:r>
            <a:r>
              <a:rPr lang="ko-KR" altLang="en-US" dirty="0"/>
              <a:t>기원전 </a:t>
            </a:r>
            <a:r>
              <a:rPr lang="en-US" altLang="ko-KR" dirty="0"/>
              <a:t>8</a:t>
            </a:r>
            <a:r>
              <a:rPr lang="ko-KR" altLang="en-US" dirty="0" smtClean="0"/>
              <a:t>세기 부터 </a:t>
            </a:r>
            <a:r>
              <a:rPr lang="ko-KR" altLang="en-US" dirty="0"/>
              <a:t>기원전 </a:t>
            </a:r>
            <a:r>
              <a:rPr lang="en-US" altLang="ko-KR" dirty="0"/>
              <a:t>3</a:t>
            </a:r>
            <a:r>
              <a:rPr lang="ko-KR" altLang="en-US" dirty="0"/>
              <a:t>세기까지 흑해 </a:t>
            </a:r>
            <a:r>
              <a:rPr lang="ko-KR" altLang="en-US" dirty="0" err="1" smtClean="0"/>
              <a:t>북안의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남러시아</a:t>
            </a:r>
            <a:r>
              <a:rPr lang="ko-KR" altLang="en-US" dirty="0" smtClean="0"/>
              <a:t> 초원을 </a:t>
            </a:r>
            <a:r>
              <a:rPr lang="ko-KR" altLang="en-US" dirty="0"/>
              <a:t>지배했던 </a:t>
            </a:r>
            <a:r>
              <a:rPr lang="ko-KR" altLang="en-US" dirty="0" err="1"/>
              <a:t>이란계</a:t>
            </a:r>
            <a:r>
              <a:rPr lang="ko-KR" altLang="en-US" dirty="0"/>
              <a:t> </a:t>
            </a:r>
            <a:r>
              <a:rPr lang="ko-KR" altLang="en-US" dirty="0" smtClean="0"/>
              <a:t>유목민족</a:t>
            </a:r>
            <a:r>
              <a:rPr lang="en-US" altLang="ko-KR" dirty="0" smtClean="0"/>
              <a:t>.</a:t>
            </a:r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/>
              <a:t> </a:t>
            </a:r>
            <a:r>
              <a:rPr lang="en-US" altLang="ko-KR" dirty="0">
                <a:latin typeface="Arial"/>
              </a:rPr>
              <a:t>·</a:t>
            </a:r>
            <a:r>
              <a:rPr lang="en-US" altLang="ko-KR" dirty="0"/>
              <a:t> </a:t>
            </a:r>
            <a:r>
              <a:rPr lang="ko-KR" altLang="en-US" dirty="0" smtClean="0">
                <a:latin typeface="Arial"/>
              </a:rPr>
              <a:t>‘</a:t>
            </a:r>
            <a:r>
              <a:rPr lang="ko-KR" altLang="en-US" dirty="0" smtClean="0"/>
              <a:t>이란인의 </a:t>
            </a:r>
            <a:r>
              <a:rPr lang="ko-KR" altLang="en-US" dirty="0"/>
              <a:t>원주지</a:t>
            </a:r>
            <a:r>
              <a:rPr lang="ko-KR" altLang="en-US" dirty="0" smtClean="0">
                <a:latin typeface="Arial"/>
              </a:rPr>
              <a:t>’</a:t>
            </a:r>
            <a:r>
              <a:rPr lang="ko-KR" altLang="en-US" dirty="0" smtClean="0"/>
              <a:t> </a:t>
            </a:r>
            <a:r>
              <a:rPr lang="ko-KR" altLang="en-US" dirty="0"/>
              <a:t>투르키스탄 </a:t>
            </a:r>
            <a:r>
              <a:rPr lang="ko-KR" altLang="en-US" dirty="0" smtClean="0"/>
              <a:t>초원에서 이동하여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유목 민족화되면서 </a:t>
            </a:r>
            <a:r>
              <a:rPr lang="ko-KR" altLang="en-US" dirty="0"/>
              <a:t>기원전 </a:t>
            </a:r>
            <a:r>
              <a:rPr lang="en-US" altLang="ko-KR" dirty="0"/>
              <a:t>8</a:t>
            </a:r>
            <a:r>
              <a:rPr lang="ko-KR" altLang="en-US" dirty="0" smtClean="0"/>
              <a:t>세기 </a:t>
            </a:r>
            <a:r>
              <a:rPr lang="ko-KR" altLang="en-US" dirty="0"/>
              <a:t>흑해 </a:t>
            </a:r>
            <a:r>
              <a:rPr lang="ko-KR" altLang="en-US" dirty="0" err="1"/>
              <a:t>북안의</a:t>
            </a:r>
            <a:r>
              <a:rPr lang="ko-KR" altLang="en-US" dirty="0"/>
              <a:t> </a:t>
            </a:r>
            <a:r>
              <a:rPr lang="ko-KR" altLang="en-US" dirty="0" smtClean="0"/>
              <a:t>원주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민 </a:t>
            </a:r>
            <a:r>
              <a:rPr lang="ko-KR" altLang="en-US" dirty="0" err="1"/>
              <a:t>키메르인을</a:t>
            </a:r>
            <a:r>
              <a:rPr lang="ko-KR" altLang="en-US" dirty="0"/>
              <a:t> 추방</a:t>
            </a:r>
            <a:r>
              <a:rPr lang="en-US" altLang="ko-KR" dirty="0"/>
              <a:t>, </a:t>
            </a:r>
            <a:r>
              <a:rPr lang="ko-KR" altLang="en-US" dirty="0"/>
              <a:t>정복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41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-2835696"/>
            <a:ext cx="4266554" cy="225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신경철 교수 주장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금관가야의 부여 </a:t>
            </a:r>
            <a:r>
              <a:rPr lang="ko-KR" altLang="en-US" sz="2400" dirty="0" err="1" smtClean="0"/>
              <a:t>전래설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 smtClean="0"/>
              <a:t>      - </a:t>
            </a:r>
            <a:r>
              <a:rPr lang="ko-KR" altLang="en-US" sz="2400" dirty="0" smtClean="0"/>
              <a:t>반대 주장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도쿄대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에가미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나오미교수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기마민족설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의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</a:t>
            </a:r>
            <a:r>
              <a:rPr lang="ko-KR" altLang="en-US" sz="2400" dirty="0" smtClean="0"/>
              <a:t> 아류</a:t>
            </a:r>
            <a:r>
              <a:rPr lang="en-US" altLang="ko-KR" sz="2400" dirty="0" smtClean="0"/>
              <a:t>. </a:t>
            </a:r>
          </a:p>
          <a:p>
            <a:pPr marL="109728" indent="0">
              <a:buNone/>
            </a:pP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                          </a:t>
            </a:r>
            <a:r>
              <a:rPr lang="ko-KR" altLang="en-US" sz="2400" dirty="0" err="1" smtClean="0"/>
              <a:t>청동솥을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부여계로</a:t>
            </a:r>
            <a:r>
              <a:rPr lang="ko-KR" altLang="en-US" sz="2400" dirty="0" smtClean="0"/>
              <a:t> 단정할 수 없다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63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09728" indent="0" algn="ctr">
              <a:buNone/>
            </a:pPr>
            <a:r>
              <a:rPr lang="ko-KR" altLang="en-US" dirty="0" smtClean="0"/>
              <a:t>대구</a:t>
            </a:r>
            <a:r>
              <a:rPr lang="en-US" altLang="ko-KR" dirty="0" smtClean="0"/>
              <a:t>(</a:t>
            </a:r>
            <a:r>
              <a:rPr lang="ko-KR" altLang="en-US" dirty="0" smtClean="0"/>
              <a:t>帶鉤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52307"/>
            <a:ext cx="5381369" cy="38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신라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스키타이의 관계</a:t>
            </a:r>
            <a:r>
              <a:rPr lang="en-US" altLang="ko-KR" dirty="0" smtClean="0"/>
              <a:t>?</a:t>
            </a:r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금관가야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부여계와의</a:t>
            </a:r>
            <a:r>
              <a:rPr lang="ko-KR" altLang="en-US" dirty="0" smtClean="0"/>
              <a:t> 관계</a:t>
            </a:r>
            <a:r>
              <a:rPr lang="en-US" altLang="ko-KR" dirty="0" smtClean="0"/>
              <a:t>?</a:t>
            </a:r>
          </a:p>
          <a:p>
            <a:pPr marL="109728" indent="0">
              <a:buNone/>
            </a:pPr>
            <a:endParaRPr lang="en-US" altLang="ko-KR" u="sng" dirty="0"/>
          </a:p>
          <a:p>
            <a:pPr marL="109728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47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5287187" cy="3960440"/>
          </a:xfrm>
        </p:spPr>
      </p:pic>
    </p:spTree>
    <p:extLst>
      <p:ext uri="{BB962C8B-B14F-4D97-AF65-F5344CB8AC3E}">
        <p14:creationId xmlns:p14="http://schemas.microsoft.com/office/powerpoint/2010/main" val="26297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4176464" cy="65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유목제국의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건설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흉노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7929563" cy="4635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흉노의 기원과 발전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>
                <a:latin typeface="Arial"/>
              </a:rPr>
              <a:t>·</a:t>
            </a:r>
            <a:r>
              <a:rPr lang="en-US" altLang="ko-KR" dirty="0"/>
              <a:t> </a:t>
            </a:r>
            <a:r>
              <a:rPr lang="ko-KR" altLang="en-US" dirty="0" smtClean="0"/>
              <a:t>흉노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동투르키스탄</a:t>
            </a:r>
            <a:r>
              <a:rPr lang="en-US" altLang="ko-KR" dirty="0"/>
              <a:t>, </a:t>
            </a:r>
            <a:r>
              <a:rPr lang="ko-KR" altLang="en-US" dirty="0"/>
              <a:t>몽골 일대의 </a:t>
            </a:r>
            <a:r>
              <a:rPr lang="ko-KR" altLang="en-US" dirty="0" err="1"/>
              <a:t>투르크</a:t>
            </a:r>
            <a:r>
              <a:rPr lang="en-US" altLang="ko-KR" dirty="0"/>
              <a:t>-</a:t>
            </a:r>
            <a:r>
              <a:rPr lang="ko-KR" altLang="en-US" dirty="0" smtClean="0"/>
              <a:t>몽골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  계 유목민족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endParaRPr lang="en-US" altLang="ko-KR" dirty="0"/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 smtClean="0">
                <a:latin typeface="Arial"/>
              </a:rPr>
              <a:t>· </a:t>
            </a:r>
            <a:r>
              <a:rPr lang="ko-KR" altLang="en-US" dirty="0" smtClean="0"/>
              <a:t>고대 중국문헌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험윤</a:t>
            </a:r>
            <a:r>
              <a:rPr lang="en-US" altLang="ko-KR" dirty="0"/>
              <a:t>(</a:t>
            </a:r>
            <a:r>
              <a:rPr lang="ko-KR" altLang="en-US" dirty="0" err="1"/>
              <a:t>玁狁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훈육</a:t>
            </a:r>
            <a:r>
              <a:rPr lang="en-US" altLang="ko-KR" dirty="0"/>
              <a:t>(</a:t>
            </a:r>
            <a:r>
              <a:rPr lang="ko-KR" altLang="en-US" dirty="0" err="1"/>
              <a:t>獯鬻</a:t>
            </a:r>
            <a:r>
              <a:rPr lang="en-US" altLang="ko-KR" dirty="0" smtClean="0"/>
              <a:t>), </a:t>
            </a:r>
            <a:r>
              <a:rPr lang="ko-KR" altLang="en-US" dirty="0"/>
              <a:t>호</a:t>
            </a:r>
            <a:r>
              <a:rPr lang="en-US" altLang="ko-KR" dirty="0"/>
              <a:t>(</a:t>
            </a:r>
            <a:r>
              <a:rPr lang="ko-KR" altLang="en-US" dirty="0"/>
              <a:t>胡</a:t>
            </a:r>
            <a:r>
              <a:rPr lang="en-US" altLang="ko-KR" dirty="0" smtClean="0"/>
              <a:t>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 err="1"/>
              <a:t>북융</a:t>
            </a:r>
            <a:r>
              <a:rPr lang="en-US" altLang="ko-KR" dirty="0"/>
              <a:t>(</a:t>
            </a:r>
            <a:r>
              <a:rPr lang="ko-KR" altLang="en-US" dirty="0" err="1"/>
              <a:t>北戎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 smtClean="0">
                <a:latin typeface="Arial"/>
              </a:rPr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흉노에 대한 정주국가의 대처방식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趙</a:t>
            </a:r>
            <a:r>
              <a:rPr lang="en-US" altLang="ko-KR" dirty="0"/>
              <a:t>) </a:t>
            </a:r>
            <a:r>
              <a:rPr lang="ko-KR" altLang="en-US" dirty="0" err="1" smtClean="0"/>
              <a:t>무령왕</a:t>
            </a:r>
            <a:r>
              <a:rPr lang="en-US" altLang="ko-KR" dirty="0" smtClean="0"/>
              <a:t>(</a:t>
            </a:r>
            <a:r>
              <a:rPr lang="ko-KR" altLang="en-US" dirty="0" err="1"/>
              <a:t>武靈王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유목민족의 기마술 채택</a:t>
            </a:r>
            <a:endParaRPr lang="en-US" altLang="ko-KR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 smtClean="0"/>
              <a:t>    (</a:t>
            </a:r>
            <a:r>
              <a:rPr lang="en-US" altLang="ko-KR" dirty="0" smtClean="0">
                <a:latin typeface="Arial"/>
              </a:rPr>
              <a:t>‘</a:t>
            </a:r>
            <a:r>
              <a:rPr lang="ko-KR" altLang="en-US" dirty="0" err="1"/>
              <a:t>호복기사</a:t>
            </a:r>
            <a:r>
              <a:rPr lang="en-US" altLang="ko-KR" dirty="0"/>
              <a:t>(</a:t>
            </a:r>
            <a:r>
              <a:rPr lang="ko-KR" altLang="en-US" dirty="0" err="1"/>
              <a:t>胡服騎射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Arial"/>
              </a:rPr>
              <a:t>’</a:t>
            </a:r>
            <a:r>
              <a:rPr lang="en-US" altLang="ko-KR" dirty="0" smtClean="0"/>
              <a:t>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전국시대 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秦</a:t>
            </a:r>
            <a:r>
              <a:rPr lang="en-US" altLang="ko-KR" dirty="0" smtClean="0"/>
              <a:t>)</a:t>
            </a:r>
            <a:r>
              <a:rPr lang="en-US" altLang="ko-KR" dirty="0" smtClean="0">
                <a:latin typeface="Arial"/>
              </a:rPr>
              <a:t>·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/>
              <a:t>趙</a:t>
            </a:r>
            <a:r>
              <a:rPr lang="en-US" altLang="ko-KR" dirty="0"/>
              <a:t>)</a:t>
            </a:r>
            <a:r>
              <a:rPr lang="en-US" altLang="ko-KR" dirty="0">
                <a:latin typeface="Arial"/>
              </a:rPr>
              <a:t>·</a:t>
            </a:r>
            <a:r>
              <a:rPr lang="ko-KR" altLang="en-US" dirty="0"/>
              <a:t>연</a:t>
            </a:r>
            <a:r>
              <a:rPr lang="en-US" altLang="ko-KR" dirty="0"/>
              <a:t>(</a:t>
            </a:r>
            <a:r>
              <a:rPr lang="ko-KR" altLang="en-US" dirty="0"/>
              <a:t>燕</a:t>
            </a:r>
            <a:r>
              <a:rPr lang="en-US" altLang="ko-KR" dirty="0"/>
              <a:t>) </a:t>
            </a:r>
            <a:r>
              <a:rPr lang="ko-KR" altLang="en-US" dirty="0" smtClean="0"/>
              <a:t>등 장성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長城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수축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4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유목제국의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건설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흉노’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ko-KR" dirty="0" smtClean="0">
              <a:latin typeface="Arial"/>
            </a:endParaRPr>
          </a:p>
          <a:p>
            <a:pPr>
              <a:buFont typeface="Wingdings" pitchFamily="2" charset="2"/>
              <a:buNone/>
            </a:pPr>
            <a:endParaRPr lang="en-US" altLang="ko-KR" dirty="0">
              <a:latin typeface="Arial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latin typeface="Arial"/>
              </a:rPr>
              <a:t>·</a:t>
            </a:r>
            <a:r>
              <a:rPr lang="en-US" altLang="ko-KR" dirty="0" smtClean="0"/>
              <a:t> </a:t>
            </a:r>
            <a:r>
              <a:rPr lang="ko-KR" altLang="en-US" dirty="0"/>
              <a:t>중국의 통일과 맞물려 기원전 </a:t>
            </a:r>
            <a:r>
              <a:rPr lang="en-US" altLang="ko-KR" dirty="0"/>
              <a:t>3</a:t>
            </a:r>
            <a:r>
              <a:rPr lang="ko-KR" altLang="en-US" dirty="0"/>
              <a:t>세기 후반 </a:t>
            </a:r>
            <a:r>
              <a:rPr lang="ko-KR" altLang="en-US" dirty="0" smtClean="0"/>
              <a:t>북방 유목민족도 통합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秦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당시에 통일하지 않았다면</a:t>
            </a:r>
            <a:r>
              <a:rPr lang="en-US" altLang="ko-KR" dirty="0" smtClean="0"/>
              <a:t>?)</a:t>
            </a:r>
            <a:endParaRPr lang="ko-KR" altLang="en-US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흉노 </a:t>
            </a:r>
            <a:r>
              <a:rPr lang="ko-KR" altLang="en-US" dirty="0" err="1" smtClean="0"/>
              <a:t>대군주</a:t>
            </a:r>
            <a:r>
              <a:rPr lang="ko-KR" altLang="en-US" dirty="0" smtClean="0"/>
              <a:t> 호칭</a:t>
            </a:r>
            <a:r>
              <a:rPr lang="en-US" altLang="ko-KR" dirty="0" smtClean="0"/>
              <a:t>: </a:t>
            </a:r>
            <a:r>
              <a:rPr lang="ko-KR" altLang="en-US" dirty="0"/>
              <a:t>선우</a:t>
            </a:r>
            <a:r>
              <a:rPr lang="en-US" altLang="ko-KR" dirty="0"/>
              <a:t>(</a:t>
            </a:r>
            <a:r>
              <a:rPr lang="ko-KR" altLang="en-US" dirty="0" err="1"/>
              <a:t>單于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>
              <a:buNone/>
            </a:pPr>
            <a:endParaRPr lang="en-US" altLang="ko-KR" dirty="0">
              <a:latin typeface="Arial"/>
            </a:endParaRPr>
          </a:p>
          <a:p>
            <a:pPr>
              <a:buNone/>
            </a:pPr>
            <a:r>
              <a:rPr lang="en-US" altLang="ko-KR" dirty="0" smtClean="0">
                <a:latin typeface="Arial"/>
              </a:rPr>
              <a:t>             “</a:t>
            </a:r>
            <a:r>
              <a:rPr lang="ko-KR" altLang="en-US" dirty="0" smtClean="0"/>
              <a:t>끝없이 </a:t>
            </a:r>
            <a:r>
              <a:rPr lang="ko-KR" altLang="en-US" dirty="0"/>
              <a:t>넓은 하늘의 당당한 </a:t>
            </a:r>
            <a:r>
              <a:rPr lang="ko-KR" altLang="en-US" dirty="0" smtClean="0"/>
              <a:t>아들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</a:t>
            </a:r>
            <a:r>
              <a:rPr lang="ko-KR" altLang="en-US" dirty="0" smtClean="0"/>
              <a:t>탱리고도선우</a:t>
            </a:r>
            <a:r>
              <a:rPr lang="ko-KR" altLang="en-US" dirty="0" smtClean="0">
                <a:latin typeface="Arial"/>
              </a:rPr>
              <a:t>  </a:t>
            </a:r>
            <a:r>
              <a:rPr lang="zh-TW" altLang="en-US" dirty="0"/>
              <a:t>橕犂孤塗單</a:t>
            </a:r>
            <a:r>
              <a:rPr lang="zh-TW" altLang="en-US" dirty="0" smtClean="0"/>
              <a:t>于</a:t>
            </a:r>
            <a:endParaRPr lang="ko-KR" altLang="en-US" dirty="0"/>
          </a:p>
          <a:p>
            <a:pPr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8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유목제국의  건설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‘흉노’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>
                <a:latin typeface="Arial"/>
              </a:rPr>
              <a:t>·</a:t>
            </a:r>
            <a:r>
              <a:rPr lang="en-US" altLang="ko-KR" dirty="0" smtClean="0"/>
              <a:t> </a:t>
            </a:r>
            <a:r>
              <a:rPr lang="ko-KR" altLang="en-US" dirty="0"/>
              <a:t>두만</a:t>
            </a:r>
            <a:r>
              <a:rPr lang="en-US" altLang="ko-KR" dirty="0"/>
              <a:t>(</a:t>
            </a:r>
            <a:r>
              <a:rPr lang="ko-KR" altLang="en-US" dirty="0"/>
              <a:t>頭曼</a:t>
            </a:r>
            <a:r>
              <a:rPr lang="en-US" altLang="ko-KR" dirty="0"/>
              <a:t>)</a:t>
            </a:r>
            <a:r>
              <a:rPr lang="ko-KR" altLang="en-US" dirty="0"/>
              <a:t>선우</a:t>
            </a:r>
            <a:r>
              <a:rPr lang="en-US" altLang="ko-KR" dirty="0"/>
              <a:t>, </a:t>
            </a:r>
            <a:r>
              <a:rPr lang="ko-KR" altLang="en-US" dirty="0" err="1"/>
              <a:t>묵특</a:t>
            </a:r>
            <a:r>
              <a:rPr lang="en-US" altLang="ko-KR" dirty="0"/>
              <a:t>(</a:t>
            </a:r>
            <a:r>
              <a:rPr lang="ko-KR" altLang="en-US" dirty="0" err="1"/>
              <a:t>冒頓</a:t>
            </a:r>
            <a:r>
              <a:rPr lang="en-US" altLang="ko-KR" dirty="0"/>
              <a:t>)</a:t>
            </a:r>
            <a:r>
              <a:rPr lang="ko-KR" altLang="en-US" dirty="0"/>
              <a:t>선우 시기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흉노유목제국 </a:t>
            </a:r>
            <a:r>
              <a:rPr lang="ko-KR" altLang="en-US" dirty="0"/>
              <a:t>건설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ko-KR" altLang="en-US" dirty="0" err="1" smtClean="0"/>
              <a:t>하서회랑지대에</a:t>
            </a:r>
            <a:r>
              <a:rPr lang="ko-KR" altLang="en-US" dirty="0" smtClean="0"/>
              <a:t> </a:t>
            </a:r>
            <a:r>
              <a:rPr lang="ko-KR" altLang="en-US" dirty="0"/>
              <a:t>거주하던 </a:t>
            </a:r>
            <a:r>
              <a:rPr lang="ko-KR" altLang="en-US" dirty="0" err="1"/>
              <a:t>월지</a:t>
            </a:r>
            <a:r>
              <a:rPr lang="en-US" altLang="ko-KR" dirty="0"/>
              <a:t>(</a:t>
            </a:r>
            <a:r>
              <a:rPr lang="ko-KR" altLang="en-US" dirty="0" err="1"/>
              <a:t>月氏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추방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동북쪽의 </a:t>
            </a:r>
            <a:r>
              <a:rPr lang="ko-KR" altLang="en-US" dirty="0"/>
              <a:t>동호</a:t>
            </a:r>
            <a:r>
              <a:rPr lang="en-US" altLang="ko-KR" dirty="0"/>
              <a:t>(</a:t>
            </a:r>
            <a:r>
              <a:rPr lang="ko-KR" altLang="en-US" dirty="0"/>
              <a:t>東胡</a:t>
            </a:r>
            <a:r>
              <a:rPr lang="en-US" altLang="ko-KR" dirty="0"/>
              <a:t>)</a:t>
            </a:r>
            <a:r>
              <a:rPr lang="ko-KR" altLang="en-US" dirty="0"/>
              <a:t>를 격파 </a:t>
            </a:r>
            <a:r>
              <a:rPr lang="ko-KR" altLang="en-US" dirty="0" smtClean="0"/>
              <a:t>복속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남진하여 </a:t>
            </a:r>
            <a:r>
              <a:rPr lang="ko-KR" altLang="en-US" dirty="0"/>
              <a:t>한 공격</a:t>
            </a:r>
            <a:r>
              <a:rPr lang="en-US" altLang="ko-KR" dirty="0"/>
              <a:t>, </a:t>
            </a:r>
            <a:r>
              <a:rPr lang="ko-KR" altLang="en-US" dirty="0"/>
              <a:t>기원전 </a:t>
            </a:r>
            <a:r>
              <a:rPr lang="en-US" altLang="ko-KR" dirty="0"/>
              <a:t>201</a:t>
            </a:r>
            <a:r>
              <a:rPr lang="ko-KR" altLang="en-US" dirty="0"/>
              <a:t>년 한 고조 유방을 </a:t>
            </a:r>
            <a:r>
              <a:rPr lang="ko-KR" altLang="en-US" dirty="0" err="1"/>
              <a:t>백등산에서</a:t>
            </a:r>
            <a:r>
              <a:rPr lang="ko-KR" altLang="en-US" dirty="0"/>
              <a:t> 포위</a:t>
            </a:r>
            <a:r>
              <a:rPr lang="en-US" altLang="ko-KR" dirty="0"/>
              <a:t> </a:t>
            </a:r>
            <a:r>
              <a:rPr lang="ko-KR" altLang="en-US" dirty="0"/>
              <a:t>굴복시킴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76" y="1130691"/>
            <a:ext cx="23135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59380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&lt;</a:t>
            </a:r>
            <a:r>
              <a:rPr lang="ko-KR" altLang="en-US" dirty="0" smtClean="0"/>
              <a:t>漢書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高帝紀</a:t>
            </a:r>
            <a:endParaRPr lang="en-US" altLang="ko-KR" dirty="0" smtClean="0"/>
          </a:p>
          <a:p>
            <a:r>
              <a:rPr lang="zh-TW" altLang="en-US" dirty="0"/>
              <a:t>上從晉陽連戰，乘勝逐北，至樓煩，會大寒，士卒墮指者什二三。遂至平城，爲匈奴所圍，七日，用陳平祕計得出。</a:t>
            </a:r>
          </a:p>
          <a:p>
            <a:endParaRPr lang="en-US" altLang="ko-KR" dirty="0" smtClean="0"/>
          </a:p>
          <a:p>
            <a:r>
              <a:rPr lang="ko-KR" altLang="en-US" dirty="0" err="1"/>
              <a:t>고제는</a:t>
            </a:r>
            <a:r>
              <a:rPr lang="ko-KR" altLang="en-US" dirty="0"/>
              <a:t> 진양에서부터 계속 전투를 벌여 승기를 잡고 북으로 </a:t>
            </a:r>
            <a:r>
              <a:rPr lang="ko-KR" altLang="en-US" dirty="0" err="1"/>
              <a:t>누번까지</a:t>
            </a:r>
            <a:r>
              <a:rPr lang="ko-KR" altLang="en-US" dirty="0"/>
              <a:t> 추격했지만 심한 추위로 동상을 입은 병사가 열에 두셋이나 되었다</a:t>
            </a:r>
            <a:r>
              <a:rPr lang="en-US" altLang="ko-KR" dirty="0"/>
              <a:t>. </a:t>
            </a:r>
            <a:r>
              <a:rPr lang="ko-KR" altLang="en-US" dirty="0"/>
              <a:t>결국 평성에서 흉노에게 </a:t>
            </a:r>
            <a:r>
              <a:rPr lang="en-US" altLang="ko-KR" dirty="0"/>
              <a:t>7</a:t>
            </a:r>
            <a:r>
              <a:rPr lang="ko-KR" altLang="en-US" dirty="0"/>
              <a:t>일 동안 포위당했지만 진평의 계략으로 벗어났다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진평의 계략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6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스키타이의 등장</a:t>
            </a:r>
            <a:endParaRPr lang="ko-KR" altLang="en-US" dirty="0"/>
          </a:p>
        </p:txBody>
      </p:sp>
      <p:pic>
        <p:nvPicPr>
          <p:cNvPr id="5122" name="Picture 2" descr="D:\진우의 자료\진우의 문서\2009년1학기 강의\동서문화교류사\스키타이안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10988" y="2249488"/>
            <a:ext cx="4922024" cy="432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7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유목제국의  건설 ‘흉노’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흉노제국의 성립과 </a:t>
            </a:r>
            <a:r>
              <a:rPr lang="ko-KR" altLang="en-US" dirty="0" smtClean="0"/>
              <a:t>영향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  <a:p>
            <a:pPr>
              <a:buFontTx/>
              <a:buNone/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흉노의 공격을 받은 </a:t>
            </a:r>
            <a:r>
              <a:rPr lang="ko-KR" altLang="en-US" dirty="0" err="1"/>
              <a:t>월지의</a:t>
            </a:r>
            <a:r>
              <a:rPr lang="ko-KR" altLang="en-US" dirty="0"/>
              <a:t> 이주로 아시아지역 민족의 연쇄이동 격발</a:t>
            </a:r>
            <a:r>
              <a:rPr lang="en-US" altLang="ko-KR" dirty="0"/>
              <a:t>, </a:t>
            </a:r>
            <a:r>
              <a:rPr lang="ko-KR" altLang="en-US" dirty="0" smtClean="0"/>
              <a:t>이후 </a:t>
            </a:r>
            <a:r>
              <a:rPr lang="ko-KR" altLang="en-US" dirty="0"/>
              <a:t>그리스</a:t>
            </a:r>
            <a:r>
              <a:rPr lang="en-US" altLang="ko-KR" dirty="0"/>
              <a:t>-</a:t>
            </a:r>
            <a:r>
              <a:rPr lang="ko-KR" altLang="en-US" dirty="0"/>
              <a:t>헬레니즘 지배 </a:t>
            </a:r>
            <a:r>
              <a:rPr lang="ko-KR" altLang="en-US" dirty="0" smtClean="0"/>
              <a:t>붕괴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endParaRPr lang="ko-KR" altLang="en-US" dirty="0"/>
          </a:p>
          <a:p>
            <a:pPr>
              <a:buFontTx/>
              <a:buNone/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흉노</a:t>
            </a:r>
            <a:r>
              <a:rPr lang="en-US" altLang="ko-KR" dirty="0"/>
              <a:t>-</a:t>
            </a:r>
            <a:r>
              <a:rPr lang="ko-KR" altLang="en-US" dirty="0"/>
              <a:t>한</a:t>
            </a:r>
            <a:r>
              <a:rPr lang="en-US" altLang="ko-KR" dirty="0"/>
              <a:t>(</a:t>
            </a:r>
            <a:r>
              <a:rPr lang="ko-KR" altLang="en-US" dirty="0"/>
              <a:t>漢</a:t>
            </a:r>
            <a:r>
              <a:rPr lang="en-US" altLang="ko-KR" dirty="0"/>
              <a:t>)</a:t>
            </a:r>
            <a:r>
              <a:rPr lang="ko-KR" altLang="en-US" dirty="0"/>
              <a:t>의 남북대치 및 주변 동아시아 국제질서의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헬레니즘 세계</a:t>
            </a:r>
            <a:r>
              <a:rPr lang="en-US" altLang="ko-KR" smtClean="0"/>
              <a:t>(BC323-BC30)</a:t>
            </a:r>
            <a:endParaRPr lang="ko-KR" altLang="en-US" dirty="0"/>
          </a:p>
        </p:txBody>
      </p:sp>
      <p:pic>
        <p:nvPicPr>
          <p:cNvPr id="4098" name="Picture 2" descr="D:\진우의 자료\수업자료(사진,동영상)\My Pictures\알렉산더의 정복과 헬레니즘세계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83568" y="2132856"/>
            <a:ext cx="7477172" cy="4516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60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전국시대 유목집단 분포도</a:t>
            </a:r>
            <a:endParaRPr lang="ko-KR" altLang="en-US" dirty="0"/>
          </a:p>
        </p:txBody>
      </p:sp>
      <p:pic>
        <p:nvPicPr>
          <p:cNvPr id="4" name="Picture 2" descr="D:\진우의 자료\진우의 문서\2009년1학기 강의\동서문화교류사\1흉노(전국~한)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8159387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3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흉노제국과 </a:t>
            </a:r>
            <a:r>
              <a:rPr lang="ko-KR" altLang="en-US" dirty="0" err="1" smtClean="0"/>
              <a:t>한제국</a:t>
            </a:r>
            <a:endParaRPr lang="ko-KR" altLang="en-US" dirty="0"/>
          </a:p>
        </p:txBody>
      </p:sp>
      <p:pic>
        <p:nvPicPr>
          <p:cNvPr id="6" name="Picture 2" descr="D:\진우의 자료\진우의 문서\2009년1학기 강의\동서문화교류사\1흉노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99592" y="1546908"/>
            <a:ext cx="7344816" cy="5295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3600" b="1" dirty="0" smtClean="0"/>
              <a:t>흉노와 한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漢</a:t>
            </a:r>
            <a:r>
              <a:rPr lang="en-US" altLang="ko-KR" sz="3600" b="1" dirty="0" smtClean="0"/>
              <a:t>)</a:t>
            </a:r>
          </a:p>
          <a:p>
            <a:pPr>
              <a:buNone/>
            </a:pPr>
            <a:endParaRPr lang="ko-KR" altLang="en-US" sz="3600" dirty="0" smtClean="0"/>
          </a:p>
          <a:p>
            <a:pPr>
              <a:buNone/>
            </a:pPr>
            <a:r>
              <a:rPr lang="en-US" altLang="ko-KR" sz="3600" dirty="0" smtClean="0"/>
              <a:t>· </a:t>
            </a:r>
            <a:r>
              <a:rPr lang="ko-KR" altLang="en-US" sz="3600" dirty="0" err="1" smtClean="0"/>
              <a:t>묵특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묵돌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冒頓</a:t>
            </a:r>
            <a:r>
              <a:rPr lang="en-US" altLang="ko-KR" sz="3600" dirty="0" smtClean="0"/>
              <a:t>, </a:t>
            </a:r>
            <a:r>
              <a:rPr lang="ko-KR" altLang="en-US" sz="3600" dirty="0" err="1" smtClean="0"/>
              <a:t>투르크어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Bayatur</a:t>
            </a:r>
            <a:r>
              <a:rPr lang="en-US" altLang="ko-KR" sz="3600" dirty="0" smtClean="0"/>
              <a:t> ‘</a:t>
            </a:r>
            <a:r>
              <a:rPr lang="ko-KR" altLang="en-US" sz="3600" dirty="0" smtClean="0"/>
              <a:t>용감한 자’의 음역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선우 이래 흉노는 한에 일방적 우세를 보이며 압박</a:t>
            </a:r>
            <a:r>
              <a:rPr lang="en-US" altLang="ko-KR" sz="3600" dirty="0" smtClean="0"/>
              <a:t>.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/>
              <a:t>·</a:t>
            </a:r>
            <a:r>
              <a:rPr lang="ko-KR" altLang="en-US" sz="3600" dirty="0" smtClean="0"/>
              <a:t> 무제 이전 한은 흉노에 조공을 해야만 하는 상황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흉노는 </a:t>
            </a:r>
            <a:r>
              <a:rPr lang="ko-KR" altLang="en-US" sz="3600" dirty="0" err="1" smtClean="0"/>
              <a:t>타림분지</a:t>
            </a:r>
            <a:r>
              <a:rPr lang="ko-KR" altLang="en-US" sz="3600" dirty="0" smtClean="0"/>
              <a:t> 일대 오아시스 국가들을 복속시키고 교역 독점</a:t>
            </a:r>
            <a:r>
              <a:rPr lang="en-US" altLang="ko-KR" sz="3600" dirty="0" smtClean="0"/>
              <a:t>.</a:t>
            </a:r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341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한 무제</a:t>
            </a:r>
            <a:r>
              <a:rPr lang="en-US" altLang="ko-KR" sz="3600" dirty="0" smtClean="0"/>
              <a:t>(BC 140-87)</a:t>
            </a:r>
            <a:r>
              <a:rPr lang="ko-KR" altLang="en-US" sz="3600" dirty="0" smtClean="0"/>
              <a:t>의 적극적인 대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對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흉노 정책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204864"/>
            <a:ext cx="7661275" cy="424847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흉노 고립을 위한 외교</a:t>
            </a:r>
            <a:r>
              <a:rPr lang="en-US" altLang="ko-KR" dirty="0" smtClean="0"/>
              <a:t>·</a:t>
            </a:r>
            <a:r>
              <a:rPr lang="ko-KR" altLang="en-US" dirty="0" smtClean="0"/>
              <a:t>군사 행동 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대월지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大月氏</a:t>
            </a:r>
            <a:r>
              <a:rPr lang="en-US" altLang="ko-KR" dirty="0" smtClean="0"/>
              <a:t>) :  </a:t>
            </a:r>
            <a:r>
              <a:rPr lang="ko-KR" altLang="en-US" dirty="0" smtClean="0"/>
              <a:t>흉노에 의해 </a:t>
            </a:r>
            <a:r>
              <a:rPr lang="ko-KR" altLang="en-US" dirty="0" err="1" smtClean="0"/>
              <a:t>중앙아시아로쫒겨난</a:t>
            </a:r>
            <a:r>
              <a:rPr lang="ko-KR" altLang="en-US" dirty="0" smtClean="0"/>
              <a:t> 유목민족</a:t>
            </a:r>
            <a:r>
              <a:rPr lang="en-US" altLang="ko-KR" dirty="0" smtClean="0"/>
              <a:t>. </a:t>
            </a:r>
          </a:p>
          <a:p>
            <a:pPr marL="109728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장건을</a:t>
            </a:r>
            <a:r>
              <a:rPr lang="ko-KR" altLang="en-US" dirty="0" smtClean="0"/>
              <a:t> 파견하지만 동맹 실패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실크로드 개통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의 계기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오손</a:t>
            </a:r>
            <a:r>
              <a:rPr lang="en-US" altLang="ko-KR" dirty="0" smtClean="0"/>
              <a:t>(</a:t>
            </a:r>
            <a:r>
              <a:rPr lang="ko-KR" altLang="en-US" dirty="0" smtClean="0"/>
              <a:t>烏孫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천산산맥 이북의 유목민족으로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한과 혼인 동맹 성공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오환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烏桓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요서의 유목민족으로 흉노에 패한 동호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東胡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무리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한제국</a:t>
            </a:r>
            <a:r>
              <a:rPr lang="ko-KR" altLang="en-US" dirty="0" smtClean="0"/>
              <a:t> 편에서 흉노에 대항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3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58037" cy="955898"/>
          </a:xfrm>
        </p:spPr>
        <p:txBody>
          <a:bodyPr/>
          <a:lstStyle/>
          <a:p>
            <a:r>
              <a:rPr lang="ko-KR" altLang="en-US" dirty="0" smtClean="0"/>
              <a:t>고조선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위만조선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멸망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9" y="1700808"/>
            <a:ext cx="8287072" cy="460851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한은 흉노와 조선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연계를 막기 위한 </a:t>
            </a:r>
            <a:r>
              <a:rPr lang="ko-KR" altLang="en-US" dirty="0" err="1" smtClean="0"/>
              <a:t>강온</a:t>
            </a:r>
            <a:r>
              <a:rPr lang="ko-KR" altLang="en-US" dirty="0" smtClean="0"/>
              <a:t> 전략 구사하다가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 전쟁을 통해 기원전 </a:t>
            </a:r>
            <a:r>
              <a:rPr lang="en-US" altLang="ko-KR" dirty="0" smtClean="0"/>
              <a:t>108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위만조선</a:t>
            </a:r>
            <a:r>
              <a:rPr lang="ko-KR" altLang="en-US" dirty="0" smtClean="0"/>
              <a:t> 멸망시키고 한</a:t>
            </a:r>
            <a:r>
              <a:rPr lang="en-US" altLang="ko-KR" dirty="0" smtClean="0"/>
              <a:t>4</a:t>
            </a:r>
            <a:r>
              <a:rPr lang="ko-KR" altLang="en-US" dirty="0" smtClean="0"/>
              <a:t>군 설치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한서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권</a:t>
            </a:r>
            <a:r>
              <a:rPr lang="en-US" altLang="ko-KR" dirty="0" smtClean="0"/>
              <a:t>73, </a:t>
            </a:r>
            <a:r>
              <a:rPr lang="ko-KR" altLang="en-US" dirty="0" err="1" smtClean="0"/>
              <a:t>위현전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韋賢傳</a:t>
            </a:r>
            <a:r>
              <a:rPr lang="en-US" altLang="ko-KR" dirty="0" smtClean="0"/>
              <a:t>) </a:t>
            </a:r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동쪽으로 조선을 정벌하여 현도군과 낙랑군을 세워 흉노의 왼쪽 어깨를 끊었다</a:t>
            </a:r>
            <a:r>
              <a:rPr lang="en-US" altLang="ko-KR" dirty="0" smtClean="0"/>
              <a:t>(</a:t>
            </a:r>
            <a:r>
              <a:rPr lang="ko-KR" altLang="en-US" b="1" dirty="0" err="1" smtClean="0"/>
              <a:t>東伐朝鮮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起玄菟</a:t>
            </a:r>
            <a:r>
              <a:rPr lang="en-US" altLang="ko-KR" b="1" dirty="0" smtClean="0"/>
              <a:t>·</a:t>
            </a:r>
            <a:r>
              <a:rPr lang="ko-KR" altLang="en-US" b="1" dirty="0" err="1" smtClean="0"/>
              <a:t>樂浪</a:t>
            </a:r>
            <a:r>
              <a:rPr lang="en-US" altLang="ko-KR" b="1" dirty="0" smtClean="0"/>
              <a:t>, </a:t>
            </a:r>
            <a:r>
              <a:rPr lang="ko-KR" altLang="en-US" b="1" u="sng" dirty="0" err="1" smtClean="0"/>
              <a:t>以斷匈奴之左肩</a:t>
            </a:r>
            <a:r>
              <a:rPr lang="en-US" altLang="ko-KR" dirty="0" smtClean="0"/>
              <a:t>).”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8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한의 직접적인 흉노 전쟁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72" y="2132856"/>
            <a:ext cx="8143056" cy="446449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흉노의 본거지인 몽골초원 원정</a:t>
            </a:r>
            <a:r>
              <a:rPr lang="en-US" altLang="ko-KR" dirty="0" smtClean="0"/>
              <a:t>; </a:t>
            </a:r>
            <a:r>
              <a:rPr lang="ko-KR" altLang="en-US" dirty="0" smtClean="0"/>
              <a:t>흉노의 주력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북방으로 몰아내면서 유목경제 피폐해짐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비옥한 초지 상실</a:t>
            </a:r>
            <a:r>
              <a:rPr lang="en-US" altLang="ko-KR" dirty="0" smtClean="0"/>
              <a:t>)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하서회랑</a:t>
            </a:r>
            <a:r>
              <a:rPr lang="ko-KR" altLang="en-US" dirty="0" smtClean="0"/>
              <a:t> 장악 후 내지화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內地化</a:t>
            </a:r>
            <a:r>
              <a:rPr lang="en-US" altLang="ko-KR" dirty="0" smtClean="0"/>
              <a:t>); </a:t>
            </a:r>
            <a:r>
              <a:rPr lang="ko-KR" altLang="en-US" dirty="0" smtClean="0"/>
              <a:t>무위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장액</a:t>
            </a:r>
            <a:r>
              <a:rPr lang="en-US" altLang="ko-KR" dirty="0" smtClean="0"/>
              <a:t>-</a:t>
            </a:r>
            <a:r>
              <a:rPr lang="ko-KR" altLang="en-US" dirty="0" smtClean="0"/>
              <a:t>주천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돈황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하서</a:t>
            </a:r>
            <a:r>
              <a:rPr lang="en-US" altLang="ko-KR" dirty="0" smtClean="0"/>
              <a:t>4</a:t>
            </a:r>
            <a:r>
              <a:rPr lang="ko-KR" altLang="en-US" dirty="0" smtClean="0"/>
              <a:t>군</a:t>
            </a:r>
            <a:r>
              <a:rPr lang="en-US" altLang="ko-KR" dirty="0" smtClean="0"/>
              <a:t>(</a:t>
            </a:r>
            <a:r>
              <a:rPr lang="ko-KR" altLang="en-US" dirty="0" smtClean="0"/>
              <a:t>郡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서역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西域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타림분지</a:t>
            </a:r>
            <a:r>
              <a:rPr lang="ko-KR" altLang="en-US" dirty="0" smtClean="0"/>
              <a:t> 일대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경영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장건의</a:t>
            </a:r>
            <a:r>
              <a:rPr lang="ko-KR" altLang="en-US" dirty="0" smtClean="0"/>
              <a:t> 서역 착공 이후 흉노와 패권을 다투면서 직접 비단 교역의 길을 경영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0"/>
            <a:ext cx="7158037" cy="1033041"/>
          </a:xfrm>
        </p:spPr>
        <p:txBody>
          <a:bodyPr/>
          <a:lstStyle/>
          <a:p>
            <a:r>
              <a:rPr lang="ko-KR" altLang="en-US" err="1" smtClean="0"/>
              <a:t>한제국의</a:t>
            </a:r>
            <a:r>
              <a:rPr lang="ko-KR" altLang="en-US" dirty="0" smtClean="0"/>
              <a:t> 확장</a:t>
            </a:r>
            <a:endParaRPr lang="ko-KR" altLang="en-US" dirty="0"/>
          </a:p>
        </p:txBody>
      </p:sp>
      <p:pic>
        <p:nvPicPr>
          <p:cNvPr id="4" name="Picture 5" descr="한대의 대외관계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80728"/>
            <a:ext cx="8640960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33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err="1" smtClean="0"/>
              <a:t>하서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군의 개척</a:t>
            </a:r>
            <a:endParaRPr lang="ko-KR" altLang="en-US" dirty="0"/>
          </a:p>
        </p:txBody>
      </p:sp>
      <p:pic>
        <p:nvPicPr>
          <p:cNvPr id="4" name="Picture 4" descr="서안에서 돈황까지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208912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72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" y="836712"/>
            <a:ext cx="9108229" cy="5412136"/>
          </a:xfrm>
        </p:spPr>
      </p:pic>
    </p:spTree>
    <p:extLst>
      <p:ext uri="{BB962C8B-B14F-4D97-AF65-F5344CB8AC3E}">
        <p14:creationId xmlns:p14="http://schemas.microsoft.com/office/powerpoint/2010/main" val="13419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err="1" smtClean="0"/>
              <a:t>한혈마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汗血馬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68" y="1988840"/>
            <a:ext cx="8215064" cy="41764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이광리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李廣利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페르가나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대완 大宛</a:t>
            </a:r>
            <a:r>
              <a:rPr lang="en-US" altLang="ko-KR" dirty="0" smtClean="0"/>
              <a:t>) </a:t>
            </a:r>
            <a:r>
              <a:rPr lang="ko-KR" altLang="en-US" dirty="0" smtClean="0"/>
              <a:t>원정</a:t>
            </a:r>
            <a:r>
              <a:rPr lang="en-US" altLang="ko-KR" dirty="0" smtClean="0"/>
              <a:t>(BC 102)  :  </a:t>
            </a:r>
            <a:r>
              <a:rPr lang="ko-KR" altLang="en-US" dirty="0" smtClean="0"/>
              <a:t>양질의 </a:t>
            </a:r>
            <a:r>
              <a:rPr lang="ko-KR" altLang="en-US" dirty="0" err="1" smtClean="0"/>
              <a:t>대완마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大宛馬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입수→</a:t>
            </a:r>
            <a:r>
              <a:rPr lang="ko-KR" altLang="en-US" dirty="0" err="1" smtClean="0"/>
              <a:t>한혈마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汗血馬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일종의 말 기생충이 원인</a:t>
            </a:r>
            <a:r>
              <a:rPr lang="en-US" altLang="ko-KR" dirty="0" smtClean="0"/>
              <a:t>? 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문학적 표현</a:t>
            </a:r>
            <a:r>
              <a:rPr lang="en-US" altLang="ko-KR" dirty="0" smtClean="0"/>
              <a:t>? 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고속으로 달리면서 말의 체내 혈액 온도가 상승하면서 모세혈관을 통해 나온 결과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ko-KR" altLang="en-US" dirty="0" smtClean="0"/>
              <a:t>중앙아시아 투르크메니스탄의 </a:t>
            </a:r>
            <a:r>
              <a:rPr lang="ko-KR" altLang="en-US" dirty="0" err="1" smtClean="0"/>
              <a:t>아칼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Akhal-Teke</a:t>
            </a:r>
            <a:r>
              <a:rPr lang="en-US" altLang="ko-KR" dirty="0" smtClean="0"/>
              <a:t>)</a:t>
            </a:r>
            <a:r>
              <a:rPr lang="ko-KR" altLang="en-US" dirty="0" smtClean="0"/>
              <a:t>종으로 추정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9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5" y="476673"/>
            <a:ext cx="7848873" cy="936104"/>
          </a:xfrm>
        </p:spPr>
        <p:txBody>
          <a:bodyPr/>
          <a:lstStyle/>
          <a:p>
            <a:r>
              <a:rPr lang="ko-KR" altLang="en-US" sz="3600" dirty="0" err="1" smtClean="0"/>
              <a:t>아칼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테케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Akhal-Teke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종</a:t>
            </a:r>
            <a:r>
              <a:rPr lang="en-US" altLang="ko-KR" sz="3600" dirty="0" smtClean="0"/>
              <a:t>=</a:t>
            </a:r>
            <a:r>
              <a:rPr lang="ko-KR" altLang="en-US" sz="3600" dirty="0" err="1" smtClean="0"/>
              <a:t>한혈마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pic>
        <p:nvPicPr>
          <p:cNvPr id="86018" name="Picture 2" descr="C:\Documents and Settings\Kim Jin Woo\My Documents\akhal-teke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712968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C:\Documents and Settings\Kim Jin Woo\My Documents\아칼 테케2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3707904" cy="6408712"/>
          </a:xfrm>
          <a:prstGeom prst="rect">
            <a:avLst/>
          </a:prstGeom>
          <a:noFill/>
        </p:spPr>
      </p:pic>
      <p:pic>
        <p:nvPicPr>
          <p:cNvPr id="87043" name="Picture 3" descr="C:\Documents and Settings\Kim Jin Woo\My Documents\아칼 테케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484784"/>
            <a:ext cx="5292080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흉노기사도</a:t>
            </a:r>
            <a:endParaRPr lang="ko-KR" altLang="en-US" dirty="0"/>
          </a:p>
        </p:txBody>
      </p:sp>
      <p:pic>
        <p:nvPicPr>
          <p:cNvPr id="9218" name="Picture 2" descr="D:\진우의 자료\수업자료(사진,동영상)\My Pictures\흉노 기사도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160776" y="3079687"/>
            <a:ext cx="2822448" cy="266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34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흉노 황금혁대고리</a:t>
            </a:r>
            <a:endParaRPr lang="ko-KR" altLang="en-US" dirty="0"/>
          </a:p>
        </p:txBody>
      </p:sp>
      <p:pic>
        <p:nvPicPr>
          <p:cNvPr id="10242" name="Picture 2" descr="D:\진우의 자료\수업자료(사진,동영상)\My Pictures\흉노 황금혁대고리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139440" y="2561527"/>
            <a:ext cx="2865120" cy="3700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6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6832"/>
            <a:ext cx="7929563" cy="45365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기원전 </a:t>
            </a:r>
            <a:r>
              <a:rPr lang="en-US" altLang="ko-KR" dirty="0"/>
              <a:t>7</a:t>
            </a:r>
            <a:r>
              <a:rPr lang="ko-KR" altLang="en-US" dirty="0"/>
              <a:t>세기 이후 </a:t>
            </a:r>
            <a:r>
              <a:rPr lang="ko-KR" altLang="en-US" dirty="0" err="1" smtClean="0"/>
              <a:t>남러시아</a:t>
            </a:r>
            <a:r>
              <a:rPr lang="en-US" altLang="ko-KR" dirty="0"/>
              <a:t>-</a:t>
            </a:r>
            <a:r>
              <a:rPr lang="ko-KR" altLang="en-US" dirty="0"/>
              <a:t>동부유럽</a:t>
            </a:r>
            <a:r>
              <a:rPr lang="en-US" altLang="ko-KR" dirty="0"/>
              <a:t>-</a:t>
            </a:r>
            <a:r>
              <a:rPr lang="ko-KR" altLang="en-US" dirty="0"/>
              <a:t>소아시아의 광대한 영역을 지배하면서 </a:t>
            </a:r>
            <a:r>
              <a:rPr lang="ko-KR" altLang="en-US" dirty="0" smtClean="0"/>
              <a:t>기원전 </a:t>
            </a:r>
            <a:r>
              <a:rPr lang="en-US" altLang="ko-KR" dirty="0" smtClean="0"/>
              <a:t>6-5</a:t>
            </a:r>
            <a:r>
              <a:rPr lang="ko-KR" altLang="en-US" dirty="0"/>
              <a:t>세기 강력한 부족연맹 </a:t>
            </a:r>
            <a:r>
              <a:rPr lang="ko-KR" altLang="en-US" dirty="0" smtClean="0"/>
              <a:t>형성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아테네 </a:t>
            </a:r>
            <a:r>
              <a:rPr lang="ko-KR" altLang="en-US" dirty="0"/>
              <a:t>등 </a:t>
            </a:r>
            <a:r>
              <a:rPr lang="ko-KR" altLang="en-US" dirty="0" smtClean="0"/>
              <a:t>그리스와 </a:t>
            </a:r>
            <a:r>
              <a:rPr lang="ko-KR" altLang="en-US" dirty="0"/>
              <a:t>활발한 </a:t>
            </a:r>
            <a:r>
              <a:rPr lang="ko-KR" altLang="en-US" dirty="0" smtClean="0"/>
              <a:t>교역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ko-KR" altLang="en-US" dirty="0" smtClean="0"/>
              <a:t>  스키타이</a:t>
            </a:r>
            <a:r>
              <a:rPr lang="en-US" altLang="ko-KR" dirty="0" smtClean="0"/>
              <a:t> : </a:t>
            </a:r>
            <a:r>
              <a:rPr lang="ko-KR" altLang="en-US" dirty="0"/>
              <a:t>곡물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모피 </a:t>
            </a:r>
            <a:r>
              <a:rPr lang="ko-KR" altLang="en-US" dirty="0" smtClean="0"/>
              <a:t>등 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ko-KR" altLang="en-US" dirty="0" smtClean="0"/>
              <a:t>  그리스 </a:t>
            </a:r>
            <a:r>
              <a:rPr lang="en-US" altLang="ko-KR" dirty="0" smtClean="0"/>
              <a:t>: </a:t>
            </a:r>
            <a:r>
              <a:rPr lang="ko-KR" altLang="en-US" dirty="0"/>
              <a:t>도자기</a:t>
            </a:r>
            <a:r>
              <a:rPr lang="en-US" altLang="ko-KR" dirty="0"/>
              <a:t>, </a:t>
            </a:r>
            <a:r>
              <a:rPr lang="ko-KR" altLang="en-US" dirty="0"/>
              <a:t>청동기</a:t>
            </a:r>
            <a:r>
              <a:rPr lang="en-US" altLang="ko-KR" dirty="0"/>
              <a:t>, </a:t>
            </a:r>
            <a:r>
              <a:rPr lang="ko-KR" altLang="en-US" dirty="0"/>
              <a:t>금은기</a:t>
            </a:r>
            <a:r>
              <a:rPr lang="en-US" altLang="ko-KR" dirty="0"/>
              <a:t>, </a:t>
            </a:r>
            <a:r>
              <a:rPr lang="ko-KR" altLang="en-US" dirty="0" smtClean="0"/>
              <a:t>황금 제 </a:t>
            </a:r>
            <a:r>
              <a:rPr lang="ko-KR" altLang="en-US" dirty="0"/>
              <a:t>장식품</a:t>
            </a:r>
            <a:r>
              <a:rPr lang="en-US" altLang="ko-KR" dirty="0" smtClean="0"/>
              <a:t>,</a:t>
            </a:r>
          </a:p>
          <a:p>
            <a:pPr>
              <a:buFont typeface="Wingdings" pitchFamily="2" charset="2"/>
              <a:buNone/>
            </a:pPr>
            <a:r>
              <a:rPr lang="ko-KR" altLang="en-US" dirty="0" smtClean="0"/>
              <a:t>                  </a:t>
            </a:r>
            <a:r>
              <a:rPr lang="ko-KR" altLang="en-US" dirty="0" err="1" smtClean="0"/>
              <a:t>상아세공품</a:t>
            </a:r>
            <a:r>
              <a:rPr lang="en-US" altLang="ko-KR" dirty="0"/>
              <a:t>, </a:t>
            </a:r>
            <a:r>
              <a:rPr lang="ko-KR" altLang="en-US" dirty="0"/>
              <a:t>보석 가공품 등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3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스키타이의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초원로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개척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8194" name="Picture 2" descr="D:\진우의 자료\수업자료(사진,동영상)\My Pictures\스키타이의 초원로 개척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43607" y="2209800"/>
            <a:ext cx="7056785" cy="4407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5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1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기원전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세기 </a:t>
            </a:r>
            <a:r>
              <a:rPr lang="ko-KR" altLang="en-US" dirty="0" err="1" smtClean="0"/>
              <a:t>사르마트인과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켈트족의</a:t>
            </a:r>
            <a:r>
              <a:rPr lang="ko-KR" altLang="en-US" dirty="0" smtClean="0"/>
              <a:t> 압박으로 </a:t>
            </a:r>
            <a:r>
              <a:rPr lang="ko-KR" altLang="en-US" dirty="0" err="1" smtClean="0"/>
              <a:t>크리미아로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기원전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세기 무렵 멸망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0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908720"/>
            <a:ext cx="7929563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3200" dirty="0" smtClean="0">
                <a:latin typeface="Adobe 고딕 Std B" pitchFamily="34" charset="-127"/>
                <a:ea typeface="Adobe 고딕 Std B" pitchFamily="34" charset="-127"/>
              </a:rPr>
              <a:t>스키타이의 </a:t>
            </a:r>
            <a:r>
              <a:rPr lang="ko-KR" altLang="en-US" sz="3200" dirty="0">
                <a:latin typeface="Adobe 고딕 Std B" pitchFamily="34" charset="-127"/>
                <a:ea typeface="Adobe 고딕 Std B" pitchFamily="34" charset="-127"/>
              </a:rPr>
              <a:t>사회와 문화 </a:t>
            </a:r>
          </a:p>
          <a:p>
            <a:pPr>
              <a:buFont typeface="Wingdings" pitchFamily="2" charset="2"/>
              <a:buNone/>
            </a:pPr>
            <a:endParaRPr lang="en-US" altLang="ko-KR" dirty="0" smtClean="0">
              <a:latin typeface="Arial"/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latin typeface="Arial"/>
              </a:rPr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사회구성 </a:t>
            </a:r>
            <a:r>
              <a:rPr lang="en-US" altLang="ko-KR" dirty="0" smtClean="0"/>
              <a:t>: </a:t>
            </a:r>
            <a:r>
              <a:rPr lang="ko-KR" altLang="en-US" dirty="0"/>
              <a:t>왕족 스키타이</a:t>
            </a:r>
            <a:r>
              <a:rPr lang="en-US" altLang="ko-KR" dirty="0"/>
              <a:t>(</a:t>
            </a:r>
            <a:r>
              <a:rPr lang="ko-KR" altLang="en-US" dirty="0"/>
              <a:t>지배집단</a:t>
            </a:r>
            <a:r>
              <a:rPr lang="en-US" altLang="ko-KR" dirty="0"/>
              <a:t>), </a:t>
            </a:r>
            <a:r>
              <a:rPr lang="ko-KR" altLang="en-US" dirty="0" smtClean="0"/>
              <a:t>유목 </a:t>
            </a:r>
            <a:r>
              <a:rPr lang="ko-KR" altLang="en-US" dirty="0"/>
              <a:t>스키타이</a:t>
            </a:r>
            <a:r>
              <a:rPr lang="en-US" altLang="ko-KR" dirty="0"/>
              <a:t>, </a:t>
            </a:r>
            <a:r>
              <a:rPr lang="ko-KR" altLang="en-US" dirty="0"/>
              <a:t>농경 </a:t>
            </a:r>
            <a:r>
              <a:rPr lang="ko-KR" altLang="en-US" dirty="0" smtClean="0"/>
              <a:t>스키타이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농민 스키타이 </a:t>
            </a:r>
            <a:r>
              <a:rPr lang="en-US" altLang="ko-KR" dirty="0"/>
              <a:t>4</a:t>
            </a:r>
            <a:r>
              <a:rPr lang="ko-KR" altLang="en-US" dirty="0"/>
              <a:t>대 집단으로 구성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r>
              <a:rPr lang="en-US" altLang="ko-KR" dirty="0">
                <a:latin typeface="Arial"/>
              </a:rPr>
              <a:t>·</a:t>
            </a:r>
            <a:r>
              <a:rPr lang="en-US" altLang="ko-KR" dirty="0"/>
              <a:t> </a:t>
            </a:r>
            <a:r>
              <a:rPr lang="ko-KR" altLang="en-US" dirty="0" smtClean="0"/>
              <a:t>생활습속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유목</a:t>
            </a:r>
            <a:r>
              <a:rPr lang="en-US" altLang="ko-KR" dirty="0">
                <a:latin typeface="Arial"/>
              </a:rPr>
              <a:t>·</a:t>
            </a:r>
            <a:r>
              <a:rPr lang="ko-KR" altLang="en-US" dirty="0"/>
              <a:t>기마에 적합한 복식</a:t>
            </a:r>
            <a:r>
              <a:rPr lang="en-US" altLang="ko-KR" dirty="0"/>
              <a:t>-</a:t>
            </a:r>
            <a:r>
              <a:rPr lang="ko-KR" altLang="en-US" dirty="0"/>
              <a:t>승마용 바지</a:t>
            </a:r>
            <a:r>
              <a:rPr lang="en-US" altLang="ko-KR" dirty="0"/>
              <a:t>, </a:t>
            </a:r>
            <a:r>
              <a:rPr lang="ko-KR" altLang="en-US" dirty="0"/>
              <a:t>장화</a:t>
            </a:r>
            <a:r>
              <a:rPr lang="en-US" altLang="ko-KR" dirty="0"/>
              <a:t>, </a:t>
            </a:r>
            <a:r>
              <a:rPr lang="ko-KR" altLang="en-US" dirty="0"/>
              <a:t>귀를 덮는 뾰족한 모자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ko-KR" altLang="en-US" dirty="0" smtClean="0"/>
              <a:t>   </a:t>
            </a:r>
            <a:r>
              <a:rPr lang="ko-KR" altLang="en-US" dirty="0">
                <a:latin typeface="Arial"/>
              </a:rPr>
              <a:t>‘</a:t>
            </a:r>
            <a:r>
              <a:rPr lang="ko-KR" altLang="en-US" dirty="0"/>
              <a:t>움직이는 도시</a:t>
            </a:r>
            <a:r>
              <a:rPr lang="ko-KR" altLang="en-US" dirty="0">
                <a:latin typeface="Arial"/>
              </a:rPr>
              <a:t>’</a:t>
            </a:r>
            <a:r>
              <a:rPr lang="en-US" altLang="ko-KR" dirty="0"/>
              <a:t>-</a:t>
            </a:r>
            <a:r>
              <a:rPr lang="ko-KR" altLang="en-US" dirty="0"/>
              <a:t>마차 이동생활</a:t>
            </a:r>
          </a:p>
          <a:p>
            <a:pPr>
              <a:buFont typeface="Wingdings" pitchFamily="2" charset="2"/>
              <a:buNone/>
            </a:pPr>
            <a:r>
              <a:rPr lang="ko-KR" altLang="en-US" dirty="0"/>
              <a:t>   남성중심의 일부다처제</a:t>
            </a:r>
            <a:r>
              <a:rPr lang="en-US" altLang="ko-KR" dirty="0"/>
              <a:t>, </a:t>
            </a:r>
            <a:r>
              <a:rPr lang="ko-KR" altLang="en-US" dirty="0"/>
              <a:t>순장</a:t>
            </a:r>
            <a:r>
              <a:rPr lang="en-US" altLang="ko-KR" dirty="0"/>
              <a:t>, </a:t>
            </a:r>
            <a:r>
              <a:rPr lang="ko-KR" altLang="en-US" dirty="0"/>
              <a:t>특별한 </a:t>
            </a:r>
            <a:r>
              <a:rPr lang="ko-KR" altLang="en-US" dirty="0" smtClean="0"/>
              <a:t>의형제관계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적의 </a:t>
            </a:r>
            <a:r>
              <a:rPr lang="ko-KR" altLang="en-US" dirty="0"/>
              <a:t>피를 마시거나 해골술잔 등 호전적 </a:t>
            </a:r>
            <a:r>
              <a:rPr lang="ko-KR" altLang="en-US" dirty="0" smtClean="0"/>
              <a:t>습속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아키나케스</a:t>
            </a:r>
            <a:r>
              <a:rPr lang="ko-KR" altLang="en-US" dirty="0" smtClean="0"/>
              <a:t> 단검</a:t>
            </a:r>
            <a:endParaRPr lang="ko-KR" altLang="en-US" dirty="0"/>
          </a:p>
        </p:txBody>
      </p:sp>
      <p:pic>
        <p:nvPicPr>
          <p:cNvPr id="4098" name="Picture 2" descr="D:\진우의 자료\수업자료(사진,동영상)\My Pictures\아키나케스 단검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980728"/>
            <a:ext cx="1656184" cy="5688632"/>
          </a:xfrm>
          <a:prstGeom prst="rect">
            <a:avLst/>
          </a:prstGeom>
          <a:noFill/>
        </p:spPr>
      </p:pic>
      <p:pic>
        <p:nvPicPr>
          <p:cNvPr id="4099" name="Picture 3" descr="D:\진우의 자료\수업자료(사진,동영상)\My Pictures\아키나케스 단검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980728"/>
            <a:ext cx="4355976" cy="2736304"/>
          </a:xfrm>
          <a:prstGeom prst="rect">
            <a:avLst/>
          </a:prstGeom>
          <a:noFill/>
        </p:spPr>
      </p:pic>
      <p:pic>
        <p:nvPicPr>
          <p:cNvPr id="4100" name="Picture 4" descr="D:\진우의 자료\수업자료(사진,동영상)\My Pictures\아키나케스 단검3(메디아인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980728"/>
            <a:ext cx="2592288" cy="5688632"/>
          </a:xfrm>
          <a:prstGeom prst="rect">
            <a:avLst/>
          </a:prstGeom>
          <a:noFill/>
        </p:spPr>
      </p:pic>
      <p:pic>
        <p:nvPicPr>
          <p:cNvPr id="4101" name="Picture 5" descr="D:\진우의 자료\수업자료(사진,동영상)\My Pictures\아키나케스 단검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789040"/>
            <a:ext cx="4320480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7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538</TotalTime>
  <Words>1135</Words>
  <Application>Microsoft Office PowerPoint</Application>
  <PresentationFormat>화면 슬라이드 쇼(4:3)</PresentationFormat>
  <Paragraphs>238</Paragraphs>
  <Slides>44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Adobe 고딕 Std B</vt:lpstr>
      <vt:lpstr>新細明體</vt:lpstr>
      <vt:lpstr>맑은 고딕</vt:lpstr>
      <vt:lpstr>Arial</vt:lpstr>
      <vt:lpstr>Georgia</vt:lpstr>
      <vt:lpstr>Trebuchet MS</vt:lpstr>
      <vt:lpstr>Wingdings</vt:lpstr>
      <vt:lpstr>Wingdings 2</vt:lpstr>
      <vt:lpstr>도시</vt:lpstr>
      <vt:lpstr>제4강 유목 기마민족의 등장</vt:lpstr>
      <vt:lpstr>최초의 유목기마민족, 스키타이</vt:lpstr>
      <vt:lpstr>스키타이의 등장</vt:lpstr>
      <vt:lpstr>PowerPoint 프레젠테이션</vt:lpstr>
      <vt:lpstr>PowerPoint 프레젠테이션</vt:lpstr>
      <vt:lpstr>스키타이의 초원로 개척</vt:lpstr>
      <vt:lpstr>PowerPoint 프레젠테이션</vt:lpstr>
      <vt:lpstr>PowerPoint 프레젠테이션</vt:lpstr>
      <vt:lpstr>아키나케스 단검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금관가야는 부여의 후예?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유목제국의  건설, 흉노</vt:lpstr>
      <vt:lpstr>유목제국의  건설, ‘흉노’</vt:lpstr>
      <vt:lpstr>유목제국의  건설, ‘흉노’</vt:lpstr>
      <vt:lpstr>PowerPoint 프레젠테이션</vt:lpstr>
      <vt:lpstr>유목제국의  건설 ‘흉노’</vt:lpstr>
      <vt:lpstr>헬레니즘 세계(BC323-BC30)</vt:lpstr>
      <vt:lpstr>전국시대 유목집단 분포도</vt:lpstr>
      <vt:lpstr>흉노제국과 한제국</vt:lpstr>
      <vt:lpstr>PowerPoint 프레젠테이션</vt:lpstr>
      <vt:lpstr>한 무제(BC 140-87)의 적극적인 대(對)흉노 정책 </vt:lpstr>
      <vt:lpstr>고조선(위만조선)의 멸망</vt:lpstr>
      <vt:lpstr>한의 직접적인 흉노 전쟁</vt:lpstr>
      <vt:lpstr>한제국의 확장</vt:lpstr>
      <vt:lpstr>하서 4군의 개척</vt:lpstr>
      <vt:lpstr>한혈마(汗血馬)</vt:lpstr>
      <vt:lpstr>아칼 테케(Akhal-Teke)종=한혈마?</vt:lpstr>
      <vt:lpstr>PowerPoint 프레젠테이션</vt:lpstr>
      <vt:lpstr>흉노기사도</vt:lpstr>
      <vt:lpstr>흉노 황금혁대고리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Mingyun Kwon</cp:lastModifiedBy>
  <cp:revision>44</cp:revision>
  <dcterms:created xsi:type="dcterms:W3CDTF">2016-03-20T14:52:34Z</dcterms:created>
  <dcterms:modified xsi:type="dcterms:W3CDTF">2017-09-19T13:36:27Z</dcterms:modified>
</cp:coreProperties>
</file>