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49" r:id="rId2"/>
    <p:sldId id="266" r:id="rId3"/>
    <p:sldId id="450" r:id="rId4"/>
    <p:sldId id="505" r:id="rId5"/>
    <p:sldId id="506" r:id="rId6"/>
    <p:sldId id="507" r:id="rId7"/>
    <p:sldId id="508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22" r:id="rId20"/>
    <p:sldId id="523" r:id="rId21"/>
    <p:sldId id="524" r:id="rId22"/>
    <p:sldId id="525" r:id="rId23"/>
    <p:sldId id="526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  <p:cmAuthor id="1" name="lkim" initials="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 autoAdjust="0"/>
    <p:restoredTop sz="99281" autoAdjust="0"/>
  </p:normalViewPr>
  <p:slideViewPr>
    <p:cSldViewPr>
      <p:cViewPr>
        <p:scale>
          <a:sx n="75" d="100"/>
          <a:sy n="75" d="100"/>
        </p:scale>
        <p:origin x="-2634" y="-83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9"/>
          <a:stretch/>
        </p:blipFill>
        <p:spPr bwMode="auto">
          <a:xfrm>
            <a:off x="3851920" y="0"/>
            <a:ext cx="5292080" cy="6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27538" y="0"/>
            <a:ext cx="5823673" cy="69573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4077072"/>
            <a:ext cx="5567318" cy="1398017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66771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latin typeface="HY견고딕" pitchFamily="18" charset="-127"/>
                <a:ea typeface="HY견고딕" pitchFamily="18" charset="-127"/>
              </a:rPr>
              <a:t>비주얼 베이직 </a:t>
            </a:r>
            <a:r>
              <a:rPr kumimoji="0" lang="en-US" altLang="ko-KR" sz="1400" dirty="0" smtClean="0">
                <a:latin typeface="HY견고딕" pitchFamily="18" charset="-127"/>
                <a:ea typeface="HY견고딕" pitchFamily="18" charset="-127"/>
              </a:rPr>
              <a:t>for Beginner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6052" y="5631390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6204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하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arenR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179512" y="1052736"/>
            <a:ext cx="8712968" cy="360040"/>
            <a:chOff x="179512" y="1052736"/>
            <a:chExt cx="8712968" cy="36004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1619672" y="1052736"/>
              <a:ext cx="7272808" cy="36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79512" y="1052736"/>
              <a:ext cx="1440160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2015-02-26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9" r:id="rId2"/>
    <p:sldLayoutId id="2147483690" r:id="rId3"/>
    <p:sldLayoutId id="2147483691" r:id="rId4"/>
    <p:sldLayoutId id="2147483696" r:id="rId5"/>
    <p:sldLayoutId id="2147483694" r:id="rId6"/>
    <p:sldLayoutId id="214748369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시작하</a:t>
            </a:r>
            <a:r>
              <a:rPr lang="ko-KR" altLang="en-US" dirty="0"/>
              <a:t>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/>
              <a:t>새 템플릿 시작하기 </a:t>
            </a:r>
            <a:r>
              <a:rPr lang="en-US" altLang="ko-KR" sz="1400" dirty="0"/>
              <a:t>: ‘</a:t>
            </a:r>
            <a:r>
              <a:rPr lang="ko-KR" altLang="en-US" sz="1400" dirty="0"/>
              <a:t>새 프로젝트’ 대화 상자에서 ① ‘설치된 템플릿’을 선택하고 ② ‘</a:t>
            </a:r>
            <a:r>
              <a:rPr lang="en-US" altLang="ko-KR" sz="1400" dirty="0"/>
              <a:t>Windows Forms </a:t>
            </a:r>
            <a:r>
              <a:rPr lang="ko-KR" altLang="en-US" sz="1400" dirty="0"/>
              <a:t>응용 프로그램’을 선택한 후</a:t>
            </a:r>
            <a:r>
              <a:rPr lang="en-US" altLang="ko-KR" sz="1400" dirty="0"/>
              <a:t>, ③ </a:t>
            </a:r>
            <a:r>
              <a:rPr lang="ko-KR" altLang="en-US" sz="1400" dirty="0"/>
              <a:t>프로젝트 이름을 입력하고 ④ </a:t>
            </a:r>
            <a:r>
              <a:rPr lang="en-US" altLang="ko-KR" sz="1400" dirty="0"/>
              <a:t>&lt;</a:t>
            </a:r>
            <a:r>
              <a:rPr lang="ko-KR" altLang="en-US" sz="1400" dirty="0"/>
              <a:t>확인</a:t>
            </a:r>
            <a:r>
              <a:rPr lang="en-US" altLang="ko-KR" sz="1400" dirty="0"/>
              <a:t>&gt;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여기서는 ‘</a:t>
            </a:r>
            <a:r>
              <a:rPr lang="en-US" altLang="ko-KR" sz="1400" dirty="0"/>
              <a:t>ex02-01’</a:t>
            </a:r>
            <a:r>
              <a:rPr lang="ko-KR" altLang="en-US" sz="1400" dirty="0"/>
              <a:t>로 프로젝트를 생성한다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9" y="2564904"/>
            <a:ext cx="5778642" cy="40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3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en-US" altLang="ko-KR" sz="1400" dirty="0"/>
              <a:t>Windows Forms </a:t>
            </a:r>
            <a:r>
              <a:rPr lang="ko-KR" altLang="en-US" sz="1400" dirty="0"/>
              <a:t>응용 프로그램 작업 화면 </a:t>
            </a:r>
            <a:r>
              <a:rPr lang="en-US" altLang="ko-KR" sz="1400" dirty="0"/>
              <a:t>: </a:t>
            </a:r>
            <a:r>
              <a:rPr lang="ko-KR" altLang="en-US" sz="1400" dirty="0"/>
              <a:t>다음과 같이 </a:t>
            </a:r>
            <a:r>
              <a:rPr lang="en-US" altLang="ko-KR" sz="1400" dirty="0"/>
              <a:t>Microsoft Visual Basic 2010 Express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Windows </a:t>
            </a:r>
            <a:r>
              <a:rPr lang="en-US" altLang="ko-KR" sz="1400" dirty="0"/>
              <a:t>Forms </a:t>
            </a:r>
            <a:r>
              <a:rPr lang="ko-KR" altLang="en-US" sz="1400" dirty="0"/>
              <a:t>응용 프로그램의 첫 화면이 나온다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2" y="2132856"/>
            <a:ext cx="5904656" cy="4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sz="1400" dirty="0" smtClean="0"/>
              <a:t>윈도 </a:t>
            </a:r>
            <a:r>
              <a:rPr lang="ko-KR" altLang="en-US" sz="1400" dirty="0"/>
              <a:t>폼 디자인</a:t>
            </a:r>
            <a:r>
              <a:rPr lang="en-US" altLang="ko-KR" sz="1400" dirty="0"/>
              <a:t>-</a:t>
            </a:r>
            <a:r>
              <a:rPr lang="ko-KR" altLang="en-US" sz="1400" dirty="0"/>
              <a:t>컨트롤 배치하기</a:t>
            </a:r>
            <a:r>
              <a:rPr lang="en-US" altLang="ko-KR" sz="1400" dirty="0"/>
              <a:t>(1) : </a:t>
            </a:r>
            <a:r>
              <a:rPr lang="ko-KR" altLang="en-US" sz="1400" dirty="0"/>
              <a:t>도구 상자에서 텍스트 박스 컨트롤을 마우스로 클릭하여 선택하고 마우스를 폼 위로 옮기면 포인터가 십자 모양</a:t>
            </a:r>
            <a:r>
              <a:rPr lang="en-US" altLang="ko-KR" sz="1400" dirty="0"/>
              <a:t>(+)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상태로 폼 위에서 마우스를 드래그하여 텍스트 박스를 생성한다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11" y="2457636"/>
            <a:ext cx="5054784" cy="323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8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6"/>
            </a:pPr>
            <a:r>
              <a:rPr lang="ko-KR" altLang="en-US" sz="1400" dirty="0" smtClean="0"/>
              <a:t>윈도 </a:t>
            </a:r>
            <a:r>
              <a:rPr lang="ko-KR" altLang="en-US" sz="1400" dirty="0"/>
              <a:t>폼 디자인</a:t>
            </a:r>
            <a:r>
              <a:rPr lang="en-US" altLang="ko-KR" sz="1400" dirty="0"/>
              <a:t>-</a:t>
            </a:r>
            <a:r>
              <a:rPr lang="ko-KR" altLang="en-US" sz="1400" dirty="0"/>
              <a:t>컨트롤 배치하기</a:t>
            </a:r>
            <a:r>
              <a:rPr lang="en-US" altLang="ko-KR" sz="1400" dirty="0"/>
              <a:t>(2) : [5]</a:t>
            </a:r>
            <a:r>
              <a:rPr lang="ko-KR" altLang="en-US" sz="1400" dirty="0"/>
              <a:t>번 과정을 반복하여 다음과 같이 버튼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추가하고 크기를 조절한다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5330482" cy="28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ko-KR" altLang="en-US" sz="1400" dirty="0"/>
              <a:t>윈도 폼 디자인</a:t>
            </a:r>
            <a:r>
              <a:rPr lang="en-US" altLang="ko-KR" sz="1400" dirty="0"/>
              <a:t>-</a:t>
            </a:r>
            <a:r>
              <a:rPr lang="ko-KR" altLang="en-US" sz="1400" dirty="0"/>
              <a:t>컨트롤 속성 지정하기</a:t>
            </a:r>
            <a:r>
              <a:rPr lang="en-US" altLang="ko-KR" sz="1400" dirty="0"/>
              <a:t>(1) : </a:t>
            </a:r>
            <a:r>
              <a:rPr lang="ko-KR" altLang="en-US" sz="1400" dirty="0"/>
              <a:t>각 컨트롤의 속성에는 이미 기본 값이 들어 있는데 이를 원하는 값으로 변경할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① 폼을 마우스로 클릭하여 선택하고</a:t>
            </a:r>
            <a:r>
              <a:rPr lang="en-US" altLang="ko-KR" sz="1400" dirty="0"/>
              <a:t>, ② </a:t>
            </a:r>
            <a:r>
              <a:rPr lang="ko-KR" altLang="en-US" sz="1400" dirty="0"/>
              <a:t>속성 창에서 </a:t>
            </a:r>
            <a:r>
              <a:rPr lang="en-US" altLang="ko-KR" sz="1400" dirty="0"/>
              <a:t>Name </a:t>
            </a:r>
            <a:r>
              <a:rPr lang="ko-KR" altLang="en-US" sz="1400" dirty="0"/>
              <a:t>속성 값과 </a:t>
            </a:r>
            <a:r>
              <a:rPr lang="en-US" altLang="ko-KR" sz="1400" dirty="0"/>
              <a:t>Text </a:t>
            </a:r>
            <a:r>
              <a:rPr lang="ko-KR" altLang="en-US" sz="1400" dirty="0"/>
              <a:t>속성 값을 다음 표와 같이 변경한다</a:t>
            </a:r>
            <a:r>
              <a:rPr lang="en-US" altLang="ko-KR" sz="1400" dirty="0"/>
              <a:t>. ③ </a:t>
            </a:r>
            <a:r>
              <a:rPr lang="ko-KR" altLang="en-US" sz="1400" dirty="0"/>
              <a:t>이 값이 바로 반영되어 폼의 제목 표시 줄 내용이 변경되어 나타난다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1" y="5949280"/>
            <a:ext cx="5055547" cy="7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85718"/>
            <a:ext cx="2844316" cy="80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7" y="2858988"/>
            <a:ext cx="4032449" cy="298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8"/>
            </a:pPr>
            <a:r>
              <a:rPr lang="ko-KR" altLang="en-US" sz="1400" dirty="0" smtClean="0"/>
              <a:t>윈도 </a:t>
            </a:r>
            <a:r>
              <a:rPr lang="ko-KR" altLang="en-US" sz="1400" dirty="0"/>
              <a:t>폼 디자인</a:t>
            </a:r>
            <a:r>
              <a:rPr lang="en-US" altLang="ko-KR" sz="1400" dirty="0"/>
              <a:t>-</a:t>
            </a:r>
            <a:r>
              <a:rPr lang="ko-KR" altLang="en-US" sz="1400" dirty="0"/>
              <a:t>컨트롤 속성 지정하기</a:t>
            </a:r>
            <a:r>
              <a:rPr lang="en-US" altLang="ko-KR" sz="1400" dirty="0"/>
              <a:t>(2) : [7]</a:t>
            </a:r>
            <a:r>
              <a:rPr lang="ko-KR" altLang="en-US" sz="1400" dirty="0"/>
              <a:t>번의 방법으로 폼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박스와 커맨드 버튼 컨트롤의 속성을 다음과 같이 설정한다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18" y="2204864"/>
            <a:ext cx="6251308" cy="216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5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9"/>
            </a:pPr>
            <a:r>
              <a:rPr lang="ko-KR" altLang="en-US" sz="1400" dirty="0" smtClean="0"/>
              <a:t>프로그램 </a:t>
            </a:r>
            <a:r>
              <a:rPr lang="ko-KR" altLang="en-US" sz="1400" dirty="0"/>
              <a:t>코드 편집 창 열기 </a:t>
            </a:r>
            <a:r>
              <a:rPr lang="en-US" altLang="ko-KR" sz="1400" dirty="0"/>
              <a:t>: &lt;</a:t>
            </a:r>
            <a:r>
              <a:rPr lang="ko-KR" altLang="en-US" sz="1400" dirty="0"/>
              <a:t>출력</a:t>
            </a:r>
            <a:r>
              <a:rPr lang="en-US" altLang="ko-KR" sz="1400" dirty="0"/>
              <a:t>&gt; </a:t>
            </a:r>
            <a:r>
              <a:rPr lang="ko-KR" altLang="en-US" sz="1400" dirty="0"/>
              <a:t>버튼을 클릭하면 텍스트 박스에 ‘</a:t>
            </a:r>
            <a:r>
              <a:rPr lang="en-US" altLang="ko-KR" sz="1400" dirty="0"/>
              <a:t>Hello’</a:t>
            </a:r>
            <a:r>
              <a:rPr lang="ko-KR" altLang="en-US" sz="1400" dirty="0"/>
              <a:t>를 출력하도록 명령을 프로그램을 작성한다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</a:t>
            </a:r>
            <a:r>
              <a:rPr lang="en-US" altLang="ko-KR" sz="1400" dirty="0"/>
              <a:t>&lt;</a:t>
            </a:r>
            <a:r>
              <a:rPr lang="ko-KR" altLang="en-US" sz="1400" dirty="0"/>
              <a:t>출력</a:t>
            </a:r>
            <a:r>
              <a:rPr lang="en-US" altLang="ko-KR" sz="1400" dirty="0"/>
              <a:t>&gt;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더블클릭하여</a:t>
            </a:r>
            <a:r>
              <a:rPr lang="ko-KR" altLang="en-US" sz="1400" dirty="0"/>
              <a:t> 코드 편집 창을 연다</a:t>
            </a:r>
            <a:r>
              <a:rPr lang="en-US" altLang="ko-KR" sz="1400" dirty="0"/>
              <a:t>. </a:t>
            </a:r>
            <a:r>
              <a:rPr lang="ko-KR" altLang="en-US" sz="1400" dirty="0"/>
              <a:t>또는 </a:t>
            </a:r>
            <a:r>
              <a:rPr lang="en-US" altLang="ko-KR" sz="1400" dirty="0"/>
              <a:t>&lt;</a:t>
            </a:r>
            <a:r>
              <a:rPr lang="ko-KR" altLang="en-US" sz="1400" dirty="0"/>
              <a:t>출력</a:t>
            </a:r>
            <a:r>
              <a:rPr lang="en-US" altLang="ko-KR" sz="1400" dirty="0"/>
              <a:t>&gt;</a:t>
            </a:r>
            <a:r>
              <a:rPr lang="ko-KR" altLang="en-US" sz="1400" dirty="0"/>
              <a:t>을 선택한 상태에서 마우스 오른쪽 버튼을 누르고 </a:t>
            </a:r>
            <a:r>
              <a:rPr lang="en-US" altLang="ko-KR" sz="1400" dirty="0"/>
              <a:t>[</a:t>
            </a:r>
            <a:r>
              <a:rPr lang="ko-KR" altLang="en-US" sz="1400" dirty="0"/>
              <a:t>코드 보기</a:t>
            </a:r>
            <a:r>
              <a:rPr lang="en-US" altLang="ko-KR" sz="1400" dirty="0"/>
              <a:t>] </a:t>
            </a:r>
            <a:r>
              <a:rPr lang="ko-KR" altLang="en-US" sz="1400" dirty="0"/>
              <a:t>메뉴를 선택해도 된다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  <a:p>
            <a:pPr>
              <a:buFont typeface="+mj-lt"/>
              <a:buAutoNum type="arabicParenR" startAt="9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492896"/>
            <a:ext cx="7138914" cy="283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0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10"/>
            </a:pPr>
            <a:r>
              <a:rPr lang="ko-KR" altLang="en-US" sz="1400" dirty="0" smtClean="0"/>
              <a:t>프로그램 </a:t>
            </a:r>
            <a:r>
              <a:rPr lang="ko-KR" altLang="en-US" sz="1400" dirty="0"/>
              <a:t>코드 작성하기 </a:t>
            </a:r>
            <a:r>
              <a:rPr lang="en-US" altLang="ko-KR" sz="1400" dirty="0"/>
              <a:t>: &lt;</a:t>
            </a:r>
            <a:r>
              <a:rPr lang="ko-KR" altLang="en-US" sz="1400" dirty="0"/>
              <a:t>출력</a:t>
            </a:r>
            <a:r>
              <a:rPr lang="en-US" altLang="ko-KR" sz="1400" dirty="0"/>
              <a:t>&gt;</a:t>
            </a:r>
            <a:r>
              <a:rPr lang="ko-KR" altLang="en-US" sz="1400" dirty="0"/>
              <a:t>을 클릭한 다음 ‘</a:t>
            </a:r>
            <a:r>
              <a:rPr lang="en-US" altLang="ko-KR" sz="1400" dirty="0"/>
              <a:t>Hello!’</a:t>
            </a:r>
            <a:r>
              <a:rPr lang="ko-KR" altLang="en-US" sz="1400" dirty="0"/>
              <a:t>를 출력하도록 코드를 작성한다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방법으로 </a:t>
            </a:r>
            <a:r>
              <a:rPr lang="en-US" altLang="ko-KR" sz="1400" dirty="0"/>
              <a:t>&lt;</a:t>
            </a:r>
            <a:r>
              <a:rPr lang="ko-KR" altLang="en-US" sz="1400" dirty="0"/>
              <a:t>종료</a:t>
            </a:r>
            <a:r>
              <a:rPr lang="en-US" altLang="ko-KR" sz="1400" dirty="0"/>
              <a:t>&gt;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더블클릭한</a:t>
            </a:r>
            <a:r>
              <a:rPr lang="ko-KR" altLang="en-US" sz="1400" dirty="0"/>
              <a:t> 다음 코드를 작성한다</a:t>
            </a:r>
            <a:r>
              <a:rPr lang="en-US" altLang="ko-KR" sz="14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53" y="4006588"/>
            <a:ext cx="4886786" cy="250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53" y="2148160"/>
            <a:ext cx="6178427" cy="185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6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11"/>
            </a:pPr>
            <a:r>
              <a:rPr lang="ko-KR" altLang="en-US" sz="1400" dirty="0" smtClean="0"/>
              <a:t>프로그램 </a:t>
            </a:r>
            <a:r>
              <a:rPr lang="ko-KR" altLang="en-US" sz="1400" dirty="0"/>
              <a:t>실행하기 </a:t>
            </a:r>
            <a:r>
              <a:rPr lang="en-US" altLang="ko-KR" sz="1400" dirty="0"/>
              <a:t>: [</a:t>
            </a:r>
            <a:r>
              <a:rPr lang="ko-KR" altLang="en-US" sz="1400" dirty="0"/>
              <a:t>디버그</a:t>
            </a:r>
            <a:r>
              <a:rPr lang="en-US" altLang="ko-KR" sz="1400" dirty="0"/>
              <a:t>]-[</a:t>
            </a:r>
            <a:r>
              <a:rPr lang="ko-KR" altLang="en-US" sz="1400" dirty="0"/>
              <a:t>디버깅 시작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또는 </a:t>
            </a:r>
            <a:r>
              <a:rPr lang="en-US" altLang="ko-KR" sz="1400" dirty="0"/>
              <a:t>F5</a:t>
            </a:r>
            <a:r>
              <a:rPr lang="ko-KR" altLang="en-US" sz="1400" dirty="0"/>
              <a:t>나 단축 아이콘에서 실행 버튼을 누르면 다음과 같은 실행 창이 뜬다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 화면에서 </a:t>
            </a:r>
            <a:r>
              <a:rPr lang="en-US" altLang="ko-KR" sz="1400" dirty="0"/>
              <a:t>&lt;</a:t>
            </a:r>
            <a:r>
              <a:rPr lang="ko-KR" altLang="en-US" sz="1400" dirty="0"/>
              <a:t>출력</a:t>
            </a:r>
            <a:r>
              <a:rPr lang="en-US" altLang="ko-KR" sz="1400" dirty="0"/>
              <a:t>&gt;</a:t>
            </a:r>
            <a:r>
              <a:rPr lang="ko-KR" altLang="en-US" sz="1400" dirty="0"/>
              <a:t>을 클릭하면 텍스트 박스에 ‘</a:t>
            </a:r>
            <a:r>
              <a:rPr lang="en-US" altLang="ko-KR" sz="1400" dirty="0"/>
              <a:t>Hello!’</a:t>
            </a:r>
            <a:r>
              <a:rPr lang="ko-KR" altLang="en-US" sz="1400" dirty="0"/>
              <a:t>를 출력하고</a:t>
            </a:r>
            <a:r>
              <a:rPr lang="en-US" altLang="ko-KR" sz="1400" dirty="0"/>
              <a:t>, &lt;</a:t>
            </a:r>
            <a:r>
              <a:rPr lang="ko-KR" altLang="en-US" sz="1400" dirty="0"/>
              <a:t>종료</a:t>
            </a:r>
            <a:r>
              <a:rPr lang="en-US" altLang="ko-KR" sz="1400" dirty="0"/>
              <a:t>&gt;</a:t>
            </a:r>
            <a:r>
              <a:rPr lang="ko-KR" altLang="en-US" sz="1400" dirty="0"/>
              <a:t>를 클릭하면 실행 프로그램이 종료된다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14" y="2466578"/>
            <a:ext cx="2684252" cy="254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8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기본 조작법 </a:t>
            </a:r>
            <a:r>
              <a:rPr lang="ko-KR" altLang="en-US" dirty="0" smtClean="0"/>
              <a:t>익히기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프로젝트당 하나의 폼이 </a:t>
            </a:r>
            <a:r>
              <a:rPr lang="ko-KR" altLang="en-US" dirty="0" smtClean="0"/>
              <a:t>기본으로 생성되며 </a:t>
            </a:r>
            <a:r>
              <a:rPr lang="ko-KR" altLang="en-US" dirty="0"/>
              <a:t>추가 및 삭제가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폼 추가 및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r>
              <a:rPr lang="ko-KR" altLang="en-US" dirty="0"/>
              <a:t>를 클릭하거나 솔루션 탐색기에서 프로젝트를 </a:t>
            </a:r>
            <a:r>
              <a:rPr lang="ko-KR" altLang="en-US" dirty="0" smtClean="0"/>
              <a:t>선택하고 </a:t>
            </a:r>
            <a:r>
              <a:rPr lang="ko-KR" altLang="en-US" dirty="0"/>
              <a:t>마우스 오른쪽 버튼을 클릭하여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]-[Windows Form]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7"/>
            <a:ext cx="6192688" cy="327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9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000" dirty="0" smtClean="0"/>
              <a:t>프로그래밍 기초 </a:t>
            </a:r>
            <a:r>
              <a:rPr lang="ko-KR" altLang="en-US" sz="2000" dirty="0" smtClean="0"/>
              <a:t>용어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베이직 프로그램 맛보기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기본 조작법 </a:t>
            </a:r>
            <a:r>
              <a:rPr lang="ko-KR" altLang="en-US" dirty="0" smtClean="0"/>
              <a:t>익히기</a:t>
            </a:r>
            <a:endParaRPr lang="en-US" altLang="ko-KR" dirty="0" smtClean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베이직은 프로젝트를 구성하는 모듈</a:t>
            </a:r>
            <a:r>
              <a:rPr lang="en-US" altLang="ko-KR" dirty="0"/>
              <a:t>, </a:t>
            </a:r>
            <a:r>
              <a:rPr lang="ko-KR" altLang="en-US" dirty="0"/>
              <a:t>클래스 등의 구성 요소를 별도로 저장하며 </a:t>
            </a:r>
            <a:r>
              <a:rPr lang="ko-KR" altLang="en-US" dirty="0" smtClean="0"/>
              <a:t>폼도 독립적이다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폼을 삭제하고 </a:t>
            </a:r>
            <a:r>
              <a:rPr lang="ko-KR" altLang="en-US" dirty="0" smtClean="0"/>
              <a:t>싶다면 솔루션 </a:t>
            </a:r>
            <a:r>
              <a:rPr lang="ko-KR" altLang="en-US" dirty="0"/>
              <a:t>탐색기에서 해당 폼을 선택하고 마우스 오른쪽 버튼을 클릭하여 </a:t>
            </a:r>
            <a:r>
              <a:rPr lang="en-US" altLang="ko-KR" dirty="0"/>
              <a:t>[</a:t>
            </a:r>
            <a:r>
              <a:rPr lang="ko-KR" altLang="en-US" dirty="0"/>
              <a:t>삭제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89088"/>
            <a:ext cx="2738438" cy="242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0"/>
            <a:ext cx="4824536" cy="2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5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기본 조작법 </a:t>
            </a:r>
            <a:r>
              <a:rPr lang="ko-KR" altLang="en-US" dirty="0" smtClean="0"/>
              <a:t>익히기</a:t>
            </a:r>
            <a:endParaRPr lang="en-US" altLang="ko-KR" dirty="0" smtClean="0"/>
          </a:p>
          <a:p>
            <a:pPr lvl="1"/>
            <a:r>
              <a:rPr lang="ko-KR" altLang="en-US" dirty="0"/>
              <a:t>시작 폼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2"/>
            <a:r>
              <a:rPr lang="ko-KR" altLang="en-US" dirty="0" err="1"/>
              <a:t>프로젝트명을</a:t>
            </a:r>
            <a:r>
              <a:rPr lang="ko-KR" altLang="en-US" dirty="0"/>
              <a:t> 선택하고 마우스 오른쪽 </a:t>
            </a:r>
            <a:r>
              <a:rPr lang="ko-KR" altLang="en-US" dirty="0" smtClean="0"/>
              <a:t>버튼을 클릭하여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</a:t>
            </a:r>
            <a:r>
              <a:rPr lang="ko-KR" altLang="en-US" dirty="0"/>
              <a:t>을 선택한다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]-[</a:t>
            </a:r>
            <a:r>
              <a:rPr lang="ko-KR" altLang="en-US" dirty="0"/>
              <a:t>응용 프로그램</a:t>
            </a:r>
            <a:r>
              <a:rPr lang="en-US" altLang="ko-KR" dirty="0"/>
              <a:t>]-[</a:t>
            </a:r>
            <a:r>
              <a:rPr lang="ko-KR" altLang="en-US" dirty="0"/>
              <a:t>시작 폼</a:t>
            </a:r>
            <a:r>
              <a:rPr lang="en-US" altLang="ko-KR" dirty="0"/>
              <a:t>]</a:t>
            </a:r>
            <a:r>
              <a:rPr lang="ko-KR" altLang="en-US" dirty="0"/>
              <a:t>에서 시작 폼을 설정할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204173" cy="239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베이직 프로그램과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베이직 프로그램은 응용 프로그램에 필요한 폼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리소스 등으로 구성된 </a:t>
            </a:r>
            <a:r>
              <a:rPr lang="ko-KR" altLang="en-US" dirty="0" smtClean="0"/>
              <a:t>프로젝트 </a:t>
            </a:r>
            <a:r>
              <a:rPr lang="ko-KR" altLang="en-US" dirty="0"/>
              <a:t>단위로 관리된다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구성 요소는 독립적으로 저장되었다가 프로젝트가 열릴 때 함께 로딩되므로 다른 </a:t>
            </a:r>
            <a:r>
              <a:rPr lang="ko-KR" altLang="en-US" dirty="0" smtClean="0"/>
              <a:t>프로젝트의 구성 </a:t>
            </a:r>
            <a:r>
              <a:rPr lang="ko-KR" altLang="en-US" dirty="0"/>
              <a:t>요소를 불러와 재사용할 수도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3"/>
            <a:ext cx="410510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5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베이직 프로그램과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6012"/>
            <a:ext cx="421186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베이직의 기초 용어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기반 프로그래밍</a:t>
            </a:r>
            <a:endParaRPr lang="en-US" altLang="ko-KR" dirty="0" smtClean="0"/>
          </a:p>
          <a:p>
            <a:pPr lvl="1"/>
            <a:r>
              <a:rPr lang="ko-KR" altLang="en-US" dirty="0" err="1"/>
              <a:t>절차형</a:t>
            </a:r>
            <a:r>
              <a:rPr lang="en-US" altLang="ko-KR" dirty="0"/>
              <a:t>(</a:t>
            </a:r>
            <a:r>
              <a:rPr lang="ko-KR" altLang="en-US" dirty="0"/>
              <a:t>순차적</a:t>
            </a:r>
            <a:r>
              <a:rPr lang="en-US" altLang="ko-KR" dirty="0"/>
              <a:t>) </a:t>
            </a:r>
            <a:r>
              <a:rPr lang="ko-KR" altLang="en-US" dirty="0"/>
              <a:t>프로그래밍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도스</a:t>
            </a:r>
            <a:r>
              <a:rPr lang="en-US" altLang="ko-KR" dirty="0" smtClean="0"/>
              <a:t>DOS</a:t>
            </a:r>
            <a:r>
              <a:rPr lang="ko-KR" altLang="en-US" dirty="0"/>
              <a:t> </a:t>
            </a:r>
            <a:r>
              <a:rPr lang="ko-KR" altLang="en-US" dirty="0" smtClean="0"/>
              <a:t>운영체제에서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프로그램을 </a:t>
            </a:r>
            <a:r>
              <a:rPr lang="ko-KR" altLang="en-US" dirty="0"/>
              <a:t>작성할 때 명령어의 처리 순서를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순서들을 </a:t>
            </a:r>
            <a:r>
              <a:rPr lang="ko-KR" altLang="en-US" dirty="0"/>
              <a:t>조금씩 </a:t>
            </a:r>
            <a:r>
              <a:rPr lang="ko-KR" altLang="en-US" dirty="0" smtClean="0"/>
              <a:t>구조화해서 </a:t>
            </a:r>
            <a:r>
              <a:rPr lang="ko-KR" altLang="en-US" dirty="0"/>
              <a:t>함수라는 형태로 정의하고 호출해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이벤트 기반</a:t>
            </a:r>
            <a:r>
              <a:rPr lang="en-US" altLang="ko-KR" dirty="0"/>
              <a:t>(</a:t>
            </a:r>
            <a:r>
              <a:rPr lang="ko-KR" altLang="en-US" dirty="0" err="1"/>
              <a:t>처리형</a:t>
            </a:r>
            <a:r>
              <a:rPr lang="en-US" altLang="ko-KR" dirty="0"/>
              <a:t>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이벤트는 프로그램에서 </a:t>
            </a:r>
            <a:r>
              <a:rPr lang="ko-KR" altLang="en-US" dirty="0" smtClean="0"/>
              <a:t>감지한 </a:t>
            </a:r>
            <a:r>
              <a:rPr lang="ko-KR" altLang="en-US" dirty="0"/>
              <a:t>어떤 행동이나 발생한 </a:t>
            </a:r>
            <a:r>
              <a:rPr lang="ko-KR" altLang="en-US" dirty="0" smtClean="0"/>
              <a:t>사건</a:t>
            </a:r>
            <a:endParaRPr lang="en-US" altLang="ko-KR" dirty="0"/>
          </a:p>
          <a:p>
            <a:pPr lvl="2"/>
            <a:r>
              <a:rPr lang="ko-KR" altLang="en-US" dirty="0"/>
              <a:t>사용자가 발생시킨 이벤트에 따라 </a:t>
            </a:r>
            <a:r>
              <a:rPr lang="ko-KR" altLang="en-US" dirty="0" smtClean="0"/>
              <a:t>미리 정해진 </a:t>
            </a:r>
            <a:r>
              <a:rPr lang="ko-KR" altLang="en-US" dirty="0"/>
              <a:t>명령을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57353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베이직의 기초 용어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개체와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</a:t>
            </a:r>
            <a:endParaRPr lang="en-US" altLang="ko-KR" dirty="0"/>
          </a:p>
          <a:p>
            <a:pPr lvl="2"/>
            <a:r>
              <a:rPr lang="ko-KR" altLang="en-US" dirty="0" smtClean="0"/>
              <a:t>우리가 </a:t>
            </a:r>
            <a:r>
              <a:rPr lang="ko-KR" altLang="en-US" dirty="0"/>
              <a:t>살아가는 세계에 실제로 존재하는 </a:t>
            </a:r>
            <a:r>
              <a:rPr lang="ko-KR" altLang="en-US" dirty="0" smtClean="0"/>
              <a:t>것과 </a:t>
            </a:r>
            <a:r>
              <a:rPr lang="ko-KR" altLang="en-US" dirty="0"/>
              <a:t>생각할 수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/>
              <a:t>), </a:t>
            </a:r>
            <a:r>
              <a:rPr lang="ko-KR" altLang="en-US" dirty="0"/>
              <a:t>행위로 표현할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베이직에서는 도구 상자에 포함된 텍스트 박스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리스트 박스 등의 각 </a:t>
            </a:r>
            <a:r>
              <a:rPr lang="ko-KR" altLang="en-US" dirty="0" smtClean="0"/>
              <a:t>컨트롤이 </a:t>
            </a:r>
            <a:r>
              <a:rPr lang="ko-KR" altLang="en-US" dirty="0"/>
              <a:t>개체에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2"/>
            <a:r>
              <a:rPr lang="ko-KR" altLang="en-US" dirty="0"/>
              <a:t>개체는 특징에 해당하는 속성</a:t>
            </a:r>
            <a:r>
              <a:rPr lang="en-US" altLang="ko-KR" dirty="0"/>
              <a:t>property, </a:t>
            </a:r>
            <a:r>
              <a:rPr lang="ko-KR" altLang="en-US" dirty="0"/>
              <a:t>기능인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method</a:t>
            </a:r>
            <a:r>
              <a:rPr lang="en-US" altLang="ko-KR" dirty="0"/>
              <a:t>, </a:t>
            </a:r>
            <a:r>
              <a:rPr lang="ko-KR" altLang="en-US" dirty="0"/>
              <a:t>행위인 </a:t>
            </a:r>
            <a:r>
              <a:rPr lang="ko-KR" altLang="en-US" dirty="0" smtClean="0"/>
              <a:t>이벤트를 갖는다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동일한 컨트롤로 만든 개체는 기본적인 값은 같지만 각 개체의 특성에 맞게 </a:t>
            </a:r>
            <a:r>
              <a:rPr lang="ko-KR" altLang="en-US" dirty="0" smtClean="0"/>
              <a:t>변경할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표준 컨트롤과 </a:t>
            </a:r>
            <a:r>
              <a:rPr lang="en-US" altLang="ko-KR" dirty="0"/>
              <a:t>ActiveX </a:t>
            </a:r>
            <a:r>
              <a:rPr lang="ko-KR" altLang="en-US" dirty="0" smtClean="0"/>
              <a:t>컨트롤이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23802"/>
            <a:ext cx="4449087" cy="123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23802"/>
            <a:ext cx="3600400" cy="161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베이직의 기초 용어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개체의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위치와 같은 외형을 정의하는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개체마다 </a:t>
            </a:r>
            <a:r>
              <a:rPr lang="ko-KR" altLang="en-US" dirty="0"/>
              <a:t>속성이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레이블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제목용으로 </a:t>
            </a:r>
            <a:r>
              <a:rPr lang="ko-KR" altLang="en-US" dirty="0" smtClean="0"/>
              <a:t>사용되어 글자를 </a:t>
            </a:r>
            <a:r>
              <a:rPr lang="ko-KR" altLang="en-US" dirty="0"/>
              <a:t>표시하는 속성이 대부분이므로 그림 속성이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픽처</a:t>
            </a:r>
            <a:r>
              <a:rPr lang="ko-KR" altLang="en-US" dirty="0" smtClean="0"/>
              <a:t> 박스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그림을 </a:t>
            </a:r>
            <a:r>
              <a:rPr lang="ko-KR" altLang="en-US" dirty="0"/>
              <a:t>넣는 </a:t>
            </a:r>
            <a:r>
              <a:rPr lang="ko-KR" altLang="en-US" dirty="0" smtClean="0"/>
              <a:t>컨트롤이므로 </a:t>
            </a:r>
            <a:r>
              <a:rPr lang="ko-KR" altLang="en-US" dirty="0"/>
              <a:t>그림에 관한 속성이 다양하지만 글자에 대한 속성이 없다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개체가 </a:t>
            </a:r>
            <a:r>
              <a:rPr lang="ko-KR" altLang="en-US" dirty="0"/>
              <a:t>수행하는 동작이나 기능을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/>
              <a:t>각 컨트롤의 기능에 따라 </a:t>
            </a:r>
            <a:r>
              <a:rPr lang="ko-KR" altLang="en-US" dirty="0" smtClean="0"/>
              <a:t>정의된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ko-KR" altLang="en-US" dirty="0"/>
              <a:t>다르다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비주얼 </a:t>
            </a:r>
            <a:r>
              <a:rPr lang="ko-KR" altLang="en-US" dirty="0"/>
              <a:t>베이직 프로그래밍은 각 컨트롤이 가진 속성과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</a:t>
            </a:r>
            <a:r>
              <a:rPr lang="ko-KR" altLang="en-US" dirty="0" smtClean="0"/>
              <a:t>어떤 기능을 </a:t>
            </a:r>
            <a:r>
              <a:rPr lang="ko-KR" altLang="en-US" dirty="0"/>
              <a:t>하게 만드는 작업이다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베이직의 기초 용어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개체가 </a:t>
            </a:r>
            <a:r>
              <a:rPr lang="ko-KR" altLang="en-US" dirty="0"/>
              <a:t>사용자나 시스템으로부터 받는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개체가 </a:t>
            </a:r>
            <a:r>
              <a:rPr lang="ko-KR" altLang="en-US" dirty="0"/>
              <a:t>반응할 수 있는 특정 </a:t>
            </a:r>
            <a:r>
              <a:rPr lang="ko-KR" altLang="en-US" dirty="0" smtClean="0"/>
              <a:t>사건이다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마우스를 움직이는 행위</a:t>
            </a:r>
            <a:r>
              <a:rPr lang="en-US" altLang="ko-KR" dirty="0"/>
              <a:t>, </a:t>
            </a:r>
            <a:r>
              <a:rPr lang="ko-KR" altLang="en-US" dirty="0"/>
              <a:t>키보드로 문자를 입력하는 행위</a:t>
            </a:r>
            <a:r>
              <a:rPr lang="en-US" altLang="ko-KR" dirty="0"/>
              <a:t>,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클릭하는 행위가 </a:t>
            </a:r>
            <a:r>
              <a:rPr lang="ko-KR" altLang="en-US" dirty="0"/>
              <a:t>이벤트에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pPr lvl="2"/>
            <a:r>
              <a:rPr lang="ko-KR" altLang="en-US" dirty="0"/>
              <a:t>이벤트를 처리하는 단위로</a:t>
            </a:r>
            <a:r>
              <a:rPr lang="en-US" altLang="ko-KR" dirty="0"/>
              <a:t>, </a:t>
            </a:r>
            <a:r>
              <a:rPr lang="ko-KR" altLang="en-US" dirty="0"/>
              <a:t>어떤 행동을 수행하기 위한 일련의 작업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</a:t>
            </a:r>
            <a:r>
              <a:rPr lang="ko-KR" altLang="en-US" dirty="0"/>
              <a:t>이벤트 프로시저는 사용자가 이벤트를 발생시키면 이를 처리하기 위해 자동으로 호출된다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프로시저는 이벤트를 처리하기 위한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</a:t>
            </a:r>
            <a:r>
              <a:rPr lang="ko-KR" altLang="en-US" dirty="0"/>
              <a:t>변수 </a:t>
            </a:r>
            <a:r>
              <a:rPr lang="ko-KR" altLang="en-US" dirty="0" err="1"/>
              <a:t>제어문</a:t>
            </a:r>
            <a:r>
              <a:rPr lang="ko-KR" altLang="en-US" dirty="0"/>
              <a:t> 등을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프로시저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이벤트가 발생했을 때 자동으로 호출되는 프로시저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2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베이직 프로그램의 구조와 작성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만들고 </a:t>
            </a:r>
            <a:r>
              <a:rPr lang="ko-KR" altLang="en-US" dirty="0"/>
              <a:t>각 개체의 속성을 설정한 후 코드를 작성하여 프로그램을 완성한다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비주얼이라는</a:t>
            </a:r>
            <a:r>
              <a:rPr lang="ko-KR" altLang="en-US" dirty="0"/>
              <a:t> 시각적 요소와 이 시각적 </a:t>
            </a:r>
            <a:r>
              <a:rPr lang="ko-KR" altLang="en-US" dirty="0" smtClean="0"/>
              <a:t>요소를 </a:t>
            </a:r>
            <a:r>
              <a:rPr lang="ko-KR" altLang="en-US" dirty="0"/>
              <a:t>마우스로 </a:t>
            </a:r>
            <a:r>
              <a:rPr lang="ko-KR" altLang="en-US" dirty="0" smtClean="0"/>
              <a:t>클릭했을 때 </a:t>
            </a:r>
            <a:r>
              <a:rPr lang="ko-KR" altLang="en-US" dirty="0"/>
              <a:t>어떤 동작을 하는 명령 코드로 구성된다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" y="2348879"/>
            <a:ext cx="3172710" cy="109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48880"/>
            <a:ext cx="4109943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7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실행 결과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베이직 실행하기 </a:t>
            </a:r>
            <a:r>
              <a:rPr lang="en-US" altLang="ko-KR" sz="1400" dirty="0"/>
              <a:t>: [</a:t>
            </a:r>
            <a:r>
              <a:rPr lang="ko-KR" altLang="en-US" sz="1400" dirty="0"/>
              <a:t>시작</a:t>
            </a:r>
            <a:r>
              <a:rPr lang="en-US" altLang="ko-KR" sz="1400" dirty="0"/>
              <a:t>]-[</a:t>
            </a:r>
            <a:r>
              <a:rPr lang="ko-KR" altLang="en-US" sz="1400" dirty="0"/>
              <a:t>모든 프로그램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선택한 후 </a:t>
            </a:r>
            <a:r>
              <a:rPr lang="en-US" altLang="ko-KR" sz="1400" dirty="0"/>
              <a:t>Microsoft Visual Basic 2010 Express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실행한다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또는 바탕화면의 </a:t>
            </a:r>
            <a:r>
              <a:rPr lang="en-US" altLang="ko-KR" sz="1400" dirty="0" smtClean="0"/>
              <a:t>Microsoft </a:t>
            </a:r>
            <a:r>
              <a:rPr lang="en-US" altLang="ko-KR" sz="1400" dirty="0"/>
              <a:t>Visual Basic 2010 Express </a:t>
            </a:r>
            <a:r>
              <a:rPr lang="ko-KR" altLang="en-US" sz="1400" dirty="0" err="1"/>
              <a:t>바로가기</a:t>
            </a:r>
            <a:r>
              <a:rPr lang="ko-KR" altLang="en-US" sz="1400" dirty="0"/>
              <a:t> 아이콘을 </a:t>
            </a:r>
            <a:r>
              <a:rPr lang="ko-KR" altLang="en-US" sz="1400" dirty="0" err="1"/>
              <a:t>더블클릭한다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5449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비주얼</a:t>
            </a:r>
            <a:r>
              <a:rPr lang="ko-KR" altLang="en-US" dirty="0"/>
              <a:t> 베이직 프로그램 맛보기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sz="1400" dirty="0"/>
              <a:t>새 프로젝트 시작하기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초기 화면 대화 상자에서 ‘새 프로젝트’를 선택한다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Hello!!!’ </a:t>
            </a:r>
            <a:r>
              <a:rPr lang="ko-KR" altLang="en-US" sz="1400" dirty="0">
                <a:latin typeface="+mn-ea"/>
                <a:ea typeface="+mn-ea"/>
              </a:rPr>
              <a:t>메시지를 출력하는 프로그램 작성하기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51528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6271</TotalTime>
  <Words>1101</Words>
  <Application>Microsoft Office PowerPoint</Application>
  <PresentationFormat>화면 슬라이드 쇼(4:3)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Chapter 02 비주얼 베이직 시작하기</vt:lpstr>
      <vt:lpstr>PowerPoint 프레젠테이션</vt:lpstr>
      <vt:lpstr>1. 비주얼 베이직의 기초 용어 </vt:lpstr>
      <vt:lpstr>1. 비주얼 베이직의 기초 용어 </vt:lpstr>
      <vt:lpstr>1. 비주얼 베이직의 기초 용어 </vt:lpstr>
      <vt:lpstr>1. 비주얼 베이직의 기초 용어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  <vt:lpstr>2. 비주얼 베이직 프로그램 맛보기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lkim</cp:lastModifiedBy>
  <cp:revision>609</cp:revision>
  <dcterms:created xsi:type="dcterms:W3CDTF">2012-07-11T10:23:22Z</dcterms:created>
  <dcterms:modified xsi:type="dcterms:W3CDTF">2015-02-26T04:36:12Z</dcterms:modified>
</cp:coreProperties>
</file>