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49" r:id="rId2"/>
    <p:sldId id="266" r:id="rId3"/>
    <p:sldId id="450" r:id="rId4"/>
    <p:sldId id="693" r:id="rId5"/>
    <p:sldId id="694" r:id="rId6"/>
    <p:sldId id="695" r:id="rId7"/>
    <p:sldId id="650" r:id="rId8"/>
    <p:sldId id="696" r:id="rId9"/>
    <p:sldId id="697" r:id="rId10"/>
    <p:sldId id="698" r:id="rId11"/>
    <p:sldId id="699" r:id="rId12"/>
    <p:sldId id="700" r:id="rId13"/>
    <p:sldId id="701" r:id="rId14"/>
    <p:sldId id="702" r:id="rId15"/>
    <p:sldId id="706" r:id="rId16"/>
    <p:sldId id="704" r:id="rId17"/>
    <p:sldId id="705" r:id="rId18"/>
    <p:sldId id="707" r:id="rId19"/>
    <p:sldId id="708" r:id="rId20"/>
    <p:sldId id="709" r:id="rId21"/>
    <p:sldId id="710" r:id="rId22"/>
    <p:sldId id="711" r:id="rId23"/>
    <p:sldId id="712" r:id="rId24"/>
    <p:sldId id="713" r:id="rId25"/>
    <p:sldId id="714" r:id="rId26"/>
    <p:sldId id="715" r:id="rId27"/>
    <p:sldId id="716" r:id="rId28"/>
    <p:sldId id="717" r:id="rId29"/>
    <p:sldId id="718" r:id="rId30"/>
    <p:sldId id="719" r:id="rId31"/>
    <p:sldId id="720" r:id="rId32"/>
    <p:sldId id="722" r:id="rId33"/>
    <p:sldId id="723" r:id="rId3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  <p:cmAuthor id="1" name="lkim" initials="l" lastIdx="5" clrIdx="1"/>
  <p:cmAuthor id="2" name="AlchemistK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9281" autoAdjust="0"/>
  </p:normalViewPr>
  <p:slideViewPr>
    <p:cSldViewPr>
      <p:cViewPr>
        <p:scale>
          <a:sx n="75" d="100"/>
          <a:sy n="75" d="100"/>
        </p:scale>
        <p:origin x="-1146" y="-834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2015-03-20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9"/>
          <a:stretch/>
        </p:blipFill>
        <p:spPr bwMode="auto">
          <a:xfrm>
            <a:off x="3851920" y="0"/>
            <a:ext cx="5292080" cy="6957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6"/>
          <p:cNvSpPr/>
          <p:nvPr userDrawn="1"/>
        </p:nvSpPr>
        <p:spPr>
          <a:xfrm>
            <a:off x="-27538" y="0"/>
            <a:ext cx="5823673" cy="695739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4077072"/>
            <a:ext cx="5567318" cy="1398017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266771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smtClean="0">
                <a:latin typeface="HY견고딕" pitchFamily="18" charset="-127"/>
                <a:ea typeface="HY견고딕" pitchFamily="18" charset="-127"/>
              </a:rPr>
              <a:t>비주얼 베이직 </a:t>
            </a:r>
            <a:r>
              <a:rPr kumimoji="0" lang="en-US" altLang="ko-KR" sz="1400" dirty="0" smtClean="0">
                <a:latin typeface="HY견고딕" pitchFamily="18" charset="-127"/>
                <a:ea typeface="HY견고딕" pitchFamily="18" charset="-127"/>
              </a:rPr>
              <a:t>for Beginner</a:t>
            </a:r>
            <a:endParaRPr kumimoji="0" lang="de-DE" altLang="ko-KR" sz="1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6052" y="5631390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99921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 smtClean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for Beginner(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18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1" y="201910"/>
            <a:ext cx="7811555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616624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66990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하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1" y="201910"/>
            <a:ext cx="7811555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412776"/>
            <a:ext cx="8712968" cy="5256584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arenR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179512" y="1052736"/>
            <a:ext cx="8712968" cy="360040"/>
            <a:chOff x="179512" y="1052736"/>
            <a:chExt cx="8712968" cy="360040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1619672" y="1052736"/>
              <a:ext cx="7272808" cy="3600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179512" y="1052736"/>
              <a:ext cx="1440160" cy="3600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955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424936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8280920" cy="5544616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 smtClean="0"/>
              <a:t>텍스트를 편집해주세요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2015-03-20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9" r:id="rId2"/>
    <p:sldLayoutId id="2147483690" r:id="rId3"/>
    <p:sldLayoutId id="2147483691" r:id="rId4"/>
    <p:sldLayoutId id="2147483692" r:id="rId5"/>
    <p:sldLayoutId id="2147483694" r:id="rId6"/>
    <p:sldLayoutId id="2147483693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i="1" dirty="0" smtClean="0"/>
              <a:t>Chapter 06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자료 구조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516" y="1412776"/>
            <a:ext cx="8712968" cy="525658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/>
              <a:t>실행 결과</a:t>
            </a: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endParaRPr lang="en-US" altLang="ko-KR" sz="1400" dirty="0" smtClean="0"/>
          </a:p>
          <a:p>
            <a:r>
              <a:rPr lang="ko-KR" altLang="en-US" sz="1400" dirty="0" smtClean="0"/>
              <a:t>윈도우 폼 디자인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속성 설정</a:t>
            </a: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6-2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2</a:t>
            </a:r>
            <a:r>
              <a:rPr lang="ko-KR" altLang="en-US" sz="1400" dirty="0">
                <a:latin typeface="+mn-ea"/>
                <a:ea typeface="+mn-ea"/>
              </a:rPr>
              <a:t>차원 배열을 이용하여 성적 저장하고 검색하기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15" y="1844824"/>
            <a:ext cx="2214246" cy="1225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1" y="3429000"/>
            <a:ext cx="2214246" cy="1225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14" y="4995821"/>
            <a:ext cx="5773004" cy="145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85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516" y="1412776"/>
            <a:ext cx="8712968" cy="5256584"/>
          </a:xfrm>
        </p:spPr>
        <p:txBody>
          <a:bodyPr/>
          <a:lstStyle/>
          <a:p>
            <a:pPr>
              <a:buFont typeface="+mj-lt"/>
              <a:buAutoNum type="arabicParenR" startAt="3"/>
            </a:pPr>
            <a:r>
              <a:rPr lang="ko-KR" altLang="en-US" sz="1400" dirty="0" smtClean="0"/>
              <a:t>코드 작성</a:t>
            </a: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6-2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2</a:t>
            </a:r>
            <a:r>
              <a:rPr lang="ko-KR" altLang="en-US" sz="1400" dirty="0">
                <a:latin typeface="+mn-ea"/>
                <a:ea typeface="+mn-ea"/>
              </a:rPr>
              <a:t>차원 배열을 이용하여 성적 저장하고 검색하기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58"/>
          <a:stretch/>
        </p:blipFill>
        <p:spPr bwMode="auto">
          <a:xfrm>
            <a:off x="846194" y="1807447"/>
            <a:ext cx="5025758" cy="3205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20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516" y="1412776"/>
            <a:ext cx="8712968" cy="5256584"/>
          </a:xfrm>
        </p:spPr>
        <p:txBody>
          <a:bodyPr/>
          <a:lstStyle/>
          <a:p>
            <a:pPr>
              <a:buFont typeface="+mj-lt"/>
              <a:buAutoNum type="arabicParenR" startAt="3"/>
            </a:pPr>
            <a:r>
              <a:rPr lang="ko-KR" altLang="en-US" sz="1400" dirty="0" smtClean="0"/>
              <a:t>코드 작성</a:t>
            </a: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6-2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2</a:t>
            </a:r>
            <a:r>
              <a:rPr lang="ko-KR" altLang="en-US" sz="1400" dirty="0">
                <a:latin typeface="+mn-ea"/>
                <a:ea typeface="+mn-ea"/>
              </a:rPr>
              <a:t>차원 배열을 이용하여 성적 저장하고 검색하기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29"/>
          <a:stretch/>
        </p:blipFill>
        <p:spPr bwMode="auto">
          <a:xfrm>
            <a:off x="847930" y="1844824"/>
            <a:ext cx="5025758" cy="4805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5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516" y="1412776"/>
            <a:ext cx="8712968" cy="5256584"/>
          </a:xfrm>
        </p:spPr>
        <p:txBody>
          <a:bodyPr/>
          <a:lstStyle/>
          <a:p>
            <a:pPr>
              <a:buFont typeface="+mj-lt"/>
              <a:buAutoNum type="arabicParenR" startAt="4"/>
            </a:pPr>
            <a:r>
              <a:rPr lang="ko-KR" altLang="en-US" sz="1400" dirty="0" smtClean="0"/>
              <a:t>프로그램을 실행하고 다음과 같이 학생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명의 정보를 입력한다</a:t>
            </a:r>
            <a:r>
              <a:rPr lang="en-US" altLang="ko-KR" sz="1400" dirty="0" smtClean="0"/>
              <a:t>.</a:t>
            </a:r>
            <a:r>
              <a:rPr lang="ko-KR" altLang="en-US" sz="1400" dirty="0"/>
              <a:t> 네 번째 학생부터는 입력할 수 없다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6-2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2</a:t>
            </a:r>
            <a:r>
              <a:rPr lang="ko-KR" altLang="en-US" sz="1400" dirty="0">
                <a:latin typeface="+mn-ea"/>
                <a:ea typeface="+mn-ea"/>
              </a:rPr>
              <a:t>차원 배열을 이용하여 성적 저장하고 검색하기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76" y="2073737"/>
            <a:ext cx="2540000" cy="114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7" y="1844824"/>
            <a:ext cx="2520280" cy="139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76" y="3342642"/>
            <a:ext cx="2520280" cy="139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7" y="3342643"/>
            <a:ext cx="2520280" cy="139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76" y="4852278"/>
            <a:ext cx="2520280" cy="139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7" y="4852278"/>
            <a:ext cx="1555999" cy="1373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8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516" y="1412776"/>
            <a:ext cx="8712968" cy="5256584"/>
          </a:xfrm>
        </p:spPr>
        <p:txBody>
          <a:bodyPr/>
          <a:lstStyle/>
          <a:p>
            <a:pPr>
              <a:buFont typeface="+mj-lt"/>
              <a:buAutoNum type="arabicParenR" startAt="5"/>
            </a:pPr>
            <a:r>
              <a:rPr lang="ko-KR" altLang="en-US" sz="1400" dirty="0"/>
              <a:t>찾아볼 번호를 입력하고 </a:t>
            </a:r>
            <a:r>
              <a:rPr lang="en-US" altLang="ko-KR" sz="1400" dirty="0"/>
              <a:t>&lt;</a:t>
            </a:r>
            <a:r>
              <a:rPr lang="ko-KR" altLang="en-US" sz="1400" dirty="0"/>
              <a:t>검색</a:t>
            </a:r>
            <a:r>
              <a:rPr lang="en-US" altLang="ko-KR" sz="1400" dirty="0"/>
              <a:t>&gt;</a:t>
            </a:r>
            <a:r>
              <a:rPr lang="ko-KR" altLang="en-US" sz="1400" dirty="0"/>
              <a:t>을 클릭하면 해당 학생의 정보가 나타난다</a:t>
            </a:r>
            <a:r>
              <a:rPr lang="en-US" altLang="ko-KR" sz="14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000" dirty="0"/>
              <a:t>입력한 번호가 </a:t>
            </a:r>
            <a:r>
              <a:rPr lang="en-US" altLang="ko-KR" sz="1000" dirty="0"/>
              <a:t>1~3</a:t>
            </a:r>
            <a:r>
              <a:rPr lang="ko-KR" altLang="en-US" sz="1000" dirty="0"/>
              <a:t>이 아니면 오류 메시지가 나타난다</a:t>
            </a:r>
            <a:r>
              <a:rPr lang="en-US" altLang="ko-KR" sz="10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6-2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2</a:t>
            </a:r>
            <a:r>
              <a:rPr lang="ko-KR" altLang="en-US" sz="1400" dirty="0">
                <a:latin typeface="+mn-ea"/>
                <a:ea typeface="+mn-ea"/>
              </a:rPr>
              <a:t>차원 배열을 이용하여 성적 저장하고 검색하기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89250"/>
            <a:ext cx="260133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496" y="2089250"/>
            <a:ext cx="260133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89040"/>
            <a:ext cx="260133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496" y="3789040"/>
            <a:ext cx="17716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4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정적 배열</a:t>
            </a:r>
            <a:r>
              <a:rPr lang="en-US" altLang="ko-KR" dirty="0"/>
              <a:t>, </a:t>
            </a:r>
            <a:r>
              <a:rPr lang="ko-KR" altLang="en-US" dirty="0"/>
              <a:t>동적 배열</a:t>
            </a:r>
            <a:r>
              <a:rPr lang="en-US" altLang="ko-KR" dirty="0"/>
              <a:t>, </a:t>
            </a:r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정적 배열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배열을 </a:t>
            </a:r>
            <a:r>
              <a:rPr lang="ko-KR" altLang="en-US" dirty="0"/>
              <a:t>선언할 때 </a:t>
            </a:r>
            <a:r>
              <a:rPr lang="ko-KR" altLang="en-US" dirty="0" smtClean="0"/>
              <a:t>크기를 결정하고 </a:t>
            </a:r>
            <a:r>
              <a:rPr lang="ko-KR" altLang="en-US" dirty="0"/>
              <a:t>다시 바꿀 수 없다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동적 배열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 </a:t>
            </a:r>
            <a:r>
              <a:rPr lang="ko-KR" altLang="en-US" dirty="0"/>
              <a:t>선언 시 크기를 지정하지 </a:t>
            </a:r>
            <a:r>
              <a:rPr lang="ko-KR" altLang="en-US" dirty="0" smtClean="0"/>
              <a:t>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먼저 첨자 없이 빈 괄호로 배열을 선언하고 필요할 때 </a:t>
            </a:r>
            <a:r>
              <a:rPr lang="en-US" altLang="ko-KR" dirty="0" err="1"/>
              <a:t>ReDim</a:t>
            </a:r>
            <a:r>
              <a:rPr lang="en-US" altLang="ko-KR" dirty="0"/>
              <a:t> </a:t>
            </a:r>
            <a:r>
              <a:rPr lang="ko-KR" altLang="en-US" dirty="0"/>
              <a:t>문으로 배열의 크기를 </a:t>
            </a:r>
            <a:r>
              <a:rPr lang="ko-KR" altLang="en-US" dirty="0" smtClean="0"/>
              <a:t>재지정한다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배열의 크기를 </a:t>
            </a:r>
            <a:r>
              <a:rPr lang="ko-KR" altLang="en-US" dirty="0"/>
              <a:t>다시 지정하면 이전 값이 삭제되며</a:t>
            </a:r>
            <a:r>
              <a:rPr lang="en-US" altLang="ko-KR" dirty="0"/>
              <a:t>, Preserve </a:t>
            </a:r>
            <a:r>
              <a:rPr lang="ko-KR" altLang="en-US" dirty="0"/>
              <a:t>옵션을 사용하여 이전 값을 보존할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17032"/>
            <a:ext cx="6670601" cy="123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5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정적 배열</a:t>
            </a:r>
            <a:r>
              <a:rPr lang="en-US" altLang="ko-KR" dirty="0"/>
              <a:t>, </a:t>
            </a:r>
            <a:r>
              <a:rPr lang="ko-KR" altLang="en-US" dirty="0"/>
              <a:t>동적 배열</a:t>
            </a:r>
            <a:r>
              <a:rPr lang="en-US" altLang="ko-KR" dirty="0"/>
              <a:t>, </a:t>
            </a:r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516" y="1412776"/>
            <a:ext cx="8712968" cy="5256584"/>
          </a:xfrm>
        </p:spPr>
        <p:txBody>
          <a:bodyPr/>
          <a:lstStyle/>
          <a:p>
            <a:r>
              <a:rPr lang="ko-KR" altLang="en-US" sz="1400" dirty="0" smtClean="0"/>
              <a:t>윈도우 폼 디자인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속성 설정</a:t>
            </a: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6-3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정적 배열을 이용하여 레이블에 음계 출력하기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24288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17032"/>
            <a:ext cx="3856992" cy="1181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9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정적 배열</a:t>
            </a:r>
            <a:r>
              <a:rPr lang="en-US" altLang="ko-KR" dirty="0"/>
              <a:t>, </a:t>
            </a:r>
            <a:r>
              <a:rPr lang="ko-KR" altLang="en-US" dirty="0"/>
              <a:t>동적 배열</a:t>
            </a:r>
            <a:r>
              <a:rPr lang="en-US" altLang="ko-KR" dirty="0"/>
              <a:t>, </a:t>
            </a:r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516" y="1412776"/>
            <a:ext cx="8712968" cy="5256584"/>
          </a:xfrm>
        </p:spPr>
        <p:txBody>
          <a:bodyPr/>
          <a:lstStyle/>
          <a:p>
            <a:pPr>
              <a:buFont typeface="+mj-lt"/>
              <a:buAutoNum type="arabicParenR" startAt="3"/>
            </a:pPr>
            <a:r>
              <a:rPr lang="ko-KR" altLang="en-US" sz="1400" dirty="0" smtClean="0"/>
              <a:t>코드 작성</a:t>
            </a:r>
            <a:endParaRPr lang="en-US" altLang="ko-KR" sz="1400" dirty="0" smtClean="0"/>
          </a:p>
          <a:p>
            <a:pPr>
              <a:buFont typeface="+mj-lt"/>
              <a:buAutoNum type="arabicParenR" startAt="3"/>
            </a:pPr>
            <a:endParaRPr lang="en-US" altLang="ko-KR" sz="1400" dirty="0"/>
          </a:p>
          <a:p>
            <a:pPr>
              <a:buFont typeface="+mj-lt"/>
              <a:buAutoNum type="arabicParenR" startAt="3"/>
            </a:pPr>
            <a:endParaRPr lang="en-US" altLang="ko-KR" sz="1400" dirty="0" smtClean="0"/>
          </a:p>
          <a:p>
            <a:pPr>
              <a:buFont typeface="+mj-lt"/>
              <a:buAutoNum type="arabicParenR" startAt="3"/>
            </a:pPr>
            <a:endParaRPr lang="en-US" altLang="ko-KR" sz="1400" dirty="0"/>
          </a:p>
          <a:p>
            <a:pPr>
              <a:buFont typeface="+mj-lt"/>
              <a:buAutoNum type="arabicParenR" startAt="3"/>
            </a:pPr>
            <a:endParaRPr lang="en-US" altLang="ko-KR" sz="1400" dirty="0" smtClean="0"/>
          </a:p>
          <a:p>
            <a:pPr>
              <a:buFont typeface="+mj-lt"/>
              <a:buAutoNum type="arabicParenR" startAt="3"/>
            </a:pPr>
            <a:endParaRPr lang="en-US" altLang="ko-KR" sz="1400" dirty="0"/>
          </a:p>
          <a:p>
            <a:pPr>
              <a:buFont typeface="+mj-lt"/>
              <a:buAutoNum type="arabicParenR" startAt="3"/>
            </a:pPr>
            <a:endParaRPr lang="en-US" altLang="ko-KR" sz="1400" dirty="0" smtClean="0"/>
          </a:p>
          <a:p>
            <a:pPr>
              <a:buFont typeface="+mj-lt"/>
              <a:buAutoNum type="arabicParenR" startAt="3"/>
            </a:pPr>
            <a:endParaRPr lang="en-US" altLang="ko-KR" sz="1400" dirty="0"/>
          </a:p>
          <a:p>
            <a:pPr>
              <a:buFont typeface="+mj-lt"/>
              <a:buAutoNum type="arabicParenR" startAt="3"/>
            </a:pPr>
            <a:endParaRPr lang="en-US" altLang="ko-KR" sz="1400" dirty="0" smtClean="0"/>
          </a:p>
          <a:p>
            <a:pPr>
              <a:buFont typeface="+mj-lt"/>
              <a:buAutoNum type="arabicParenR" startAt="3"/>
            </a:pPr>
            <a:endParaRPr lang="en-US" altLang="ko-KR" sz="1400" dirty="0"/>
          </a:p>
          <a:p>
            <a:pPr>
              <a:buFont typeface="+mj-lt"/>
              <a:buAutoNum type="arabicParenR" startAt="3"/>
            </a:pPr>
            <a:endParaRPr lang="en-US" altLang="ko-KR" sz="1050" dirty="0" smtClean="0"/>
          </a:p>
          <a:p>
            <a:pPr>
              <a:buFont typeface="+mj-lt"/>
              <a:buAutoNum type="arabicParenR" startAt="3"/>
            </a:pPr>
            <a:endParaRPr lang="en-US" altLang="ko-KR" sz="1400" dirty="0" smtClean="0"/>
          </a:p>
          <a:p>
            <a:pPr>
              <a:buFont typeface="+mj-lt"/>
              <a:buAutoNum type="arabicParenR" startAt="3"/>
            </a:pPr>
            <a:r>
              <a:rPr lang="ko-KR" altLang="en-US" sz="1400" dirty="0" smtClean="0"/>
              <a:t>실행 결과 확인</a:t>
            </a: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6-3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정적 배열을 이용하여 레이블에 음계 출력하기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5233953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589240"/>
            <a:ext cx="2147013" cy="119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5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정적 배열</a:t>
            </a:r>
            <a:r>
              <a:rPr lang="en-US" altLang="ko-KR" dirty="0"/>
              <a:t>, </a:t>
            </a:r>
            <a:r>
              <a:rPr lang="ko-KR" altLang="en-US" dirty="0"/>
              <a:t>동적 배열</a:t>
            </a:r>
            <a:r>
              <a:rPr lang="en-US" altLang="ko-KR" dirty="0"/>
              <a:t>, </a:t>
            </a:r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516" y="1412776"/>
            <a:ext cx="8712968" cy="5256584"/>
          </a:xfrm>
        </p:spPr>
        <p:txBody>
          <a:bodyPr/>
          <a:lstStyle/>
          <a:p>
            <a:r>
              <a:rPr lang="ko-KR" altLang="en-US" sz="1400" dirty="0" smtClean="0"/>
              <a:t>윈도우 폼 디자인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속성 설정</a:t>
            </a: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6-4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 err="1">
                <a:latin typeface="+mn-ea"/>
                <a:ea typeface="+mn-ea"/>
              </a:rPr>
              <a:t>ReDim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문을 이용하여 동적 배열 다루기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27" y="1844824"/>
            <a:ext cx="3659465" cy="14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3692606"/>
            <a:ext cx="4752528" cy="2022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81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정적 배열</a:t>
            </a:r>
            <a:r>
              <a:rPr lang="en-US" altLang="ko-KR" dirty="0"/>
              <a:t>, </a:t>
            </a:r>
            <a:r>
              <a:rPr lang="ko-KR" altLang="en-US" dirty="0"/>
              <a:t>동적 배열</a:t>
            </a:r>
            <a:r>
              <a:rPr lang="en-US" altLang="ko-KR" dirty="0"/>
              <a:t>, </a:t>
            </a:r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516" y="1412776"/>
            <a:ext cx="8712968" cy="5256584"/>
          </a:xfrm>
        </p:spPr>
        <p:txBody>
          <a:bodyPr/>
          <a:lstStyle/>
          <a:p>
            <a:pPr>
              <a:buFont typeface="+mj-lt"/>
              <a:buAutoNum type="arabicParenR" startAt="3"/>
            </a:pPr>
            <a:r>
              <a:rPr lang="ko-KR" altLang="en-US" sz="1400" dirty="0" smtClean="0"/>
              <a:t>코드 작성</a:t>
            </a: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6-4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 err="1">
                <a:latin typeface="+mn-ea"/>
                <a:ea typeface="+mn-ea"/>
              </a:rPr>
              <a:t>ReDim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문을 이용하여 동적 배열 다루기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76654" y="1772816"/>
            <a:ext cx="4824742" cy="4620431"/>
            <a:chOff x="332060" y="-407615"/>
            <a:chExt cx="10810876" cy="8558213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36" y="-407615"/>
              <a:ext cx="10601325" cy="401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8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 bwMode="auto">
            <a:xfrm>
              <a:off x="332060" y="3611936"/>
              <a:ext cx="10810876" cy="4538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109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2000" dirty="0" smtClean="0"/>
              <a:t>배열</a:t>
            </a:r>
            <a:endParaRPr lang="en-US" altLang="ko-KR" sz="2000" dirty="0" smtClean="0"/>
          </a:p>
          <a:p>
            <a:r>
              <a:rPr lang="ko-KR" altLang="en-US" sz="2000" dirty="0" smtClean="0"/>
              <a:t>정적 배열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동적 배열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ArrayList</a:t>
            </a:r>
            <a:endParaRPr lang="en-US" altLang="ko-KR" sz="2000" dirty="0" smtClean="0"/>
          </a:p>
          <a:p>
            <a:r>
              <a:rPr lang="ko-KR" altLang="en-US" sz="2000" dirty="0" smtClean="0"/>
              <a:t>구조체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정적 배열</a:t>
            </a:r>
            <a:r>
              <a:rPr lang="en-US" altLang="ko-KR" dirty="0"/>
              <a:t>, </a:t>
            </a:r>
            <a:r>
              <a:rPr lang="ko-KR" altLang="en-US" dirty="0"/>
              <a:t>동적 배열</a:t>
            </a:r>
            <a:r>
              <a:rPr lang="en-US" altLang="ko-KR" dirty="0"/>
              <a:t>, </a:t>
            </a:r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516" y="1412776"/>
            <a:ext cx="8712968" cy="5256584"/>
          </a:xfrm>
        </p:spPr>
        <p:txBody>
          <a:bodyPr/>
          <a:lstStyle/>
          <a:p>
            <a:pPr>
              <a:buFont typeface="+mj-lt"/>
              <a:buAutoNum type="arabicParenR" startAt="3"/>
            </a:pPr>
            <a:r>
              <a:rPr lang="ko-KR" altLang="en-US" sz="1400" dirty="0" smtClean="0"/>
              <a:t>코드 작성</a:t>
            </a: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6-4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 err="1">
                <a:latin typeface="+mn-ea"/>
                <a:ea typeface="+mn-ea"/>
              </a:rPr>
              <a:t>ReDim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문을 이용하여 동적 배열 다루기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49"/>
          <a:stretch/>
        </p:blipFill>
        <p:spPr bwMode="auto">
          <a:xfrm>
            <a:off x="845326" y="1831549"/>
            <a:ext cx="4824742" cy="217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4077072"/>
            <a:ext cx="6621613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0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정적 배열</a:t>
            </a:r>
            <a:r>
              <a:rPr lang="en-US" altLang="ko-KR" dirty="0"/>
              <a:t>, </a:t>
            </a:r>
            <a:r>
              <a:rPr lang="ko-KR" altLang="en-US" dirty="0"/>
              <a:t>동적 배열</a:t>
            </a:r>
            <a:r>
              <a:rPr lang="en-US" altLang="ko-KR" dirty="0"/>
              <a:t>, </a:t>
            </a:r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516" y="1412776"/>
            <a:ext cx="8712968" cy="5256584"/>
          </a:xfrm>
        </p:spPr>
        <p:txBody>
          <a:bodyPr/>
          <a:lstStyle/>
          <a:p>
            <a:pPr>
              <a:buFont typeface="+mj-lt"/>
              <a:buAutoNum type="arabicParenR" startAt="4"/>
            </a:pPr>
            <a:r>
              <a:rPr lang="ko-KR" altLang="en-US" sz="1400" dirty="0" smtClean="0"/>
              <a:t>실행 결과 확인</a:t>
            </a:r>
            <a:endParaRPr lang="en-US" altLang="ko-KR" sz="1400" dirty="0" smtClean="0"/>
          </a:p>
          <a:p>
            <a:pPr marL="390525" lvl="1" indent="-285750">
              <a:buFont typeface="Arial" pitchFamily="34" charset="0"/>
              <a:buChar char="•"/>
            </a:pPr>
            <a:r>
              <a:rPr lang="en-US" altLang="ko-KR" sz="1000" dirty="0"/>
              <a:t>&lt;</a:t>
            </a:r>
            <a:r>
              <a:rPr lang="en-US" altLang="ko-KR" sz="1000" dirty="0" err="1"/>
              <a:t>ReDim</a:t>
            </a:r>
            <a:r>
              <a:rPr lang="en-US" altLang="ko-KR" sz="1000" dirty="0"/>
              <a:t>&gt;</a:t>
            </a:r>
            <a:r>
              <a:rPr lang="ko-KR" altLang="en-US" sz="1000" dirty="0"/>
              <a:t>을 클릭하면 </a:t>
            </a:r>
            <a:r>
              <a:rPr lang="ko-KR" altLang="en-US" sz="1000" dirty="0" err="1"/>
              <a:t>기존값이</a:t>
            </a:r>
            <a:r>
              <a:rPr lang="ko-KR" altLang="en-US" sz="1000" dirty="0"/>
              <a:t> 사라지고 크기가 </a:t>
            </a:r>
            <a:r>
              <a:rPr lang="en-US" altLang="ko-KR" sz="1000" dirty="0"/>
              <a:t>5, </a:t>
            </a:r>
            <a:r>
              <a:rPr lang="ko-KR" altLang="en-US" sz="1000" dirty="0"/>
              <a:t>값이 </a:t>
            </a:r>
            <a:r>
              <a:rPr lang="en-US" altLang="ko-KR" sz="1000" dirty="0"/>
              <a:t>10</a:t>
            </a:r>
            <a:r>
              <a:rPr lang="ko-KR" altLang="en-US" sz="1000" dirty="0"/>
              <a:t>인 배열이 </a:t>
            </a:r>
            <a:r>
              <a:rPr lang="ko-KR" altLang="en-US" sz="1000" dirty="0" smtClean="0"/>
              <a:t>출력된다</a:t>
            </a:r>
            <a:r>
              <a:rPr lang="en-US" altLang="ko-KR" sz="1000" dirty="0" smtClean="0"/>
              <a:t>. &lt;</a:t>
            </a:r>
            <a:r>
              <a:rPr lang="en-US" altLang="ko-KR" sz="1000" dirty="0" err="1" smtClean="0"/>
              <a:t>ReDimPreserve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를 클릭하면 앞의 </a:t>
            </a:r>
            <a:r>
              <a:rPr lang="ko-KR" altLang="en-US" sz="1000" dirty="0" err="1" smtClean="0"/>
              <a:t>배열값이</a:t>
            </a:r>
            <a:r>
              <a:rPr lang="ko-KR" altLang="en-US" sz="1000" dirty="0" smtClean="0"/>
              <a:t> 보존되어 </a:t>
            </a:r>
            <a:r>
              <a:rPr lang="en-US" altLang="ko-KR" sz="1000" dirty="0" smtClean="0"/>
              <a:t>Array(1)~Array(5)</a:t>
            </a:r>
            <a:r>
              <a:rPr lang="ko-KR" altLang="en-US" sz="1000" dirty="0" smtClean="0"/>
              <a:t>의 값이 </a:t>
            </a:r>
            <a:r>
              <a:rPr lang="en-US" altLang="ko-KR" sz="1000" dirty="0" smtClean="0"/>
              <a:t>20</a:t>
            </a:r>
            <a:r>
              <a:rPr lang="ko-KR" altLang="en-US" sz="1000" dirty="0" smtClean="0"/>
              <a:t>으로 출력된다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6-4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 err="1">
                <a:latin typeface="+mn-ea"/>
                <a:ea typeface="+mn-ea"/>
              </a:rPr>
              <a:t>ReDim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문을 이용하여 동적 배열 다루기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59" y="2216597"/>
            <a:ext cx="3374709" cy="1351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58" y="3645024"/>
            <a:ext cx="3374709" cy="1351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59" y="5102172"/>
            <a:ext cx="3374709" cy="1351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055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정적 배열</a:t>
            </a:r>
            <a:r>
              <a:rPr lang="en-US" altLang="ko-KR" dirty="0"/>
              <a:t>, </a:t>
            </a:r>
            <a:r>
              <a:rPr lang="ko-KR" altLang="en-US" dirty="0"/>
              <a:t>동적 배열</a:t>
            </a:r>
            <a:r>
              <a:rPr lang="en-US" altLang="ko-KR" dirty="0"/>
              <a:t>, </a:t>
            </a:r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ArrayList</a:t>
            </a:r>
            <a:endParaRPr lang="en-US" altLang="ko-KR" dirty="0" smtClean="0"/>
          </a:p>
          <a:p>
            <a:pPr lvl="1"/>
            <a:r>
              <a:rPr lang="ko-KR" altLang="en-US" dirty="0"/>
              <a:t>동적 배열처럼 프로그램 실행 시 크기를 조절할 수 있는 데이터 구조를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ko-KR" altLang="en-US" dirty="0"/>
              <a:t>사용자의 요구에 따라 동적으로 데이터를 저장하는 구조로 </a:t>
            </a:r>
            <a:r>
              <a:rPr lang="en-US" altLang="ko-KR" dirty="0"/>
              <a:t>1</a:t>
            </a:r>
            <a:r>
              <a:rPr lang="ko-KR" altLang="en-US" dirty="0"/>
              <a:t>차원 배열과 같이 첨자를 사용하여 데이터에 접근한다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83" y="2348880"/>
            <a:ext cx="7010985" cy="518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21610"/>
            <a:ext cx="6582380" cy="3027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48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정적 배열</a:t>
            </a:r>
            <a:r>
              <a:rPr lang="en-US" altLang="ko-KR" dirty="0"/>
              <a:t>, </a:t>
            </a:r>
            <a:r>
              <a:rPr lang="ko-KR" altLang="en-US" dirty="0"/>
              <a:t>동적 배열</a:t>
            </a:r>
            <a:r>
              <a:rPr lang="en-US" altLang="ko-KR" dirty="0"/>
              <a:t>, </a:t>
            </a:r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516" y="1412776"/>
            <a:ext cx="8712968" cy="5256584"/>
          </a:xfrm>
        </p:spPr>
        <p:txBody>
          <a:bodyPr/>
          <a:lstStyle/>
          <a:p>
            <a:r>
              <a:rPr lang="ko-KR" altLang="en-US" sz="1400" dirty="0" smtClean="0"/>
              <a:t>윈도우 폼 디자인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속성 설정</a:t>
            </a: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6-5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 err="1" smtClean="0">
                <a:latin typeface="+mn-ea"/>
                <a:ea typeface="+mn-ea"/>
              </a:rPr>
              <a:t>ArrayList</a:t>
            </a:r>
            <a:r>
              <a:rPr lang="ko-KR" altLang="en-US" sz="1400" dirty="0">
                <a:latin typeface="+mn-ea"/>
                <a:ea typeface="+mn-ea"/>
              </a:rPr>
              <a:t>를 이용하여 동적 데이터 구조 구현하기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1809378"/>
            <a:ext cx="2723265" cy="17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4077072"/>
            <a:ext cx="6319720" cy="156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64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정적 배열</a:t>
            </a:r>
            <a:r>
              <a:rPr lang="en-US" altLang="ko-KR" dirty="0"/>
              <a:t>, </a:t>
            </a:r>
            <a:r>
              <a:rPr lang="ko-KR" altLang="en-US" dirty="0"/>
              <a:t>동적 배열</a:t>
            </a:r>
            <a:r>
              <a:rPr lang="en-US" altLang="ko-KR" dirty="0"/>
              <a:t>, </a:t>
            </a:r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516" y="1412776"/>
            <a:ext cx="8712968" cy="5256584"/>
          </a:xfrm>
        </p:spPr>
        <p:txBody>
          <a:bodyPr/>
          <a:lstStyle/>
          <a:p>
            <a:pPr>
              <a:buFont typeface="+mj-lt"/>
              <a:buAutoNum type="arabicParenR" startAt="3"/>
            </a:pPr>
            <a:r>
              <a:rPr lang="ko-KR" altLang="en-US" sz="1400" dirty="0" smtClean="0"/>
              <a:t>코드 작성</a:t>
            </a: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6-5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 err="1" smtClean="0">
                <a:latin typeface="+mn-ea"/>
                <a:ea typeface="+mn-ea"/>
              </a:rPr>
              <a:t>ArrayList</a:t>
            </a:r>
            <a:r>
              <a:rPr lang="ko-KR" altLang="en-US" sz="1400" dirty="0">
                <a:latin typeface="+mn-ea"/>
                <a:ea typeface="+mn-ea"/>
              </a:rPr>
              <a:t>를 이용하여 동적 데이터 구조 구현하기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1772816"/>
            <a:ext cx="4698522" cy="497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641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정적 배열</a:t>
            </a:r>
            <a:r>
              <a:rPr lang="en-US" altLang="ko-KR" dirty="0"/>
              <a:t>, </a:t>
            </a:r>
            <a:r>
              <a:rPr lang="ko-KR" altLang="en-US" dirty="0"/>
              <a:t>동적 배열</a:t>
            </a:r>
            <a:r>
              <a:rPr lang="en-US" altLang="ko-KR" dirty="0"/>
              <a:t>, </a:t>
            </a:r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516" y="1412776"/>
            <a:ext cx="8712968" cy="525658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6-5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 err="1" smtClean="0">
                <a:latin typeface="+mn-ea"/>
                <a:ea typeface="+mn-ea"/>
              </a:rPr>
              <a:t>ArrayList</a:t>
            </a:r>
            <a:r>
              <a:rPr lang="ko-KR" altLang="en-US" sz="1400" dirty="0">
                <a:latin typeface="+mn-ea"/>
                <a:ea typeface="+mn-ea"/>
              </a:rPr>
              <a:t>를 이용하여 동적 데이터 구조 구현하기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1"/>
            <a:ext cx="5544616" cy="4697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83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정적 배열</a:t>
            </a:r>
            <a:r>
              <a:rPr lang="en-US" altLang="ko-KR" dirty="0"/>
              <a:t>, </a:t>
            </a:r>
            <a:r>
              <a:rPr lang="ko-KR" altLang="en-US" dirty="0"/>
              <a:t>동적 배열</a:t>
            </a:r>
            <a:r>
              <a:rPr lang="en-US" altLang="ko-KR" dirty="0"/>
              <a:t>, </a:t>
            </a:r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516" y="1412776"/>
            <a:ext cx="8712968" cy="5256584"/>
          </a:xfrm>
        </p:spPr>
        <p:txBody>
          <a:bodyPr/>
          <a:lstStyle/>
          <a:p>
            <a:pPr>
              <a:buFont typeface="+mj-lt"/>
              <a:buAutoNum type="arabicParenR" startAt="4"/>
            </a:pPr>
            <a:r>
              <a:rPr lang="ko-KR" altLang="en-US" sz="1400" dirty="0" smtClean="0"/>
              <a:t>실행 결과 확인</a:t>
            </a: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6-5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 err="1" smtClean="0">
                <a:latin typeface="+mn-ea"/>
                <a:ea typeface="+mn-ea"/>
              </a:rPr>
              <a:t>ArrayList</a:t>
            </a:r>
            <a:r>
              <a:rPr lang="ko-KR" altLang="en-US" sz="1400" dirty="0">
                <a:latin typeface="+mn-ea"/>
                <a:ea typeface="+mn-ea"/>
              </a:rPr>
              <a:t>를 이용하여 동적 데이터 구조 구현하기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1844824"/>
            <a:ext cx="2232816" cy="144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692" y="1844824"/>
            <a:ext cx="2232816" cy="144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3429000"/>
            <a:ext cx="2232816" cy="144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692" y="3429000"/>
            <a:ext cx="2232816" cy="144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313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구조</a:t>
            </a:r>
            <a:r>
              <a:rPr lang="ko-KR" altLang="en-US" dirty="0"/>
              <a:t>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구조체의 개념</a:t>
            </a:r>
            <a:endParaRPr lang="en-US" altLang="ko-KR" dirty="0" smtClean="0"/>
          </a:p>
          <a:p>
            <a:pPr lvl="1"/>
            <a:r>
              <a:rPr lang="ko-KR" altLang="en-US" dirty="0" err="1"/>
              <a:t>데이터형이</a:t>
            </a:r>
            <a:r>
              <a:rPr lang="ko-KR" altLang="en-US" dirty="0"/>
              <a:t> 다른 </a:t>
            </a:r>
            <a:r>
              <a:rPr lang="en-US" altLang="ko-KR" dirty="0"/>
              <a:t>2</a:t>
            </a:r>
            <a:r>
              <a:rPr lang="ko-KR" altLang="en-US" dirty="0"/>
              <a:t>개 이상의 변수를 한 세트로 묶어서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6504067" cy="2831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24" y="4676285"/>
            <a:ext cx="4454518" cy="1498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108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구조</a:t>
            </a:r>
            <a:r>
              <a:rPr lang="ko-KR" altLang="en-US" dirty="0"/>
              <a:t>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구조체의 정의</a:t>
            </a:r>
            <a:endParaRPr lang="en-US" altLang="ko-KR" dirty="0" smtClean="0"/>
          </a:p>
          <a:p>
            <a:pPr lvl="1"/>
            <a:r>
              <a:rPr lang="ko-KR" altLang="en-US" dirty="0"/>
              <a:t>구조체가 어떻게 이뤄졌는지 먼저 정의한 다음</a:t>
            </a:r>
            <a:r>
              <a:rPr lang="en-US" altLang="ko-KR" dirty="0"/>
              <a:t>, </a:t>
            </a:r>
            <a:r>
              <a:rPr lang="ko-KR" altLang="en-US" dirty="0"/>
              <a:t>해당 구조를 가져다 </a:t>
            </a:r>
            <a:r>
              <a:rPr lang="ko-KR" altLang="en-US" dirty="0" smtClean="0"/>
              <a:t>쓰는 구조체 </a:t>
            </a:r>
            <a:r>
              <a:rPr lang="ko-KR" altLang="en-US" dirty="0"/>
              <a:t>변수를 선언하고 초기화하여 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멤버 변수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구조체에 </a:t>
            </a:r>
            <a:r>
              <a:rPr lang="ko-KR" altLang="en-US" dirty="0"/>
              <a:t>포함되는 각각의 </a:t>
            </a:r>
            <a:r>
              <a:rPr lang="ko-KR" altLang="en-US" dirty="0" smtClean="0"/>
              <a:t>변수</a:t>
            </a:r>
            <a:endParaRPr lang="en-US" altLang="ko-KR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64016"/>
            <a:ext cx="6048672" cy="322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816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구조</a:t>
            </a:r>
            <a:r>
              <a:rPr lang="ko-KR" altLang="en-US" dirty="0"/>
              <a:t>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 변수의 선언과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/>
            <a:r>
              <a:rPr lang="ko-KR" altLang="en-US" dirty="0"/>
              <a:t>구조체 변수를 선언하면 메모리에 기억 </a:t>
            </a:r>
            <a:r>
              <a:rPr lang="ko-KR" altLang="en-US" dirty="0" smtClean="0"/>
              <a:t>공간을 </a:t>
            </a:r>
            <a:r>
              <a:rPr lang="ko-KR" altLang="en-US" dirty="0"/>
              <a:t>확보한다</a:t>
            </a:r>
            <a:r>
              <a:rPr lang="en-US" altLang="ko-KR" dirty="0"/>
              <a:t>. </a:t>
            </a:r>
            <a:r>
              <a:rPr lang="ko-KR" altLang="en-US" dirty="0"/>
              <a:t>선언된 구조체 변수의 초기화는 멤버 </a:t>
            </a:r>
            <a:r>
              <a:rPr lang="ko-KR" altLang="en-US" dirty="0" err="1"/>
              <a:t>변수별로</a:t>
            </a:r>
            <a:r>
              <a:rPr lang="ko-KR" altLang="en-US" dirty="0"/>
              <a:t> 할당해야 하며</a:t>
            </a:r>
            <a:r>
              <a:rPr lang="en-US" altLang="ko-KR" dirty="0"/>
              <a:t>, </a:t>
            </a:r>
            <a:r>
              <a:rPr lang="ko-KR" altLang="en-US" dirty="0"/>
              <a:t>선언과 </a:t>
            </a:r>
            <a:r>
              <a:rPr lang="ko-KR" altLang="en-US" dirty="0" smtClean="0"/>
              <a:t>동시에 초기화를 </a:t>
            </a:r>
            <a:r>
              <a:rPr lang="ko-KR" altLang="en-US" dirty="0"/>
              <a:t>할 수도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구조체 멤버 변수의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pPr lvl="1"/>
            <a:r>
              <a:rPr lang="ko-KR" altLang="en-US" dirty="0"/>
              <a:t>구조체 변수는 멤버 변수 단위로 참조하여 사용한다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85876"/>
            <a:ext cx="7090817" cy="1061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93096"/>
            <a:ext cx="223224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7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</a:t>
            </a:r>
            <a:r>
              <a:rPr lang="ko-KR" altLang="en-US" dirty="0"/>
              <a:t>열</a:t>
            </a:r>
            <a:r>
              <a:rPr lang="ko-KR" altLang="en-US" dirty="0" smtClean="0"/>
              <a:t>의 개념</a:t>
            </a:r>
            <a:endParaRPr lang="en-US" altLang="ko-KR" dirty="0" smtClean="0"/>
          </a:p>
          <a:p>
            <a:pPr lvl="1"/>
            <a:r>
              <a:rPr lang="ko-KR" altLang="en-US" dirty="0" err="1"/>
              <a:t>데이터형이</a:t>
            </a:r>
            <a:r>
              <a:rPr lang="ko-KR" altLang="en-US" dirty="0"/>
              <a:t> 같고 관련된 내용의 데이터 여러 개를 하나의 이름으로 묶어서 관리할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배열에 포함된 하나하나의 변수를 배열의 </a:t>
            </a:r>
            <a:r>
              <a:rPr lang="ko-KR" altLang="en-US" dirty="0" smtClean="0"/>
              <a:t>요소라 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한 배열에 포함된 요소의 </a:t>
            </a:r>
            <a:r>
              <a:rPr lang="ko-KR" altLang="en-US" dirty="0" smtClean="0"/>
              <a:t>총 개수를 </a:t>
            </a:r>
            <a:r>
              <a:rPr lang="ko-KR" altLang="en-US" dirty="0"/>
              <a:t>배열의 크기라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배열 내에서 요소를 구분하기 위해 특정 변수의 위치를 가리키는 </a:t>
            </a:r>
            <a:r>
              <a:rPr lang="ko-KR" altLang="en-US" dirty="0" smtClean="0"/>
              <a:t>첨자라는 </a:t>
            </a:r>
            <a:r>
              <a:rPr lang="ko-KR" altLang="en-US" dirty="0"/>
              <a:t>숫자를 사용하는데</a:t>
            </a:r>
            <a:r>
              <a:rPr lang="en-US" altLang="ko-KR" dirty="0"/>
              <a:t>, </a:t>
            </a:r>
            <a:r>
              <a:rPr lang="ko-KR" altLang="en-US" dirty="0"/>
              <a:t>이 첨자는 </a:t>
            </a:r>
            <a:r>
              <a:rPr lang="en-US" altLang="ko-KR" dirty="0"/>
              <a:t>0</a:t>
            </a:r>
            <a:r>
              <a:rPr lang="ko-KR" altLang="en-US" dirty="0"/>
              <a:t>부터 시작한다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배열의 형태</a:t>
            </a:r>
            <a:endParaRPr lang="en-US" altLang="ko-KR" dirty="0" smtClean="0"/>
          </a:p>
          <a:p>
            <a:pPr lvl="2"/>
            <a:r>
              <a:rPr lang="ko-KR" altLang="en-US" dirty="0"/>
              <a:t>배열 구조에 따라 </a:t>
            </a:r>
            <a:r>
              <a:rPr lang="en-US" altLang="ko-KR" dirty="0"/>
              <a:t>1</a:t>
            </a:r>
            <a:r>
              <a:rPr lang="ko-KR" altLang="en-US" dirty="0"/>
              <a:t>차원</a:t>
            </a:r>
            <a:r>
              <a:rPr lang="en-US" altLang="ko-KR" dirty="0"/>
              <a:t>, 2</a:t>
            </a:r>
            <a:r>
              <a:rPr lang="ko-KR" altLang="en-US" dirty="0"/>
              <a:t>차원</a:t>
            </a:r>
            <a:r>
              <a:rPr lang="en-US" altLang="ko-KR" dirty="0"/>
              <a:t>, 3</a:t>
            </a:r>
            <a:r>
              <a:rPr lang="ko-KR" altLang="en-US" dirty="0"/>
              <a:t>차원 배열 등</a:t>
            </a:r>
          </a:p>
          <a:p>
            <a:pPr lvl="2"/>
            <a:r>
              <a:rPr lang="ko-KR" altLang="en-US" dirty="0" smtClean="0"/>
              <a:t>기억 </a:t>
            </a:r>
            <a:r>
              <a:rPr lang="ko-KR" altLang="en-US" dirty="0"/>
              <a:t>장소를 할당하는 시점에 따라 컴파일 시 할당하는 정적 배열</a:t>
            </a:r>
            <a:r>
              <a:rPr lang="en-US" altLang="ko-KR" dirty="0"/>
              <a:t>, </a:t>
            </a:r>
            <a:r>
              <a:rPr lang="ko-KR" altLang="en-US" dirty="0"/>
              <a:t>프로그램 실행 시 할당하는 동적 배열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5357664" cy="189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구조체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516" y="1412776"/>
            <a:ext cx="8712968" cy="5256584"/>
          </a:xfrm>
        </p:spPr>
        <p:txBody>
          <a:bodyPr/>
          <a:lstStyle/>
          <a:p>
            <a:r>
              <a:rPr lang="ko-KR" altLang="en-US" sz="1400" dirty="0" smtClean="0"/>
              <a:t>윈도우 폼 디자인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속성 설정</a:t>
            </a: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6-6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구조체를 </a:t>
            </a:r>
            <a:r>
              <a:rPr lang="ko-KR" altLang="en-US" sz="1400" dirty="0">
                <a:latin typeface="+mn-ea"/>
                <a:ea typeface="+mn-ea"/>
              </a:rPr>
              <a:t>이용하여 성적 조회하기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1772816"/>
            <a:ext cx="27908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3717032"/>
            <a:ext cx="3676743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9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구조체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516" y="1412776"/>
            <a:ext cx="8712968" cy="5256584"/>
          </a:xfrm>
        </p:spPr>
        <p:txBody>
          <a:bodyPr/>
          <a:lstStyle/>
          <a:p>
            <a:pPr>
              <a:buFont typeface="+mj-lt"/>
              <a:buAutoNum type="arabicParenR" startAt="3"/>
            </a:pPr>
            <a:r>
              <a:rPr lang="ko-KR" altLang="en-US" sz="1400" dirty="0" smtClean="0"/>
              <a:t>코드 작성</a:t>
            </a: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6-6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구조체를 </a:t>
            </a:r>
            <a:r>
              <a:rPr lang="ko-KR" altLang="en-US" sz="1400" dirty="0">
                <a:latin typeface="+mn-ea"/>
                <a:ea typeface="+mn-ea"/>
              </a:rPr>
              <a:t>이용하여 성적 조회하기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46" y="1800200"/>
            <a:ext cx="5171533" cy="47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90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구조체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516" y="1412776"/>
            <a:ext cx="8712968" cy="5256584"/>
          </a:xfrm>
        </p:spPr>
        <p:txBody>
          <a:bodyPr/>
          <a:lstStyle/>
          <a:p>
            <a:pPr>
              <a:buFont typeface="+mj-lt"/>
              <a:buAutoNum type="arabicParenR" startAt="3"/>
            </a:pPr>
            <a:r>
              <a:rPr lang="ko-KR" altLang="en-US" sz="1400" dirty="0" smtClean="0"/>
              <a:t>코드 작성</a:t>
            </a: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6-6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구조체를 </a:t>
            </a:r>
            <a:r>
              <a:rPr lang="ko-KR" altLang="en-US" sz="1400" dirty="0">
                <a:latin typeface="+mn-ea"/>
                <a:ea typeface="+mn-ea"/>
              </a:rPr>
              <a:t>이용하여 성적 조회하기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98" y="1916832"/>
            <a:ext cx="5171534" cy="335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3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구조체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516" y="1412776"/>
            <a:ext cx="8712968" cy="5256584"/>
          </a:xfrm>
        </p:spPr>
        <p:txBody>
          <a:bodyPr/>
          <a:lstStyle/>
          <a:p>
            <a:pPr>
              <a:buFont typeface="+mj-lt"/>
              <a:buAutoNum type="arabicParenR" startAt="3"/>
            </a:pPr>
            <a:r>
              <a:rPr lang="ko-KR" altLang="en-US" sz="1400" dirty="0" smtClean="0"/>
              <a:t>코드 작성</a:t>
            </a:r>
            <a:endParaRPr lang="en-US" altLang="ko-KR" sz="1400" dirty="0" smtClean="0"/>
          </a:p>
          <a:p>
            <a:pPr>
              <a:buFont typeface="+mj-lt"/>
              <a:buAutoNum type="arabicParenR" startAt="3"/>
            </a:pPr>
            <a:endParaRPr lang="en-US" altLang="ko-KR" sz="1400" dirty="0"/>
          </a:p>
          <a:p>
            <a:pPr>
              <a:buFont typeface="+mj-lt"/>
              <a:buAutoNum type="arabicParenR" startAt="3"/>
            </a:pPr>
            <a:endParaRPr lang="en-US" altLang="ko-KR" sz="1400" dirty="0" smtClean="0"/>
          </a:p>
          <a:p>
            <a:pPr>
              <a:buFont typeface="+mj-lt"/>
              <a:buAutoNum type="arabicParenR" startAt="3"/>
            </a:pPr>
            <a:endParaRPr lang="en-US" altLang="ko-KR" sz="1400" dirty="0"/>
          </a:p>
          <a:p>
            <a:pPr>
              <a:buFont typeface="+mj-lt"/>
              <a:buAutoNum type="arabicParenR" startAt="3"/>
            </a:pPr>
            <a:endParaRPr lang="en-US" altLang="ko-KR" sz="1400" dirty="0" smtClean="0"/>
          </a:p>
          <a:p>
            <a:pPr>
              <a:buFont typeface="+mj-lt"/>
              <a:buAutoNum type="arabicParenR" startAt="3"/>
            </a:pPr>
            <a:endParaRPr lang="en-US" altLang="ko-KR" sz="1400" dirty="0"/>
          </a:p>
          <a:p>
            <a:pPr>
              <a:buFont typeface="+mj-lt"/>
              <a:buAutoNum type="arabicParenR" startAt="3"/>
            </a:pPr>
            <a:endParaRPr lang="en-US" altLang="ko-KR" sz="1400" dirty="0" smtClean="0"/>
          </a:p>
          <a:p>
            <a:pPr>
              <a:buFont typeface="+mj-lt"/>
              <a:buAutoNum type="arabicParenR" startAt="3"/>
            </a:pPr>
            <a:endParaRPr lang="en-US" altLang="ko-KR" sz="1400" dirty="0"/>
          </a:p>
          <a:p>
            <a:pPr>
              <a:buFont typeface="+mj-lt"/>
              <a:buAutoNum type="arabicParenR" startAt="3"/>
            </a:pPr>
            <a:endParaRPr lang="en-US" altLang="ko-KR" sz="1400" dirty="0" smtClean="0"/>
          </a:p>
          <a:p>
            <a:pPr>
              <a:buFont typeface="+mj-lt"/>
              <a:buAutoNum type="arabicParenR" startAt="3"/>
            </a:pPr>
            <a:r>
              <a:rPr lang="ko-KR" altLang="en-US" sz="1400" dirty="0" smtClean="0"/>
              <a:t>실행 결과 확인</a:t>
            </a: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6-6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구조체를 </a:t>
            </a:r>
            <a:r>
              <a:rPr lang="ko-KR" altLang="en-US" sz="1400" dirty="0">
                <a:latin typeface="+mn-ea"/>
                <a:ea typeface="+mn-ea"/>
              </a:rPr>
              <a:t>이용하여 성적 조회하기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1885966"/>
            <a:ext cx="5171534" cy="2335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4762486"/>
            <a:ext cx="2166614" cy="1249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4762485"/>
            <a:ext cx="2166614" cy="1249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530" y="4762486"/>
            <a:ext cx="2166614" cy="1249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17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차원 배열의 선언과 초기화</a:t>
            </a:r>
            <a:endParaRPr lang="en-US" altLang="ko-KR" smtClean="0"/>
          </a:p>
          <a:p>
            <a:pPr lvl="1"/>
            <a:r>
              <a:rPr lang="ko-KR" altLang="en-US" smtClean="0"/>
              <a:t>배열 선언</a:t>
            </a:r>
            <a:endParaRPr lang="en-US" altLang="ko-KR" smtClean="0"/>
          </a:p>
          <a:p>
            <a:pPr lvl="2"/>
            <a:r>
              <a:rPr lang="ko-KR" altLang="en-US" smtClean="0"/>
              <a:t>일반 변수를 선언할 때처럼 </a:t>
            </a:r>
            <a:r>
              <a:rPr lang="en-US" altLang="ko-KR" smtClean="0"/>
              <a:t>Dim, Public, Private</a:t>
            </a:r>
            <a:r>
              <a:rPr lang="ko-KR" altLang="en-US" smtClean="0"/>
              <a:t>으로 선언한다</a:t>
            </a:r>
            <a:r>
              <a:rPr lang="en-US" altLang="ko-KR" smtClean="0"/>
              <a:t>.</a:t>
            </a:r>
          </a:p>
          <a:p>
            <a:pPr lvl="2"/>
            <a:r>
              <a:rPr lang="ko-KR" altLang="en-US" smtClean="0"/>
              <a:t>배열 이름 뒤에 괄호를 사용하고 괄호 안에 배열의 크기를 지정한다</a:t>
            </a:r>
            <a:r>
              <a:rPr lang="en-US" altLang="ko-KR" smtClean="0"/>
              <a:t>.</a:t>
            </a:r>
          </a:p>
          <a:p>
            <a:pPr lvl="2"/>
            <a:r>
              <a:rPr lang="en-US" altLang="ko-KR" smtClean="0"/>
              <a:t>As </a:t>
            </a:r>
            <a:r>
              <a:rPr lang="ko-KR" altLang="en-US" smtClean="0"/>
              <a:t>뒤에 데이터형을 지정한다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72" y="2708920"/>
            <a:ext cx="6511720" cy="828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0" y="3608412"/>
            <a:ext cx="6725816" cy="28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08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배열의 첨자를 </a:t>
            </a:r>
            <a:r>
              <a:rPr lang="en-US" altLang="ko-KR" smtClean="0"/>
              <a:t>1</a:t>
            </a:r>
            <a:r>
              <a:rPr lang="ko-KR" altLang="en-US" smtClean="0"/>
              <a:t>부터 시작하도록 설정하기</a:t>
            </a:r>
            <a:endParaRPr lang="en-US" altLang="ko-KR" smtClean="0"/>
          </a:p>
          <a:p>
            <a:pPr lvl="2"/>
            <a:r>
              <a:rPr lang="ko-KR" altLang="en-US" smtClean="0"/>
              <a:t>방법</a:t>
            </a:r>
            <a:r>
              <a:rPr lang="en-US" altLang="ko-KR" smtClean="0"/>
              <a:t>1. </a:t>
            </a:r>
            <a:r>
              <a:rPr lang="ko-KR" altLang="en-US" smtClean="0"/>
              <a:t>모듈의 선언부에 ‘</a:t>
            </a:r>
            <a:r>
              <a:rPr lang="en-US" altLang="ko-KR" smtClean="0"/>
              <a:t>Option Base 1’</a:t>
            </a:r>
            <a:r>
              <a:rPr lang="ko-KR" altLang="en-US" smtClean="0"/>
              <a:t>이라고 선언한다</a:t>
            </a:r>
            <a:r>
              <a:rPr lang="en-US" altLang="ko-KR" smtClean="0"/>
              <a:t>.</a:t>
            </a:r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ko-KR" altLang="en-US" smtClean="0"/>
              <a:t>방법</a:t>
            </a:r>
            <a:r>
              <a:rPr lang="en-US" altLang="ko-KR" smtClean="0"/>
              <a:t>2. to</a:t>
            </a:r>
            <a:r>
              <a:rPr lang="ko-KR" altLang="en-US" smtClean="0"/>
              <a:t>를 이용하여 첨자의 범위를 지정한다</a:t>
            </a:r>
            <a:r>
              <a:rPr lang="en-US" altLang="ko-KR" smtClean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5680869" cy="96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19" y="3212976"/>
            <a:ext cx="6177645" cy="913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92" y="4224201"/>
            <a:ext cx="6421412" cy="140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03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배열 초기화</a:t>
            </a:r>
          </a:p>
          <a:p>
            <a:pPr lvl="2"/>
            <a:r>
              <a:rPr lang="ko-KR" altLang="en-US" dirty="0" smtClean="0"/>
              <a:t>선언된 </a:t>
            </a:r>
            <a:r>
              <a:rPr lang="ko-KR" altLang="en-US" dirty="0"/>
              <a:t>배열의 변수에 처음 값을 </a:t>
            </a:r>
            <a:r>
              <a:rPr lang="ko-KR" altLang="en-US" dirty="0" smtClean="0"/>
              <a:t>대입하는 것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배열의 </a:t>
            </a:r>
            <a:r>
              <a:rPr lang="ko-KR" altLang="en-US" dirty="0"/>
              <a:t>선언과 초기화를 동시에 하는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15" y="1700808"/>
            <a:ext cx="3768024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3" y="3755749"/>
            <a:ext cx="4968255" cy="537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6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516" y="1412776"/>
            <a:ext cx="8712968" cy="5256584"/>
          </a:xfrm>
        </p:spPr>
        <p:txBody>
          <a:bodyPr/>
          <a:lstStyle/>
          <a:p>
            <a:r>
              <a:rPr lang="ko-KR" altLang="en-US" sz="1400" dirty="0" smtClean="0"/>
              <a:t>윈도우 폼 디자인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속성 설정</a:t>
            </a: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en-US" altLang="ko-KR" sz="1400" b="1" dirty="0" smtClean="0">
                <a:latin typeface="+mn-ea"/>
                <a:ea typeface="+mn-ea"/>
              </a:rPr>
              <a:t>-1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1</a:t>
            </a:r>
            <a:r>
              <a:rPr lang="ko-KR" altLang="en-US" sz="1400" dirty="0">
                <a:latin typeface="+mn-ea"/>
                <a:ea typeface="+mn-ea"/>
              </a:rPr>
              <a:t>차원 배열을 이용하여 알파벳 출력하기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13" y="1853183"/>
            <a:ext cx="27336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12" y="4110799"/>
            <a:ext cx="3381747" cy="1262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14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516" y="1412776"/>
            <a:ext cx="8712968" cy="5256584"/>
          </a:xfrm>
        </p:spPr>
        <p:txBody>
          <a:bodyPr/>
          <a:lstStyle/>
          <a:p>
            <a:pPr>
              <a:buFont typeface="+mj-lt"/>
              <a:buAutoNum type="arabicParenR" startAt="3"/>
            </a:pPr>
            <a:r>
              <a:rPr lang="ko-KR" altLang="en-US" sz="1400" dirty="0" smtClean="0"/>
              <a:t>코드 작성</a:t>
            </a:r>
            <a:endParaRPr lang="en-US" altLang="ko-KR" sz="1400" dirty="0" smtClean="0"/>
          </a:p>
          <a:p>
            <a:pPr>
              <a:buFont typeface="+mj-lt"/>
              <a:buAutoNum type="arabicParenR" startAt="3"/>
            </a:pPr>
            <a:endParaRPr lang="en-US" altLang="ko-KR" sz="1400" dirty="0"/>
          </a:p>
          <a:p>
            <a:pPr>
              <a:buFont typeface="+mj-lt"/>
              <a:buAutoNum type="arabicParenR" startAt="3"/>
            </a:pPr>
            <a:endParaRPr lang="en-US" altLang="ko-KR" sz="1400" dirty="0" smtClean="0"/>
          </a:p>
          <a:p>
            <a:pPr>
              <a:buFont typeface="+mj-lt"/>
              <a:buAutoNum type="arabicParenR" startAt="3"/>
            </a:pPr>
            <a:endParaRPr lang="en-US" altLang="ko-KR" sz="1400" dirty="0" smtClean="0"/>
          </a:p>
          <a:p>
            <a:pPr>
              <a:buFont typeface="+mj-lt"/>
              <a:buAutoNum type="arabicParenR" startAt="3"/>
            </a:pPr>
            <a:endParaRPr lang="en-US" altLang="ko-KR" sz="1400" dirty="0"/>
          </a:p>
          <a:p>
            <a:pPr>
              <a:buFont typeface="+mj-lt"/>
              <a:buAutoNum type="arabicParenR" startAt="3"/>
            </a:pPr>
            <a:endParaRPr lang="en-US" altLang="ko-KR" sz="1400" dirty="0" smtClean="0"/>
          </a:p>
          <a:p>
            <a:pPr>
              <a:buFont typeface="+mj-lt"/>
              <a:buAutoNum type="arabicParenR" startAt="3"/>
            </a:pPr>
            <a:endParaRPr lang="en-US" altLang="ko-KR" sz="1400" dirty="0"/>
          </a:p>
          <a:p>
            <a:pPr>
              <a:buFont typeface="+mj-lt"/>
              <a:buAutoNum type="arabicParenR" startAt="3"/>
            </a:pPr>
            <a:endParaRPr lang="en-US" altLang="ko-KR" sz="1400" dirty="0" smtClean="0"/>
          </a:p>
          <a:p>
            <a:pPr>
              <a:buFont typeface="+mj-lt"/>
              <a:buAutoNum type="arabicParenR" startAt="3"/>
            </a:pPr>
            <a:endParaRPr lang="en-US" altLang="ko-KR" sz="1400" dirty="0"/>
          </a:p>
          <a:p>
            <a:pPr>
              <a:buFont typeface="+mj-lt"/>
              <a:buAutoNum type="arabicParenR" startAt="3"/>
            </a:pPr>
            <a:endParaRPr lang="en-US" altLang="ko-KR" sz="1400" dirty="0" smtClean="0"/>
          </a:p>
          <a:p>
            <a:pPr>
              <a:buFont typeface="+mj-lt"/>
              <a:buAutoNum type="arabicParenR" startAt="3"/>
            </a:pPr>
            <a:endParaRPr lang="en-US" altLang="ko-KR" sz="1000" dirty="0" smtClean="0"/>
          </a:p>
          <a:p>
            <a:pPr>
              <a:buFont typeface="+mj-lt"/>
              <a:buAutoNum type="arabicParenR" startAt="3"/>
            </a:pPr>
            <a:r>
              <a:rPr lang="ko-KR" altLang="en-US" sz="1400" dirty="0" smtClean="0"/>
              <a:t>실행 결과 확인</a:t>
            </a: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en-US" altLang="ko-KR" sz="1400" b="1" dirty="0" smtClean="0">
                <a:latin typeface="+mn-ea"/>
                <a:ea typeface="+mn-ea"/>
              </a:rPr>
              <a:t>-1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1</a:t>
            </a:r>
            <a:r>
              <a:rPr lang="ko-KR" altLang="en-US" sz="1400" dirty="0">
                <a:latin typeface="+mn-ea"/>
                <a:ea typeface="+mn-ea"/>
              </a:rPr>
              <a:t>차원 배열을 이용하여 알파벳 출력하기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6155813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46" y="5260403"/>
            <a:ext cx="2373635" cy="143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260403"/>
            <a:ext cx="2373635" cy="143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6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다차원 배열</a:t>
            </a:r>
            <a:endParaRPr lang="en-US" altLang="ko-KR" dirty="0" smtClean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 이상의 첨자를 사용하는 경우를 다차원 배열이라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22" y="1859010"/>
            <a:ext cx="6597098" cy="7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22" y="2780928"/>
            <a:ext cx="5342805" cy="165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1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6961</TotalTime>
  <Words>821</Words>
  <Application>Microsoft Office PowerPoint</Application>
  <PresentationFormat>화면 슬라이드 쇼(4:3)</PresentationFormat>
  <Paragraphs>228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Chapter 06 자료 구조</vt:lpstr>
      <vt:lpstr>PowerPoint 프레젠테이션</vt:lpstr>
      <vt:lpstr>1. 배열</vt:lpstr>
      <vt:lpstr>1. 배열</vt:lpstr>
      <vt:lpstr>1. 배열</vt:lpstr>
      <vt:lpstr>1. 배열</vt:lpstr>
      <vt:lpstr>1. 배열</vt:lpstr>
      <vt:lpstr>1. 배열</vt:lpstr>
      <vt:lpstr>1. 배열</vt:lpstr>
      <vt:lpstr>1. 배열</vt:lpstr>
      <vt:lpstr>1. 배열</vt:lpstr>
      <vt:lpstr>1. 배열</vt:lpstr>
      <vt:lpstr>1. 배열</vt:lpstr>
      <vt:lpstr>1. 배열</vt:lpstr>
      <vt:lpstr>2. 정적 배열, 동적 배열, ArrayList</vt:lpstr>
      <vt:lpstr>2. 정적 배열, 동적 배열, ArrayList</vt:lpstr>
      <vt:lpstr>2. 정적 배열, 동적 배열, ArrayList</vt:lpstr>
      <vt:lpstr>2. 정적 배열, 동적 배열, ArrayList</vt:lpstr>
      <vt:lpstr>2. 정적 배열, 동적 배열, ArrayList</vt:lpstr>
      <vt:lpstr>2. 정적 배열, 동적 배열, ArrayList</vt:lpstr>
      <vt:lpstr>2. 정적 배열, 동적 배열, ArrayList</vt:lpstr>
      <vt:lpstr>2. 정적 배열, 동적 배열, ArrayList</vt:lpstr>
      <vt:lpstr>2. 정적 배열, 동적 배열, ArrayList</vt:lpstr>
      <vt:lpstr>2. 정적 배열, 동적 배열, ArrayList</vt:lpstr>
      <vt:lpstr>2. 정적 배열, 동적 배열, ArrayList</vt:lpstr>
      <vt:lpstr>2. 정적 배열, 동적 배열, ArrayList</vt:lpstr>
      <vt:lpstr>3. 구조체</vt:lpstr>
      <vt:lpstr>3. 구조체</vt:lpstr>
      <vt:lpstr>3. 구조체</vt:lpstr>
      <vt:lpstr>3. 구조체</vt:lpstr>
      <vt:lpstr>3. 구조체</vt:lpstr>
      <vt:lpstr>3. 구조체</vt:lpstr>
      <vt:lpstr>3. 구조체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lkim</cp:lastModifiedBy>
  <cp:revision>661</cp:revision>
  <dcterms:created xsi:type="dcterms:W3CDTF">2012-07-11T10:23:22Z</dcterms:created>
  <dcterms:modified xsi:type="dcterms:W3CDTF">2015-03-20T02:04:07Z</dcterms:modified>
</cp:coreProperties>
</file>