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4"/>
  </p:notesMasterIdLst>
  <p:sldIdLst>
    <p:sldId id="256" r:id="rId2"/>
    <p:sldId id="285" r:id="rId3"/>
    <p:sldId id="286" r:id="rId4"/>
    <p:sldId id="257" r:id="rId5"/>
    <p:sldId id="258" r:id="rId6"/>
    <p:sldId id="28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36625-12BA-4A1E-9F68-01A8A5A9567F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3DA2A-43D6-4503-BF95-7FC09A1933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10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3DA2A-43D6-4503-BF95-7FC09A1933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4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1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9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20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9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2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1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8113-B650-4141-BF38-113FA11125C0}" type="datetimeFigureOut">
              <a:rPr lang="ko-KR" altLang="en-US" smtClean="0"/>
              <a:pPr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4E334-6EF1-4CC9-89E2-FFF6261ADDC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1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물류센터 일러스트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3" y="-30212"/>
            <a:ext cx="9154913" cy="744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57818" y="4643446"/>
            <a:ext cx="3237008" cy="1714512"/>
          </a:xfrm>
          <a:solidFill>
            <a:schemeClr val="accent2">
              <a:alpha val="81000"/>
            </a:schemeClr>
          </a:solidFill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201211847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하종우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201111762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 김태정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201111752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김상재</a:t>
            </a:r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201111750 </a:t>
            </a:r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김민한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 smtClean="0">
              <a:latin typeface="a옛날목욕탕L" pitchFamily="18" charset="-127"/>
              <a:ea typeface="a옛날목욕탕L" pitchFamily="18" charset="-127"/>
            </a:endParaRPr>
          </a:p>
          <a:p>
            <a:endParaRPr lang="en-US" altLang="ko-KR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2325092" y="-1512168"/>
            <a:ext cx="4911204" cy="3024336"/>
          </a:xfrm>
          <a:prstGeom prst="flowChartDecision">
            <a:avLst/>
          </a:prstGeom>
          <a:noFill/>
          <a:ln w="2540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68589" y="589460"/>
            <a:ext cx="64807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4373550" y="589460"/>
            <a:ext cx="59419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평행 사변형 7"/>
          <p:cNvSpPr/>
          <p:nvPr/>
        </p:nvSpPr>
        <p:spPr>
          <a:xfrm>
            <a:off x="1214414" y="2357430"/>
            <a:ext cx="6715172" cy="1071570"/>
          </a:xfrm>
          <a:prstGeom prst="parallelogram">
            <a:avLst/>
          </a:prstGeom>
          <a:solidFill>
            <a:srgbClr val="FFC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5604" y="2102991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7200" dirty="0" smtClean="0">
                <a:latin typeface="a옛날목욕탕L" pitchFamily="18" charset="-127"/>
                <a:ea typeface="a옛날목욕탕L" pitchFamily="18" charset="-127"/>
              </a:rPr>
              <a:t>물류배송관리업무</a:t>
            </a:r>
            <a:endParaRPr lang="ko-KR" altLang="en-US" sz="72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81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8195" name="_x247317544" descr="EMB0000133c51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1628800"/>
            <a:ext cx="7128792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A0(Level 0)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13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A0(Level 1)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225433168" descr="EMB00000af4bdd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26" y="1625067"/>
            <a:ext cx="7093182" cy="475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9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A1(Level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1265" name="_x247317704" descr="EMB0000133c51b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12" y="1638262"/>
            <a:ext cx="7365338" cy="491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A1.1(Level 3)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2289" name="_x247317784" descr="EMB0000133c51b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35" y="1625066"/>
            <a:ext cx="7026380" cy="468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1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A2(Level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3313" name="_x191743424" descr="EMB0000133c51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0"/>
          <a:stretch>
            <a:fillRect/>
          </a:stretch>
        </p:blipFill>
        <p:spPr bwMode="auto">
          <a:xfrm>
            <a:off x="971600" y="1625066"/>
            <a:ext cx="7200800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A3(Level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4337" name="_x247664168" descr="EMB0000133c51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9594"/>
            <a:ext cx="7272808" cy="484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A3.3(Level 3)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5361" name="_x248076560" descr="EMB0000133c51b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0" y="1625066"/>
            <a:ext cx="7085078" cy="472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A4(Level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6385" name="_x248076640" descr="EMB0000133c51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"/>
          <a:stretch>
            <a:fillRect/>
          </a:stretch>
        </p:blipFill>
        <p:spPr bwMode="auto">
          <a:xfrm>
            <a:off x="1032702" y="1643075"/>
            <a:ext cx="7139698" cy="47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915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3.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Business Process Modeling 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IDEF0 </a:t>
            </a:r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188033"/>
            <a:ext cx="2016224" cy="43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1687" y="1231434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A5(Level </a:t>
            </a:r>
            <a:r>
              <a:rPr lang="en-US" altLang="ko-KR" dirty="0">
                <a:latin typeface="a옛날목욕탕L" pitchFamily="18" charset="-127"/>
                <a:ea typeface="a옛날목욕탕L" pitchFamily="18" charset="-127"/>
              </a:rPr>
              <a:t>2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8673" name="_x226020704" descr="EMB00000af4bd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3" y="1646894"/>
            <a:ext cx="7304637" cy="50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8190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4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BPMN Using </a:t>
            </a:r>
            <a:r>
              <a:rPr lang="en-US" altLang="ko-KR" sz="3600" dirty="0" err="1">
                <a:latin typeface="a옛날목욕탕L" pitchFamily="18" charset="-127"/>
                <a:ea typeface="a옛날목욕탕L" pitchFamily="18" charset="-127"/>
              </a:rPr>
              <a:t>Bizagi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(BPMN Tool)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" y="1214422"/>
            <a:ext cx="8665021" cy="534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37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" y="0"/>
            <a:ext cx="967767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7904" y="692696"/>
            <a:ext cx="19175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smtClean="0">
                <a:latin typeface="a옛날목욕탕L" pitchFamily="18" charset="-127"/>
                <a:ea typeface="a옛날목욕탕L" pitchFamily="18" charset="-127"/>
              </a:rPr>
              <a:t>목 차</a:t>
            </a:r>
            <a:endParaRPr lang="ko-KR" altLang="en-US" sz="6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57422" y="2000240"/>
            <a:ext cx="5286412" cy="2643206"/>
          </a:xfrm>
          <a:prstGeom prst="roundRect">
            <a:avLst/>
          </a:prstGeom>
          <a:solidFill>
            <a:srgbClr val="FFC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2512864" y="2174086"/>
            <a:ext cx="5194293" cy="2281610"/>
            <a:chOff x="2512864" y="2174086"/>
            <a:chExt cx="5194293" cy="2281610"/>
          </a:xfrm>
        </p:grpSpPr>
        <p:sp>
          <p:nvSpPr>
            <p:cNvPr id="5" name="TextBox 4"/>
            <p:cNvSpPr txBox="1"/>
            <p:nvPr/>
          </p:nvSpPr>
          <p:spPr>
            <a:xfrm>
              <a:off x="2512864" y="2578258"/>
              <a:ext cx="1947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1. WBS Chart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41960" y="2947590"/>
              <a:ext cx="4398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2. Business Process Definition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1960" y="3316922"/>
              <a:ext cx="5165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3. Business Process Modeling IDEF0 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1960" y="3686254"/>
              <a:ext cx="4631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4. BPMN Using </a:t>
              </a:r>
              <a:r>
                <a:rPr lang="en-US" altLang="ko-KR" sz="2000" dirty="0" err="1" smtClean="0">
                  <a:latin typeface="a옛날목욕탕L" pitchFamily="18" charset="-127"/>
                  <a:ea typeface="a옛날목욕탕L" pitchFamily="18" charset="-127"/>
                </a:rPr>
                <a:t>Bizagi</a:t>
              </a:r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 (BPMN Tool)</a:t>
              </a:r>
              <a:endParaRPr lang="en-US" altLang="ko-KR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1960" y="4055586"/>
              <a:ext cx="32031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5. Data Modeling (DFD</a:t>
              </a:r>
              <a:r>
                <a:rPr lang="en-US" altLang="ko-KR" dirty="0" smtClean="0">
                  <a:latin typeface="a옛날목욕탕L" pitchFamily="18" charset="-127"/>
                  <a:ea typeface="a옛날목욕탕L" pitchFamily="18" charset="-127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2864" y="2174086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a옛날목욕탕L" pitchFamily="18" charset="-127"/>
                  <a:ea typeface="a옛날목욕탕L" pitchFamily="18" charset="-127"/>
                </a:rPr>
                <a:t>0</a:t>
              </a:r>
              <a:r>
                <a:rPr lang="en-US" altLang="ko-KR" sz="2000" dirty="0" smtClean="0">
                  <a:latin typeface="a옛날목욕탕L" pitchFamily="18" charset="-127"/>
                  <a:ea typeface="a옛날목욕탕L" pitchFamily="18" charset="-127"/>
                </a:rPr>
                <a:t>. </a:t>
              </a:r>
              <a:r>
                <a:rPr lang="ko-KR" altLang="en-US" sz="2000" dirty="0" smtClean="0">
                  <a:latin typeface="a옛날목욕탕L" pitchFamily="18" charset="-127"/>
                  <a:ea typeface="a옛날목욕탕L" pitchFamily="18" charset="-127"/>
                </a:rPr>
                <a:t>조원 구성</a:t>
              </a:r>
              <a:endParaRPr lang="ko-KR" altLang="en-US" sz="2000" dirty="0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08520" y="122729"/>
            <a:ext cx="8190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4</a:t>
            </a:r>
            <a:r>
              <a:rPr lang="en-US" altLang="ko-KR" sz="36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BPMN Using </a:t>
            </a:r>
            <a:r>
              <a:rPr lang="en-US" altLang="ko-KR" sz="3600" dirty="0" err="1">
                <a:latin typeface="a옛날목욕탕L" pitchFamily="18" charset="-127"/>
                <a:ea typeface="a옛날목욕탕L" pitchFamily="18" charset="-127"/>
              </a:rPr>
              <a:t>Bizagi</a:t>
            </a:r>
            <a:r>
              <a:rPr lang="en-US" altLang="ko-KR" sz="3600" dirty="0">
                <a:latin typeface="a옛날목욕탕L" pitchFamily="18" charset="-127"/>
                <a:ea typeface="a옛날목욕탕L" pitchFamily="18" charset="-127"/>
              </a:rPr>
              <a:t> (BPMN Tool)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21" y="1192560"/>
            <a:ext cx="819215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9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5.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76836"/>
            <a:ext cx="133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A0(Level 0)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0481" name="_x247281696" descr="EMB0000133c51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17" y="1446168"/>
            <a:ext cx="7535366" cy="48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83769"/>
            <a:ext cx="144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A0(Level</a:t>
            </a:r>
            <a:r>
              <a:rPr lang="en-US" altLang="ko-KR" dirty="0" smtClean="0">
                <a:latin typeface="a옛날목욕탕L" pitchFamily="18" charset="-127"/>
                <a:ea typeface="a옛날목욕탕L" pitchFamily="18" charset="-127"/>
              </a:rPr>
              <a:t> 1)</a:t>
            </a:r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4577" name="_x247281776" descr="EMB0000133c51f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45" y="1446168"/>
            <a:ext cx="7535366" cy="493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1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96145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A1(Level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3553" name="_x247281856" descr="EMB0000133c51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6168"/>
            <a:ext cx="7535366" cy="479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1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1340768"/>
            <a:ext cx="784887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1170" y="1932218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ㆍ입하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신청서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제품명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제품 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입하처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입하일자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수량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금액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신청자</a:t>
            </a:r>
          </a:p>
          <a:p>
            <a:pPr fontAlgn="base"/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ㆍ입하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검수서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제품명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제품 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입하처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입하일자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수량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금액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검수자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검수 수량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검수 일자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검수 항목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합격 여부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[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합격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|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불합격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] + (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불합격 내용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2000" b="1" dirty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ㆍ결품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신청서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검수자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제품명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제품코드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입하처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입하일자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수량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금액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{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결품처리사유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}</a:t>
            </a:r>
            <a:endParaRPr lang="ko-KR" altLang="en-US" sz="2000" b="1" dirty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ㆍ결품처리내역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결품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신청서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확인자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*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결품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처리가 완료되었음을 확인*</a:t>
            </a:r>
          </a:p>
          <a:p>
            <a:pPr fontAlgn="base"/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ㆍ관리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라벨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센터 구분 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작업존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구분 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작업라인 구분 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랙번호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구분 코드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셀 구분 코드</a:t>
            </a:r>
          </a:p>
          <a:p>
            <a:pPr fontAlgn="base"/>
            <a:r>
              <a:rPr lang="ko-KR" altLang="en-US" sz="2000" b="1" dirty="0" err="1">
                <a:latin typeface="a옛날목욕탕L" pitchFamily="18" charset="-127"/>
                <a:ea typeface="a옛날목욕탕L" pitchFamily="18" charset="-127"/>
              </a:rPr>
              <a:t>ㆍ입고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 요청 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= (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관리 라벨</a:t>
            </a:r>
            <a:r>
              <a:rPr lang="en-US" altLang="ko-KR" sz="2000" b="1" dirty="0">
                <a:latin typeface="a옛날목욕탕L" pitchFamily="18" charset="-127"/>
                <a:ea typeface="a옛날목욕탕L" pitchFamily="18" charset="-127"/>
              </a:rPr>
              <a:t>) + </a:t>
            </a:r>
            <a:r>
              <a:rPr lang="ko-KR" altLang="en-US" sz="2000" b="1" dirty="0">
                <a:latin typeface="a옛날목욕탕L" pitchFamily="18" charset="-127"/>
                <a:ea typeface="a옛날목욕탕L" pitchFamily="18" charset="-127"/>
              </a:rPr>
              <a:t>입고 책임자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43768" y="1357298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A1(Level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23078" y="1343613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1044090"/>
            <a:ext cx="395376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1108275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Data Dictionary(DD)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1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96145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A2(Level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5601" name="_x247281936" descr="EMB0000133c52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6168"/>
            <a:ext cx="7463358" cy="464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1340768"/>
            <a:ext cx="784887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1170" y="1932218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ㆍ재고정보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관리라벨 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제품코드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제품명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규격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단위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수량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금액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재고조사일자</a:t>
            </a:r>
          </a:p>
          <a:p>
            <a:pPr fontAlgn="base"/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ㆍ변경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후 재고 정보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변경된 관리라벨 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변경된 재고정보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작업자</a:t>
            </a:r>
          </a:p>
          <a:p>
            <a:pPr fontAlgn="base"/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ㆍ재고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일치 여부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*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재고정보의 제품과 수량을 비교하여 일치 여부를 통보함 *</a:t>
            </a:r>
          </a:p>
          <a:p>
            <a:pPr fontAlgn="base"/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ㆍ보류정보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관리라벨 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제품코드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제품명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구격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단위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수량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금액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보류사유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확인자</a:t>
            </a:r>
            <a:endParaRPr lang="ko-KR" altLang="en-US" sz="2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72330" y="1357298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A2(Level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23078" y="1343613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1044090"/>
            <a:ext cx="395376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1108275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Data Dictionary(DD)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274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/>
              <a:t>4</a:t>
            </a:r>
            <a:r>
              <a:rPr lang="en-US" altLang="ko-KR" sz="4400" dirty="0" smtClean="0"/>
              <a:t>. </a:t>
            </a:r>
            <a:r>
              <a:rPr lang="en-US" altLang="ko-KR" sz="4400" dirty="0"/>
              <a:t>Data Modeling (DFD)</a:t>
            </a:r>
          </a:p>
          <a:p>
            <a:endParaRPr lang="ko-KR" altLang="en-US" sz="36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1096145"/>
            <a:ext cx="133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A3(Level 2)</a:t>
            </a:r>
            <a:endParaRPr lang="ko-KR" alt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5" name="_x191197240" descr="EMB0000133c5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5476"/>
            <a:ext cx="7463358" cy="4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5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1340768"/>
            <a:ext cx="7848872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4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1170" y="193221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ㆍ출하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신청서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관리라벨 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매출 제품명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제품 코드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출고처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출고일자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출하수량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매출금액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 err="1">
                <a:latin typeface="a옛날목욕탕L" pitchFamily="18" charset="-127"/>
                <a:ea typeface="a옛날목욕탕L" pitchFamily="18" charset="-127"/>
              </a:rPr>
              <a:t>매입처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재고내역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작성자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ㆍ피킹내역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작업자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일시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변경된 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재고정보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ㆍ이상무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*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재고정보와 일치하는지 확인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*</a:t>
            </a:r>
            <a:endParaRPr lang="en-US" altLang="ko-KR" sz="2400" dirty="0" smtClean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400" dirty="0" err="1" smtClean="0">
                <a:latin typeface="a옛날목욕탕L" pitchFamily="18" charset="-127"/>
                <a:ea typeface="a옛날목욕탕L" pitchFamily="18" charset="-127"/>
              </a:rPr>
              <a:t>ㆍ출고요청</a:t>
            </a:r>
            <a:r>
              <a:rPr lang="ko-KR" altLang="en-US" sz="2400" dirty="0" smtClean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400" dirty="0">
                <a:latin typeface="a옛날목욕탕L" pitchFamily="18" charset="-127"/>
                <a:ea typeface="a옛날목욕탕L" pitchFamily="18" charset="-127"/>
              </a:rPr>
              <a:t>= *</a:t>
            </a:r>
            <a:r>
              <a:rPr lang="ko-KR" altLang="en-US" sz="2400" dirty="0">
                <a:latin typeface="a옛날목욕탕L" pitchFamily="18" charset="-127"/>
                <a:ea typeface="a옛날목욕탕L" pitchFamily="18" charset="-127"/>
              </a:rPr>
              <a:t>출하신청서 전달*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2330" y="1357298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A3(Level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23078" y="1343613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1044090"/>
            <a:ext cx="395376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1108275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Data Dictionary(DD)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8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1096145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A4(Level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8673" name="_x191743264" descr="EMB0000133c520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65476"/>
            <a:ext cx="7463358" cy="491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9512" y="102295"/>
            <a:ext cx="3417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a옛날목욕탕L" pitchFamily="18" charset="-127"/>
                <a:ea typeface="a옛날목욕탕L" pitchFamily="18" charset="-127"/>
              </a:rPr>
              <a:t>0</a:t>
            </a:r>
            <a:r>
              <a:rPr lang="en-US" altLang="ko-KR" sz="5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ko-KR" altLang="en-US" sz="5400" dirty="0" smtClean="0">
                <a:latin typeface="a옛날목욕탕L" pitchFamily="18" charset="-127"/>
                <a:ea typeface="a옛날목욕탕L" pitchFamily="18" charset="-127"/>
              </a:rPr>
              <a:t>조원구성</a:t>
            </a:r>
            <a:endParaRPr lang="ko-KR" altLang="en-US" sz="54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893888" y="2979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7815"/>
              </p:ext>
            </p:extLst>
          </p:nvPr>
        </p:nvGraphicFramePr>
        <p:xfrm>
          <a:off x="288504" y="1809701"/>
          <a:ext cx="3889052" cy="1602612"/>
        </p:xfrm>
        <a:graphic>
          <a:graphicData uri="http://schemas.openxmlformats.org/drawingml/2006/table">
            <a:tbl>
              <a:tblPr/>
              <a:tblGrid>
                <a:gridCol w="1268227"/>
                <a:gridCol w="1048330"/>
                <a:gridCol w="1572495"/>
              </a:tblGrid>
              <a:tr h="5342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하 종우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●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),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부조장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수행업무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IDEF0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모델링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최종검토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9552" y="17728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4819" name="_x247306808" descr="EMB0000133c521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9" y="1913682"/>
            <a:ext cx="1071562" cy="14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71796"/>
              </p:ext>
            </p:extLst>
          </p:nvPr>
        </p:nvGraphicFramePr>
        <p:xfrm>
          <a:off x="4716016" y="1772816"/>
          <a:ext cx="4080891" cy="1656183"/>
        </p:xfrm>
        <a:graphic>
          <a:graphicData uri="http://schemas.openxmlformats.org/drawingml/2006/table">
            <a:tbl>
              <a:tblPr/>
              <a:tblGrid>
                <a:gridCol w="1538089"/>
                <a:gridCol w="772735"/>
                <a:gridCol w="1770067"/>
              </a:tblGrid>
              <a:tr h="507525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김 태정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부조장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●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),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수행업무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-3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DFD, PPT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893888" y="297973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4821" name="_x247306808" descr="EMB0000133c52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33"/>
          <a:stretch>
            <a:fillRect/>
          </a:stretch>
        </p:blipFill>
        <p:spPr bwMode="auto">
          <a:xfrm>
            <a:off x="4823718" y="1843832"/>
            <a:ext cx="1296144" cy="15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63521"/>
              </p:ext>
            </p:extLst>
          </p:nvPr>
        </p:nvGraphicFramePr>
        <p:xfrm>
          <a:off x="223764" y="4509120"/>
          <a:ext cx="3897560" cy="1733969"/>
        </p:xfrm>
        <a:graphic>
          <a:graphicData uri="http://schemas.openxmlformats.org/drawingml/2006/table">
            <a:tbl>
              <a:tblPr/>
              <a:tblGrid>
                <a:gridCol w="1468991"/>
                <a:gridCol w="895829"/>
                <a:gridCol w="1532740"/>
              </a:tblGrid>
              <a:tr h="53136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김 상재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부조장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●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수행업무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BPMN,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문서취합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823" name="_x247306808" descr="EMB0000133c52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81128"/>
            <a:ext cx="1277044" cy="157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98777"/>
              </p:ext>
            </p:extLst>
          </p:nvPr>
        </p:nvGraphicFramePr>
        <p:xfrm>
          <a:off x="4788024" y="4509120"/>
          <a:ext cx="3934966" cy="1733969"/>
        </p:xfrm>
        <a:graphic>
          <a:graphicData uri="http://schemas.openxmlformats.org/drawingml/2006/table">
            <a:tbl>
              <a:tblPr/>
              <a:tblGrid>
                <a:gridCol w="1483090"/>
                <a:gridCol w="831596"/>
                <a:gridCol w="1620280"/>
              </a:tblGrid>
              <a:tr h="53136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성명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김 민한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수행역할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(),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부조장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(),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조원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●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a옛날목욕탕L" pitchFamily="18" charset="-127"/>
                        <a:ea typeface="a옛날목욕탕L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1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수행업무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WBS Chart,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a옛날목욕탕L" pitchFamily="18" charset="-127"/>
                          <a:ea typeface="a옛날목욕탕L" pitchFamily="18" charset="-127"/>
                        </a:rPr>
                        <a:t>비즈니스프로세스 정의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4825" name="_x247306888" descr="EMB0000133c52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52" y="4521242"/>
            <a:ext cx="1202258" cy="16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11560" y="1340768"/>
            <a:ext cx="7848872" cy="5055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7584" y="1717582"/>
            <a:ext cx="74888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ㆍ출고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예정정보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관리라벨 코드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매출 제품명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제품 코드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출고처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출고일자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출하수량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단가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매출금액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매입처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재고내역 </a:t>
            </a: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ㆍ작업이력내역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작성자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일자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작업자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인적사항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업무 시작 시간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업무 종료 시간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(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초과근무내역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ㆍ작업자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인적사항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직급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이름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연락처</a:t>
            </a: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ㆍ초과근무내역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초과근무시간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초과근무내역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확인란</a:t>
            </a: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ㆍ배송실적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작업자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인적사항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배송일자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운행정보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(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초과근무내역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작업자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인적사항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직급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이름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연락처</a:t>
            </a: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ㆍ운행정보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상차지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하차지</a:t>
            </a: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ㆍ초과근무내역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초과근무시간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초과근무내역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확인란</a:t>
            </a: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ㆍ노무계획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작성일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작업자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인적사항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업무 내용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업무 시간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(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업무누적시간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)</a:t>
            </a:r>
            <a:endParaRPr lang="ko-KR" altLang="en-US" sz="2000" dirty="0">
              <a:latin typeface="a옛날목욕탕L" pitchFamily="18" charset="-127"/>
              <a:ea typeface="a옛날목욕탕L" pitchFamily="18" charset="-127"/>
            </a:endParaRPr>
          </a:p>
          <a:p>
            <a:pPr fontAlgn="base"/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ㆍ작업자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인적사항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직급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이름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+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연락처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2330" y="1357298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A4(Level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123078" y="1343613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1044090"/>
            <a:ext cx="3953760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1108275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a옛날목욕탕L" pitchFamily="18" charset="-127"/>
                <a:ea typeface="a옛날목욕탕L" pitchFamily="18" charset="-127"/>
              </a:rPr>
              <a:t>Data Dictionary(DD)</a:t>
            </a:r>
            <a:endParaRPr lang="ko-KR" altLang="en-US" sz="2800" dirty="0"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2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1520" y="122729"/>
            <a:ext cx="68563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5</a:t>
            </a:r>
            <a:r>
              <a:rPr lang="en-US" altLang="ko-KR" sz="4400" dirty="0" smtClean="0">
                <a:latin typeface="a옛날목욕탕L" pitchFamily="18" charset="-127"/>
                <a:ea typeface="a옛날목욕탕L" pitchFamily="18" charset="-127"/>
              </a:rPr>
              <a:t>. </a:t>
            </a:r>
            <a:r>
              <a:rPr lang="en-US" altLang="ko-KR" sz="4400" dirty="0">
                <a:latin typeface="a옛날목욕탕L" pitchFamily="18" charset="-127"/>
                <a:ea typeface="a옛날목욕탕L" pitchFamily="18" charset="-127"/>
              </a:rPr>
              <a:t>Data Modeling (DFD)</a:t>
            </a:r>
          </a:p>
          <a:p>
            <a:endParaRPr lang="ko-KR" altLang="en-US" sz="3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071546"/>
            <a:ext cx="1411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목욕탕L" pitchFamily="18" charset="-127"/>
                <a:ea typeface="a옛날목욕탕L" pitchFamily="18" charset="-127"/>
              </a:rPr>
              <a:t>A5(Level 2)</a:t>
            </a:r>
            <a:endParaRPr lang="ko-KR" altLang="en-US" sz="1600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3528" y="1083769"/>
            <a:ext cx="1337354" cy="36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32769" name="_x247304408" descr="EMB0000133c52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05" y="1465476"/>
            <a:ext cx="7370745" cy="397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92205" y="5445224"/>
            <a:ext cx="7370745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7" y="5733256"/>
            <a:ext cx="70567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ㆍ포상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및 작업 계획 </a:t>
            </a:r>
            <a:r>
              <a:rPr lang="en-US" altLang="ko-KR" sz="2000" dirty="0">
                <a:latin typeface="a옛날목욕탕L" pitchFamily="18" charset="-127"/>
                <a:ea typeface="a옛날목욕탕L" pitchFamily="18" charset="-127"/>
              </a:rPr>
              <a:t>= * 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추가 수당이나 </a:t>
            </a:r>
            <a:r>
              <a:rPr lang="ko-KR" altLang="en-US" sz="2000" dirty="0" err="1">
                <a:latin typeface="a옛날목욕탕L" pitchFamily="18" charset="-127"/>
                <a:ea typeface="a옛날목욕탕L" pitchFamily="18" charset="-127"/>
              </a:rPr>
              <a:t>단합회와</a:t>
            </a:r>
            <a:r>
              <a:rPr lang="ko-KR" altLang="en-US" sz="2000" dirty="0">
                <a:latin typeface="a옛날목욕탕L" pitchFamily="18" charset="-127"/>
                <a:ea typeface="a옛날목욕탕L" pitchFamily="18" charset="-127"/>
              </a:rPr>
              <a:t> 같은 작업자들의 복지와 혜택을 위한 가상의 정책계획 *</a:t>
            </a:r>
          </a:p>
          <a:p>
            <a:endParaRPr lang="ko-KR" altLang="en-US" dirty="0">
              <a:latin typeface="a옛날목욕탕L" pitchFamily="18" charset="-127"/>
              <a:ea typeface="a옛날목욕탕L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592" y="5445223"/>
            <a:ext cx="2664296" cy="3600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옛날목욕탕L" pitchFamily="18" charset="-127"/>
                <a:ea typeface="a옛날목욕탕L" pitchFamily="18" charset="-127"/>
              </a:rPr>
              <a:t>Data Dictionary(DD)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a옛날목욕탕L" pitchFamily="18" charset="-127"/>
              <a:ea typeface="a옛날목욕탕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55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2" y="-36661"/>
            <a:ext cx="9199562" cy="688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02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옛날목욕탕L" pitchFamily="18" charset="-127"/>
              <a:ea typeface="a옛날목욕탕L" pitchFamily="18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102295"/>
            <a:ext cx="4951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a옛날목욕탕L" pitchFamily="18" charset="-127"/>
                <a:ea typeface="a옛날목욕탕L" pitchFamily="18" charset="-127"/>
              </a:rPr>
              <a:t>1. WBS Chart</a:t>
            </a:r>
            <a:endParaRPr lang="ko-KR" altLang="en-US" sz="5400" dirty="0">
              <a:latin typeface="a옛날목욕탕L" pitchFamily="18" charset="-127"/>
              <a:ea typeface="a옛날목욕탕L" pitchFamily="18" charset="-127"/>
            </a:endParaRPr>
          </a:p>
        </p:txBody>
      </p:sp>
      <p:pic>
        <p:nvPicPr>
          <p:cNvPr id="26626" name="Picture 2" descr="C:\Users\Administrator\Downloads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71296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4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95832" y="144475"/>
            <a:ext cx="9096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en-US" altLang="ko-KR" sz="4000" dirty="0">
                <a:latin typeface="a옛날목욕탕L" pitchFamily="18" charset="-127"/>
                <a:ea typeface="a옛날목욕탕L" pitchFamily="18" charset="-127"/>
              </a:rPr>
              <a:t>Business Process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Definition</a:t>
            </a:r>
            <a:endParaRPr lang="en-US" altLang="ko-KR" sz="40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00100" y="2643182"/>
            <a:ext cx="7017407" cy="2270845"/>
            <a:chOff x="362903" y="1318876"/>
            <a:chExt cx="7017407" cy="2270845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03" y="1485858"/>
              <a:ext cx="1595256" cy="1152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346771" y="1579005"/>
              <a:ext cx="1178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옛날목욕탕L" pitchFamily="18" charset="-127"/>
                  <a:ea typeface="a옛날목욕탕L" pitchFamily="18" charset="-127"/>
                </a:rPr>
                <a:t>물류비용 </a:t>
              </a:r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  <a:p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9" name="아래쪽 화살표 8"/>
            <p:cNvSpPr/>
            <p:nvPr/>
          </p:nvSpPr>
          <p:spPr>
            <a:xfrm>
              <a:off x="3148985" y="1533190"/>
              <a:ext cx="720080" cy="968441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51660" y="1551291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옛날목욕탕L" pitchFamily="18" charset="-127"/>
                  <a:ea typeface="a옛날목욕탕L" pitchFamily="18" charset="-127"/>
                </a:rPr>
                <a:t>물류서비스</a:t>
              </a:r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  <a:p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0" name="위쪽 화살표 9"/>
            <p:cNvSpPr/>
            <p:nvPr/>
          </p:nvSpPr>
          <p:spPr>
            <a:xfrm>
              <a:off x="5577877" y="1533190"/>
              <a:ext cx="769516" cy="960675"/>
            </a:xfrm>
            <a:prstGeom prst="up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5977" y="2747636"/>
              <a:ext cx="4929222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a옛날목욕탕L" pitchFamily="18" charset="-127"/>
                  <a:ea typeface="a옛날목욕탕L" pitchFamily="18" charset="-127"/>
                </a:rPr>
                <a:t>물류배송분야의 체계적인 프로세스 중 판매물류 관리</a:t>
              </a:r>
              <a:endParaRPr lang="ko-KR" altLang="en-US" dirty="0">
                <a:latin typeface="a옛날목욕탕L" pitchFamily="18" charset="-127"/>
                <a:ea typeface="a옛날목욕탕L" pitchFamily="18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1531" y="1318876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8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95832" y="144475"/>
            <a:ext cx="9096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en-US" altLang="ko-KR" sz="4000" dirty="0">
                <a:latin typeface="a옛날목욕탕L" pitchFamily="18" charset="-127"/>
                <a:ea typeface="a옛날목욕탕L" pitchFamily="18" charset="-127"/>
              </a:rPr>
              <a:t>Business Process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Definition</a:t>
            </a:r>
            <a:endParaRPr lang="en-US" altLang="ko-KR" sz="40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" name="그룹 27"/>
          <p:cNvGrpSpPr/>
          <p:nvPr/>
        </p:nvGrpSpPr>
        <p:grpSpPr>
          <a:xfrm>
            <a:off x="1071538" y="1500174"/>
            <a:ext cx="6998779" cy="2270845"/>
            <a:chOff x="395536" y="3878290"/>
            <a:chExt cx="6998779" cy="2270845"/>
          </a:xfrm>
        </p:grpSpPr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889" y="5028916"/>
              <a:ext cx="845319" cy="112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933056"/>
              <a:ext cx="1595256" cy="108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3" y="3933057"/>
              <a:ext cx="1367532" cy="1080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2694" y="3948926"/>
              <a:ext cx="1760422" cy="108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95536" y="3878290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190088" y="4653136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90088" y="4293096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995315" y="4461179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247342" y="4185353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156" y="5146112"/>
              <a:ext cx="1390650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" name="그룹 27"/>
          <p:cNvGrpSpPr/>
          <p:nvPr/>
        </p:nvGrpSpPr>
        <p:grpSpPr>
          <a:xfrm>
            <a:off x="1071538" y="4071942"/>
            <a:ext cx="6998779" cy="2335712"/>
            <a:chOff x="381531" y="1318876"/>
            <a:chExt cx="6998779" cy="2335712"/>
          </a:xfrm>
        </p:grpSpPr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426" y="2408246"/>
              <a:ext cx="1318246" cy="124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직사각형 29"/>
            <p:cNvSpPr/>
            <p:nvPr/>
          </p:nvSpPr>
          <p:spPr>
            <a:xfrm>
              <a:off x="381531" y="1318876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013557" y="1885109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265584" y="1609283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335024"/>
              <a:ext cx="1595256" cy="1063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직선 연결선 35"/>
            <p:cNvCxnSpPr/>
            <p:nvPr/>
          </p:nvCxnSpPr>
          <p:spPr>
            <a:xfrm>
              <a:off x="2173294" y="2060848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2173294" y="1700808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3" y="1396008"/>
              <a:ext cx="1367532" cy="1002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612" y="1382572"/>
              <a:ext cx="1581194" cy="101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1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895" y="2380046"/>
              <a:ext cx="11715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38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95832" y="144475"/>
            <a:ext cx="923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en-US" altLang="ko-KR" sz="4000" dirty="0">
                <a:latin typeface="a옛날목욕탕L" pitchFamily="18" charset="-127"/>
                <a:ea typeface="a옛날목욕탕L" pitchFamily="18" charset="-127"/>
              </a:rPr>
              <a:t>Business Process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Definition</a:t>
            </a:r>
            <a:endParaRPr lang="en-US" altLang="ko-KR" sz="40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000100" y="2571744"/>
            <a:ext cx="6998779" cy="2279538"/>
            <a:chOff x="395536" y="3878290"/>
            <a:chExt cx="6998779" cy="2279538"/>
          </a:xfrm>
        </p:grpSpPr>
        <p:pic>
          <p:nvPicPr>
            <p:cNvPr id="5134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9182" y="5014828"/>
              <a:ext cx="1495425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3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426" y="5013709"/>
              <a:ext cx="1114425" cy="1079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95536" y="3878290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190088" y="4653136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90088" y="4293096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8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789" y="4031146"/>
              <a:ext cx="1512003" cy="98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3" y="4031146"/>
              <a:ext cx="1080121" cy="98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583" y="4042741"/>
              <a:ext cx="1042625" cy="970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392" y="4062586"/>
              <a:ext cx="1321904" cy="951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직선 연결선 36"/>
            <p:cNvCxnSpPr/>
            <p:nvPr/>
          </p:nvCxnSpPr>
          <p:spPr>
            <a:xfrm>
              <a:off x="3707904" y="4522428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959931" y="4246602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5400093" y="4510222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652120" y="4234396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35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355" y="5076740"/>
              <a:ext cx="1695450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6822" y="144475"/>
            <a:ext cx="9160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en-US" altLang="ko-KR" sz="4000" dirty="0">
                <a:latin typeface="a옛날목욕탕L" pitchFamily="18" charset="-127"/>
                <a:ea typeface="a옛날목욕탕L" pitchFamily="18" charset="-127"/>
              </a:rPr>
              <a:t>Business Process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Definition</a:t>
            </a:r>
            <a:endParaRPr lang="en-US" altLang="ko-KR" sz="40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857224" y="1285860"/>
            <a:ext cx="6998779" cy="2307762"/>
            <a:chOff x="381531" y="1318876"/>
            <a:chExt cx="6998779" cy="2307762"/>
          </a:xfrm>
        </p:grpSpPr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392" y="2331243"/>
              <a:ext cx="1238250" cy="1295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381531" y="1318876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3709339" y="1872903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961366" y="1597077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173294" y="2060848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173294" y="1700808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76" y="1414562"/>
              <a:ext cx="1413227" cy="91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426" y="1432198"/>
              <a:ext cx="1055478" cy="91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5583" y="1432198"/>
              <a:ext cx="1042625" cy="91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148" y="1432198"/>
              <a:ext cx="1332148" cy="91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직선 연결선 35"/>
            <p:cNvCxnSpPr/>
            <p:nvPr/>
          </p:nvCxnSpPr>
          <p:spPr>
            <a:xfrm>
              <a:off x="5308208" y="1890539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5560235" y="1614713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2" name="Picture 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067" y="2454298"/>
              <a:ext cx="1209675" cy="1006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2791" y="2471837"/>
              <a:ext cx="1562100" cy="10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" name="그룹 57"/>
          <p:cNvGrpSpPr/>
          <p:nvPr/>
        </p:nvGrpSpPr>
        <p:grpSpPr>
          <a:xfrm>
            <a:off x="857224" y="3857628"/>
            <a:ext cx="6998779" cy="2270845"/>
            <a:chOff x="395536" y="3878290"/>
            <a:chExt cx="6998779" cy="2270845"/>
          </a:xfrm>
        </p:grpSpPr>
        <p:pic>
          <p:nvPicPr>
            <p:cNvPr id="6159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4815" y="4887682"/>
              <a:ext cx="11715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95536" y="3878290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190088" y="4653136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90088" y="4293096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013556" y="4536889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4265583" y="4261063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55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425" y="4075287"/>
              <a:ext cx="1361131" cy="90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358" y="4075287"/>
              <a:ext cx="1396781" cy="905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75" y="4064087"/>
              <a:ext cx="1413227" cy="916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917" y="4963753"/>
              <a:ext cx="1203449" cy="1057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676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0"/>
            <a:ext cx="15621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0" y="1030288"/>
            <a:ext cx="914400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95832" y="144475"/>
            <a:ext cx="923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2. </a:t>
            </a:r>
            <a:r>
              <a:rPr lang="en-US" altLang="ko-KR" sz="4000" dirty="0">
                <a:latin typeface="a옛날목욕탕L" pitchFamily="18" charset="-127"/>
                <a:ea typeface="a옛날목욕탕L" pitchFamily="18" charset="-127"/>
              </a:rPr>
              <a:t>Business Process </a:t>
            </a:r>
            <a:r>
              <a:rPr lang="en-US" altLang="ko-KR" sz="4000" dirty="0" smtClean="0">
                <a:latin typeface="a옛날목욕탕L" pitchFamily="18" charset="-127"/>
                <a:ea typeface="a옛날목욕탕L" pitchFamily="18" charset="-127"/>
              </a:rPr>
              <a:t>Definition</a:t>
            </a:r>
            <a:endParaRPr lang="en-US" altLang="ko-KR" sz="4000" dirty="0">
              <a:latin typeface="a옛날목욕탕L" pitchFamily="18" charset="-127"/>
              <a:ea typeface="a옛날목욕탕L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85786" y="1357298"/>
            <a:ext cx="6998779" cy="4736359"/>
            <a:chOff x="395536" y="1412776"/>
            <a:chExt cx="6998779" cy="4736359"/>
          </a:xfrm>
        </p:grpSpPr>
        <p:pic>
          <p:nvPicPr>
            <p:cNvPr id="7187" name="Picture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4384" y="4869160"/>
              <a:ext cx="1476375" cy="127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13" y="4961332"/>
              <a:ext cx="1247775" cy="1170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21"/>
            <p:cNvSpPr/>
            <p:nvPr/>
          </p:nvSpPr>
          <p:spPr>
            <a:xfrm>
              <a:off x="395536" y="3878290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2190088" y="4653136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90088" y="4293096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3720422" y="4536889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3972449" y="4261063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400093" y="4568922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652120" y="4293096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1779" y="2509975"/>
              <a:ext cx="1547439" cy="115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067" y="2515255"/>
              <a:ext cx="1352550" cy="1143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직사각형 43"/>
            <p:cNvSpPr/>
            <p:nvPr/>
          </p:nvSpPr>
          <p:spPr>
            <a:xfrm>
              <a:off x="395536" y="1412776"/>
              <a:ext cx="6998779" cy="22708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목욕탕L" pitchFamily="18" charset="-127"/>
                <a:ea typeface="a옛날목욕탕L" pitchFamily="18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2190088" y="2187622"/>
              <a:ext cx="310637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190088" y="1827582"/>
              <a:ext cx="313366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3720422" y="2071375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3972449" y="1795549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175" y="1522459"/>
              <a:ext cx="1413227" cy="992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2426" y="1626771"/>
              <a:ext cx="1042625" cy="91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477" y="1626771"/>
              <a:ext cx="1208010" cy="899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392" y="1653442"/>
              <a:ext cx="111127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3" name="직선 연결선 52"/>
            <p:cNvCxnSpPr/>
            <p:nvPr/>
          </p:nvCxnSpPr>
          <p:spPr>
            <a:xfrm>
              <a:off x="5400093" y="2103408"/>
              <a:ext cx="504055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5652120" y="1827582"/>
              <a:ext cx="0" cy="57606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9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538" y="2553728"/>
              <a:ext cx="112395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1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8067" y="3999883"/>
              <a:ext cx="1096984" cy="939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Picture 1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477" y="4013186"/>
              <a:ext cx="1208010" cy="925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Picture 1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148" y="4081635"/>
              <a:ext cx="1260140" cy="857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Picture 18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697" y="4938886"/>
              <a:ext cx="1471724" cy="1095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95" name="Picture 2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4" y="4026157"/>
            <a:ext cx="1413227" cy="755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38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765</Words>
  <Application>Microsoft Office PowerPoint</Application>
  <PresentationFormat>화면 슬라이드 쇼(4:3)</PresentationFormat>
  <Paragraphs>120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a옛날목욕탕L</vt:lpstr>
      <vt:lpstr>맑은 고딕</vt:lpstr>
      <vt:lpstr>Arial</vt:lpstr>
      <vt:lpstr>Office 테마</vt:lpstr>
      <vt:lpstr>물류배송관리업무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물류배송관리업무</dc:title>
  <dc:creator>.</dc:creator>
  <cp:lastModifiedBy>Semi_</cp:lastModifiedBy>
  <cp:revision>33</cp:revision>
  <dcterms:created xsi:type="dcterms:W3CDTF">2017-06-09T10:08:36Z</dcterms:created>
  <dcterms:modified xsi:type="dcterms:W3CDTF">2018-05-15T01:40:01Z</dcterms:modified>
</cp:coreProperties>
</file>