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8" r:id="rId3"/>
    <p:sldId id="262" r:id="rId4"/>
    <p:sldId id="266" r:id="rId5"/>
    <p:sldId id="289" r:id="rId6"/>
    <p:sldId id="263" r:id="rId7"/>
    <p:sldId id="276" r:id="rId8"/>
    <p:sldId id="277" r:id="rId9"/>
    <p:sldId id="267" r:id="rId10"/>
    <p:sldId id="264" r:id="rId11"/>
    <p:sldId id="278" r:id="rId12"/>
    <p:sldId id="271" r:id="rId13"/>
    <p:sldId id="284" r:id="rId14"/>
    <p:sldId id="285" r:id="rId15"/>
    <p:sldId id="282" r:id="rId16"/>
    <p:sldId id="281" r:id="rId17"/>
    <p:sldId id="280" r:id="rId18"/>
    <p:sldId id="286" r:id="rId19"/>
    <p:sldId id="290" r:id="rId20"/>
    <p:sldId id="265" r:id="rId21"/>
    <p:sldId id="272" r:id="rId22"/>
    <p:sldId id="273" r:id="rId23"/>
    <p:sldId id="274" r:id="rId24"/>
    <p:sldId id="287" r:id="rId25"/>
    <p:sldId id="291" r:id="rId26"/>
    <p:sldId id="29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12" y="-1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3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7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8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0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3/9/2017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792000"/>
          </a:xfrm>
          <a:prstGeom prst="rect">
            <a:avLst/>
          </a:prstGeo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4104456" cy="504056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0" y="1340768"/>
            <a:ext cx="4392488" cy="504056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3/9/2017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836712"/>
            <a:ext cx="395536" cy="244476"/>
          </a:xfrm>
          <a:prstGeom prst="rect">
            <a:avLst/>
          </a:prstGeom>
        </p:spPr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395536" y="2060848"/>
            <a:ext cx="4248472" cy="432048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2079848"/>
            <a:ext cx="4248000" cy="430148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3/9/2017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836712"/>
            <a:ext cx="395536" cy="244476"/>
          </a:xfrm>
          <a:prstGeom prst="rect">
            <a:avLst/>
          </a:prstGeom>
        </p:spPr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395536" y="1340768"/>
            <a:ext cx="4248472" cy="640080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348760"/>
            <a:ext cx="4248000" cy="640080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792000"/>
          </a:xfrm>
          <a:prstGeom prst="rect">
            <a:avLst/>
          </a:prstGeo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836712"/>
            <a:ext cx="395536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836712"/>
            <a:ext cx="395536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95536" y="1340768"/>
            <a:ext cx="1800200" cy="5040560"/>
          </a:xfrm>
          <a:prstGeom prst="rect">
            <a:avLst/>
          </a:prstGeo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340768"/>
            <a:ext cx="6696744" cy="504056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95736" y="836712"/>
            <a:ext cx="6768752" cy="36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792000"/>
          </a:xfrm>
          <a:prstGeom prst="rect">
            <a:avLst/>
          </a:prstGeo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24744"/>
            <a:ext cx="8569306" cy="5256584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836712"/>
            <a:ext cx="395536" cy="244476"/>
          </a:xfrm>
          <a:prstGeom prst="rect">
            <a:avLst/>
          </a:prstGeo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7"/>
          </p:nvPr>
        </p:nvSpPr>
        <p:spPr>
          <a:xfrm>
            <a:off x="395288" y="1027113"/>
            <a:ext cx="8569325" cy="54006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52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8"/>
          <p:cNvSpPr>
            <a:spLocks noGrp="1"/>
          </p:cNvSpPr>
          <p:nvPr>
            <p:ph sz="quarter" idx="17"/>
          </p:nvPr>
        </p:nvSpPr>
        <p:spPr>
          <a:xfrm>
            <a:off x="395288" y="1027113"/>
            <a:ext cx="8569325" cy="54006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72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7750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20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026691"/>
            <a:ext cx="8640762" cy="542664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1800"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8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>
          <a:xfrm>
            <a:off x="0" y="1052736"/>
            <a:ext cx="395536" cy="244476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72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07504" y="1024161"/>
            <a:ext cx="4608512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3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>
          <a:xfrm>
            <a:off x="0" y="1052736"/>
            <a:ext cx="395536" cy="244476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72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07504" y="1024161"/>
            <a:ext cx="4608512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2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720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2"/>
          </p:nvPr>
        </p:nvSpPr>
        <p:spPr>
          <a:xfrm>
            <a:off x="6297488" y="644825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12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96000" y="6448057"/>
            <a:ext cx="56346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780580"/>
            <a:ext cx="3960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411038" y="78058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764704"/>
            <a:ext cx="395536" cy="244476"/>
          </a:xfrm>
          <a:prstGeom prst="rect">
            <a:avLst/>
          </a:prstGeom>
        </p:spPr>
        <p:txBody>
          <a:bodyPr vert="horz" lIns="0" rIns="0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9" name="텍스트 개체 틀 12"/>
          <p:cNvSpPr>
            <a:spLocks noGrp="1"/>
          </p:cNvSpPr>
          <p:nvPr>
            <p:ph type="body" idx="1"/>
          </p:nvPr>
        </p:nvSpPr>
        <p:spPr>
          <a:xfrm>
            <a:off x="395536" y="1033686"/>
            <a:ext cx="8569306" cy="54196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37" r:id="rId3"/>
    <p:sldLayoutId id="2147483936" r:id="rId4"/>
    <p:sldLayoutId id="2147483938" r:id="rId5"/>
    <p:sldLayoutId id="2147483941" r:id="rId6"/>
    <p:sldLayoutId id="2147483939" r:id="rId7"/>
    <p:sldLayoutId id="2147483940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pencv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CHAPTER </a:t>
            </a:r>
            <a:r>
              <a:rPr lang="en-US" altLang="ko-KR" b="1" dirty="0" smtClean="0"/>
              <a:t>02 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PART </a:t>
            </a:r>
            <a:r>
              <a:rPr lang="en-US" altLang="ko-KR" b="1" dirty="0" smtClean="0"/>
              <a:t>01 </a:t>
            </a:r>
            <a:r>
              <a:rPr lang="ko-KR" altLang="en-US" dirty="0" smtClean="0"/>
              <a:t>영상 </a:t>
            </a:r>
            <a:r>
              <a:rPr lang="ko-KR" altLang="en-US" dirty="0"/>
              <a:t>처리 개요 및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2.3.1 </a:t>
            </a:r>
            <a:r>
              <a:rPr lang="ko-KR" altLang="en-US" dirty="0"/>
              <a:t>솔루션 및 프로젝트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dirty="0"/>
              <a:t>2.3.2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디렉터리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2.3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스튜디오에서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5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69306" cy="792000"/>
          </a:xfrm>
        </p:spPr>
        <p:txBody>
          <a:bodyPr/>
          <a:lstStyle/>
          <a:p>
            <a:r>
              <a:rPr lang="en-US" altLang="ko-KR" dirty="0"/>
              <a:t>2.3.1 </a:t>
            </a:r>
            <a:r>
              <a:rPr lang="ko-KR" altLang="en-US" dirty="0"/>
              <a:t>솔루션 및 프로젝트 만들기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4294967295"/>
          </p:nvPr>
        </p:nvSpPr>
        <p:spPr>
          <a:xfrm>
            <a:off x="395536" y="1124744"/>
            <a:ext cx="8569306" cy="5256584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0924"/>
            <a:ext cx="7200800" cy="533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691" y="2243711"/>
            <a:ext cx="353472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53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프로젝트 생성 후 디렉터리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2.3.1 </a:t>
            </a:r>
            <a:r>
              <a:rPr lang="ko-KR" altLang="en-US" dirty="0"/>
              <a:t>솔루션 및 프로젝트 만들기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5819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5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 smtClean="0"/>
              <a:t>속성 페이지 열기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2.3.2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디렉터리 설정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58280"/>
            <a:ext cx="82772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240344" y="5606978"/>
            <a:ext cx="1873080" cy="214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83544" y="2046312"/>
            <a:ext cx="794368" cy="214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11519" y="3436498"/>
            <a:ext cx="1548000" cy="214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8" idx="1"/>
          </p:cNvCxnSpPr>
          <p:nvPr/>
        </p:nvCxnSpPr>
        <p:spPr>
          <a:xfrm>
            <a:off x="2977912" y="2153777"/>
            <a:ext cx="3333607" cy="1390186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lg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7" idx="2"/>
          </p:cNvCxnSpPr>
          <p:nvPr/>
        </p:nvCxnSpPr>
        <p:spPr>
          <a:xfrm flipH="1" flipV="1">
            <a:off x="2580728" y="2261241"/>
            <a:ext cx="657276" cy="3345738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lg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/>
              <a:t>속성 페이지 설정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2.3.2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디렉터리 설정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611957"/>
            <a:ext cx="822007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815" y="2880518"/>
            <a:ext cx="3476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685767" y="2677376"/>
            <a:ext cx="1443847" cy="214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6730" y="2819640"/>
            <a:ext cx="1229420" cy="214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056150" y="2784841"/>
            <a:ext cx="629617" cy="14226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238650" y="2664494"/>
            <a:ext cx="335297" cy="214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33121" y="2880518"/>
            <a:ext cx="588119" cy="214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12" name="꺾인 연결선 11"/>
          <p:cNvCxnSpPr>
            <a:stCxn id="10" idx="2"/>
            <a:endCxn id="11" idx="2"/>
          </p:cNvCxnSpPr>
          <p:nvPr/>
        </p:nvCxnSpPr>
        <p:spPr>
          <a:xfrm rot="5400000">
            <a:off x="6758728" y="1447876"/>
            <a:ext cx="216024" cy="3079118"/>
          </a:xfrm>
          <a:prstGeom prst="bentConnector3">
            <a:avLst>
              <a:gd name="adj1" fmla="val 20582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99792" y="3024534"/>
            <a:ext cx="1548000" cy="21492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14" name="꺾인 연결선 13"/>
          <p:cNvCxnSpPr>
            <a:stCxn id="7" idx="0"/>
            <a:endCxn id="10" idx="0"/>
          </p:cNvCxnSpPr>
          <p:nvPr/>
        </p:nvCxnSpPr>
        <p:spPr>
          <a:xfrm rot="5400000" flipH="1" flipV="1">
            <a:off x="5900554" y="171631"/>
            <a:ext cx="12882" cy="4998608"/>
          </a:xfrm>
          <a:prstGeom prst="bentConnector3">
            <a:avLst>
              <a:gd name="adj1" fmla="val 187456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/>
              <a:t>속성 페이지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 디렉터리 </a:t>
            </a:r>
            <a:r>
              <a:rPr lang="en-US" altLang="ko-KR" dirty="0" smtClean="0"/>
              <a:t>: C:\opencv\build\include</a:t>
            </a:r>
          </a:p>
          <a:p>
            <a:pPr lvl="1"/>
            <a:r>
              <a:rPr lang="ko-KR" altLang="en-US" dirty="0" smtClean="0"/>
              <a:t>라이브러리 디렉터리 </a:t>
            </a:r>
            <a:r>
              <a:rPr lang="en-US" altLang="ko-KR" dirty="0" smtClean="0"/>
              <a:t>: C:\opencv\build\x64\vc14\lib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2.3.2 OpenCV </a:t>
            </a:r>
            <a:r>
              <a:rPr lang="ko-KR" altLang="en-US" smtClean="0"/>
              <a:t>디렉터리 설정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13" y="2708920"/>
            <a:ext cx="46386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212976"/>
            <a:ext cx="46386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8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 smtClean="0"/>
              <a:t>플랫폼 지정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2.3.2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디렉터리 설정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629519"/>
            <a:ext cx="82677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8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smtClean="0"/>
              <a:t>추가 종속성</a:t>
            </a:r>
            <a:endParaRPr lang="en-US" altLang="ko-KR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2.3.2 OpenCV </a:t>
            </a:r>
            <a:r>
              <a:rPr lang="ko-KR" altLang="en-US" smtClean="0"/>
              <a:t>디렉터리 설정</a:t>
            </a:r>
            <a:endParaRPr lang="ko-KR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3" y="1628800"/>
            <a:ext cx="822007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60988" y="3007710"/>
            <a:ext cx="540000" cy="214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58720" y="3368845"/>
            <a:ext cx="540000" cy="214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986112" y="2328459"/>
            <a:ext cx="3587835" cy="432370"/>
            <a:chOff x="4986112" y="2328459"/>
            <a:chExt cx="3587835" cy="43237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2503654"/>
              <a:ext cx="34766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8238650" y="2328459"/>
              <a:ext cx="335297" cy="2149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86112" y="2480859"/>
              <a:ext cx="594000" cy="2149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cxnSp>
          <p:nvCxnSpPr>
            <p:cNvPr id="11" name="직선 화살표 연결선 10"/>
            <p:cNvCxnSpPr>
              <a:endCxn id="9" idx="3"/>
            </p:cNvCxnSpPr>
            <p:nvPr/>
          </p:nvCxnSpPr>
          <p:spPr>
            <a:xfrm flipH="1">
              <a:off x="5580112" y="2435923"/>
              <a:ext cx="2658538" cy="152401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2" name="직선 화살표 연결선 11"/>
          <p:cNvCxnSpPr/>
          <p:nvPr/>
        </p:nvCxnSpPr>
        <p:spPr>
          <a:xfrm flipV="1">
            <a:off x="1698720" y="2503654"/>
            <a:ext cx="1073080" cy="972655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4037781" y="2695788"/>
            <a:ext cx="4638675" cy="4378236"/>
            <a:chOff x="4037781" y="2695788"/>
            <a:chExt cx="4638675" cy="4378236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781" y="3645024"/>
              <a:ext cx="4638675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직선 화살표 연결선 19"/>
            <p:cNvCxnSpPr/>
            <p:nvPr/>
          </p:nvCxnSpPr>
          <p:spPr>
            <a:xfrm flipH="1">
              <a:off x="4499992" y="2695788"/>
              <a:ext cx="648072" cy="1093252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42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 smtClean="0"/>
              <a:t>속성 관리자 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상단 메뉴에서 </a:t>
            </a:r>
            <a:r>
              <a:rPr lang="en-US" altLang="ko-KR" dirty="0" smtClean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]-[</a:t>
            </a:r>
            <a:r>
              <a:rPr lang="ko-KR" altLang="en-US" dirty="0"/>
              <a:t>다른 창</a:t>
            </a:r>
            <a:r>
              <a:rPr lang="en-US" altLang="ko-KR" dirty="0"/>
              <a:t>]-[</a:t>
            </a:r>
            <a:r>
              <a:rPr lang="ko-KR" altLang="en-US" dirty="0"/>
              <a:t>속성 관리자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속성 시트 만들기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[Tip] </a:t>
            </a:r>
            <a:r>
              <a:rPr lang="ko-KR" altLang="en-US" dirty="0" smtClean="0"/>
              <a:t>속성 시트 활용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234315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56083"/>
            <a:ext cx="3024336" cy="118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244917" y="3781159"/>
            <a:ext cx="1843889" cy="214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769" y="2996952"/>
            <a:ext cx="5229675" cy="294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6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/>
              <a:t>간단한 </a:t>
            </a:r>
            <a:r>
              <a:rPr lang="en-US" altLang="ko-KR" dirty="0" err="1"/>
              <a:t>OpenCV</a:t>
            </a:r>
            <a:r>
              <a:rPr lang="en-US" altLang="ko-KR" dirty="0"/>
              <a:t> API </a:t>
            </a:r>
            <a:r>
              <a:rPr lang="ko-KR" altLang="en-US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42284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/>
          <p:cNvSpPr>
            <a:spLocks noGrp="1"/>
          </p:cNvSpPr>
          <p:nvPr>
            <p:ph type="pic" idx="1"/>
          </p:nvPr>
        </p:nvSpPr>
        <p:spPr/>
      </p:sp>
      <p:sp>
        <p:nvSpPr>
          <p:cNvPr id="3" name="내용 개체 틀 2"/>
          <p:cNvSpPr>
            <a:spLocks noGrp="1"/>
          </p:cNvSpPr>
          <p:nvPr>
            <p:ph type="body" sz="half" idx="2"/>
          </p:nvPr>
        </p:nvSpPr>
        <p:spPr>
          <a:xfrm>
            <a:off x="2195736" y="836712"/>
            <a:ext cx="7315200" cy="3456384"/>
          </a:xfrm>
        </p:spPr>
        <p:txBody>
          <a:bodyPr/>
          <a:lstStyle/>
          <a:p>
            <a:r>
              <a:rPr lang="en-US" altLang="ko-KR" dirty="0" smtClean="0"/>
              <a:t>2.1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</a:p>
          <a:p>
            <a:r>
              <a:rPr lang="en-US" altLang="ko-KR" dirty="0" smtClean="0"/>
              <a:t>2.2 </a:t>
            </a:r>
            <a:r>
              <a:rPr lang="ko-KR" altLang="en-US" dirty="0" smtClean="0"/>
              <a:t>설치 및 기본 환경 설정</a:t>
            </a:r>
          </a:p>
          <a:p>
            <a:r>
              <a:rPr lang="en-US" altLang="ko-KR" dirty="0" smtClean="0"/>
              <a:t>2.3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스튜디오에서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설정하기</a:t>
            </a:r>
          </a:p>
          <a:p>
            <a:r>
              <a:rPr lang="en-US" altLang="ko-KR" dirty="0" smtClean="0"/>
              <a:t>2.4 </a:t>
            </a:r>
            <a:r>
              <a:rPr lang="ko-KR" altLang="en-US" dirty="0" smtClean="0"/>
              <a:t>간단한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/>
              <a:t>간단한 </a:t>
            </a:r>
            <a:r>
              <a:rPr lang="en-US" altLang="ko-KR" dirty="0" err="1"/>
              <a:t>OpenCV</a:t>
            </a:r>
            <a:r>
              <a:rPr lang="en-US" altLang="ko-KR" dirty="0"/>
              <a:t> API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 smtClean="0"/>
              <a:t>속성 시트에 프로젝트 속성 지정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기본 디렉터리 지정과 같은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 디렉터리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라이브러</a:t>
            </a:r>
            <a:r>
              <a:rPr lang="ko-KR" altLang="en-US" dirty="0" smtClean="0"/>
              <a:t> 디렉터리 지정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추가종속성 지정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72816"/>
            <a:ext cx="3095238" cy="184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75" y="1628800"/>
            <a:ext cx="234315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346758" y="3379603"/>
            <a:ext cx="1144910" cy="214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/>
              <a:t>간단한 </a:t>
            </a:r>
            <a:r>
              <a:rPr lang="en-US" altLang="ko-KR" dirty="0" err="1"/>
              <a:t>OpenCV</a:t>
            </a:r>
            <a:r>
              <a:rPr lang="en-US" altLang="ko-KR" dirty="0"/>
              <a:t> API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/>
              <a:t>속성 시트 저장 후 </a:t>
            </a:r>
            <a:r>
              <a:rPr lang="ko-KR" altLang="en-US" dirty="0" smtClean="0"/>
              <a:t>파일 내용 확인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65041"/>
            <a:ext cx="8182372" cy="392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7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/>
              <a:t>간단한 </a:t>
            </a:r>
            <a:r>
              <a:rPr lang="en-US" altLang="ko-KR" dirty="0" err="1"/>
              <a:t>OpenCV</a:t>
            </a:r>
            <a:r>
              <a:rPr lang="en-US" altLang="ko-KR" dirty="0"/>
              <a:t> API </a:t>
            </a:r>
            <a:r>
              <a:rPr lang="ko-KR" altLang="en-US" dirty="0"/>
              <a:t>사용하기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 smtClean="0"/>
              <a:t>소스 파일 생성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8" y="1700808"/>
            <a:ext cx="84963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80728"/>
            <a:ext cx="512056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7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/>
              <a:t>간단한 </a:t>
            </a:r>
            <a:r>
              <a:rPr lang="en-US" altLang="ko-KR" dirty="0" err="1"/>
              <a:t>OpenCV</a:t>
            </a:r>
            <a:r>
              <a:rPr lang="en-US" altLang="ko-KR" dirty="0"/>
              <a:t> API </a:t>
            </a:r>
            <a:r>
              <a:rPr lang="ko-KR" altLang="en-US" dirty="0"/>
              <a:t>사용하기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59" y="1052736"/>
            <a:ext cx="7963597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5186948" y="836712"/>
            <a:ext cx="2553404" cy="654618"/>
          </a:xfrm>
          <a:prstGeom prst="wedgeRoundRectCallout">
            <a:avLst>
              <a:gd name="adj1" fmla="val -104593"/>
              <a:gd name="adj2" fmla="val 8733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 smtClean="0"/>
              <a:t>cv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imshow</a:t>
            </a:r>
            <a:r>
              <a:rPr lang="en-US" altLang="ko-KR" sz="1600" dirty="0"/>
              <a:t>() </a:t>
            </a:r>
            <a:r>
              <a:rPr lang="ko-KR" altLang="en-US" sz="1600" dirty="0" smtClean="0"/>
              <a:t>함수 </a:t>
            </a:r>
            <a:r>
              <a:rPr lang="ko-KR" altLang="en-US" sz="1600" dirty="0" err="1" smtClean="0"/>
              <a:t>사용위해</a:t>
            </a:r>
            <a:r>
              <a:rPr lang="en-US" altLang="ko-KR" sz="1600" dirty="0" smtClean="0"/>
              <a:t>highgui.hpp </a:t>
            </a:r>
            <a:r>
              <a:rPr lang="ko-KR" altLang="en-US" sz="1600" dirty="0"/>
              <a:t>헤더 파일을 포함한다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-37799" y="1037671"/>
            <a:ext cx="1585463" cy="447113"/>
          </a:xfrm>
          <a:prstGeom prst="wedgeRoundRectCallout">
            <a:avLst>
              <a:gd name="adj1" fmla="val 65538"/>
              <a:gd name="adj2" fmla="val 4001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/>
              <a:t>cv </a:t>
            </a:r>
            <a:r>
              <a:rPr lang="ko-KR" altLang="en-US" sz="1600" dirty="0" smtClean="0"/>
              <a:t>네임스페이스 사용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350181" y="1982294"/>
            <a:ext cx="2110251" cy="654618"/>
          </a:xfrm>
          <a:prstGeom prst="wedgeRoundRectCallout">
            <a:avLst>
              <a:gd name="adj1" fmla="val -121379"/>
              <a:gd name="adj2" fmla="val 9170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/>
              <a:t>300</a:t>
            </a:r>
            <a:r>
              <a:rPr lang="ko-KR" altLang="en-US" sz="1600" dirty="0"/>
              <a:t>행</a:t>
            </a:r>
            <a:r>
              <a:rPr lang="en-US" altLang="ko-KR" sz="1600" dirty="0"/>
              <a:t>, 400</a:t>
            </a:r>
            <a:r>
              <a:rPr lang="ko-KR" altLang="en-US" sz="1600" dirty="0"/>
              <a:t>열 </a:t>
            </a:r>
            <a:r>
              <a:rPr lang="ko-KR" altLang="en-US" sz="1600" dirty="0" smtClean="0"/>
              <a:t>크기 행렬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및 </a:t>
            </a:r>
            <a:r>
              <a:rPr lang="en-US" altLang="ko-KR" sz="1600" dirty="0" smtClean="0"/>
              <a:t>200</a:t>
            </a:r>
            <a:r>
              <a:rPr lang="ko-KR" altLang="en-US" sz="1600" dirty="0" smtClean="0"/>
              <a:t>으로 초기화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181829" y="4305328"/>
            <a:ext cx="2110251" cy="491824"/>
          </a:xfrm>
          <a:prstGeom prst="wedgeRoundRectCallout">
            <a:avLst>
              <a:gd name="adj1" fmla="val -53764"/>
              <a:gd name="adj2" fmla="val -23649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600" dirty="0" smtClean="0"/>
              <a:t>행렬의 </a:t>
            </a:r>
            <a:r>
              <a:rPr lang="ko-KR" altLang="en-US" sz="1600" dirty="0"/>
              <a:t>내용을 윈도우에 </a:t>
            </a:r>
            <a:r>
              <a:rPr lang="ko-KR" altLang="en-US" sz="1600" dirty="0" smtClean="0"/>
              <a:t>영상으로 표시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41867" y="4434137"/>
            <a:ext cx="1569765" cy="595107"/>
          </a:xfrm>
          <a:prstGeom prst="wedgeRoundRectCallout">
            <a:avLst>
              <a:gd name="adj1" fmla="val 33531"/>
              <a:gd name="adj2" fmla="val -15129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600" dirty="0" smtClean="0"/>
              <a:t>키보드로부터 키가 입력될 </a:t>
            </a:r>
            <a:r>
              <a:rPr lang="ko-KR" altLang="en-US" sz="1600" smtClean="0"/>
              <a:t>때까지 무한대기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429000"/>
            <a:ext cx="39719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7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/>
              <a:t>간단한 </a:t>
            </a:r>
            <a:r>
              <a:rPr lang="en-US" altLang="ko-KR" dirty="0" err="1"/>
              <a:t>OpenCV</a:t>
            </a:r>
            <a:r>
              <a:rPr lang="en-US" altLang="ko-KR" dirty="0"/>
              <a:t> API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 smtClean="0"/>
              <a:t>에러 발생시 </a:t>
            </a:r>
            <a:r>
              <a:rPr lang="ko-KR" altLang="en-US" smtClean="0"/>
              <a:t>모습 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2677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6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단원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는 인텔사</a:t>
            </a:r>
            <a:r>
              <a:rPr lang="en-US" altLang="ko-KR" dirty="0" smtClean="0"/>
              <a:t>(Intel)</a:t>
            </a:r>
            <a:r>
              <a:rPr lang="ko-KR" altLang="en-US" dirty="0" smtClean="0"/>
              <a:t>에서 개발된 </a:t>
            </a:r>
            <a:r>
              <a:rPr lang="en-US" altLang="ko-KR" dirty="0" smtClean="0"/>
              <a:t>IPL(Image Processing Library)</a:t>
            </a:r>
            <a:r>
              <a:rPr lang="ko-KR" altLang="en-US" dirty="0" smtClean="0"/>
              <a:t>을 기반으로 만들어진 컴퓨터 비전 라이브러리이다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2006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1.0 </a:t>
            </a:r>
            <a:r>
              <a:rPr lang="ko-KR" altLang="en-US" dirty="0" smtClean="0"/>
              <a:t>버전을</a:t>
            </a:r>
            <a:r>
              <a:rPr lang="en-US" altLang="ko-KR" dirty="0" smtClean="0"/>
              <a:t>, 2008</a:t>
            </a:r>
            <a:r>
              <a:rPr lang="ko-KR" altLang="en-US" dirty="0" smtClean="0"/>
              <a:t>년에는 </a:t>
            </a:r>
            <a:r>
              <a:rPr lang="en-US" altLang="ko-KR" dirty="0" smtClean="0"/>
              <a:t>1.1 </a:t>
            </a:r>
            <a:r>
              <a:rPr lang="ko-KR" altLang="en-US" dirty="0" smtClean="0"/>
              <a:t>버전을 발표했다</a:t>
            </a:r>
            <a:r>
              <a:rPr lang="en-US" altLang="ko-KR" dirty="0" smtClean="0"/>
              <a:t>. 2009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2.0 </a:t>
            </a:r>
            <a:r>
              <a:rPr lang="ko-KR" altLang="en-US" dirty="0" smtClean="0"/>
              <a:t>버전으로 올라가면서</a:t>
            </a:r>
            <a:r>
              <a:rPr lang="en-US" altLang="ko-KR" dirty="0" smtClean="0"/>
              <a:t>, C++ API</a:t>
            </a:r>
            <a:r>
              <a:rPr lang="ko-KR" altLang="en-US" dirty="0" smtClean="0"/>
              <a:t>를 기본으로 제공했다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3.1 </a:t>
            </a:r>
            <a:r>
              <a:rPr lang="ko-KR" altLang="en-US" dirty="0" smtClean="0"/>
              <a:t>버전을 발표했다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는 동적 연결 라이브러리</a:t>
            </a:r>
            <a:r>
              <a:rPr lang="en-US" altLang="ko-KR" dirty="0" smtClean="0"/>
              <a:t>(DLL) </a:t>
            </a:r>
            <a:r>
              <a:rPr lang="ko-KR" altLang="en-US" dirty="0" smtClean="0"/>
              <a:t>파일로 제공되며</a:t>
            </a:r>
            <a:r>
              <a:rPr lang="en-US" altLang="ko-KR" dirty="0" smtClean="0"/>
              <a:t>, DLL</a:t>
            </a:r>
            <a:r>
              <a:rPr lang="ko-KR" altLang="en-US" dirty="0" smtClean="0"/>
              <a:t>을 응용 프로그램에서 사용하려면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윈도우즈의</a:t>
            </a:r>
            <a:r>
              <a:rPr lang="ko-KR" altLang="en-US" dirty="0" smtClean="0"/>
              <a:t> 시스템 환경변수인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DLL </a:t>
            </a:r>
            <a:r>
              <a:rPr lang="ko-KR" altLang="en-US" dirty="0" smtClean="0"/>
              <a:t>파일이 있는 디렉터리의 경로를 추가해야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스튜디오의 프로젝트에서 </a:t>
            </a:r>
            <a:r>
              <a:rPr lang="en-US" altLang="ko-KR" dirty="0" err="1" smtClean="0"/>
              <a:t>OpenCV</a:t>
            </a:r>
            <a:r>
              <a:rPr lang="ko-KR" altLang="en-US" dirty="0" smtClean="0"/>
              <a:t>의 디렉터리를 설정하려면</a:t>
            </a:r>
            <a:r>
              <a:rPr lang="en-US" altLang="ko-KR" dirty="0" smtClean="0"/>
              <a:t>, 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선택해서 “속성 페이지” 창을 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포함 디렉터리와 라이브러리 디렉터리를 다음과 같이 지정한다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2000" dirty="0" smtClean="0"/>
              <a:t>포함 디렉터리 </a:t>
            </a:r>
            <a:r>
              <a:rPr lang="en-US" altLang="ko-KR" sz="2000" dirty="0" smtClean="0"/>
              <a:t>: C:\opencv\build\include</a:t>
            </a:r>
          </a:p>
          <a:p>
            <a:pPr lvl="1"/>
            <a:r>
              <a:rPr lang="ko-KR" altLang="en-US" sz="2000" dirty="0" smtClean="0"/>
              <a:t>라이브러리 디렉터리 </a:t>
            </a:r>
            <a:r>
              <a:rPr lang="en-US" altLang="ko-KR" sz="2000" dirty="0" smtClean="0"/>
              <a:t>: C:\opencv\build\x64\vc14\lib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85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단원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 </a:t>
            </a:r>
            <a:r>
              <a:rPr lang="ko-KR" altLang="en-US" dirty="0"/>
              <a:t>종속성에 라이브러리 파일을 직접 입력해야 한다</a:t>
            </a:r>
            <a:r>
              <a:rPr lang="en-US" altLang="ko-KR" dirty="0"/>
              <a:t>. [</a:t>
            </a:r>
            <a:r>
              <a:rPr lang="ko-KR" altLang="en-US" dirty="0"/>
              <a:t>속성 페이지</a:t>
            </a:r>
            <a:r>
              <a:rPr lang="en-US" altLang="ko-KR" dirty="0"/>
              <a:t>] </a:t>
            </a:r>
            <a:r>
              <a:rPr lang="ko-KR" altLang="en-US" dirty="0"/>
              <a:t>창에서 </a:t>
            </a:r>
            <a:r>
              <a:rPr lang="en-US" altLang="ko-KR" dirty="0"/>
              <a:t>[</a:t>
            </a:r>
            <a:r>
              <a:rPr lang="ko-KR" altLang="en-US" dirty="0" err="1"/>
              <a:t>링커</a:t>
            </a:r>
            <a:r>
              <a:rPr lang="en-US" altLang="ko-KR" dirty="0"/>
              <a:t>]-[</a:t>
            </a:r>
            <a:r>
              <a:rPr lang="ko-KR" altLang="en-US" dirty="0" smtClean="0"/>
              <a:t>입력</a:t>
            </a:r>
            <a:r>
              <a:rPr lang="en-US" altLang="ko-KR" dirty="0"/>
              <a:t>]-[</a:t>
            </a:r>
            <a:r>
              <a:rPr lang="ko-KR" altLang="en-US" dirty="0"/>
              <a:t>추가 종속성</a:t>
            </a:r>
            <a:r>
              <a:rPr lang="en-US" altLang="ko-KR" dirty="0"/>
              <a:t>] </a:t>
            </a:r>
            <a:r>
              <a:rPr lang="ko-KR" altLang="en-US" dirty="0"/>
              <a:t>항목을 </a:t>
            </a:r>
            <a:r>
              <a:rPr lang="ko-KR" altLang="en-US" dirty="0" smtClean="0"/>
              <a:t>선택한다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sz="2000" dirty="0" smtClean="0"/>
              <a:t>C:\opencv\ build\x64\vc14\lib </a:t>
            </a:r>
            <a:r>
              <a:rPr lang="ko-KR" altLang="en-US" sz="2000" dirty="0" smtClean="0"/>
              <a:t>폴더에 있는 *</a:t>
            </a:r>
            <a:r>
              <a:rPr lang="en-US" altLang="ko-KR" sz="2000" dirty="0"/>
              <a:t>.lib </a:t>
            </a:r>
            <a:r>
              <a:rPr lang="ko-KR" altLang="en-US" sz="2000" dirty="0"/>
              <a:t>파일명을 적는다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프로젝트의 </a:t>
            </a:r>
            <a:r>
              <a:rPr lang="ko-KR" altLang="en-US" dirty="0"/>
              <a:t>속성은 속성 시트 파일로 저장할 수 있고</a:t>
            </a:r>
            <a:r>
              <a:rPr lang="en-US" altLang="ko-KR" dirty="0"/>
              <a:t>, </a:t>
            </a:r>
            <a:r>
              <a:rPr lang="ko-KR" altLang="en-US" dirty="0"/>
              <a:t>저장된 속성 시트 파일을 </a:t>
            </a:r>
            <a:r>
              <a:rPr lang="ko-KR" altLang="en-US" dirty="0" smtClean="0"/>
              <a:t>불러와서 사용하면 </a:t>
            </a:r>
            <a:r>
              <a:rPr lang="ko-KR" altLang="en-US" dirty="0"/>
              <a:t>매번 프로젝트 속성을 </a:t>
            </a:r>
            <a:r>
              <a:rPr lang="ko-KR" altLang="en-US" dirty="0" smtClean="0"/>
              <a:t>설정해야 하는 </a:t>
            </a:r>
            <a:r>
              <a:rPr lang="ko-KR" altLang="en-US" dirty="0"/>
              <a:t>번거로움을 덜 수 있다</a:t>
            </a:r>
            <a:r>
              <a:rPr lang="en-US" altLang="ko-KR" dirty="0"/>
              <a:t>. [</a:t>
            </a:r>
            <a:r>
              <a:rPr lang="ko-KR" altLang="en-US" dirty="0"/>
              <a:t>속성 관리자</a:t>
            </a:r>
            <a:r>
              <a:rPr lang="en-US" altLang="ko-KR" dirty="0"/>
              <a:t>] </a:t>
            </a:r>
            <a:r>
              <a:rPr lang="ko-KR" altLang="en-US" dirty="0" smtClean="0"/>
              <a:t>창에서 </a:t>
            </a:r>
            <a:r>
              <a:rPr lang="ko-KR" altLang="en-US" dirty="0"/>
              <a:t>저장하고 불러온다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[</a:t>
            </a:r>
            <a:r>
              <a:rPr lang="ko-KR" altLang="en-US" dirty="0"/>
              <a:t>속성 관리자</a:t>
            </a:r>
            <a:r>
              <a:rPr lang="en-US" altLang="ko-KR" dirty="0"/>
              <a:t>] </a:t>
            </a:r>
            <a:r>
              <a:rPr lang="ko-KR" altLang="en-US" dirty="0"/>
              <a:t>창은 </a:t>
            </a: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]-[</a:t>
            </a:r>
            <a:r>
              <a:rPr lang="ko-KR" altLang="en-US" dirty="0"/>
              <a:t>다른 창</a:t>
            </a:r>
            <a:r>
              <a:rPr lang="en-US" altLang="ko-KR" dirty="0"/>
              <a:t>]-[</a:t>
            </a:r>
            <a:r>
              <a:rPr lang="ko-KR" altLang="en-US" dirty="0"/>
              <a:t>속성 관리자</a:t>
            </a:r>
            <a:r>
              <a:rPr lang="en-US" altLang="ko-KR" dirty="0"/>
              <a:t>]</a:t>
            </a:r>
            <a:r>
              <a:rPr lang="ko-KR" altLang="en-US" dirty="0"/>
              <a:t>를 차례대로 클릭하여 연다</a:t>
            </a:r>
            <a:r>
              <a:rPr lang="en-US" altLang="ko-KR" dirty="0"/>
              <a:t>. </a:t>
            </a:r>
            <a:r>
              <a:rPr lang="ko-KR" altLang="en-US" dirty="0"/>
              <a:t>여기에 </a:t>
            </a:r>
            <a:r>
              <a:rPr lang="ko-KR" altLang="en-US" dirty="0" smtClean="0"/>
              <a:t>디버그 </a:t>
            </a:r>
            <a:r>
              <a:rPr lang="ko-KR" altLang="en-US" dirty="0"/>
              <a:t>모드로 </a:t>
            </a:r>
            <a:r>
              <a:rPr lang="en-US" altLang="ko-KR" dirty="0"/>
              <a:t>[Debug| Win32], [Debug| x64] </a:t>
            </a:r>
            <a:r>
              <a:rPr lang="ko-KR" altLang="en-US" dirty="0"/>
              <a:t>폴더가 있으며</a:t>
            </a:r>
            <a:r>
              <a:rPr lang="en-US" altLang="ko-KR" dirty="0"/>
              <a:t>, </a:t>
            </a:r>
            <a:r>
              <a:rPr lang="ko-KR" altLang="en-US" dirty="0" err="1"/>
              <a:t>릴리즈</a:t>
            </a:r>
            <a:r>
              <a:rPr lang="ko-KR" altLang="en-US" dirty="0"/>
              <a:t> 모드로 </a:t>
            </a:r>
            <a:r>
              <a:rPr lang="en-US" altLang="ko-KR" dirty="0"/>
              <a:t>[</a:t>
            </a:r>
            <a:r>
              <a:rPr lang="en-US" altLang="ko-KR" dirty="0" smtClean="0"/>
              <a:t>Release|Win32</a:t>
            </a:r>
            <a:r>
              <a:rPr lang="en-US" altLang="ko-KR" dirty="0"/>
              <a:t>], [Release| x64] </a:t>
            </a:r>
            <a:r>
              <a:rPr lang="ko-KR" altLang="en-US" dirty="0"/>
              <a:t>폴더가 있다</a:t>
            </a:r>
            <a:r>
              <a:rPr lang="en-US" altLang="ko-KR" dirty="0"/>
              <a:t>. </a:t>
            </a:r>
            <a:r>
              <a:rPr lang="ko-KR" altLang="en-US" dirty="0"/>
              <a:t>해당 플랫폼에서 </a:t>
            </a:r>
            <a:r>
              <a:rPr lang="en-US" altLang="ko-KR" dirty="0"/>
              <a:t>[</a:t>
            </a:r>
            <a:r>
              <a:rPr lang="ko-KR" altLang="en-US" dirty="0"/>
              <a:t>마우스 오른쪽 버튼</a:t>
            </a:r>
            <a:r>
              <a:rPr lang="en-US" altLang="ko-KR" dirty="0"/>
              <a:t>]-[</a:t>
            </a:r>
            <a:r>
              <a:rPr lang="ko-KR" altLang="en-US" dirty="0"/>
              <a:t>새 </a:t>
            </a:r>
            <a:r>
              <a:rPr lang="ko-KR" altLang="en-US" dirty="0" smtClean="0"/>
              <a:t>프로젝트속성 </a:t>
            </a:r>
            <a:r>
              <a:rPr lang="ko-KR" altLang="en-US" dirty="0"/>
              <a:t>시트 추가</a:t>
            </a:r>
            <a:r>
              <a:rPr lang="en-US" altLang="ko-KR" dirty="0"/>
              <a:t>]</a:t>
            </a:r>
            <a:r>
              <a:rPr lang="ko-KR" altLang="en-US" dirty="0"/>
              <a:t>를 선택하여 속성 시트를 저장한다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1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 OpenCV </a:t>
            </a:r>
            <a:r>
              <a:rPr lang="ko-KR" altLang="en-US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- Open Source Computer Vision Library</a:t>
            </a:r>
          </a:p>
          <a:p>
            <a:pPr lvl="1"/>
            <a:r>
              <a:rPr lang="ko-KR" altLang="en-US" dirty="0" smtClean="0"/>
              <a:t>영상 처리와 컴퓨터 비전 관련 오픈 소스 라이브러리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2,500</a:t>
            </a:r>
            <a:r>
              <a:rPr lang="ko-KR" altLang="en-US" dirty="0" smtClean="0"/>
              <a:t>개가 넘는 알고리즘으로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영상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비전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기계 학습과 관련된 전통적인 알고리즘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얼굴 검출과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모델 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스테레오 카메라에서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좌표 생성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고해상도 영상 생성을 위한 이미지 </a:t>
            </a:r>
            <a:r>
              <a:rPr lang="ko-KR" altLang="en-US" dirty="0" err="1" smtClean="0"/>
              <a:t>스티칭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 검색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적목</a:t>
            </a:r>
            <a:r>
              <a:rPr lang="ko-KR" altLang="en-US" dirty="0" smtClean="0"/>
              <a:t> 현상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안구 운동 추적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r>
              <a:rPr lang="en-US" altLang="ko-KR" dirty="0" smtClean="0"/>
              <a:t>C, C++,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(Python), </a:t>
            </a:r>
            <a:r>
              <a:rPr lang="ko-KR" altLang="en-US" dirty="0" err="1" smtClean="0"/>
              <a:t>매트랩</a:t>
            </a:r>
            <a:r>
              <a:rPr lang="ko-KR" altLang="en-US" dirty="0" smtClean="0"/>
              <a:t> 인터페이스 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윈도우즈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리눅스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등 다양한 운영체제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MX(</a:t>
            </a:r>
            <a:r>
              <a:rPr lang="en-US" altLang="ko-KR" dirty="0" err="1" smtClean="0"/>
              <a:t>MultiMedia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eXtension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SSE(Streaming SIMD Extensions) </a:t>
            </a:r>
            <a:r>
              <a:rPr lang="ko-KR" altLang="en-US" dirty="0" smtClean="0"/>
              <a:t>명령어 통해 고속의 알고리즘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CUDA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OpenCL </a:t>
            </a:r>
            <a:r>
              <a:rPr lang="ko-KR" altLang="en-US" dirty="0" smtClean="0"/>
              <a:t>인터페이스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 OpenCV </a:t>
            </a:r>
            <a:r>
              <a:rPr lang="ko-KR" altLang="en-US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6984776" cy="597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3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2.2.1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 err="1"/>
              <a:t>내려받기</a:t>
            </a:r>
            <a:r>
              <a:rPr lang="ko-KR" altLang="en-US" dirty="0"/>
              <a:t> 및 압축 </a:t>
            </a:r>
            <a:r>
              <a:rPr lang="ko-KR" altLang="en-US" dirty="0" smtClean="0"/>
              <a:t>풀기</a:t>
            </a:r>
            <a:endParaRPr lang="en-US" altLang="ko-KR" dirty="0" smtClean="0"/>
          </a:p>
          <a:p>
            <a:r>
              <a:rPr lang="en-US" altLang="ko-KR" dirty="0"/>
              <a:t>2.2.2 Path </a:t>
            </a:r>
            <a:r>
              <a:rPr lang="ko-KR" altLang="en-US" dirty="0"/>
              <a:t>환경 변수에 경로 추가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설치 및 기본 환경 설정</a:t>
            </a:r>
          </a:p>
        </p:txBody>
      </p:sp>
    </p:spTree>
    <p:extLst>
      <p:ext uri="{BB962C8B-B14F-4D97-AF65-F5344CB8AC3E}">
        <p14:creationId xmlns:p14="http://schemas.microsoft.com/office/powerpoint/2010/main" val="13728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공식 사이트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http://opencv.org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“LATEST DOWNLOADS”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en-US" dirty="0" smtClean="0"/>
              <a:t>압축 해제 및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:\</a:t>
            </a:r>
            <a:r>
              <a:rPr lang="ko-KR" altLang="en-US" dirty="0" smtClean="0">
                <a:sym typeface="Wingdings" panose="05000000000000000000" pitchFamily="2" charset="2"/>
              </a:rPr>
              <a:t>에 압출 해제 </a:t>
            </a:r>
            <a:r>
              <a:rPr lang="en-US" altLang="ko-KR" dirty="0" smtClean="0">
                <a:sym typeface="Wingdings" panose="05000000000000000000" pitchFamily="2" charset="2"/>
              </a:rPr>
              <a:t> C:\OpenCV </a:t>
            </a:r>
            <a:r>
              <a:rPr lang="ko-KR" altLang="en-US" dirty="0" smtClean="0">
                <a:sym typeface="Wingdings" panose="05000000000000000000" pitchFamily="2" charset="2"/>
              </a:rPr>
              <a:t>폴더 자동 생성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2.2.1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 err="1"/>
              <a:t>내려받기</a:t>
            </a:r>
            <a:r>
              <a:rPr lang="ko-KR" altLang="en-US" dirty="0"/>
              <a:t> 및 압축 풀기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3384376" cy="104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921646"/>
            <a:ext cx="4641193" cy="306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1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 smtClean="0"/>
              <a:t>동적 라이브러리  파일</a:t>
            </a:r>
            <a:r>
              <a:rPr lang="en-US" altLang="ko-KR" dirty="0" smtClean="0"/>
              <a:t>(</a:t>
            </a:r>
            <a:r>
              <a:rPr lang="en-US" altLang="ko-KR" dirty="0"/>
              <a:t>DLL: Dynamic Linking Library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프로그램 내에서 함수 </a:t>
            </a:r>
            <a:r>
              <a:rPr lang="ko-KR" altLang="en-US" dirty="0"/>
              <a:t>호출 </a:t>
            </a:r>
            <a:r>
              <a:rPr lang="ko-KR" altLang="en-US" dirty="0" smtClean="0"/>
              <a:t>정보만 포함</a:t>
            </a:r>
            <a:r>
              <a:rPr lang="en-US" altLang="ko-KR" dirty="0" smtClean="0"/>
              <a:t>, </a:t>
            </a:r>
            <a:r>
              <a:rPr lang="ko-KR" altLang="en-US" dirty="0"/>
              <a:t>목적 </a:t>
            </a:r>
            <a:r>
              <a:rPr lang="ko-KR" altLang="en-US" dirty="0" smtClean="0"/>
              <a:t>코드를 </a:t>
            </a:r>
            <a:r>
              <a:rPr lang="ko-KR" altLang="en-US" dirty="0"/>
              <a:t>실행 시간에 </a:t>
            </a:r>
            <a:r>
              <a:rPr lang="ko-KR" altLang="en-US" dirty="0" smtClean="0"/>
              <a:t>호출 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 메모리 절약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디스크 </a:t>
            </a:r>
            <a:r>
              <a:rPr lang="ko-KR" altLang="en-US" dirty="0" smtClean="0"/>
              <a:t>공간 감소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en-US" dirty="0"/>
              <a:t>동적 연결 라이브러리</a:t>
            </a:r>
            <a:r>
              <a:rPr lang="en-US" altLang="ko-KR" dirty="0"/>
              <a:t>(DLL)</a:t>
            </a:r>
            <a:r>
              <a:rPr lang="ko-KR" altLang="en-US" dirty="0"/>
              <a:t>를 응용 프로그램에서 </a:t>
            </a:r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Path </a:t>
            </a:r>
            <a:r>
              <a:rPr lang="ko-KR" altLang="en-US" dirty="0" smtClean="0"/>
              <a:t>환경 변수에 경로 추가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2464" y="3573016"/>
            <a:ext cx="7956000" cy="161582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1) DLL </a:t>
            </a:r>
            <a:r>
              <a:rPr lang="ko-KR" altLang="en-US" sz="2200" dirty="0"/>
              <a:t>파일을 현재 프로젝트의 실행 디렉터리에 복사하는 방법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2) </a:t>
            </a:r>
            <a:r>
              <a:rPr lang="ko-KR" altLang="en-US" sz="2200" dirty="0" smtClean="0"/>
              <a:t>환경변수에서 </a:t>
            </a:r>
            <a:r>
              <a:rPr lang="ko-KR" altLang="en-US" sz="2200" dirty="0"/>
              <a:t>경로가 설정된 디렉터리</a:t>
            </a:r>
            <a:r>
              <a:rPr lang="en-US" altLang="ko-KR" sz="2200" dirty="0"/>
              <a:t>(</a:t>
            </a:r>
            <a:r>
              <a:rPr lang="ko-KR" altLang="en-US" sz="2200" dirty="0"/>
              <a:t>예 </a:t>
            </a:r>
            <a:r>
              <a:rPr lang="en-US" altLang="ko-KR" sz="2200" dirty="0"/>
              <a:t>C:\Windows\system32)</a:t>
            </a:r>
            <a:r>
              <a:rPr lang="ko-KR" altLang="en-US" sz="2200" dirty="0"/>
              <a:t>에 복사하는 방법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3) </a:t>
            </a:r>
            <a:r>
              <a:rPr lang="ko-KR" altLang="en-US" sz="2200" dirty="0"/>
              <a:t>시스템 환경 변수 중에 하나인 </a:t>
            </a:r>
            <a:r>
              <a:rPr lang="en-US" altLang="ko-KR" sz="2200" dirty="0"/>
              <a:t>Path</a:t>
            </a:r>
            <a:r>
              <a:rPr lang="ko-KR" altLang="en-US" sz="2200" dirty="0"/>
              <a:t>에 </a:t>
            </a:r>
            <a:r>
              <a:rPr lang="en-US" altLang="ko-KR" sz="2200" dirty="0"/>
              <a:t>DLL </a:t>
            </a:r>
            <a:r>
              <a:rPr lang="ko-KR" altLang="en-US" sz="2200" dirty="0"/>
              <a:t>파일이 있는 디렉터리의 경로를 추가하는 방법</a:t>
            </a:r>
          </a:p>
        </p:txBody>
      </p:sp>
    </p:spTree>
    <p:extLst>
      <p:ext uri="{BB962C8B-B14F-4D97-AF65-F5344CB8AC3E}">
        <p14:creationId xmlns:p14="http://schemas.microsoft.com/office/powerpoint/2010/main" val="24996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ko-KR" altLang="en-US" dirty="0"/>
              <a:t>시스템 환경 변수 </a:t>
            </a:r>
            <a:r>
              <a:rPr lang="en-US" altLang="ko-KR" dirty="0"/>
              <a:t>Path</a:t>
            </a:r>
            <a:r>
              <a:rPr lang="ko-KR" altLang="en-US" dirty="0"/>
              <a:t>의 수정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Path </a:t>
            </a:r>
            <a:r>
              <a:rPr lang="ko-KR" altLang="en-US" dirty="0" smtClean="0"/>
              <a:t>환경 변수에 경로 추가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3" y="1772816"/>
            <a:ext cx="3888432" cy="348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945" y="1772816"/>
            <a:ext cx="3924099" cy="348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91" y="2709664"/>
            <a:ext cx="39338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3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2.2.2 Path </a:t>
            </a:r>
            <a:r>
              <a:rPr lang="ko-KR" altLang="en-US" dirty="0"/>
              <a:t>환경 변수에 경로 추가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50594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0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156</TotalTime>
  <Words>764</Words>
  <Application>Microsoft Office PowerPoint</Application>
  <PresentationFormat>화면 슬라이드 쇼(4:3)</PresentationFormat>
  <Paragraphs>105</Paragraphs>
  <Slides>26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가을</vt:lpstr>
      <vt:lpstr>CHAPTER 02  OpenCV 개요</vt:lpstr>
      <vt:lpstr>목차</vt:lpstr>
      <vt:lpstr>2.1 OpenCV 소개</vt:lpstr>
      <vt:lpstr>2.1 OpenCV 소개</vt:lpstr>
      <vt:lpstr>2.2 설치 및 기본 환경 설정</vt:lpstr>
      <vt:lpstr>2.2.1 OpenCV 내려받기 및 압축 풀기</vt:lpstr>
      <vt:lpstr>2.2.2 Path 환경 변수에 경로 추가</vt:lpstr>
      <vt:lpstr>2.2.2 Path 환경 변수에 경로 추가</vt:lpstr>
      <vt:lpstr>2.2.2 Path 환경 변수에 경로 추가</vt:lpstr>
      <vt:lpstr>2.3 비주얼 스튜디오에서 OpenCV 디렉터리 설정</vt:lpstr>
      <vt:lpstr>2.3.1 솔루션 및 프로젝트 만들기</vt:lpstr>
      <vt:lpstr>2.3.1 솔루션 및 프로젝트 만들기</vt:lpstr>
      <vt:lpstr>2.3.2 OpenCV 디렉터리 설정</vt:lpstr>
      <vt:lpstr>2.3.2 OpenCV 디렉터리 설정</vt:lpstr>
      <vt:lpstr>2.3.2 OpenCV 디렉터리 설정</vt:lpstr>
      <vt:lpstr>2.3.2 OpenCV 디렉터리 설정</vt:lpstr>
      <vt:lpstr>2.3.2 OpenCV 디렉터리 설정</vt:lpstr>
      <vt:lpstr>[Tip] 속성 시트 활용</vt:lpstr>
      <vt:lpstr>2.4 간단한 OpenCV API 사용하기</vt:lpstr>
      <vt:lpstr>2.4 간단한 OpenCV API 사용하기</vt:lpstr>
      <vt:lpstr>2.4 간단한 OpenCV API 사용하기</vt:lpstr>
      <vt:lpstr>2.4 간단한 OpenCV API 사용하기</vt:lpstr>
      <vt:lpstr>2.4 간단한 OpenCV API 사용하기</vt:lpstr>
      <vt:lpstr>2.4 간단한 OpenCV API 사용하기</vt:lpstr>
      <vt:lpstr>단원 요약</vt:lpstr>
      <vt:lpstr>단원 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bae22</cp:lastModifiedBy>
  <cp:revision>196</cp:revision>
  <dcterms:created xsi:type="dcterms:W3CDTF">2017-02-21T08:17:22Z</dcterms:created>
  <dcterms:modified xsi:type="dcterms:W3CDTF">2017-03-09T04:29:44Z</dcterms:modified>
</cp:coreProperties>
</file>