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3/9/2017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395536" y="2060848"/>
            <a:ext cx="4248472" cy="4320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2079848"/>
            <a:ext cx="4248000" cy="4301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395536" y="1340768"/>
            <a:ext cx="4248472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348760"/>
            <a:ext cx="42480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95536" y="1340768"/>
            <a:ext cx="1800200" cy="504056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340768"/>
            <a:ext cx="6696744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3728" y="620688"/>
            <a:ext cx="7315200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8584" y="1297212"/>
            <a:ext cx="8569306" cy="5084116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026691"/>
            <a:ext cx="8640762" cy="542664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8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8" y="1052513"/>
            <a:ext cx="8569325" cy="53292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95536" y="1033686"/>
            <a:ext cx="8569306" cy="5419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367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227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2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4104456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0" y="1340768"/>
            <a:ext cx="4392488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2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12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780580"/>
            <a:ext cx="3960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411038" y="78058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764704"/>
            <a:ext cx="395536" cy="244476"/>
          </a:xfrm>
          <a:prstGeom prst="rect">
            <a:avLst/>
          </a:prstGeom>
        </p:spPr>
        <p:txBody>
          <a:bodyPr vert="horz" lIns="0" rIns="0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텍스트 개체 틀 12"/>
          <p:cNvSpPr>
            <a:spLocks noGrp="1"/>
          </p:cNvSpPr>
          <p:nvPr>
            <p:ph type="body" idx="1"/>
          </p:nvPr>
        </p:nvSpPr>
        <p:spPr>
          <a:xfrm>
            <a:off x="395536" y="1033686"/>
            <a:ext cx="8569306" cy="5419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7" r:id="rId2"/>
    <p:sldLayoutId id="2147483926" r:id="rId3"/>
    <p:sldLayoutId id="2147483930" r:id="rId4"/>
    <p:sldLayoutId id="2147483939" r:id="rId5"/>
    <p:sldLayoutId id="2147483940" r:id="rId6"/>
    <p:sldLayoutId id="2147483936" r:id="rId7"/>
    <p:sldLayoutId id="2147483938" r:id="rId8"/>
    <p:sldLayoutId id="2147483928" r:id="rId9"/>
    <p:sldLayoutId id="2147483929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41" r:id="rId16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01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1.5 </a:t>
            </a:r>
            <a:r>
              <a:rPr lang="ko-KR" altLang="en-US" dirty="0"/>
              <a:t>영상의 형성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양자화 </a:t>
            </a:r>
            <a:endParaRPr lang="en-US" altLang="ko-KR" dirty="0"/>
          </a:p>
          <a:p>
            <a:pPr lvl="1"/>
            <a:r>
              <a:rPr lang="ko-KR" altLang="en-US" dirty="0"/>
              <a:t>제한된 비트수로 </a:t>
            </a:r>
            <a:r>
              <a:rPr lang="ko-KR" altLang="en-US" dirty="0" err="1"/>
              <a:t>화소값을</a:t>
            </a:r>
            <a:r>
              <a:rPr lang="ko-KR" altLang="en-US" dirty="0"/>
              <a:t> 나타내려 밝기 값을 정수화 시키는 과정</a:t>
            </a:r>
          </a:p>
          <a:p>
            <a:r>
              <a:rPr lang="ko-KR" altLang="en-US" dirty="0" smtClean="0"/>
              <a:t>샘플링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무한한 연속된 </a:t>
            </a:r>
            <a:r>
              <a:rPr lang="ko-KR" altLang="en-US" dirty="0"/>
              <a:t>값을 </a:t>
            </a:r>
            <a:r>
              <a:rPr lang="ko-KR" altLang="en-US" dirty="0" smtClean="0"/>
              <a:t>일정한 해상도에 따라 </a:t>
            </a:r>
            <a:r>
              <a:rPr lang="ko-KR" altLang="en-US" dirty="0"/>
              <a:t>유한개의 </a:t>
            </a:r>
            <a:r>
              <a:rPr lang="ko-KR" altLang="en-US" dirty="0" err="1" smtClean="0"/>
              <a:t>화소수만큼</a:t>
            </a:r>
            <a:r>
              <a:rPr lang="ko-KR" altLang="en-US" dirty="0" smtClean="0"/>
              <a:t> </a:t>
            </a:r>
            <a:r>
              <a:rPr lang="ko-KR" altLang="en-US" dirty="0"/>
              <a:t>입력 값을 </a:t>
            </a:r>
            <a:r>
              <a:rPr lang="ko-KR" altLang="en-US" dirty="0" smtClean="0"/>
              <a:t>취하는 과정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491081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/>
          <a:stretch/>
        </p:blipFill>
        <p:spPr bwMode="auto">
          <a:xfrm>
            <a:off x="4932041" y="1628799"/>
            <a:ext cx="4211960" cy="378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i="1" dirty="0"/>
              <a:t>M</a:t>
            </a:r>
            <a:r>
              <a:rPr lang="en-US" altLang="ko-KR" dirty="0"/>
              <a:t>×</a:t>
            </a:r>
            <a:r>
              <a:rPr lang="en-US" altLang="ko-KR" i="1" dirty="0"/>
              <a:t>N </a:t>
            </a:r>
            <a:r>
              <a:rPr lang="ko-KR" altLang="en-US" dirty="0" smtClean="0"/>
              <a:t>크기 디지털 영상</a:t>
            </a:r>
            <a:endParaRPr lang="en-US" altLang="ko-KR" dirty="0" smtClean="0"/>
          </a:p>
          <a:p>
            <a:pPr lvl="1"/>
            <a:r>
              <a:rPr lang="ko-KR" altLang="en-US" dirty="0"/>
              <a:t>표본화 </a:t>
            </a:r>
            <a:r>
              <a:rPr lang="ko-KR" altLang="en-US" dirty="0" smtClean="0"/>
              <a:t>수에 따라 </a:t>
            </a:r>
            <a:r>
              <a:rPr lang="en-US" altLang="ko-KR" dirty="0" smtClean="0"/>
              <a:t>M, N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양자화 </a:t>
            </a:r>
            <a:r>
              <a:rPr lang="ko-KR" altLang="en-US" dirty="0" smtClean="0"/>
              <a:t>수준에 </a:t>
            </a:r>
            <a:r>
              <a:rPr lang="ko-KR" altLang="en-US" dirty="0"/>
              <a:t>따라 밝기 </a:t>
            </a:r>
            <a:r>
              <a:rPr lang="ko-KR" altLang="en-US" dirty="0" smtClean="0"/>
              <a:t>값 레벨 결정</a:t>
            </a:r>
            <a:endParaRPr lang="en-US" altLang="ko-KR" dirty="0" smtClean="0"/>
          </a:p>
          <a:p>
            <a:pPr lvl="2"/>
            <a:r>
              <a:rPr lang="en-US" altLang="ko-KR" dirty="0"/>
              <a:t>k </a:t>
            </a:r>
            <a:r>
              <a:rPr lang="ko-KR" altLang="en-US" dirty="0"/>
              <a:t>비트로 </a:t>
            </a:r>
            <a:r>
              <a:rPr lang="ko-KR" altLang="en-US" dirty="0" smtClean="0"/>
              <a:t>양자화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개 레벨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비트 양자화 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sym typeface="Wingdings" panose="05000000000000000000" pitchFamily="2" charset="2"/>
              </a:rPr>
              <a:t>= 256</a:t>
            </a:r>
            <a:r>
              <a:rPr lang="ko-KR" altLang="en-US" dirty="0" smtClean="0">
                <a:sym typeface="Wingdings" panose="05000000000000000000" pitchFamily="2" charset="2"/>
              </a:rPr>
              <a:t>개 레벨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15540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디지털 영상 처리 개념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05770"/>
            <a:ext cx="7354063" cy="3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78" y="1628800"/>
            <a:ext cx="2571178" cy="55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16016" y="2564904"/>
            <a:ext cx="2088232" cy="433741"/>
            <a:chOff x="4716016" y="2564904"/>
            <a:chExt cx="2088232" cy="433741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4716016" y="2593951"/>
              <a:ext cx="2088232" cy="404694"/>
            </a:xfrm>
            <a:prstGeom prst="wedgeRoundRectCallout">
              <a:avLst>
                <a:gd name="adj1" fmla="val -88328"/>
                <a:gd name="adj2" fmla="val -18315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/>
              <a:r>
                <a:rPr lang="ko-KR" altLang="en-US" sz="1500" dirty="0" err="1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716016" y="2564904"/>
              <a:ext cx="2088232" cy="404694"/>
            </a:xfrm>
            <a:prstGeom prst="wedgeRoundRectCallout">
              <a:avLst>
                <a:gd name="adj1" fmla="val -54036"/>
                <a:gd name="adj2" fmla="val 36674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/>
              <a:r>
                <a:rPr lang="ko-KR" altLang="en-US" sz="1500" dirty="0" err="1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4428065" y="1124744"/>
            <a:ext cx="575902" cy="334458"/>
          </a:xfrm>
          <a:prstGeom prst="wedgeRoundRectCallout">
            <a:avLst>
              <a:gd name="adj1" fmla="val -22300"/>
              <a:gd name="adj2" fmla="val 1662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631211" y="2276872"/>
            <a:ext cx="696841" cy="334458"/>
          </a:xfrm>
          <a:prstGeom prst="wedgeRoundRectCallout">
            <a:avLst>
              <a:gd name="adj1" fmla="val 146042"/>
              <a:gd name="adj2" fmla="val -1071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의료 </a:t>
            </a:r>
            <a:r>
              <a:rPr lang="ko-KR" altLang="en-US" dirty="0"/>
              <a:t>분야 </a:t>
            </a:r>
            <a:r>
              <a:rPr lang="en-US" altLang="ko-KR" dirty="0"/>
              <a:t>(</a:t>
            </a:r>
            <a:r>
              <a:rPr lang="ko-KR" altLang="en-US" dirty="0"/>
              <a:t>방사선</a:t>
            </a:r>
            <a:r>
              <a:rPr lang="en-US" altLang="ko-KR" dirty="0"/>
              <a:t>, </a:t>
            </a:r>
            <a:r>
              <a:rPr lang="ko-KR" altLang="en-US" dirty="0"/>
              <a:t>초음파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단층촬영</a:t>
            </a:r>
            <a:r>
              <a:rPr lang="en-US" altLang="ko-KR" dirty="0" smtClean="0"/>
              <a:t>(CT), </a:t>
            </a:r>
            <a:r>
              <a:rPr lang="ko-KR" altLang="en-US" dirty="0" smtClean="0"/>
              <a:t>자기 공명영상 </a:t>
            </a:r>
            <a:r>
              <a:rPr lang="en-US" altLang="ko-KR" dirty="0" smtClean="0"/>
              <a:t>(MRI)</a:t>
            </a:r>
            <a:endParaRPr lang="en-US" altLang="ko-KR" dirty="0"/>
          </a:p>
          <a:p>
            <a:pPr lvl="1"/>
            <a:r>
              <a:rPr lang="ko-KR" altLang="en-US" dirty="0"/>
              <a:t>양전자 </a:t>
            </a:r>
            <a:r>
              <a:rPr lang="ko-KR" altLang="en-US" dirty="0" smtClean="0"/>
              <a:t>단층촬영</a:t>
            </a:r>
            <a:r>
              <a:rPr lang="en-US" altLang="ko-KR" dirty="0" smtClean="0"/>
              <a:t>(PET)</a:t>
            </a:r>
          </a:p>
          <a:p>
            <a:endParaRPr lang="en-US" altLang="ko-KR" dirty="0"/>
          </a:p>
          <a:p>
            <a:r>
              <a:rPr lang="ko-KR" altLang="en-US" dirty="0" smtClean="0"/>
              <a:t>방송 </a:t>
            </a:r>
            <a:r>
              <a:rPr lang="ko-KR" altLang="en-US" dirty="0"/>
              <a:t>통신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방송 서비스로 인한 영상처리 기술 발달</a:t>
            </a:r>
            <a:endParaRPr lang="en-US" altLang="ko-KR" dirty="0" smtClean="0"/>
          </a:p>
          <a:p>
            <a:pPr lvl="1"/>
            <a:r>
              <a:rPr lang="ko-KR" altLang="en-US" dirty="0"/>
              <a:t>스포츠 방송 분야에 영상 처리 </a:t>
            </a:r>
            <a:r>
              <a:rPr lang="ko-KR" altLang="en-US" dirty="0" smtClean="0"/>
              <a:t>기술 적용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가상광고 분야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59" y="1268760"/>
            <a:ext cx="288711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r="6237"/>
          <a:stretch/>
        </p:blipFill>
        <p:spPr bwMode="auto">
          <a:xfrm>
            <a:off x="2987824" y="4697762"/>
            <a:ext cx="2985133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7" r="12119"/>
          <a:stretch/>
        </p:blipFill>
        <p:spPr bwMode="auto">
          <a:xfrm>
            <a:off x="6109107" y="4697762"/>
            <a:ext cx="2675782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공장 </a:t>
            </a:r>
            <a:r>
              <a:rPr lang="ko-KR" altLang="en-US" dirty="0"/>
              <a:t>자동화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산업용 카메라로 제품 품질 모니터링 및 불량 제거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출판 </a:t>
            </a:r>
            <a:r>
              <a:rPr lang="ko-KR" altLang="en-US" dirty="0"/>
              <a:t>및 사진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품질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색상을 조작 </a:t>
            </a:r>
            <a:r>
              <a:rPr lang="ko-KR" altLang="en-US" dirty="0"/>
              <a:t>등의 작업을 위해 영상 </a:t>
            </a:r>
            <a:r>
              <a:rPr lang="ko-KR" altLang="en-US" dirty="0" smtClean="0"/>
              <a:t>처리 기술 사용</a:t>
            </a:r>
            <a:endParaRPr lang="en-US" altLang="ko-KR" dirty="0" smtClean="0"/>
          </a:p>
          <a:p>
            <a:pPr lvl="1"/>
            <a:r>
              <a:rPr lang="ko-KR" altLang="en-US" dirty="0"/>
              <a:t>기존 영상에 영상 처리 기술을 융합하여 새로운 합성 </a:t>
            </a:r>
            <a:r>
              <a:rPr lang="ko-KR" altLang="en-US" dirty="0" smtClean="0"/>
              <a:t>영상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56" y="4725144"/>
            <a:ext cx="2857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2278"/>
            <a:ext cx="1790060" cy="226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애니메이션 및 게임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/>
              <a:t>촬영된 영상과 그래픽 기술이 </a:t>
            </a:r>
            <a:r>
              <a:rPr lang="ko-KR" altLang="en-US" dirty="0" smtClean="0"/>
              <a:t>조합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현실감 향상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en-US" altLang="ko-KR" dirty="0"/>
              <a:t>) </a:t>
            </a:r>
            <a:r>
              <a:rPr lang="ko-KR" altLang="en-US" dirty="0"/>
              <a:t>기상 및 지질 탐사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/>
              <a:t>방대한 기상 정보를 </a:t>
            </a:r>
            <a:r>
              <a:rPr lang="ko-KR" altLang="en-US" dirty="0" smtClean="0"/>
              <a:t>이용의 시각화</a:t>
            </a:r>
            <a:endParaRPr lang="en-US" altLang="ko-KR" dirty="0" smtClean="0"/>
          </a:p>
          <a:p>
            <a:pPr lvl="1"/>
            <a:r>
              <a:rPr lang="ko-KR" altLang="en-US" dirty="0"/>
              <a:t>다양한 주파수의 사진들을 </a:t>
            </a:r>
            <a:r>
              <a:rPr lang="ko-KR" altLang="en-US" dirty="0" smtClean="0"/>
              <a:t>영상 </a:t>
            </a:r>
            <a:r>
              <a:rPr lang="ko-KR" altLang="en-US" dirty="0"/>
              <a:t>처리 </a:t>
            </a:r>
            <a:r>
              <a:rPr lang="ko-KR" altLang="en-US" dirty="0" smtClean="0"/>
              <a:t>기술로 표현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1" y="4040088"/>
            <a:ext cx="2028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0017"/>
            <a:ext cx="2886125" cy="180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67" y="1988840"/>
            <a:ext cx="25251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2088231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</a:t>
            </a:r>
            <a:r>
              <a:rPr lang="ko-KR" altLang="en-US" dirty="0" smtClean="0"/>
              <a:t>분야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기타 영상 처리 분야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77744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영상 처리는 어떤 목적을 위해</a:t>
            </a:r>
            <a:r>
              <a:rPr lang="en-US" altLang="ko-KR" dirty="0"/>
              <a:t>, </a:t>
            </a:r>
            <a:r>
              <a:rPr lang="ko-KR" altLang="en-US" dirty="0" smtClean="0"/>
              <a:t>입력영상에 </a:t>
            </a:r>
            <a:r>
              <a:rPr lang="ko-KR" altLang="en-US" dirty="0"/>
              <a:t>수학적 연산을 </a:t>
            </a:r>
            <a:r>
              <a:rPr lang="ko-KR" altLang="en-US" dirty="0" err="1"/>
              <a:t>화소에</a:t>
            </a:r>
            <a:r>
              <a:rPr lang="ko-KR" altLang="en-US" dirty="0"/>
              <a:t> 가해 </a:t>
            </a:r>
            <a:r>
              <a:rPr lang="ko-KR" altLang="en-US" dirty="0" smtClean="0"/>
              <a:t>변화 주는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처리는 잡음 제거와 같은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처리로부터 물체 인식과 같은 고수준 영상 </a:t>
            </a:r>
            <a:r>
              <a:rPr lang="ko-KR" altLang="en-US" dirty="0" smtClean="0"/>
              <a:t>처리까지 </a:t>
            </a:r>
            <a:r>
              <a:rPr lang="ko-KR" altLang="en-US" dirty="0"/>
              <a:t>포함한다</a:t>
            </a:r>
            <a:r>
              <a:rPr lang="en-US" altLang="ko-KR" dirty="0"/>
              <a:t>. </a:t>
            </a:r>
            <a:r>
              <a:rPr lang="ko-KR" altLang="en-US" dirty="0"/>
              <a:t>기본적인 영상 처리는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처리를 말한다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처리의 역사는 </a:t>
            </a:r>
            <a:r>
              <a:rPr lang="en-US" altLang="ko-KR" dirty="0"/>
              <a:t>IT </a:t>
            </a:r>
            <a:r>
              <a:rPr lang="ko-KR" altLang="en-US" dirty="0"/>
              <a:t>기술에 힘입어 </a:t>
            </a:r>
            <a:r>
              <a:rPr lang="en-US" altLang="ko-KR" dirty="0"/>
              <a:t>1960</a:t>
            </a:r>
            <a:r>
              <a:rPr lang="ko-KR" altLang="en-US" dirty="0"/>
              <a:t>년대 초부터 본격적으로 </a:t>
            </a:r>
            <a:r>
              <a:rPr lang="ko-KR" altLang="en-US" dirty="0" smtClean="0"/>
              <a:t>가능하게 되었다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처리의 관련 분야인 컴퓨터 비전</a:t>
            </a:r>
            <a:r>
              <a:rPr lang="en-US" altLang="ko-KR" dirty="0"/>
              <a:t>, </a:t>
            </a:r>
            <a:r>
              <a:rPr lang="ko-KR" altLang="en-US" dirty="0"/>
              <a:t>컴퓨터그래픽스는 서로 관련이 있고 서로의 </a:t>
            </a:r>
            <a:r>
              <a:rPr lang="ko-KR" altLang="en-US" dirty="0" smtClean="0"/>
              <a:t>구분은 </a:t>
            </a:r>
            <a:r>
              <a:rPr lang="ko-KR" altLang="en-US" dirty="0"/>
              <a:t>입력의 형태로 구분할 수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영상의 </a:t>
            </a:r>
            <a:r>
              <a:rPr lang="ko-KR" altLang="en-US" dirty="0"/>
              <a:t>형성은 광원으로부터 물체에 비친 빛이 카메라 센서를 통해 영상을 형성한다</a:t>
            </a:r>
            <a:r>
              <a:rPr lang="en-US" altLang="ko-KR" dirty="0"/>
              <a:t>. </a:t>
            </a:r>
            <a:r>
              <a:rPr lang="ko-KR" altLang="en-US" dirty="0" smtClean="0"/>
              <a:t>영상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y</a:t>
            </a:r>
            <a:r>
              <a:rPr lang="en-US" altLang="ko-KR" dirty="0"/>
              <a:t>)</a:t>
            </a:r>
            <a:r>
              <a:rPr lang="ko-KR" altLang="en-US" dirty="0"/>
              <a:t>는 조명의 세기 </a:t>
            </a:r>
            <a:r>
              <a:rPr lang="en-US" altLang="ko-KR" i="1" dirty="0" err="1"/>
              <a:t>i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와 반사계수 </a:t>
            </a:r>
            <a:r>
              <a:rPr lang="en-US" altLang="ko-KR" i="1" dirty="0"/>
              <a:t>r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의 곱으로 나타난다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디지털 </a:t>
            </a:r>
            <a:r>
              <a:rPr lang="ko-KR" altLang="en-US" dirty="0"/>
              <a:t>영상은 표본화</a:t>
            </a:r>
            <a:r>
              <a:rPr lang="en-US" altLang="ko-KR" dirty="0"/>
              <a:t>(sampling)</a:t>
            </a:r>
            <a:r>
              <a:rPr lang="ko-KR" altLang="en-US" dirty="0"/>
              <a:t>와 양자화</a:t>
            </a:r>
            <a:r>
              <a:rPr lang="en-US" altLang="ko-KR" dirty="0"/>
              <a:t>(quantization) </a:t>
            </a:r>
            <a:r>
              <a:rPr lang="ko-KR" altLang="en-US" dirty="0"/>
              <a:t>단계를 거쳐서 일정한 </a:t>
            </a:r>
            <a:r>
              <a:rPr lang="ko-KR" altLang="en-US" dirty="0" err="1" smtClean="0"/>
              <a:t>수의화소의</a:t>
            </a:r>
            <a:r>
              <a:rPr lang="ko-KR" altLang="en-US" dirty="0" smtClean="0"/>
              <a:t> </a:t>
            </a:r>
            <a:r>
              <a:rPr lang="ko-KR" altLang="en-US" dirty="0"/>
              <a:t>집합 </a:t>
            </a:r>
            <a:r>
              <a:rPr lang="en-US" altLang="ko-KR" i="1" dirty="0"/>
              <a:t>M</a:t>
            </a:r>
            <a:r>
              <a:rPr lang="en-US" altLang="ko-KR" dirty="0"/>
              <a:t>×</a:t>
            </a:r>
            <a:r>
              <a:rPr lang="en-US" altLang="ko-KR" i="1" dirty="0"/>
              <a:t>N </a:t>
            </a:r>
            <a:r>
              <a:rPr lang="ko-KR" altLang="en-US" dirty="0"/>
              <a:t>크기로 표현된다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처리는 의료 분야</a:t>
            </a:r>
            <a:r>
              <a:rPr lang="en-US" altLang="ko-KR" dirty="0"/>
              <a:t>, </a:t>
            </a:r>
            <a:r>
              <a:rPr lang="ko-KR" altLang="en-US" dirty="0"/>
              <a:t>방송통신 분야를 포함한 최근의 계산 사진학과 같은 다양한 </a:t>
            </a:r>
            <a:r>
              <a:rPr lang="ko-KR" altLang="en-US" dirty="0" smtClean="0"/>
              <a:t>응용분야들을 </a:t>
            </a:r>
            <a:r>
              <a:rPr lang="ko-KR" altLang="en-US" dirty="0"/>
              <a:t>가지고 있고</a:t>
            </a:r>
            <a:r>
              <a:rPr lang="en-US" altLang="ko-KR" dirty="0"/>
              <a:t>, </a:t>
            </a:r>
            <a:r>
              <a:rPr lang="ko-KR" altLang="en-US" dirty="0"/>
              <a:t>그 응응 분야가 점차 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/>
      </p:sp>
      <p:sp>
        <p:nvSpPr>
          <p:cNvPr id="6" name="내용 개체 틀 5"/>
          <p:cNvSpPr>
            <a:spLocks noGrp="1"/>
          </p:cNvSpPr>
          <p:nvPr>
            <p:ph type="body" sz="half" idx="2"/>
          </p:nvPr>
        </p:nvSpPr>
        <p:spPr>
          <a:xfrm>
            <a:off x="2123728" y="764704"/>
            <a:ext cx="7315200" cy="37444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영상 처리란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영상 처리의 수준</a:t>
            </a:r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영상 처리의 역사</a:t>
            </a:r>
          </a:p>
          <a:p>
            <a:r>
              <a:rPr lang="en-US" altLang="ko-KR" dirty="0" smtClean="0"/>
              <a:t>1.4 </a:t>
            </a:r>
            <a:r>
              <a:rPr lang="ko-KR" altLang="en-US" dirty="0" smtClean="0"/>
              <a:t>영상 처리 관련 분야</a:t>
            </a:r>
          </a:p>
          <a:p>
            <a:r>
              <a:rPr lang="en-US" altLang="ko-KR" dirty="0" smtClean="0"/>
              <a:t>1.5 </a:t>
            </a:r>
            <a:r>
              <a:rPr lang="ko-KR" altLang="en-US" dirty="0" smtClean="0"/>
              <a:t>영상의 형성 과정</a:t>
            </a:r>
          </a:p>
          <a:p>
            <a:r>
              <a:rPr lang="en-US" altLang="ko-KR" dirty="0" smtClean="0"/>
              <a:t>1.6 </a:t>
            </a:r>
            <a:r>
              <a:rPr lang="ko-KR" altLang="en-US" dirty="0" smtClean="0"/>
              <a:t>디지털 영상의 표현과 영상 처리</a:t>
            </a:r>
          </a:p>
          <a:p>
            <a:r>
              <a:rPr lang="en-US" altLang="ko-KR" dirty="0" smtClean="0"/>
              <a:t>1.7 </a:t>
            </a:r>
            <a:r>
              <a:rPr lang="ko-KR" altLang="en-US" dirty="0" smtClean="0"/>
              <a:t>영상 처리 응용 분야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영상 </a:t>
            </a:r>
            <a:r>
              <a:rPr lang="ko-KR" altLang="en-US" dirty="0"/>
              <a:t>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밝기와 </a:t>
            </a:r>
            <a:r>
              <a:rPr lang="ko-KR" altLang="en-US" dirty="0"/>
              <a:t>색상이 다른 일정한 수의 </a:t>
            </a:r>
            <a:r>
              <a:rPr lang="ko-KR" altLang="en-US" dirty="0" err="1" smtClean="0"/>
              <a:t>화소들로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err="1"/>
              <a:t>알렉스</a:t>
            </a:r>
            <a:r>
              <a:rPr lang="ko-KR" altLang="en-US" dirty="0"/>
              <a:t> </a:t>
            </a:r>
            <a:r>
              <a:rPr lang="ko-KR" altLang="en-US" dirty="0" err="1"/>
              <a:t>튜</a:t>
            </a:r>
            <a:r>
              <a:rPr lang="en-US" altLang="ko-KR" dirty="0"/>
              <a:t>(Alex </a:t>
            </a:r>
            <a:r>
              <a:rPr lang="en-US" altLang="ko-KR" dirty="0" err="1" smtClean="0"/>
              <a:t>Tew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이미지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100x100 </a:t>
            </a:r>
            <a:r>
              <a:rPr lang="ko-KR" altLang="en-US" dirty="0" smtClean="0"/>
              <a:t>크기 영상에 다양한 이미지를 판매함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80" y="2780928"/>
            <a:ext cx="518457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영상 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- </a:t>
            </a:r>
            <a:r>
              <a:rPr lang="ko-KR" altLang="en-US" dirty="0"/>
              <a:t>입력된 영상을 어떤 목적을 위해 처리하는 기술</a:t>
            </a:r>
            <a:endParaRPr lang="en-US" altLang="ko-KR" dirty="0"/>
          </a:p>
          <a:p>
            <a:pPr lvl="1"/>
            <a:r>
              <a:rPr lang="ko-KR" altLang="en-US" dirty="0"/>
              <a:t>아날로그 영상 처리 </a:t>
            </a:r>
            <a:r>
              <a:rPr lang="en-US" altLang="ko-KR" dirty="0"/>
              <a:t>/ </a:t>
            </a:r>
            <a:r>
              <a:rPr lang="ko-KR" altLang="en-US" dirty="0"/>
              <a:t>디지털 영상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영상처리의 예</a:t>
            </a:r>
            <a:endParaRPr lang="en-US" altLang="ko-KR" dirty="0"/>
          </a:p>
          <a:p>
            <a:pPr lvl="1"/>
            <a:r>
              <a:rPr lang="ko-KR" altLang="en-US" dirty="0" smtClean="0"/>
              <a:t>어두운 영상에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밝게 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밝은 영상에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어둡게 하기</a:t>
            </a: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5720"/>
            <a:ext cx="4095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영상처리의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err="1" smtClean="0"/>
              <a:t>저수준</a:t>
            </a:r>
            <a:r>
              <a:rPr lang="ko-KR" altLang="en-US" dirty="0" smtClean="0"/>
              <a:t> 영상처리</a:t>
            </a:r>
            <a:endParaRPr lang="en-US" altLang="ko-KR" dirty="0" smtClean="0"/>
          </a:p>
          <a:p>
            <a:pPr lvl="1"/>
            <a:r>
              <a:rPr lang="ko-KR" altLang="en-US" dirty="0"/>
              <a:t>영상 </a:t>
            </a:r>
            <a:r>
              <a:rPr lang="ko-KR" altLang="en-US" dirty="0" smtClean="0"/>
              <a:t>처리 결과가 </a:t>
            </a:r>
            <a:r>
              <a:rPr lang="ko-KR" altLang="en-US" dirty="0"/>
              <a:t>영상인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smtClean="0"/>
              <a:t>고수준 영상처리</a:t>
            </a:r>
            <a:endParaRPr lang="en-US" altLang="ko-KR" dirty="0" smtClean="0"/>
          </a:p>
          <a:p>
            <a:pPr lvl="1"/>
            <a:r>
              <a:rPr lang="ko-KR" altLang="en-US" dirty="0"/>
              <a:t>영상 처리 </a:t>
            </a:r>
            <a:r>
              <a:rPr lang="ko-KR" altLang="en-US" dirty="0" smtClean="0"/>
              <a:t>결과가 영상이 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영상의 특성을 나타내는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5385702" cy="3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영상 처리의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1920</a:t>
            </a:r>
            <a:r>
              <a:rPr lang="ko-KR" altLang="en-US" dirty="0" smtClean="0"/>
              <a:t>년대 초반 런던과 뉴욕 간에 해저 케이블을 통한 신문사들이 사진 전송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본격적인 영상 처리 위한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1940</a:t>
            </a:r>
            <a:r>
              <a:rPr lang="ko-KR" altLang="en-US" dirty="0" smtClean="0"/>
              <a:t>년대 폰 </a:t>
            </a:r>
            <a:r>
              <a:rPr lang="ko-KR" altLang="en-US" dirty="0" err="1" smtClean="0"/>
              <a:t>노이만의</a:t>
            </a:r>
            <a:r>
              <a:rPr lang="ko-KR" altLang="en-US" dirty="0" smtClean="0"/>
              <a:t> 디지털 </a:t>
            </a:r>
            <a:r>
              <a:rPr lang="ko-KR" altLang="en-US" dirty="0" err="1" smtClean="0"/>
              <a:t>컴퓨터의개념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</a:t>
            </a:r>
            <a:r>
              <a:rPr lang="ko-KR" altLang="en-US" dirty="0" smtClean="0"/>
              <a:t>년 이후 트랜지스터</a:t>
            </a:r>
            <a:r>
              <a:rPr lang="en-US" altLang="ko-KR" dirty="0" smtClean="0"/>
              <a:t>, IC, </a:t>
            </a:r>
            <a:r>
              <a:rPr lang="ko-KR" altLang="en-US" dirty="0" smtClean="0"/>
              <a:t>마이크로프로세서 같은 하드웨어 발달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1950~60</a:t>
            </a:r>
            <a:r>
              <a:rPr lang="ko-KR" altLang="en-US" dirty="0" smtClean="0"/>
              <a:t>년대 프로그램의 언어의 발달과 운영체제 등의 소프트웨어 기술 발달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본격적인 </a:t>
            </a:r>
            <a:r>
              <a:rPr lang="ko-KR" altLang="en-US" dirty="0"/>
              <a:t>영상 </a:t>
            </a:r>
            <a:r>
              <a:rPr lang="ko-KR" altLang="en-US" dirty="0" smtClean="0"/>
              <a:t>처리 </a:t>
            </a:r>
            <a:r>
              <a:rPr lang="ko-KR" altLang="en-US" dirty="0"/>
              <a:t>시작 </a:t>
            </a:r>
            <a:endParaRPr lang="en-US" altLang="ko-KR" dirty="0"/>
          </a:p>
          <a:p>
            <a:pPr lvl="1"/>
            <a:r>
              <a:rPr lang="ko-KR" altLang="en-US" dirty="0" smtClean="0"/>
              <a:t>우주 </a:t>
            </a:r>
            <a:r>
              <a:rPr lang="ko-KR" altLang="en-US" dirty="0"/>
              <a:t>탐사 계획인 아폴로 </a:t>
            </a:r>
            <a:r>
              <a:rPr lang="ko-KR" altLang="en-US" dirty="0" smtClean="0"/>
              <a:t>계획과도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우주선에서 보낸 </a:t>
            </a:r>
            <a:r>
              <a:rPr lang="ko-KR" altLang="en-US" dirty="0"/>
              <a:t>훼손된 영상의 복원 </a:t>
            </a:r>
            <a:r>
              <a:rPr lang="ko-KR" altLang="en-US" dirty="0" smtClean="0"/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7505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1.3 </a:t>
            </a:r>
            <a:r>
              <a:rPr lang="ko-KR" altLang="en-US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영상 처리 분야 더욱 발전</a:t>
            </a:r>
          </a:p>
          <a:p>
            <a:pPr lvl="1"/>
            <a:r>
              <a:rPr lang="en-US" altLang="ko-KR" dirty="0" smtClean="0"/>
              <a:t>CT, MRI </a:t>
            </a:r>
            <a:r>
              <a:rPr lang="ko-KR" altLang="en-US" dirty="0" smtClean="0"/>
              <a:t>등의 의료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자원 탐사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우주 항공 관련 분야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ko-KR" altLang="en-US" dirty="0"/>
              <a:t>컴퓨터 </a:t>
            </a:r>
            <a:r>
              <a:rPr lang="ko-KR" altLang="en-US" dirty="0" smtClean="0"/>
              <a:t>비전과 </a:t>
            </a:r>
            <a:r>
              <a:rPr lang="ko-KR" altLang="en-US" dirty="0"/>
              <a:t>응용 </a:t>
            </a:r>
            <a:r>
              <a:rPr lang="ko-KR" altLang="en-US" dirty="0" smtClean="0"/>
              <a:t>분야 급속히 </a:t>
            </a:r>
            <a:r>
              <a:rPr lang="ko-KR" altLang="en-US" dirty="0"/>
              <a:t>확장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인터넷 시대에 영상검색</a:t>
            </a:r>
            <a:r>
              <a:rPr lang="en-US" altLang="ko-KR" dirty="0"/>
              <a:t>, </a:t>
            </a:r>
            <a:r>
              <a:rPr lang="ko-KR" altLang="en-US" dirty="0"/>
              <a:t>영상전송</a:t>
            </a:r>
            <a:r>
              <a:rPr lang="en-US" altLang="ko-KR" dirty="0"/>
              <a:t>, </a:t>
            </a:r>
            <a:r>
              <a:rPr lang="ko-KR" altLang="en-US" dirty="0" smtClean="0"/>
              <a:t>영상광고</a:t>
            </a:r>
            <a:endParaRPr lang="en-US" altLang="ko-KR" dirty="0" smtClean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smtClean="0"/>
              <a:t>방송 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그래픽스</a:t>
            </a:r>
            <a:r>
              <a:rPr lang="en-US" altLang="ko-KR" dirty="0"/>
              <a:t>, </a:t>
            </a:r>
            <a:r>
              <a:rPr lang="ko-KR" altLang="en-US" dirty="0" smtClean="0"/>
              <a:t>디지털 카메라 보급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1.4 </a:t>
            </a:r>
            <a:r>
              <a:rPr lang="ko-KR" altLang="en-US" smtClean="0"/>
              <a:t>영상 처리 관련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smtClean="0"/>
              <a:t>영상 처리 </a:t>
            </a:r>
            <a:r>
              <a:rPr lang="en-US" altLang="ko-KR" smtClean="0"/>
              <a:t>- </a:t>
            </a:r>
            <a:r>
              <a:rPr lang="ko-KR" altLang="en-US" smtClean="0"/>
              <a:t>입력 영상을 처리하여 출력으로 처리된 영상 획득</a:t>
            </a:r>
            <a:endParaRPr lang="en-US" altLang="ko-KR" smtClean="0"/>
          </a:p>
          <a:p>
            <a:r>
              <a:rPr lang="ko-KR" altLang="en-US" smtClean="0"/>
              <a:t>컴퓨터 비전 </a:t>
            </a:r>
            <a:r>
              <a:rPr lang="en-US" altLang="ko-KR" smtClean="0"/>
              <a:t>- </a:t>
            </a:r>
            <a:r>
              <a:rPr lang="ko-KR" altLang="en-US" smtClean="0"/>
              <a:t>입력은 영상</a:t>
            </a:r>
            <a:r>
              <a:rPr lang="en-US" altLang="ko-KR" smtClean="0"/>
              <a:t>, </a:t>
            </a:r>
            <a:r>
              <a:rPr lang="ko-KR" altLang="en-US" smtClean="0"/>
              <a:t>출력은 어떤 정보</a:t>
            </a:r>
            <a:endParaRPr lang="en-US" altLang="ko-KR" smtClean="0"/>
          </a:p>
          <a:p>
            <a:pPr lvl="1"/>
            <a:r>
              <a:rPr lang="ko-KR" altLang="en-US" smtClean="0"/>
              <a:t>얼굴인식</a:t>
            </a:r>
            <a:r>
              <a:rPr lang="en-US" altLang="ko-KR" smtClean="0"/>
              <a:t>, </a:t>
            </a:r>
            <a:r>
              <a:rPr lang="ko-KR" altLang="en-US" smtClean="0"/>
              <a:t>지문 인식</a:t>
            </a:r>
            <a:r>
              <a:rPr lang="en-US" altLang="ko-KR" smtClean="0"/>
              <a:t>, </a:t>
            </a:r>
            <a:r>
              <a:rPr lang="ko-KR" altLang="en-US" smtClean="0"/>
              <a:t>번호판 인식 등</a:t>
            </a:r>
            <a:endParaRPr lang="en-US" altLang="ko-KR" smtClean="0"/>
          </a:p>
          <a:p>
            <a:r>
              <a:rPr lang="ko-KR" altLang="en-US" smtClean="0"/>
              <a:t>컴퓨터그래픽스</a:t>
            </a:r>
            <a:r>
              <a:rPr lang="en-US" altLang="ko-KR" smtClean="0"/>
              <a:t>- </a:t>
            </a:r>
            <a:r>
              <a:rPr lang="ko-KR" altLang="en-US" smtClean="0"/>
              <a:t>입력이 어떤 서술이고</a:t>
            </a:r>
            <a:r>
              <a:rPr lang="en-US" altLang="ko-KR" smtClean="0"/>
              <a:t>, </a:t>
            </a:r>
            <a:r>
              <a:rPr lang="ko-KR" altLang="en-US" smtClean="0"/>
              <a:t>출력이 영상</a:t>
            </a:r>
          </a:p>
          <a:p>
            <a:pPr lvl="1"/>
            <a:r>
              <a:rPr lang="en-US" altLang="ko-KR" smtClean="0"/>
              <a:t>CAD</a:t>
            </a:r>
            <a:r>
              <a:rPr lang="ko-KR" altLang="en-US" smtClean="0"/>
              <a:t>프로그램 </a:t>
            </a:r>
            <a:r>
              <a:rPr lang="en-US" altLang="ko-KR" smtClean="0"/>
              <a:t>- </a:t>
            </a:r>
            <a:r>
              <a:rPr lang="ko-KR" altLang="en-US" smtClean="0"/>
              <a:t>그리고자 하는 물체의 수치 입력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해당 물체의 그래픽 영상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60440" cy="218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1.5 </a:t>
            </a:r>
            <a:r>
              <a:rPr lang="ko-KR" altLang="en-US" dirty="0"/>
              <a:t>영상의 형성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</a:t>
            </a:r>
            <a:r>
              <a:rPr lang="ko-KR" altLang="en-US" dirty="0"/>
              <a:t>값과 밝기 값을 가진 일정한 수의 </a:t>
            </a:r>
            <a:r>
              <a:rPr lang="ko-KR" altLang="en-US" dirty="0" err="1"/>
              <a:t>화소들의</a:t>
            </a:r>
            <a:r>
              <a:rPr lang="ko-KR" altLang="en-US" dirty="0"/>
              <a:t> 모임으로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3"/>
          <a:stretch/>
        </p:blipFill>
        <p:spPr bwMode="auto">
          <a:xfrm>
            <a:off x="1475656" y="1772919"/>
            <a:ext cx="5256584" cy="288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3768" y="5013176"/>
            <a:ext cx="3374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2400" i="1" dirty="0">
                <a:latin typeface="Georgia" panose="02040502050405020303" pitchFamily="18" charset="0"/>
              </a:rPr>
              <a:t>f (x, y)=i(x, y) * r(x, y</a:t>
            </a:r>
            <a:r>
              <a:rPr lang="es-ES" altLang="ko-KR" sz="2400" i="1" dirty="0" smtClean="0">
                <a:latin typeface="Georgia" panose="02040502050405020303" pitchFamily="18" charset="0"/>
              </a:rPr>
              <a:t>)</a:t>
            </a:r>
            <a:endParaRPr lang="es-ES" altLang="ko-KR" sz="2400" i="1" dirty="0">
              <a:latin typeface="Georgia" panose="02040502050405020303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75359" y="4581128"/>
            <a:ext cx="696841" cy="367904"/>
          </a:xfrm>
          <a:prstGeom prst="wedgeRoundRectCallout">
            <a:avLst>
              <a:gd name="adj1" fmla="val -143371"/>
              <a:gd name="adj2" fmla="val 10162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반사계수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17643" y="5805264"/>
            <a:ext cx="766525" cy="334458"/>
          </a:xfrm>
          <a:prstGeom prst="wedgeRoundRectCallout">
            <a:avLst>
              <a:gd name="adj1" fmla="val -203159"/>
              <a:gd name="adj2" fmla="val -1730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조명의 세기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979712" y="5733256"/>
            <a:ext cx="575902" cy="334458"/>
          </a:xfrm>
          <a:prstGeom prst="wedgeRoundRectCallout">
            <a:avLst>
              <a:gd name="adj1" fmla="val 117347"/>
              <a:gd name="adj2" fmla="val -1302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</TotalTime>
  <Words>714</Words>
  <Application>Microsoft Office PowerPoint</Application>
  <PresentationFormat>화면 슬라이드 쇼(4:3)</PresentationFormat>
  <Paragraphs>121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가을</vt:lpstr>
      <vt:lpstr>CHAPTER 01영상 처리 개요</vt:lpstr>
      <vt:lpstr>목차</vt:lpstr>
      <vt:lpstr>1.1영상 처리란?</vt:lpstr>
      <vt:lpstr>1.1영상 처리란?</vt:lpstr>
      <vt:lpstr>1.2 영상처리의 수준</vt:lpstr>
      <vt:lpstr>1.3 영상 처리의 역사</vt:lpstr>
      <vt:lpstr>1.3 영상 처리의 역사</vt:lpstr>
      <vt:lpstr>1.4 영상 처리 관련 분야</vt:lpstr>
      <vt:lpstr>1.5 영상의 형성 과정</vt:lpstr>
      <vt:lpstr>1.5 영상의 형성 과정</vt:lpstr>
      <vt:lpstr>1.6 디지털 영상의 표현과 영상 처리</vt:lpstr>
      <vt:lpstr>1.6 디지털 영상의 표현과 영상 처리</vt:lpstr>
      <vt:lpstr>1.7 영상 처리 응용 분야</vt:lpstr>
      <vt:lpstr>1.7 영상 처리 응용 분야</vt:lpstr>
      <vt:lpstr>1.7 영상 처리 응용 분야</vt:lpstr>
      <vt:lpstr>1.7 영상 처리 응용 분야</vt:lpstr>
      <vt:lpstr>단원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bae22</cp:lastModifiedBy>
  <cp:revision>97</cp:revision>
  <dcterms:created xsi:type="dcterms:W3CDTF">2017-02-21T08:17:22Z</dcterms:created>
  <dcterms:modified xsi:type="dcterms:W3CDTF">2017-03-09T04:31:34Z</dcterms:modified>
</cp:coreProperties>
</file>