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449" r:id="rId2"/>
    <p:sldId id="266" r:id="rId3"/>
    <p:sldId id="450" r:id="rId4"/>
    <p:sldId id="527" r:id="rId5"/>
    <p:sldId id="528" r:id="rId6"/>
    <p:sldId id="529" r:id="rId7"/>
    <p:sldId id="530" r:id="rId8"/>
    <p:sldId id="531" r:id="rId9"/>
    <p:sldId id="532" r:id="rId10"/>
    <p:sldId id="600" r:id="rId11"/>
    <p:sldId id="574" r:id="rId12"/>
    <p:sldId id="575" r:id="rId13"/>
    <p:sldId id="535" r:id="rId14"/>
    <p:sldId id="576" r:id="rId15"/>
    <p:sldId id="577" r:id="rId16"/>
    <p:sldId id="538" r:id="rId17"/>
    <p:sldId id="539" r:id="rId18"/>
    <p:sldId id="578" r:id="rId19"/>
    <p:sldId id="579" r:id="rId20"/>
    <p:sldId id="580" r:id="rId21"/>
    <p:sldId id="581" r:id="rId22"/>
    <p:sldId id="582" r:id="rId23"/>
    <p:sldId id="583" r:id="rId24"/>
    <p:sldId id="601" r:id="rId25"/>
    <p:sldId id="585" r:id="rId26"/>
    <p:sldId id="587" r:id="rId27"/>
    <p:sldId id="588" r:id="rId28"/>
    <p:sldId id="589" r:id="rId29"/>
    <p:sldId id="590" r:id="rId30"/>
    <p:sldId id="550" r:id="rId31"/>
    <p:sldId id="551" r:id="rId32"/>
    <p:sldId id="552" r:id="rId33"/>
    <p:sldId id="591" r:id="rId34"/>
    <p:sldId id="592" r:id="rId35"/>
    <p:sldId id="593" r:id="rId36"/>
    <p:sldId id="594" r:id="rId37"/>
    <p:sldId id="595" r:id="rId38"/>
    <p:sldId id="596" r:id="rId39"/>
    <p:sldId id="558" r:id="rId40"/>
    <p:sldId id="597" r:id="rId41"/>
    <p:sldId id="598" r:id="rId42"/>
    <p:sldId id="599" r:id="rId43"/>
    <p:sldId id="562" r:id="rId44"/>
    <p:sldId id="564" r:id="rId45"/>
    <p:sldId id="565" r:id="rId46"/>
    <p:sldId id="566" r:id="rId47"/>
    <p:sldId id="567" r:id="rId48"/>
    <p:sldId id="568" r:id="rId49"/>
    <p:sldId id="569" r:id="rId50"/>
    <p:sldId id="570" r:id="rId51"/>
    <p:sldId id="571" r:id="rId52"/>
    <p:sldId id="572" r:id="rId53"/>
    <p:sldId id="573" r:id="rId5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  <p:cmAuthor id="1" name="lkim" initials="l" lastIdx="5" clrIdx="1"/>
  <p:cmAuthor id="2" name="AlchemistK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F8B"/>
    <a:srgbClr val="FDDDD3"/>
    <a:srgbClr val="FBF5C5"/>
    <a:srgbClr val="669900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9281" autoAdjust="0"/>
  </p:normalViewPr>
  <p:slideViewPr>
    <p:cSldViewPr>
      <p:cViewPr>
        <p:scale>
          <a:sx n="75" d="100"/>
          <a:sy n="75" d="100"/>
        </p:scale>
        <p:origin x="-2784" y="-834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>
        <p:scale>
          <a:sx n="75" d="100"/>
          <a:sy n="75" d="100"/>
        </p:scale>
        <p:origin x="3600" y="1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2015-02-26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74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9"/>
          <a:stretch/>
        </p:blipFill>
        <p:spPr bwMode="auto">
          <a:xfrm>
            <a:off x="3851920" y="0"/>
            <a:ext cx="5292080" cy="6957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6"/>
          <p:cNvSpPr/>
          <p:nvPr userDrawn="1"/>
        </p:nvSpPr>
        <p:spPr>
          <a:xfrm>
            <a:off x="-27538" y="0"/>
            <a:ext cx="5823673" cy="695739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4077072"/>
            <a:ext cx="5567318" cy="1398017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266771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smtClean="0">
                <a:latin typeface="HY견고딕" pitchFamily="18" charset="-127"/>
                <a:ea typeface="HY견고딕" pitchFamily="18" charset="-127"/>
              </a:rPr>
              <a:t>비주얼 베이직 </a:t>
            </a:r>
            <a:r>
              <a:rPr kumimoji="0" lang="en-US" altLang="ko-KR" sz="1400" dirty="0" smtClean="0">
                <a:latin typeface="HY견고딕" pitchFamily="18" charset="-127"/>
                <a:ea typeface="HY견고딕" pitchFamily="18" charset="-127"/>
              </a:rPr>
              <a:t>for Beginner</a:t>
            </a:r>
            <a:endParaRPr kumimoji="0" lang="de-DE" altLang="ko-KR" sz="1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0"/>
          <p:cNvSpPr/>
          <p:nvPr userDrawn="1"/>
        </p:nvSpPr>
        <p:spPr>
          <a:xfrm flipV="1">
            <a:off x="6052" y="5631390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999210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 smtClean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for Beginner(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개정판</a:t>
            </a: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318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54222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113282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1" y="201910"/>
            <a:ext cx="7811555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8" cy="5616624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669900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629"/>
            <a:ext cx="720080" cy="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78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실습하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1" y="201910"/>
            <a:ext cx="7811555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412776"/>
            <a:ext cx="8712968" cy="5256584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arenR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629"/>
            <a:ext cx="720080" cy="83378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179512" y="1052736"/>
            <a:ext cx="8712968" cy="360040"/>
            <a:chOff x="179512" y="1052736"/>
            <a:chExt cx="8712968" cy="360040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1619672" y="1052736"/>
              <a:ext cx="7272808" cy="3600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179512" y="1052736"/>
              <a:ext cx="1440160" cy="3600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955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_예제스타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39552" y="980728"/>
            <a:ext cx="8424936" cy="5760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3568" y="980728"/>
            <a:ext cx="8280920" cy="5544616"/>
          </a:xfrm>
          <a:noFill/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None/>
              <a:defRPr sz="1400" b="0">
                <a:latin typeface="Garamond" panose="02020404030301010803" pitchFamily="18" charset="0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 smtClean="0"/>
              <a:t>텍스트를 편집해주세요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629"/>
            <a:ext cx="720080" cy="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68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2015-02-26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9" r:id="rId2"/>
    <p:sldLayoutId id="2147483690" r:id="rId3"/>
    <p:sldLayoutId id="2147483691" r:id="rId4"/>
    <p:sldLayoutId id="2147483692" r:id="rId5"/>
    <p:sldLayoutId id="2147483694" r:id="rId6"/>
    <p:sldLayoutId id="2147483693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i="1" dirty="0" smtClean="0"/>
              <a:t>Chapter 03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윈도 폼 컨트롤 </a:t>
            </a:r>
            <a:r>
              <a:rPr lang="en-US" altLang="ko-KR" dirty="0" smtClean="0"/>
              <a:t>1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/>
              <a:t>버튼 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53720"/>
            <a:ext cx="6664171" cy="1596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49793"/>
            <a:ext cx="6467499" cy="1747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810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버튼 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윈도 폼 디자인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속성 설정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3-1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버튼 속성 변경하기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33" y="1844824"/>
            <a:ext cx="2507487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32" y="3800087"/>
            <a:ext cx="3958419" cy="2365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863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버튼 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516" y="1412776"/>
            <a:ext cx="8712968" cy="5256584"/>
          </a:xfrm>
        </p:spPr>
        <p:txBody>
          <a:bodyPr/>
          <a:lstStyle/>
          <a:p>
            <a:pPr>
              <a:buFont typeface="+mj-lt"/>
              <a:buAutoNum type="arabicParenR" startAt="3"/>
            </a:pPr>
            <a:r>
              <a:rPr lang="ko-KR" altLang="en-US" sz="1400" dirty="0" smtClean="0"/>
              <a:t>실행 결과 확인</a:t>
            </a:r>
            <a:endParaRPr lang="en-US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3-1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버튼 속성 변경하기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1916833"/>
            <a:ext cx="2883608" cy="1656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840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레이블 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문자를 </a:t>
            </a:r>
            <a:r>
              <a:rPr lang="ko-KR" altLang="en-US" dirty="0"/>
              <a:t>출력하는 </a:t>
            </a:r>
            <a:r>
              <a:rPr lang="ko-KR" altLang="en-US" dirty="0" smtClean="0"/>
              <a:t>컨트롤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출력되는 </a:t>
            </a:r>
            <a:r>
              <a:rPr lang="ko-KR" altLang="en-US" dirty="0"/>
              <a:t>문자열을 사용자가 편집할 수 </a:t>
            </a:r>
            <a:r>
              <a:rPr lang="ko-KR" altLang="en-US" dirty="0" smtClean="0"/>
              <a:t>없기 </a:t>
            </a:r>
            <a:r>
              <a:rPr lang="ko-KR" altLang="en-US" dirty="0"/>
              <a:t>때문에 다른 컨트롤의 제목이나 용도를 표시하는 데 주로 사용한다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5629002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956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레이블 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윈도 폼 디자인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속성 설정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3-2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레이블 속성 변경하기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1844823"/>
            <a:ext cx="2232248" cy="180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4077072"/>
            <a:ext cx="3388896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08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레이블 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3"/>
            </a:pPr>
            <a:r>
              <a:rPr lang="ko-KR" altLang="en-US" sz="1400" dirty="0" smtClean="0"/>
              <a:t>실행 결과 확인</a:t>
            </a:r>
            <a:r>
              <a:rPr lang="en-US" altLang="ko-KR" sz="1400" dirty="0" smtClean="0"/>
              <a:t> </a:t>
            </a:r>
            <a:endParaRPr lang="en-US" altLang="ko-KR" sz="1400" dirty="0"/>
          </a:p>
          <a:p>
            <a:pPr>
              <a:buAutoNum type="arabicParenR" startAt="3"/>
            </a:pPr>
            <a:endParaRPr lang="en-US" altLang="ko-KR" sz="1400" dirty="0" smtClean="0"/>
          </a:p>
          <a:p>
            <a:pPr>
              <a:buAutoNum type="arabicParenR" startAt="3"/>
            </a:pPr>
            <a:endParaRPr lang="en-US" altLang="ko-KR" sz="1400" dirty="0"/>
          </a:p>
          <a:p>
            <a:pPr>
              <a:buAutoNum type="arabicParenR" startAt="3"/>
            </a:pPr>
            <a:endParaRPr lang="en-US" altLang="ko-KR" sz="1400" dirty="0" smtClean="0"/>
          </a:p>
          <a:p>
            <a:pPr>
              <a:buAutoNum type="arabicParenR" startAt="3"/>
            </a:pPr>
            <a:endParaRPr lang="en-US" altLang="ko-KR" sz="1400" dirty="0"/>
          </a:p>
          <a:p>
            <a:pPr>
              <a:buAutoNum type="arabicParenR" startAt="3"/>
            </a:pPr>
            <a:endParaRPr lang="en-US" altLang="ko-KR" sz="1400" dirty="0"/>
          </a:p>
          <a:p>
            <a:pPr>
              <a:buAutoNum type="arabicParenR" startAt="3"/>
            </a:pPr>
            <a:endParaRPr lang="en-US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3-2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레이블 속성 변경하기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266700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948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/>
              <a:t>텍스트박스 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텍스트를 </a:t>
            </a:r>
            <a:r>
              <a:rPr lang="ko-KR" altLang="en-US" dirty="0"/>
              <a:t>입력하고 편집할 때 </a:t>
            </a:r>
            <a:r>
              <a:rPr lang="ko-KR" altLang="en-US" dirty="0" smtClean="0"/>
              <a:t>사용</a:t>
            </a:r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340768"/>
            <a:ext cx="5359393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68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/>
              <a:t>텍스트박스 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lvl="1" indent="0">
              <a:buNone/>
            </a:pPr>
            <a:r>
              <a:rPr lang="en-US" altLang="ko-KR" dirty="0" smtClean="0"/>
              <a:t> </a:t>
            </a:r>
            <a:endParaRPr lang="en-US" altLang="ko-KR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050257"/>
            <a:ext cx="5328593" cy="345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059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텍스트박스 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윈도 폼 디자인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속성 설정</a:t>
            </a:r>
            <a:endParaRPr lang="en-US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3-3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텍스트박스에 텍스트 여러 줄 입력하기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1844824"/>
            <a:ext cx="2520281" cy="1782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4171156"/>
            <a:ext cx="5301655" cy="1490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149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텍스트박스 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3"/>
            </a:pPr>
            <a:r>
              <a:rPr lang="ko-KR" altLang="en-US" sz="1400" dirty="0" smtClean="0"/>
              <a:t>실행 결과 확인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sz="1000" dirty="0" smtClean="0"/>
              <a:t>텍스트가 </a:t>
            </a:r>
            <a:r>
              <a:rPr lang="ko-KR" altLang="en-US" sz="1000" dirty="0"/>
              <a:t>오른쪽 끝에 닿으면 자동으로 줄이 바뀐다</a:t>
            </a:r>
            <a:r>
              <a:rPr lang="en-US" altLang="ko-KR" sz="1000" dirty="0"/>
              <a:t>. </a:t>
            </a:r>
            <a:r>
              <a:rPr lang="ko-KR" altLang="en-US" sz="1000" dirty="0"/>
              <a:t>또는 </a:t>
            </a:r>
            <a:r>
              <a:rPr lang="en-US" altLang="ko-KR" sz="1000" dirty="0"/>
              <a:t>Enter</a:t>
            </a:r>
            <a:r>
              <a:rPr lang="ko-KR" altLang="en-US" sz="1000" dirty="0"/>
              <a:t>를 눌러 강제로 줄을 바꾸고 입력할 수도 있다</a:t>
            </a:r>
            <a:r>
              <a:rPr lang="en-US" altLang="ko-KR" sz="1000" dirty="0"/>
              <a:t>.</a:t>
            </a:r>
          </a:p>
          <a:p>
            <a:pPr>
              <a:buAutoNum type="arabicParenR" startAt="3"/>
            </a:pPr>
            <a:endParaRPr lang="en-US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3-3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텍스트박스에 텍스트 여러 줄 입력하기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2223789"/>
            <a:ext cx="2593957" cy="1834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265" y="2223789"/>
            <a:ext cx="2593957" cy="1834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350892" y="3626097"/>
            <a:ext cx="1655351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algn="ctr"/>
            <a:r>
              <a:rPr lang="en-US" altLang="ko-KR" sz="1400" dirty="0" err="1">
                <a:solidFill>
                  <a:srgbClr val="ED1B23"/>
                </a:solidFill>
                <a:latin typeface="+mn-ea"/>
                <a:ea typeface="+mn-ea"/>
              </a:rPr>
              <a:t>MultiLine</a:t>
            </a:r>
            <a:r>
              <a:rPr lang="en-US" altLang="ko-KR" sz="1400" dirty="0">
                <a:solidFill>
                  <a:srgbClr val="ED1B23"/>
                </a:solidFill>
                <a:latin typeface="+mn-ea"/>
                <a:ea typeface="+mn-ea"/>
              </a:rPr>
              <a:t> = True 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82823" y="3626096"/>
            <a:ext cx="1655351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algn="ctr"/>
            <a:r>
              <a:rPr lang="en-US" altLang="ko-KR" sz="1400" dirty="0" err="1">
                <a:solidFill>
                  <a:srgbClr val="ED1B23"/>
                </a:solidFill>
                <a:latin typeface="+mn-ea"/>
                <a:ea typeface="+mn-ea"/>
              </a:rPr>
              <a:t>MultiLine</a:t>
            </a:r>
            <a:r>
              <a:rPr lang="en-US" altLang="ko-KR" sz="1400" dirty="0">
                <a:solidFill>
                  <a:srgbClr val="ED1B23"/>
                </a:solidFill>
                <a:latin typeface="+mn-ea"/>
                <a:ea typeface="+mn-ea"/>
              </a:rPr>
              <a:t> = </a:t>
            </a:r>
            <a:r>
              <a:rPr lang="en-US" altLang="ko-KR" sz="1400" dirty="0" smtClean="0">
                <a:solidFill>
                  <a:srgbClr val="ED1B23"/>
                </a:solidFill>
                <a:latin typeface="+mn-ea"/>
                <a:ea typeface="+mn-ea"/>
              </a:rPr>
              <a:t>False 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757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2000" dirty="0"/>
              <a:t>윈도 폼 컨트롤이란</a:t>
            </a:r>
            <a:r>
              <a:rPr lang="en-US" altLang="ko-KR" sz="2000" dirty="0" smtClean="0"/>
              <a:t>?</a:t>
            </a:r>
          </a:p>
          <a:p>
            <a:r>
              <a:rPr lang="ko-KR" altLang="en-US" sz="2000" dirty="0"/>
              <a:t>버튼 </a:t>
            </a:r>
            <a:r>
              <a:rPr lang="ko-KR" altLang="en-US" sz="2000" dirty="0" smtClean="0"/>
              <a:t>컨트롤</a:t>
            </a:r>
            <a:endParaRPr lang="en-US" altLang="ko-KR" sz="2000" dirty="0" smtClean="0"/>
          </a:p>
          <a:p>
            <a:r>
              <a:rPr lang="ko-KR" altLang="en-US" sz="2000" dirty="0" smtClean="0"/>
              <a:t>레이블 컨트롤</a:t>
            </a:r>
            <a:endParaRPr lang="en-US" altLang="ko-KR" sz="2000" dirty="0" smtClean="0"/>
          </a:p>
          <a:p>
            <a:r>
              <a:rPr lang="ko-KR" altLang="en-US" sz="2000" dirty="0" smtClean="0"/>
              <a:t>텍스트박스 컨트롤</a:t>
            </a:r>
            <a:endParaRPr lang="en-US" altLang="ko-KR" sz="2000" dirty="0" smtClean="0"/>
          </a:p>
          <a:p>
            <a:r>
              <a:rPr lang="ko-KR" altLang="en-US" sz="2000" dirty="0" smtClean="0"/>
              <a:t>체크박스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라디오버튼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그룹박스 컨트롤</a:t>
            </a:r>
            <a:endParaRPr lang="en-US" altLang="ko-KR" sz="2000" dirty="0" smtClean="0"/>
          </a:p>
          <a:p>
            <a:r>
              <a:rPr lang="ko-KR" altLang="en-US" sz="2000" dirty="0" smtClean="0"/>
              <a:t>리스트박스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콤보박스</a:t>
            </a:r>
            <a:r>
              <a:rPr lang="ko-KR" altLang="en-US" sz="2000" dirty="0" smtClean="0"/>
              <a:t> 컨트롤</a:t>
            </a:r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텍스트박스 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윈도 폼 디자인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속성 설정</a:t>
            </a:r>
            <a:endParaRPr lang="en-US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3-4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아이디와 비밀번호를 입력하고 환영 메시지 출력하기</a:t>
            </a: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1916832"/>
            <a:ext cx="2867794" cy="1676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4141623"/>
            <a:ext cx="3397306" cy="2239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995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텍스트박스 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3"/>
            </a:pPr>
            <a:r>
              <a:rPr lang="ko-KR" altLang="en-US" sz="1400" dirty="0" smtClean="0"/>
              <a:t>코드 입력</a:t>
            </a:r>
            <a:endParaRPr lang="en-US" altLang="ko-KR" sz="1400" dirty="0"/>
          </a:p>
          <a:p>
            <a:pPr>
              <a:buFont typeface="+mj-lt"/>
              <a:buAutoNum type="arabicParenR" startAt="3"/>
            </a:pPr>
            <a:endParaRPr lang="en-US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3-4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아이디와 비밀번호를 입력하고 환영 메시지 출력하기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09" y="1844824"/>
            <a:ext cx="7070651" cy="140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26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텍스트박스 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4"/>
            </a:pPr>
            <a:r>
              <a:rPr lang="ko-KR" altLang="en-US" sz="1400" dirty="0" smtClean="0"/>
              <a:t>실행 결과 확인</a:t>
            </a:r>
            <a:endParaRPr lang="en-US" altLang="ko-KR" sz="1400" dirty="0" smtClean="0"/>
          </a:p>
          <a:p>
            <a:pPr marL="390525" lvl="1" indent="-285750">
              <a:buFont typeface="Arial" pitchFamily="34" charset="0"/>
              <a:buChar char="•"/>
            </a:pPr>
            <a:r>
              <a:rPr lang="ko-KR" altLang="en-US" sz="1000" dirty="0" smtClean="0"/>
              <a:t>아이디와 </a:t>
            </a:r>
            <a:r>
              <a:rPr lang="ko-KR" altLang="en-US" sz="1000" dirty="0"/>
              <a:t>비밀번호를 입력한 후 </a:t>
            </a:r>
            <a:r>
              <a:rPr lang="en-US" altLang="ko-KR" sz="1000" dirty="0"/>
              <a:t>&lt;</a:t>
            </a:r>
            <a:r>
              <a:rPr lang="ko-KR" altLang="en-US" sz="1000" dirty="0"/>
              <a:t>로그인</a:t>
            </a:r>
            <a:r>
              <a:rPr lang="en-US" altLang="ko-KR" sz="1000" dirty="0"/>
              <a:t>&gt;</a:t>
            </a:r>
            <a:r>
              <a:rPr lang="ko-KR" altLang="en-US" sz="1000" dirty="0"/>
              <a:t>을 클릭하면 환영 메시지가 나타난다</a:t>
            </a:r>
            <a:r>
              <a:rPr lang="en-US" altLang="ko-KR" sz="1000" dirty="0" smtClean="0"/>
              <a:t>.</a:t>
            </a:r>
          </a:p>
          <a:p>
            <a:pPr marL="390525" lvl="1" indent="-285750">
              <a:buFont typeface="Arial" pitchFamily="34" charset="0"/>
              <a:buChar char="•"/>
            </a:pPr>
            <a:r>
              <a:rPr lang="ko-KR" altLang="en-US" sz="1000" dirty="0" smtClean="0"/>
              <a:t>아이디와 </a:t>
            </a:r>
            <a:r>
              <a:rPr lang="ko-KR" altLang="en-US" sz="1000" dirty="0"/>
              <a:t>비밀번호를 입력하지 않고 </a:t>
            </a:r>
            <a:r>
              <a:rPr lang="en-US" altLang="ko-KR" sz="1000" dirty="0"/>
              <a:t>&lt;</a:t>
            </a:r>
            <a:r>
              <a:rPr lang="ko-KR" altLang="en-US" sz="1000" dirty="0"/>
              <a:t>로그인</a:t>
            </a:r>
            <a:r>
              <a:rPr lang="en-US" altLang="ko-KR" sz="1000" dirty="0"/>
              <a:t>&gt;</a:t>
            </a:r>
            <a:r>
              <a:rPr lang="ko-KR" altLang="en-US" sz="1000" dirty="0"/>
              <a:t>만 클릭해도 메시지가 출력된다</a:t>
            </a:r>
            <a:r>
              <a:rPr lang="en-US" altLang="ko-KR" sz="1000" dirty="0" smtClean="0"/>
              <a:t>.</a:t>
            </a:r>
            <a:endParaRPr lang="en-US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3-4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아이디와 비밀번호를 입력하고 환영 메시지 출력하기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2374511"/>
            <a:ext cx="2867794" cy="1676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94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텍스트박스 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/>
              <a:t>실행결과</a:t>
            </a:r>
            <a:endParaRPr lang="en-US" altLang="ko-KR" sz="1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dirty="0"/>
          </a:p>
          <a:p>
            <a:pPr marL="0" indent="0">
              <a:buNone/>
            </a:pPr>
            <a:endParaRPr lang="ko-KR" altLang="en-US" sz="1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3-5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아이디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비밀번호 입출력 화면에 버튼 추가하기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844824"/>
            <a:ext cx="6120680" cy="3868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065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텍스트박스 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윈도 폼 디자인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속성 설정</a:t>
            </a:r>
            <a:endParaRPr lang="en-US" altLang="ko-KR" sz="1400" dirty="0" smtClean="0"/>
          </a:p>
          <a:p>
            <a:endParaRPr lang="ko-KR" altLang="en-US" sz="1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3-5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아이디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비밀번호 입출력 화면에 버튼 추가하기 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3"/>
            <a:ext cx="2268252" cy="2105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04" y="4372124"/>
            <a:ext cx="3033409" cy="244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247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텍스트박스 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3"/>
            </a:pPr>
            <a:r>
              <a:rPr lang="ko-KR" altLang="en-US" sz="1400" dirty="0" smtClean="0"/>
              <a:t>코드 작성</a:t>
            </a:r>
            <a:endParaRPr lang="en-US" altLang="ko-KR" sz="1400" dirty="0"/>
          </a:p>
          <a:p>
            <a:pPr>
              <a:buFont typeface="+mj-lt"/>
              <a:buAutoNum type="arabicParenR" startAt="3"/>
            </a:pPr>
            <a:endParaRPr lang="en-US" altLang="ko-KR" sz="1400" dirty="0" smtClean="0"/>
          </a:p>
          <a:p>
            <a:pPr>
              <a:buFont typeface="+mj-lt"/>
              <a:buAutoNum type="arabicParenR" startAt="3"/>
            </a:pPr>
            <a:endParaRPr lang="en-US" altLang="ko-KR" sz="1400" dirty="0"/>
          </a:p>
          <a:p>
            <a:pPr>
              <a:buFont typeface="+mj-lt"/>
              <a:buAutoNum type="arabicParenR" startAt="3"/>
            </a:pPr>
            <a:endParaRPr lang="en-US" altLang="ko-KR" sz="1400" dirty="0" smtClean="0"/>
          </a:p>
          <a:p>
            <a:pPr>
              <a:buFont typeface="+mj-lt"/>
              <a:buAutoNum type="arabicParenR" startAt="3"/>
            </a:pPr>
            <a:endParaRPr lang="en-US" altLang="ko-KR" sz="1400" dirty="0"/>
          </a:p>
          <a:p>
            <a:pPr>
              <a:buFont typeface="+mj-lt"/>
              <a:buAutoNum type="arabicParenR" startAt="3"/>
            </a:pPr>
            <a:endParaRPr lang="en-US" altLang="ko-KR" sz="1400" dirty="0" smtClean="0"/>
          </a:p>
          <a:p>
            <a:pPr>
              <a:buFont typeface="+mj-lt"/>
              <a:buAutoNum type="arabicParenR" startAt="3"/>
            </a:pPr>
            <a:endParaRPr lang="en-US" altLang="ko-KR" sz="1400" dirty="0"/>
          </a:p>
          <a:p>
            <a:pPr>
              <a:buFont typeface="+mj-lt"/>
              <a:buAutoNum type="arabicParenR" startAt="3"/>
            </a:pPr>
            <a:endParaRPr lang="en-US" altLang="ko-KR" sz="1400" dirty="0" smtClean="0"/>
          </a:p>
          <a:p>
            <a:pPr>
              <a:buFont typeface="+mj-lt"/>
              <a:buAutoNum type="arabicParenR" startAt="3"/>
            </a:pPr>
            <a:endParaRPr lang="en-US" altLang="ko-KR" sz="1400" dirty="0"/>
          </a:p>
          <a:p>
            <a:pPr>
              <a:buFont typeface="+mj-lt"/>
              <a:buAutoNum type="arabicParenR" startAt="3"/>
            </a:pPr>
            <a:endParaRPr lang="en-US" altLang="ko-KR" sz="1400" dirty="0" smtClean="0"/>
          </a:p>
          <a:p>
            <a:pPr>
              <a:buFont typeface="+mj-lt"/>
              <a:buAutoNum type="arabicParenR" startAt="3"/>
            </a:pPr>
            <a:endParaRPr lang="en-US" altLang="ko-KR" sz="1400" dirty="0"/>
          </a:p>
          <a:p>
            <a:pPr>
              <a:buFont typeface="+mj-lt"/>
              <a:buAutoNum type="arabicParenR" startAt="3"/>
            </a:pPr>
            <a:endParaRPr lang="en-US" altLang="ko-KR" sz="1400" dirty="0" smtClean="0"/>
          </a:p>
          <a:p>
            <a:pPr>
              <a:buFont typeface="+mj-lt"/>
              <a:buAutoNum type="arabicParenR" startAt="3"/>
            </a:pPr>
            <a:endParaRPr lang="en-US" altLang="ko-KR" sz="1400" dirty="0" smtClean="0"/>
          </a:p>
          <a:p>
            <a:pPr>
              <a:buFont typeface="+mj-lt"/>
              <a:buAutoNum type="arabicParenR" startAt="3"/>
            </a:pPr>
            <a:endParaRPr lang="en-US" altLang="ko-KR" sz="1400" dirty="0"/>
          </a:p>
          <a:p>
            <a:pPr>
              <a:buFont typeface="+mj-lt"/>
              <a:buAutoNum type="arabicParenR" startAt="3"/>
            </a:pPr>
            <a:r>
              <a:rPr lang="ko-KR" altLang="en-US" sz="1400" dirty="0" smtClean="0"/>
              <a:t>실행 결과 확인</a:t>
            </a:r>
            <a:r>
              <a:rPr lang="en-US" altLang="ko-KR" sz="1400" dirty="0" smtClean="0"/>
              <a:t>  </a:t>
            </a:r>
          </a:p>
          <a:p>
            <a:pPr>
              <a:buAutoNum type="arabicParenR" startAt="3"/>
            </a:pPr>
            <a:endParaRPr lang="ko-KR" altLang="en-US" sz="1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3-5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아이디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비밀번호 입출력 화면에 버튼 추가하기 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00" y="1908795"/>
            <a:ext cx="5799732" cy="3824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316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텍스트박스 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윈도 폼 디자인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속성 설정</a:t>
            </a:r>
            <a:endParaRPr lang="en-US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3-6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디자인 모드 편집과 실행 모드 편집에서 컨트롤 속성 설정하기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276225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65104"/>
            <a:ext cx="5757838" cy="174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589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텍스트박스 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3"/>
            </a:pPr>
            <a:r>
              <a:rPr lang="ko-KR" altLang="en-US" sz="1400" dirty="0" smtClean="0"/>
              <a:t>실행 결과 확인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sz="1000" dirty="0" smtClean="0"/>
              <a:t>TextBox4</a:t>
            </a:r>
            <a:r>
              <a:rPr lang="ko-KR" altLang="en-US" sz="1000" dirty="0"/>
              <a:t>에 글자를 입력하면 *로 표시된다</a:t>
            </a:r>
            <a:r>
              <a:rPr lang="en-US" altLang="ko-KR" sz="1000" dirty="0"/>
              <a:t>. </a:t>
            </a:r>
          </a:p>
          <a:p>
            <a:pPr>
              <a:buAutoNum type="arabicParenR" startAt="3"/>
            </a:pPr>
            <a:endParaRPr lang="en-US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3-6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디자인 모드 편집과 실행 모드 편집에서 컨트롤 속성 설정하기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44" y="2060848"/>
            <a:ext cx="276225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229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텍스트박스 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4"/>
            </a:pPr>
            <a:r>
              <a:rPr lang="ko-KR" altLang="en-US" sz="1400" dirty="0" smtClean="0"/>
              <a:t>코드 작성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sz="1000" dirty="0" smtClean="0"/>
              <a:t>실행 모드 편집</a:t>
            </a:r>
            <a:endParaRPr lang="en-US" altLang="ko-KR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3-6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디자인 모드 편집과 실행 모드 편집에서 컨트롤 속성 설정하기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10" y="2060848"/>
            <a:ext cx="5921474" cy="179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290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텍스트박스 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5"/>
            </a:pPr>
            <a:r>
              <a:rPr lang="ko-KR" altLang="en-US" sz="1400" dirty="0" smtClean="0"/>
              <a:t>실행 결과 확인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sz="1000" dirty="0"/>
              <a:t>속성 창에서 설정한 속성이 사라지고 코드로 설정한 속성이 적용된다</a:t>
            </a:r>
            <a:r>
              <a:rPr lang="en-US" altLang="ko-KR" sz="1000" dirty="0"/>
              <a:t>. </a:t>
            </a:r>
            <a:r>
              <a:rPr lang="ko-KR" altLang="en-US" sz="1000" dirty="0"/>
              <a:t>이는 어떤 속성을 속성 창과 코드 편집 창에서 서로 다르게 설정하면 코드로 설정한 속성이 우선시됨을 보여준다</a:t>
            </a:r>
            <a:r>
              <a:rPr lang="en-US" altLang="ko-KR" sz="1000" dirty="0"/>
              <a:t>.</a:t>
            </a:r>
          </a:p>
          <a:p>
            <a:pPr>
              <a:buFont typeface="+mj-lt"/>
              <a:buAutoNum type="arabicParenR" startAt="5"/>
            </a:pPr>
            <a:endParaRPr lang="en-US" altLang="ko-KR" sz="1400" dirty="0" smtClean="0"/>
          </a:p>
          <a:p>
            <a:pPr>
              <a:buFont typeface="+mj-lt"/>
              <a:buAutoNum type="arabicParenR" startAt="5"/>
            </a:pPr>
            <a:endParaRPr lang="en-US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3-6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디자인 모드 편집과 실행 모드 편집에서 컨트롤 속성 설정하기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2276872"/>
            <a:ext cx="276225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889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윈도 폼 컨트롤이란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 폼 컨트롤의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윈도 폼 컨트롤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확인 </a:t>
            </a:r>
            <a:r>
              <a:rPr lang="ko-KR" altLang="en-US" dirty="0"/>
              <a:t>버튼이나 문자 입력 박스처럼 윈도 응용 프로그램에서 자주 볼 수 있는 화면 </a:t>
            </a:r>
            <a:r>
              <a:rPr lang="ko-KR" altLang="en-US" dirty="0" smtClean="0"/>
              <a:t>구성 요소</a:t>
            </a:r>
            <a:endParaRPr lang="en-US" altLang="ko-KR" dirty="0" smtClean="0"/>
          </a:p>
          <a:p>
            <a:pPr lvl="2"/>
            <a:r>
              <a:rPr lang="ko-KR" altLang="en-US" dirty="0"/>
              <a:t>각각의 컨트롤은 속성</a:t>
            </a:r>
            <a:r>
              <a:rPr lang="en-US" altLang="ko-KR" dirty="0"/>
              <a:t>, </a:t>
            </a:r>
            <a:r>
              <a:rPr lang="ko-KR" altLang="en-US" dirty="0" err="1"/>
              <a:t>메소드</a:t>
            </a:r>
            <a:r>
              <a:rPr lang="en-US" altLang="ko-KR" dirty="0"/>
              <a:t>, </a:t>
            </a:r>
            <a:r>
              <a:rPr lang="ko-KR" altLang="en-US" dirty="0"/>
              <a:t>이벤트를 가진다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9"/>
            <a:ext cx="2024846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58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체크박스</a:t>
            </a:r>
            <a:r>
              <a:rPr lang="en-US" altLang="ko-KR" dirty="0"/>
              <a:t>, </a:t>
            </a:r>
            <a:r>
              <a:rPr lang="ko-KR" altLang="en-US" dirty="0"/>
              <a:t>라디오버튼</a:t>
            </a:r>
            <a:r>
              <a:rPr lang="en-US" altLang="ko-KR" dirty="0"/>
              <a:t>, </a:t>
            </a:r>
            <a:r>
              <a:rPr lang="ko-KR" altLang="en-US" dirty="0"/>
              <a:t>그룹박스 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체크박스</a:t>
            </a:r>
            <a:r>
              <a:rPr lang="en-US" altLang="ko-KR" dirty="0" err="1" smtClean="0"/>
              <a:t>CheckBox</a:t>
            </a:r>
            <a:r>
              <a:rPr lang="en-US" altLang="ko-KR" dirty="0" smtClean="0"/>
              <a:t>, </a:t>
            </a:r>
            <a:r>
              <a:rPr lang="ko-KR" altLang="en-US" dirty="0"/>
              <a:t>라디오버튼</a:t>
            </a:r>
            <a:r>
              <a:rPr lang="en-US" altLang="ko-KR" dirty="0" err="1" smtClean="0"/>
              <a:t>RadioButton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데이터 입력 시 문자를 직접 입력하지 않고 사용자가 선택할 수 있는 예시를 보여주어 마우스 클릭만으로 필요한 데이터를 입력할 수 있도록 하는 컨트롤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그룹박스</a:t>
            </a:r>
            <a:r>
              <a:rPr lang="en-US" altLang="ko-KR" dirty="0" err="1" smtClean="0"/>
              <a:t>GroupBox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</a:t>
            </a:r>
            <a:r>
              <a:rPr lang="ko-KR" altLang="en-US" dirty="0"/>
              <a:t>개의 컨트롤을 그룹으로 묶어 서로 연관된 항목임을 </a:t>
            </a:r>
            <a:r>
              <a:rPr lang="ko-KR" altLang="en-US" dirty="0" smtClean="0"/>
              <a:t>보여줄 </a:t>
            </a:r>
            <a:r>
              <a:rPr lang="ko-KR" altLang="en-US" dirty="0"/>
              <a:t>때 </a:t>
            </a:r>
            <a:r>
              <a:rPr lang="ko-KR" altLang="en-US" dirty="0" smtClean="0"/>
              <a:t>사용</a:t>
            </a:r>
            <a:endParaRPr lang="en-US" altLang="ko-KR" b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0968"/>
            <a:ext cx="4248472" cy="3123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62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체크박스</a:t>
            </a:r>
            <a:r>
              <a:rPr lang="en-US" altLang="ko-KR" dirty="0"/>
              <a:t>, </a:t>
            </a:r>
            <a:r>
              <a:rPr lang="ko-KR" altLang="en-US" dirty="0"/>
              <a:t>라디오버튼</a:t>
            </a:r>
            <a:r>
              <a:rPr lang="en-US" altLang="ko-KR" dirty="0"/>
              <a:t>, </a:t>
            </a:r>
            <a:r>
              <a:rPr lang="ko-KR" altLang="en-US" dirty="0"/>
              <a:t>그룹박스 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체크박스와 라디오버튼 </a:t>
            </a:r>
            <a:r>
              <a:rPr lang="ko-KR" altLang="en-US" dirty="0" smtClean="0"/>
              <a:t>컨트롤</a:t>
            </a:r>
            <a:endParaRPr lang="en-US" altLang="ko-KR" dirty="0" smtClean="0"/>
          </a:p>
          <a:p>
            <a:pPr lvl="1"/>
            <a:r>
              <a:rPr lang="ko-KR" altLang="en-US" dirty="0"/>
              <a:t>체크박스 </a:t>
            </a:r>
            <a:r>
              <a:rPr lang="ko-KR" altLang="en-US" dirty="0" smtClean="0"/>
              <a:t>컨트롤</a:t>
            </a:r>
            <a:endParaRPr lang="en-US" altLang="ko-KR" dirty="0" smtClean="0"/>
          </a:p>
          <a:p>
            <a:pPr lvl="2"/>
            <a:r>
              <a:rPr lang="ko-KR" altLang="en-US" b="0" dirty="0" smtClean="0"/>
              <a:t>그룹으로 </a:t>
            </a:r>
            <a:r>
              <a:rPr lang="ko-KR" altLang="en-US" b="0" dirty="0"/>
              <a:t>묶인 여러 항목 중 하나 이상을 선택할 때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참</a:t>
            </a:r>
            <a:r>
              <a:rPr lang="en-US" altLang="ko-KR" b="0" dirty="0" smtClean="0"/>
              <a:t>(True)</a:t>
            </a:r>
            <a:r>
              <a:rPr lang="ko-KR" altLang="en-US" b="0" dirty="0" smtClean="0"/>
              <a:t>과 거짓</a:t>
            </a:r>
            <a:r>
              <a:rPr lang="en-US" altLang="ko-KR" b="0" dirty="0" smtClean="0"/>
              <a:t>(False) </a:t>
            </a:r>
            <a:r>
              <a:rPr lang="ko-KR" altLang="en-US" b="0" dirty="0"/>
              <a:t>중 한 가지 상태만 가질 수 </a:t>
            </a:r>
            <a:r>
              <a:rPr lang="ko-KR" altLang="en-US" b="0" dirty="0" smtClean="0"/>
              <a:t>있다</a:t>
            </a:r>
            <a:r>
              <a:rPr lang="en-US" altLang="ko-KR" b="0" dirty="0" smtClean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라디오버튼 컨트롤</a:t>
            </a:r>
            <a:endParaRPr lang="en-US" altLang="ko-KR" dirty="0"/>
          </a:p>
          <a:p>
            <a:pPr lvl="2"/>
            <a:r>
              <a:rPr lang="ko-KR" altLang="en-US" dirty="0"/>
              <a:t>여</a:t>
            </a:r>
            <a:r>
              <a:rPr lang="ko-KR" altLang="en-US" b="0" dirty="0" smtClean="0"/>
              <a:t>러 </a:t>
            </a:r>
            <a:r>
              <a:rPr lang="ko-KR" altLang="en-US" b="0" dirty="0"/>
              <a:t>항목 중 하나만 선택할 때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동시에 </a:t>
            </a:r>
            <a:r>
              <a:rPr lang="ko-KR" altLang="en-US" b="0" dirty="0"/>
              <a:t>여러 항목을 </a:t>
            </a:r>
            <a:r>
              <a:rPr lang="ko-KR" altLang="en-US" b="0" dirty="0" smtClean="0"/>
              <a:t>선택할 </a:t>
            </a:r>
            <a:r>
              <a:rPr lang="ko-KR" altLang="en-US" b="0" dirty="0"/>
              <a:t>수 있는 체크박스 컨트롤과 달리 한 항목만 선택할 수 있다</a:t>
            </a:r>
            <a:r>
              <a:rPr lang="en-US" altLang="ko-KR" b="0" dirty="0" smtClean="0"/>
              <a:t>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3645025"/>
            <a:ext cx="3600400" cy="1569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910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체크박스</a:t>
            </a:r>
            <a:r>
              <a:rPr lang="en-US" altLang="ko-KR" dirty="0"/>
              <a:t>, </a:t>
            </a:r>
            <a:r>
              <a:rPr lang="ko-KR" altLang="en-US" dirty="0"/>
              <a:t>라디오버튼</a:t>
            </a:r>
            <a:r>
              <a:rPr lang="en-US" altLang="ko-KR" dirty="0"/>
              <a:t>, </a:t>
            </a:r>
            <a:r>
              <a:rPr lang="ko-KR" altLang="en-US" dirty="0"/>
              <a:t>그룹박스 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체크박스와 라디오버튼 </a:t>
            </a:r>
            <a:r>
              <a:rPr lang="ko-KR" altLang="en-US" dirty="0" smtClean="0"/>
              <a:t>컨트롤</a:t>
            </a:r>
            <a:endParaRPr lang="en-US" altLang="ko-KR" b="0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6051600" cy="4489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20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체크박스</a:t>
            </a:r>
            <a:r>
              <a:rPr lang="en-US" altLang="ko-KR" dirty="0"/>
              <a:t>, </a:t>
            </a:r>
            <a:r>
              <a:rPr lang="ko-KR" altLang="en-US" dirty="0"/>
              <a:t>라디오버튼</a:t>
            </a:r>
            <a:r>
              <a:rPr lang="en-US" altLang="ko-KR" dirty="0"/>
              <a:t>, </a:t>
            </a:r>
            <a:r>
              <a:rPr lang="ko-KR" altLang="en-US" dirty="0"/>
              <a:t>그룹박스 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윈도 폼 디자인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속성 설정</a:t>
            </a:r>
            <a:endParaRPr lang="en-US" altLang="ko-KR" sz="1400" dirty="0" smtClean="0"/>
          </a:p>
          <a:p>
            <a:pPr>
              <a:buFont typeface="+mj-lt"/>
              <a:buAutoNum type="arabicParenR" startAt="5"/>
            </a:pPr>
            <a:endParaRPr lang="en-US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3-7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체크박스로 원하는 색 출력하기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260669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01853"/>
            <a:ext cx="3182485" cy="243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06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체크박스</a:t>
            </a:r>
            <a:r>
              <a:rPr lang="en-US" altLang="ko-KR" dirty="0"/>
              <a:t>, </a:t>
            </a:r>
            <a:r>
              <a:rPr lang="ko-KR" altLang="en-US" dirty="0"/>
              <a:t>라디오버튼</a:t>
            </a:r>
            <a:r>
              <a:rPr lang="en-US" altLang="ko-KR" dirty="0"/>
              <a:t>, </a:t>
            </a:r>
            <a:r>
              <a:rPr lang="ko-KR" altLang="en-US" dirty="0"/>
              <a:t>그룹박스 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arenR" startAt="3"/>
            </a:pPr>
            <a:r>
              <a:rPr lang="ko-KR" altLang="en-US" sz="1400" dirty="0" smtClean="0"/>
              <a:t>코드 작성</a:t>
            </a:r>
            <a:endParaRPr lang="en-US" altLang="ko-KR" sz="1400" dirty="0" smtClean="0"/>
          </a:p>
          <a:p>
            <a:pPr>
              <a:buFont typeface="+mj-lt"/>
              <a:buAutoNum type="arabicParenR" startAt="5"/>
            </a:pPr>
            <a:endParaRPr lang="en-US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3-7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체크박스로 원하는 색 출력하기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36" y="1844824"/>
            <a:ext cx="5953392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946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체크박스</a:t>
            </a:r>
            <a:r>
              <a:rPr lang="en-US" altLang="ko-KR" dirty="0"/>
              <a:t>, </a:t>
            </a:r>
            <a:r>
              <a:rPr lang="ko-KR" altLang="en-US" dirty="0"/>
              <a:t>라디오버튼</a:t>
            </a:r>
            <a:r>
              <a:rPr lang="en-US" altLang="ko-KR" dirty="0"/>
              <a:t>, </a:t>
            </a:r>
            <a:r>
              <a:rPr lang="ko-KR" altLang="en-US" dirty="0"/>
              <a:t>그룹박스 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4"/>
            </a:pPr>
            <a:r>
              <a:rPr lang="ko-KR" altLang="en-US" sz="1400" dirty="0" smtClean="0"/>
              <a:t>실행 결과 확인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sz="1000" dirty="0" smtClean="0"/>
              <a:t>레이블에 </a:t>
            </a:r>
            <a:r>
              <a:rPr lang="ko-KR" altLang="en-US" sz="1000" dirty="0"/>
              <a:t>선택한 </a:t>
            </a:r>
            <a:r>
              <a:rPr lang="ko-KR" altLang="en-US" sz="1000" dirty="0" err="1"/>
              <a:t>색상명이</a:t>
            </a:r>
            <a:r>
              <a:rPr lang="ko-KR" altLang="en-US" sz="1000" dirty="0"/>
              <a:t> 출력된다</a:t>
            </a:r>
            <a:r>
              <a:rPr lang="en-US" altLang="ko-KR" sz="1000" dirty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3-7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체크박스로 원하는 색 출력하기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2693579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35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체크박스</a:t>
            </a:r>
            <a:r>
              <a:rPr lang="en-US" altLang="ko-KR" dirty="0"/>
              <a:t>, </a:t>
            </a:r>
            <a:r>
              <a:rPr lang="ko-KR" altLang="en-US" dirty="0"/>
              <a:t>라디오버튼</a:t>
            </a:r>
            <a:r>
              <a:rPr lang="en-US" altLang="ko-KR" dirty="0"/>
              <a:t>, </a:t>
            </a:r>
            <a:r>
              <a:rPr lang="ko-KR" altLang="en-US" dirty="0"/>
              <a:t>그룹박스 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윈도 폼 디자인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속성 설정</a:t>
            </a:r>
            <a:endParaRPr lang="en-US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3-8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라디오버튼으로 연령 선택하기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3096344" cy="1894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437112"/>
            <a:ext cx="3093151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09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체크박스</a:t>
            </a:r>
            <a:r>
              <a:rPr lang="en-US" altLang="ko-KR" dirty="0"/>
              <a:t>, </a:t>
            </a:r>
            <a:r>
              <a:rPr lang="ko-KR" altLang="en-US" dirty="0"/>
              <a:t>라디오버튼</a:t>
            </a:r>
            <a:r>
              <a:rPr lang="en-US" altLang="ko-KR" dirty="0"/>
              <a:t>, </a:t>
            </a:r>
            <a:r>
              <a:rPr lang="ko-KR" altLang="en-US" dirty="0"/>
              <a:t>그룹박스 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3"/>
            </a:pPr>
            <a:r>
              <a:rPr lang="ko-KR" altLang="en-US" sz="1400" dirty="0" smtClean="0"/>
              <a:t>코드 작성</a:t>
            </a:r>
            <a:endParaRPr lang="en-US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3-8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라디오버튼으로 연령 선택하기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5897662" cy="2207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790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체크박스</a:t>
            </a:r>
            <a:r>
              <a:rPr lang="en-US" altLang="ko-KR" dirty="0"/>
              <a:t>, </a:t>
            </a:r>
            <a:r>
              <a:rPr lang="ko-KR" altLang="en-US" dirty="0"/>
              <a:t>라디오버튼</a:t>
            </a:r>
            <a:r>
              <a:rPr lang="en-US" altLang="ko-KR" dirty="0"/>
              <a:t>, </a:t>
            </a:r>
            <a:r>
              <a:rPr lang="ko-KR" altLang="en-US" dirty="0"/>
              <a:t>그룹박스 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4"/>
            </a:pPr>
            <a:r>
              <a:rPr lang="ko-KR" altLang="en-US" sz="1400" dirty="0" smtClean="0"/>
              <a:t>실행 결과 확인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sz="1000" dirty="0" smtClean="0"/>
              <a:t>선택한 </a:t>
            </a:r>
            <a:r>
              <a:rPr lang="ko-KR" altLang="en-US" sz="1000" dirty="0"/>
              <a:t>라디오버튼에 따라 레이블의 문자열이 변경된다</a:t>
            </a:r>
            <a:r>
              <a:rPr lang="en-US" altLang="ko-KR" sz="1000" dirty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3-8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라디오버튼으로 연령 선택하기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060848"/>
            <a:ext cx="2706957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299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체크박스</a:t>
            </a:r>
            <a:r>
              <a:rPr lang="en-US" altLang="ko-KR" dirty="0"/>
              <a:t>, </a:t>
            </a:r>
            <a:r>
              <a:rPr lang="ko-KR" altLang="en-US" dirty="0"/>
              <a:t>라디오버튼</a:t>
            </a:r>
            <a:r>
              <a:rPr lang="en-US" altLang="ko-KR" dirty="0"/>
              <a:t>, </a:t>
            </a:r>
            <a:r>
              <a:rPr lang="ko-KR" altLang="en-US" dirty="0"/>
              <a:t>그룹박스 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그룹박스 컨트롤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관련된 </a:t>
            </a:r>
            <a:r>
              <a:rPr lang="ko-KR" altLang="en-US" dirty="0"/>
              <a:t>컨트롤을 묶어 그룹을 만들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도구 </a:t>
            </a:r>
            <a:r>
              <a:rPr lang="ko-KR" altLang="en-US" dirty="0"/>
              <a:t>상자의 </a:t>
            </a:r>
            <a:r>
              <a:rPr lang="ko-KR" altLang="en-US" dirty="0" smtClean="0"/>
              <a:t>컨테이너 그룹에서 </a:t>
            </a:r>
            <a:r>
              <a:rPr lang="ko-KR" altLang="en-US" dirty="0"/>
              <a:t>찾을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컨테이</a:t>
            </a:r>
            <a:r>
              <a:rPr lang="ko-KR" altLang="en-US" dirty="0"/>
              <a:t>너</a:t>
            </a:r>
            <a:endParaRPr lang="en-US" altLang="ko-KR" dirty="0" smtClean="0"/>
          </a:p>
          <a:p>
            <a:pPr lvl="2"/>
            <a:r>
              <a:rPr lang="ko-KR" altLang="en-US" dirty="0"/>
              <a:t>그룹박스와 같이 다른 개체를 하나 이상 포함하는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컨테이너가 </a:t>
            </a:r>
            <a:r>
              <a:rPr lang="ko-KR" altLang="en-US" dirty="0"/>
              <a:t>움직이면 안에 포함된 개체도 함께 움직여 컨테이너 밖으로 나오지 </a:t>
            </a:r>
            <a:r>
              <a:rPr lang="ko-KR" altLang="en-US" dirty="0" smtClean="0"/>
              <a:t>않는다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/>
              <a:t>그룹박스를 옮길 때 안에 포함된 컨트롤도 함께 </a:t>
            </a:r>
            <a:r>
              <a:rPr lang="ko-KR" altLang="en-US" dirty="0" smtClean="0"/>
              <a:t>움직이게 하는 방법</a:t>
            </a:r>
            <a:endParaRPr lang="en-US" altLang="ko-KR" dirty="0" smtClean="0"/>
          </a:p>
          <a:p>
            <a:pPr lvl="2"/>
            <a:r>
              <a:rPr lang="ko-KR" altLang="en-US" dirty="0"/>
              <a:t>먼저 그룹박스 컨트롤을 만든다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그룹박스 </a:t>
            </a:r>
            <a:r>
              <a:rPr lang="ko-KR" altLang="en-US" dirty="0"/>
              <a:t>컨트롤을 선택한 상태에서 그 안에 넣을 컨트롤을 선택하여 그룹박스 안에서 드래그하여 그려 넣는다</a:t>
            </a:r>
            <a:r>
              <a:rPr lang="en-US" altLang="ko-KR" dirty="0"/>
              <a:t>(</a:t>
            </a:r>
            <a:r>
              <a:rPr lang="ko-KR" altLang="en-US" dirty="0" err="1" smtClean="0"/>
              <a:t>더블클릭해서</a:t>
            </a:r>
            <a:r>
              <a:rPr lang="ko-KR" altLang="en-US" dirty="0" smtClean="0"/>
              <a:t> </a:t>
            </a:r>
            <a:r>
              <a:rPr lang="ko-KR" altLang="en-US" dirty="0"/>
              <a:t>그리면 안 된다</a:t>
            </a:r>
            <a:r>
              <a:rPr lang="en-US" altLang="ko-KR" dirty="0"/>
              <a:t>).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68960"/>
            <a:ext cx="4972979" cy="2108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117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윈도 폼 컨트롤이란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 폼 컨트롤의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ko-KR" altLang="en-US" dirty="0"/>
              <a:t>공용 </a:t>
            </a:r>
            <a:r>
              <a:rPr lang="ko-KR" altLang="en-US" dirty="0" smtClean="0"/>
              <a:t>컨트롤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비주얼</a:t>
            </a:r>
            <a:r>
              <a:rPr lang="ko-KR" altLang="en-US" dirty="0" smtClean="0"/>
              <a:t> </a:t>
            </a:r>
            <a:r>
              <a:rPr lang="ko-KR" altLang="en-US" dirty="0"/>
              <a:t>베이직</a:t>
            </a:r>
            <a:r>
              <a:rPr lang="en-US" altLang="ko-KR" dirty="0" err="1"/>
              <a:t>.Net</a:t>
            </a:r>
            <a:r>
              <a:rPr lang="ko-KR" altLang="en-US" dirty="0"/>
              <a:t>에 내장된 컨트롤로 총 </a:t>
            </a:r>
            <a:r>
              <a:rPr lang="en-US" altLang="ko-KR" dirty="0"/>
              <a:t>21</a:t>
            </a:r>
            <a:r>
              <a:rPr lang="ko-KR" altLang="en-US" dirty="0"/>
              <a:t>개가 </a:t>
            </a:r>
            <a:r>
              <a:rPr lang="ko-KR" altLang="en-US" dirty="0" smtClean="0"/>
              <a:t>제공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41823"/>
            <a:ext cx="1732781" cy="424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체크박스</a:t>
            </a:r>
            <a:r>
              <a:rPr lang="en-US" altLang="ko-KR" dirty="0"/>
              <a:t>, </a:t>
            </a:r>
            <a:r>
              <a:rPr lang="ko-KR" altLang="en-US" dirty="0"/>
              <a:t>라디오버튼</a:t>
            </a:r>
            <a:r>
              <a:rPr lang="en-US" altLang="ko-KR" dirty="0"/>
              <a:t>, </a:t>
            </a:r>
            <a:r>
              <a:rPr lang="ko-KR" altLang="en-US" dirty="0"/>
              <a:t>그룹박스 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윈도 폼 디자인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속성 설정</a:t>
            </a:r>
            <a:endParaRPr lang="en-US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3-9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그룹박스 컨트롤로 컨트롤 묶기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74" y="1862584"/>
            <a:ext cx="3018131" cy="20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74" y="4399614"/>
            <a:ext cx="6352952" cy="217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225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체크박스</a:t>
            </a:r>
            <a:r>
              <a:rPr lang="en-US" altLang="ko-KR" dirty="0"/>
              <a:t>, </a:t>
            </a:r>
            <a:r>
              <a:rPr lang="ko-KR" altLang="en-US" dirty="0"/>
              <a:t>라디오버튼</a:t>
            </a:r>
            <a:r>
              <a:rPr lang="en-US" altLang="ko-KR" dirty="0"/>
              <a:t>, </a:t>
            </a:r>
            <a:r>
              <a:rPr lang="ko-KR" altLang="en-US" dirty="0"/>
              <a:t>그룹박스 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3"/>
            </a:pPr>
            <a:r>
              <a:rPr lang="ko-KR" altLang="en-US" sz="1400" dirty="0" smtClean="0"/>
              <a:t>코드 작성</a:t>
            </a:r>
            <a:endParaRPr lang="en-US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3-9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그룹박스 컨트롤로 컨트롤 묶기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18" y="1844824"/>
            <a:ext cx="5605817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109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체크박스</a:t>
            </a:r>
            <a:r>
              <a:rPr lang="en-US" altLang="ko-KR" dirty="0"/>
              <a:t>, </a:t>
            </a:r>
            <a:r>
              <a:rPr lang="ko-KR" altLang="en-US" dirty="0"/>
              <a:t>라디오버튼</a:t>
            </a:r>
            <a:r>
              <a:rPr lang="en-US" altLang="ko-KR" dirty="0"/>
              <a:t>, </a:t>
            </a:r>
            <a:r>
              <a:rPr lang="ko-KR" altLang="en-US" dirty="0"/>
              <a:t>그룹박스 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4"/>
            </a:pPr>
            <a:r>
              <a:rPr lang="ko-KR" altLang="en-US" sz="1400" dirty="0" smtClean="0"/>
              <a:t>실행 결과 확인</a:t>
            </a:r>
            <a:endParaRPr lang="en-US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3-9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그룹박스 컨트롤로 컨트롤 묶기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1844824"/>
            <a:ext cx="3472820" cy="233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515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/>
              <a:t>리스트박스</a:t>
            </a:r>
            <a:r>
              <a:rPr lang="en-US" altLang="ko-KR" dirty="0"/>
              <a:t>, </a:t>
            </a:r>
            <a:r>
              <a:rPr lang="ko-KR" altLang="en-US" dirty="0" err="1"/>
              <a:t>콤보박스</a:t>
            </a:r>
            <a:r>
              <a:rPr lang="ko-KR" altLang="en-US" dirty="0"/>
              <a:t> 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리스트박스 </a:t>
            </a:r>
            <a:r>
              <a:rPr lang="ko-KR" altLang="en-US" dirty="0" smtClean="0"/>
              <a:t>컨트롤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사용자가 </a:t>
            </a:r>
            <a:r>
              <a:rPr lang="ko-KR" altLang="en-US" dirty="0"/>
              <a:t>직접 입력하지 않고 목록으로 </a:t>
            </a:r>
            <a:r>
              <a:rPr lang="ko-KR" altLang="en-US" dirty="0" smtClean="0"/>
              <a:t>제시된 항목 </a:t>
            </a:r>
            <a:r>
              <a:rPr lang="ko-KR" altLang="en-US" dirty="0"/>
              <a:t>중에서 원하는 것을 선택하도록 유도할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폼에 </a:t>
            </a:r>
            <a:r>
              <a:rPr lang="ko-KR" altLang="en-US" dirty="0"/>
              <a:t>디자인된 목록의 크기보다 </a:t>
            </a:r>
            <a:r>
              <a:rPr lang="ko-KR" altLang="en-US" dirty="0" smtClean="0"/>
              <a:t>항목의 </a:t>
            </a:r>
            <a:r>
              <a:rPr lang="ko-KR" altLang="en-US" dirty="0"/>
              <a:t>개수가 많으면 </a:t>
            </a:r>
            <a:r>
              <a:rPr lang="ko-KR" altLang="en-US" dirty="0" err="1"/>
              <a:t>스크롤바가</a:t>
            </a:r>
            <a:r>
              <a:rPr lang="ko-KR" altLang="en-US" dirty="0"/>
              <a:t> 자동으로 </a:t>
            </a:r>
            <a:r>
              <a:rPr lang="ko-KR" altLang="en-US" dirty="0" smtClean="0"/>
              <a:t>추가됨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17415"/>
            <a:ext cx="5323037" cy="410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07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리스트박스</a:t>
            </a:r>
            <a:r>
              <a:rPr lang="en-US" altLang="ko-KR" dirty="0"/>
              <a:t>, </a:t>
            </a:r>
            <a:r>
              <a:rPr lang="ko-KR" altLang="en-US" dirty="0" err="1"/>
              <a:t>콤보박스</a:t>
            </a:r>
            <a:r>
              <a:rPr lang="ko-KR" altLang="en-US" dirty="0"/>
              <a:t> 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윈도 폼 디자인</a:t>
            </a:r>
            <a:endParaRPr lang="en-US" altLang="ko-KR" sz="1400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400" dirty="0"/>
              <a:t>속성 창에서 </a:t>
            </a:r>
            <a:r>
              <a:rPr lang="en-US" altLang="ko-KR" sz="1400" dirty="0"/>
              <a:t>Items</a:t>
            </a:r>
            <a:r>
              <a:rPr lang="ko-KR" altLang="en-US" sz="1400" dirty="0"/>
              <a:t>의 </a:t>
            </a:r>
            <a:r>
              <a:rPr lang="en-US" altLang="ko-KR" sz="1400" dirty="0"/>
              <a:t>(</a:t>
            </a:r>
            <a:r>
              <a:rPr lang="ko-KR" altLang="en-US" sz="1400" dirty="0"/>
              <a:t>내용추가</a:t>
            </a:r>
            <a:r>
              <a:rPr lang="en-US" altLang="ko-KR" sz="1400" dirty="0"/>
              <a:t>.jpg)</a:t>
            </a:r>
            <a:r>
              <a:rPr lang="ko-KR" altLang="en-US" sz="1400" dirty="0"/>
              <a:t>을 클릭한다</a:t>
            </a:r>
            <a:r>
              <a:rPr lang="en-US" altLang="ko-KR" sz="1400" dirty="0"/>
              <a:t>. ‘</a:t>
            </a:r>
            <a:r>
              <a:rPr lang="ko-KR" altLang="en-US" sz="1400" dirty="0"/>
              <a:t>문자열 컬렉션 편집기’에 리스트박스 컨트롤에서 보여줄 </a:t>
            </a:r>
            <a:r>
              <a:rPr lang="ko-KR" altLang="en-US" sz="1400" dirty="0" smtClean="0"/>
              <a:t>항목을 </a:t>
            </a:r>
            <a:r>
              <a:rPr lang="ko-KR" altLang="en-US" sz="1400" dirty="0"/>
              <a:t>입력한 후 </a:t>
            </a:r>
            <a:r>
              <a:rPr lang="en-US" altLang="ko-KR" sz="1400" dirty="0"/>
              <a:t>&lt;</a:t>
            </a:r>
            <a:r>
              <a:rPr lang="ko-KR" altLang="en-US" sz="1400" dirty="0"/>
              <a:t>확인</a:t>
            </a:r>
            <a:r>
              <a:rPr lang="en-US" altLang="ko-KR" sz="1400" dirty="0"/>
              <a:t>&gt;</a:t>
            </a:r>
            <a:r>
              <a:rPr lang="ko-KR" altLang="en-US" sz="1400" dirty="0"/>
              <a:t>을 클릭한다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187220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4581128"/>
            <a:ext cx="2664296" cy="1735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3-10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 smtClean="0">
                <a:latin typeface="+mn-ea"/>
                <a:ea typeface="+mn-ea"/>
              </a:rPr>
              <a:t>리스트박스에 항목 추가하기</a:t>
            </a:r>
          </a:p>
        </p:txBody>
      </p:sp>
    </p:spTree>
    <p:extLst>
      <p:ext uri="{BB962C8B-B14F-4D97-AF65-F5344CB8AC3E}">
        <p14:creationId xmlns:p14="http://schemas.microsoft.com/office/powerpoint/2010/main" val="367378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리스트박스</a:t>
            </a:r>
            <a:r>
              <a:rPr lang="en-US" altLang="ko-KR" dirty="0"/>
              <a:t>, </a:t>
            </a:r>
            <a:r>
              <a:rPr lang="ko-KR" altLang="en-US" dirty="0" err="1"/>
              <a:t>콤보박스</a:t>
            </a:r>
            <a:r>
              <a:rPr lang="ko-KR" altLang="en-US" dirty="0"/>
              <a:t> 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3"/>
            </a:pPr>
            <a:r>
              <a:rPr lang="en-US" altLang="ko-KR" sz="1400" dirty="0" smtClean="0"/>
              <a:t>F5</a:t>
            </a:r>
            <a:r>
              <a:rPr lang="ko-KR" altLang="en-US" sz="1400" dirty="0" smtClean="0"/>
              <a:t>를 </a:t>
            </a:r>
            <a:r>
              <a:rPr lang="ko-KR" altLang="en-US" sz="1400" dirty="0"/>
              <a:t>눌러 프로그램을 실행한다</a:t>
            </a:r>
            <a:r>
              <a:rPr lang="en-US" altLang="ko-KR" sz="1400" dirty="0"/>
              <a:t>. </a:t>
            </a:r>
            <a:r>
              <a:rPr lang="ko-KR" altLang="en-US" sz="1400" dirty="0"/>
              <a:t>실행 화면에서 마우스로 클릭하여 항목을 선택할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리스트 </a:t>
            </a:r>
            <a:r>
              <a:rPr lang="ko-KR" altLang="en-US" sz="1400" dirty="0" smtClean="0"/>
              <a:t>컨트롤의 </a:t>
            </a:r>
            <a:r>
              <a:rPr lang="en-US" altLang="ko-KR" sz="1400" dirty="0" err="1" smtClean="0"/>
              <a:t>SelectionMode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속성 값을 </a:t>
            </a:r>
            <a:r>
              <a:rPr lang="en-US" altLang="ko-KR" sz="1400" dirty="0" err="1"/>
              <a:t>MultiSimple</a:t>
            </a:r>
            <a:r>
              <a:rPr lang="ko-KR" altLang="en-US" sz="1400" dirty="0"/>
              <a:t>이나 </a:t>
            </a:r>
            <a:r>
              <a:rPr lang="en-US" altLang="ko-KR" sz="1400" dirty="0" smtClean="0"/>
              <a:t>Shift, Ctrl</a:t>
            </a:r>
            <a:r>
              <a:rPr lang="ko-KR" altLang="en-US" sz="1400" dirty="0" smtClean="0"/>
              <a:t>을 </a:t>
            </a:r>
            <a:r>
              <a:rPr lang="ko-KR" altLang="en-US" sz="1400" dirty="0"/>
              <a:t>이용할 수 있는 </a:t>
            </a:r>
            <a:r>
              <a:rPr lang="en-US" altLang="ko-KR" sz="1400" dirty="0" err="1"/>
              <a:t>MultiExtended</a:t>
            </a:r>
            <a:r>
              <a:rPr lang="ko-KR" altLang="en-US" sz="1400" dirty="0"/>
              <a:t>로 설정하여 </a:t>
            </a:r>
            <a:r>
              <a:rPr lang="ko-KR" altLang="en-US" sz="1400" dirty="0" smtClean="0"/>
              <a:t>여러 항목을 </a:t>
            </a:r>
            <a:r>
              <a:rPr lang="ko-KR" altLang="en-US" sz="1400" dirty="0"/>
              <a:t>선택할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3-10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 smtClean="0">
                <a:latin typeface="+mn-ea"/>
                <a:ea typeface="+mn-ea"/>
              </a:rPr>
              <a:t>리스트박스에 항목 추가하기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4904"/>
            <a:ext cx="4608512" cy="2254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92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리스트박스</a:t>
            </a:r>
            <a:r>
              <a:rPr lang="en-US" altLang="ko-KR" dirty="0"/>
              <a:t>, </a:t>
            </a:r>
            <a:r>
              <a:rPr lang="ko-KR" altLang="en-US" dirty="0" err="1"/>
              <a:t>콤보박스</a:t>
            </a:r>
            <a:r>
              <a:rPr lang="ko-KR" altLang="en-US" dirty="0"/>
              <a:t> 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/>
              <a:t>실행 결과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3-11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리스트박스를 활용하여 항목 추가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ko-KR" altLang="en-US" sz="1400" dirty="0">
                <a:latin typeface="+mn-ea"/>
                <a:ea typeface="+mn-ea"/>
              </a:rPr>
              <a:t>제거하기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캠핑 물품 정리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58" y="1844824"/>
            <a:ext cx="6641967" cy="4216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13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리스트박스</a:t>
            </a:r>
            <a:r>
              <a:rPr lang="en-US" altLang="ko-KR" dirty="0"/>
              <a:t>, </a:t>
            </a:r>
            <a:r>
              <a:rPr lang="ko-KR" altLang="en-US" dirty="0" err="1"/>
              <a:t>콤보박스</a:t>
            </a:r>
            <a:r>
              <a:rPr lang="ko-KR" altLang="en-US" dirty="0"/>
              <a:t> 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 smtClean="0"/>
              <a:t>윈도 폼 디자인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속성 설정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3-11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리스트박스를 활용하여 항목 추가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ko-KR" altLang="en-US" sz="1400" dirty="0">
                <a:latin typeface="+mn-ea"/>
                <a:ea typeface="+mn-ea"/>
              </a:rPr>
              <a:t>제거하기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캠핑 물품 정리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3008906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28" y="4437112"/>
            <a:ext cx="6025208" cy="1809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493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리스트박스</a:t>
            </a:r>
            <a:r>
              <a:rPr lang="en-US" altLang="ko-KR" dirty="0"/>
              <a:t>, </a:t>
            </a:r>
            <a:r>
              <a:rPr lang="ko-KR" altLang="en-US" dirty="0" err="1"/>
              <a:t>콤보박스</a:t>
            </a:r>
            <a:r>
              <a:rPr lang="ko-KR" altLang="en-US" dirty="0"/>
              <a:t> 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3"/>
            </a:pPr>
            <a:r>
              <a:rPr lang="ko-KR" altLang="en-US" sz="1400" dirty="0" smtClean="0"/>
              <a:t>코드 작성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3-11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리스트박스를 활용하여 항목 추가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ko-KR" altLang="en-US" sz="1400" dirty="0">
                <a:latin typeface="+mn-ea"/>
                <a:ea typeface="+mn-ea"/>
              </a:rPr>
              <a:t>제거하기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캠핑 물품 정리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38" y="1772816"/>
            <a:ext cx="5147350" cy="508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901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리스트박스</a:t>
            </a:r>
            <a:r>
              <a:rPr lang="en-US" altLang="ko-KR" dirty="0"/>
              <a:t>, </a:t>
            </a:r>
            <a:r>
              <a:rPr lang="ko-KR" altLang="en-US" dirty="0" err="1"/>
              <a:t>콤보박스</a:t>
            </a:r>
            <a:r>
              <a:rPr lang="ko-KR" altLang="en-US" dirty="0"/>
              <a:t> 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4"/>
            </a:pPr>
            <a:r>
              <a:rPr lang="ko-KR" altLang="en-US" sz="1400" dirty="0" smtClean="0"/>
              <a:t>실행 결과 확인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sz="1000" dirty="0" smtClean="0"/>
              <a:t>준비물을 </a:t>
            </a:r>
            <a:r>
              <a:rPr lang="ko-KR" altLang="en-US" sz="1000" dirty="0"/>
              <a:t>새로 추가할 수도 있고 준비할 목록에서 준비한 목록으로</a:t>
            </a:r>
            <a:r>
              <a:rPr lang="en-US" altLang="ko-KR" sz="1000" dirty="0"/>
              <a:t>, </a:t>
            </a:r>
            <a:r>
              <a:rPr lang="ko-KR" altLang="en-US" sz="1000" dirty="0"/>
              <a:t>준비한 </a:t>
            </a:r>
            <a:r>
              <a:rPr lang="ko-KR" altLang="en-US" sz="1000" dirty="0" smtClean="0"/>
              <a:t>목록에서 </a:t>
            </a:r>
            <a:r>
              <a:rPr lang="ko-KR" altLang="en-US" sz="1000" dirty="0"/>
              <a:t>준비할 목록으로 옮길 수도 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3-11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>
                <a:latin typeface="+mn-ea"/>
                <a:ea typeface="+mn-ea"/>
              </a:rPr>
              <a:t>리스트박스를 활용하여 항목 추가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ko-KR" altLang="en-US" sz="1400" dirty="0">
                <a:latin typeface="+mn-ea"/>
                <a:ea typeface="+mn-ea"/>
              </a:rPr>
              <a:t>제거하기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캠핑 물품 정리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53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윈도 폼 컨트롤이란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컨트롤의 </a:t>
            </a:r>
            <a:r>
              <a:rPr lang="ko-KR" altLang="en-US" dirty="0"/>
              <a:t>명명 </a:t>
            </a:r>
            <a:r>
              <a:rPr lang="ko-KR" altLang="en-US" dirty="0" smtClean="0"/>
              <a:t>규칙</a:t>
            </a:r>
            <a:endParaRPr lang="en-US" altLang="ko-KR" dirty="0" smtClean="0"/>
          </a:p>
          <a:p>
            <a:pPr lvl="2"/>
            <a:r>
              <a:rPr lang="ko-KR" altLang="en-US" dirty="0" err="1"/>
              <a:t>비주얼</a:t>
            </a:r>
            <a:r>
              <a:rPr lang="ko-KR" altLang="en-US" dirty="0"/>
              <a:t> 베이직 </a:t>
            </a:r>
            <a:r>
              <a:rPr lang="en-US" altLang="ko-KR" dirty="0"/>
              <a:t>2010 </a:t>
            </a:r>
            <a:r>
              <a:rPr lang="ko-KR" altLang="en-US" dirty="0"/>
              <a:t>한글 버전에서는 컨트롤의 이름이나 </a:t>
            </a:r>
            <a:r>
              <a:rPr lang="ko-KR" altLang="en-US" dirty="0" err="1"/>
              <a:t>변수명에도</a:t>
            </a:r>
            <a:r>
              <a:rPr lang="ko-KR" altLang="en-US" dirty="0"/>
              <a:t> 한글을 사용할 수 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일반적으로 </a:t>
            </a:r>
            <a:r>
              <a:rPr lang="ko-KR" altLang="en-US" dirty="0" err="1"/>
              <a:t>헝가리안</a:t>
            </a:r>
            <a:r>
              <a:rPr lang="ko-KR" altLang="en-US" dirty="0"/>
              <a:t> </a:t>
            </a:r>
            <a:r>
              <a:rPr lang="ko-KR" altLang="en-US" dirty="0" smtClean="0"/>
              <a:t>표기법으로 </a:t>
            </a:r>
            <a:r>
              <a:rPr lang="ko-KR" altLang="en-US" dirty="0"/>
              <a:t>이름을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4152846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999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/>
              <a:t>리스트박스</a:t>
            </a:r>
            <a:r>
              <a:rPr lang="en-US" altLang="ko-KR" dirty="0"/>
              <a:t>, </a:t>
            </a:r>
            <a:r>
              <a:rPr lang="ko-KR" altLang="en-US" dirty="0" err="1"/>
              <a:t>콤보박스</a:t>
            </a:r>
            <a:r>
              <a:rPr lang="ko-KR" altLang="en-US" dirty="0"/>
              <a:t> 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콤보박스</a:t>
            </a:r>
            <a:r>
              <a:rPr lang="ko-KR" altLang="en-US" dirty="0"/>
              <a:t> </a:t>
            </a:r>
            <a:r>
              <a:rPr lang="ko-KR" altLang="en-US" dirty="0" smtClean="0"/>
              <a:t>컨트롤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텍스트박스와 </a:t>
            </a:r>
            <a:r>
              <a:rPr lang="ko-KR" altLang="en-US" dirty="0"/>
              <a:t>리스트박스의 기능이 합쳐진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리스트박스처럼 목록을 </a:t>
            </a:r>
            <a:r>
              <a:rPr lang="ko-KR" altLang="en-US" dirty="0"/>
              <a:t>선택하고 텍스트박스처럼 내용을 입력할 수도 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화살표 </a:t>
            </a:r>
            <a:r>
              <a:rPr lang="ko-KR" altLang="en-US" dirty="0"/>
              <a:t>모양의 목록 단추를 </a:t>
            </a:r>
            <a:r>
              <a:rPr lang="ko-KR" altLang="en-US" dirty="0" smtClean="0"/>
              <a:t>누르면 </a:t>
            </a:r>
            <a:r>
              <a:rPr lang="ko-KR" altLang="en-US" dirty="0" err="1" smtClean="0"/>
              <a:t>드롭다운</a:t>
            </a:r>
            <a:r>
              <a:rPr lang="en-US" altLang="ko-KR" dirty="0"/>
              <a:t>(</a:t>
            </a:r>
            <a:r>
              <a:rPr lang="ko-KR" altLang="en-US" dirty="0"/>
              <a:t>펼침</a:t>
            </a:r>
            <a:r>
              <a:rPr lang="en-US" altLang="ko-KR" dirty="0"/>
              <a:t>) </a:t>
            </a:r>
            <a:r>
              <a:rPr lang="ko-KR" altLang="en-US" dirty="0"/>
              <a:t>목록이 나타나는데</a:t>
            </a:r>
            <a:r>
              <a:rPr lang="en-US" altLang="ko-KR" dirty="0"/>
              <a:t>, </a:t>
            </a:r>
            <a:r>
              <a:rPr lang="ko-KR" altLang="en-US" dirty="0"/>
              <a:t>사용자는 그 목록 중 원하는 내용을 선택하여 입력한다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08920"/>
            <a:ext cx="6098698" cy="2018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837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리스트박스</a:t>
            </a:r>
            <a:r>
              <a:rPr lang="en-US" altLang="ko-KR" dirty="0"/>
              <a:t>, </a:t>
            </a:r>
            <a:r>
              <a:rPr lang="ko-KR" altLang="en-US" dirty="0" err="1"/>
              <a:t>콤보박스</a:t>
            </a:r>
            <a:r>
              <a:rPr lang="ko-KR" altLang="en-US" dirty="0"/>
              <a:t> 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/>
              <a:t>윈도 폼 </a:t>
            </a:r>
            <a:r>
              <a:rPr lang="ko-KR" altLang="en-US" sz="1400" dirty="0" smtClean="0"/>
              <a:t>디자인</a:t>
            </a:r>
            <a:endParaRPr lang="ko-KR" altLang="en-US" sz="1400" dirty="0"/>
          </a:p>
          <a:p>
            <a:endParaRPr lang="ko-KR" altLang="en-US" sz="1400" dirty="0"/>
          </a:p>
          <a:p>
            <a:endParaRPr lang="ko-KR" altLang="en-US" sz="1400" dirty="0" smtClean="0"/>
          </a:p>
          <a:p>
            <a:endParaRPr lang="ko-KR" altLang="en-US" sz="1400" dirty="0" smtClean="0"/>
          </a:p>
          <a:p>
            <a:endParaRPr lang="ko-KR" altLang="en-US" sz="1400" dirty="0" smtClean="0"/>
          </a:p>
          <a:p>
            <a:endParaRPr lang="ko-KR" altLang="en-US" sz="1400" dirty="0"/>
          </a:p>
          <a:p>
            <a:r>
              <a:rPr lang="ko-KR" altLang="en-US" sz="1400" dirty="0"/>
              <a:t>속성 설정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3-12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 err="1">
                <a:latin typeface="+mn-ea"/>
                <a:ea typeface="+mn-ea"/>
              </a:rPr>
              <a:t>콤보박스를</a:t>
            </a:r>
            <a:r>
              <a:rPr lang="ko-KR" altLang="en-US" sz="1400" dirty="0">
                <a:latin typeface="+mn-ea"/>
                <a:ea typeface="+mn-ea"/>
              </a:rPr>
              <a:t> 이용하여 주소 입력하기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68" y="1877202"/>
            <a:ext cx="2880320" cy="111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36" y="3861048"/>
            <a:ext cx="5481600" cy="1637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562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리스트박스</a:t>
            </a:r>
            <a:r>
              <a:rPr lang="en-US" altLang="ko-KR" dirty="0"/>
              <a:t>, </a:t>
            </a:r>
            <a:r>
              <a:rPr lang="ko-KR" altLang="en-US" dirty="0" err="1"/>
              <a:t>콤보박스</a:t>
            </a:r>
            <a:r>
              <a:rPr lang="ko-KR" altLang="en-US" dirty="0"/>
              <a:t> 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3"/>
            </a:pPr>
            <a:r>
              <a:rPr lang="ko-KR" altLang="en-US" sz="1400" dirty="0" smtClean="0"/>
              <a:t>코드 작성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3-12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 err="1">
                <a:latin typeface="+mn-ea"/>
                <a:ea typeface="+mn-ea"/>
              </a:rPr>
              <a:t>콤보박스를</a:t>
            </a:r>
            <a:r>
              <a:rPr lang="ko-KR" altLang="en-US" sz="1400" dirty="0">
                <a:latin typeface="+mn-ea"/>
                <a:ea typeface="+mn-ea"/>
              </a:rPr>
              <a:t> 이용하여 주소 입력하기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0552"/>
            <a:ext cx="5112568" cy="4872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615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리스트박스</a:t>
            </a:r>
            <a:r>
              <a:rPr lang="en-US" altLang="ko-KR" dirty="0"/>
              <a:t>, </a:t>
            </a:r>
            <a:r>
              <a:rPr lang="ko-KR" altLang="en-US" dirty="0" err="1"/>
              <a:t>콤보박스</a:t>
            </a:r>
            <a:r>
              <a:rPr lang="ko-KR" altLang="en-US" dirty="0"/>
              <a:t> 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4"/>
            </a:pPr>
            <a:r>
              <a:rPr lang="ko-KR" altLang="en-US" sz="1400" dirty="0" smtClean="0"/>
              <a:t>실행 결과 확인</a:t>
            </a:r>
            <a:endParaRPr lang="en-US" altLang="ko-KR" sz="1400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sz="1000" dirty="0" smtClean="0"/>
              <a:t>선택한 </a:t>
            </a:r>
            <a:r>
              <a:rPr lang="ko-KR" altLang="en-US" sz="1000" dirty="0"/>
              <a:t>호칭</a:t>
            </a:r>
            <a:r>
              <a:rPr lang="en-US" altLang="ko-KR" sz="1000" dirty="0"/>
              <a:t>, </a:t>
            </a:r>
            <a:r>
              <a:rPr lang="ko-KR" altLang="en-US" sz="1000" dirty="0"/>
              <a:t>입력한 이름과 거주지를 함께 대화 상자에 출력한다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82080"/>
            <a:ext cx="1260140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b="1" dirty="0" smtClean="0">
                <a:latin typeface="+mn-ea"/>
                <a:ea typeface="+mn-ea"/>
              </a:rPr>
              <a:t>실습하기 </a:t>
            </a:r>
            <a:r>
              <a:rPr lang="en-US" altLang="ko-KR" sz="1400" b="1" dirty="0" smtClean="0">
                <a:latin typeface="+mn-ea"/>
                <a:ea typeface="+mn-ea"/>
              </a:rPr>
              <a:t>3-12</a:t>
            </a:r>
            <a:endParaRPr lang="ko-KR" altLang="en-US" sz="1400" b="1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882080"/>
            <a:ext cx="2808312" cy="7200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 err="1">
                <a:latin typeface="+mn-ea"/>
                <a:ea typeface="+mn-ea"/>
              </a:rPr>
              <a:t>콤보박스를</a:t>
            </a:r>
            <a:r>
              <a:rPr lang="ko-KR" altLang="en-US" sz="1400" dirty="0">
                <a:latin typeface="+mn-ea"/>
                <a:ea typeface="+mn-ea"/>
              </a:rPr>
              <a:t> 이용하여 주소 입력하기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26" y="2101676"/>
            <a:ext cx="3470517" cy="1349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515" y="2101676"/>
            <a:ext cx="2246734" cy="1119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498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윈도 폼 컨트롤이란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유용한 </a:t>
            </a:r>
            <a:r>
              <a:rPr lang="ko-KR" altLang="en-US" dirty="0"/>
              <a:t>컨트롤 </a:t>
            </a:r>
            <a:r>
              <a:rPr lang="ko-KR" altLang="en-US" dirty="0" smtClean="0"/>
              <a:t>조작법</a:t>
            </a:r>
            <a:endParaRPr lang="en-US" altLang="ko-KR" dirty="0" smtClean="0"/>
          </a:p>
          <a:p>
            <a:pPr lvl="1"/>
            <a:r>
              <a:rPr lang="ko-KR" altLang="en-US" dirty="0"/>
              <a:t>여러 개체 </a:t>
            </a:r>
            <a:r>
              <a:rPr lang="ko-KR" altLang="en-US" dirty="0" smtClean="0"/>
              <a:t>선택하기</a:t>
            </a:r>
            <a:endParaRPr lang="en-US" altLang="ko-KR" dirty="0" smtClean="0"/>
          </a:p>
          <a:p>
            <a:pPr lvl="2"/>
            <a:r>
              <a:rPr lang="ko-KR" altLang="en-US" dirty="0"/>
              <a:t>폼에 놓인 여러 개체를 선택하려면 </a:t>
            </a:r>
            <a:r>
              <a:rPr lang="en-US" altLang="ko-KR" dirty="0" smtClean="0"/>
              <a:t>Ctrl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Shift</a:t>
            </a:r>
            <a:r>
              <a:rPr lang="ko-KR" altLang="en-US" dirty="0" smtClean="0"/>
              <a:t>를 </a:t>
            </a:r>
            <a:r>
              <a:rPr lang="ko-KR" altLang="en-US" dirty="0"/>
              <a:t>누른 상태에서 개체를 마우스로 클릭한다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또는 </a:t>
            </a:r>
            <a:r>
              <a:rPr lang="ko-KR" altLang="en-US" dirty="0"/>
              <a:t>여러 개체가 포함되도록 마우스로 드래그하여 영역을 지정한다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1" y="2348880"/>
            <a:ext cx="4927455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975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윈도 폼 컨트롤이란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유용한 </a:t>
            </a:r>
            <a:r>
              <a:rPr lang="ko-KR" altLang="en-US" dirty="0"/>
              <a:t>컨트롤 </a:t>
            </a:r>
            <a:r>
              <a:rPr lang="ko-KR" altLang="en-US" dirty="0" smtClean="0"/>
              <a:t>조작법</a:t>
            </a:r>
            <a:endParaRPr lang="en-US" altLang="ko-KR" dirty="0" smtClean="0"/>
          </a:p>
          <a:p>
            <a:pPr lvl="1"/>
            <a:r>
              <a:rPr lang="ko-KR" altLang="en-US" dirty="0"/>
              <a:t>개체 정렬하고 크기 </a:t>
            </a:r>
            <a:r>
              <a:rPr lang="ko-KR" altLang="en-US" dirty="0" smtClean="0"/>
              <a:t>조정하기</a:t>
            </a:r>
            <a:endParaRPr lang="en-US" altLang="ko-KR" dirty="0" smtClean="0"/>
          </a:p>
          <a:p>
            <a:pPr lvl="2"/>
            <a:r>
              <a:rPr lang="ko-KR" altLang="en-US" dirty="0"/>
              <a:t>여러 개체를 선택한 상태에서 </a:t>
            </a:r>
            <a:r>
              <a:rPr lang="en-US" altLang="ko-KR" dirty="0"/>
              <a:t>[</a:t>
            </a:r>
            <a:r>
              <a:rPr lang="ko-KR" altLang="en-US" dirty="0"/>
              <a:t>서식</a:t>
            </a:r>
            <a:r>
              <a:rPr lang="en-US" altLang="ko-KR" dirty="0"/>
              <a:t>] </a:t>
            </a:r>
            <a:r>
              <a:rPr lang="ko-KR" altLang="en-US" dirty="0"/>
              <a:t>메뉴를 이용하여 한꺼번에 정렬하고 크기를 조정할 수 </a:t>
            </a:r>
            <a:r>
              <a:rPr lang="ko-KR" altLang="en-US" dirty="0" smtClean="0"/>
              <a:t>있다</a:t>
            </a:r>
            <a:r>
              <a:rPr lang="en-US" altLang="ko-KR" dirty="0"/>
              <a:t>. </a:t>
            </a:r>
            <a:r>
              <a:rPr lang="ko-KR" altLang="en-US" dirty="0"/>
              <a:t>가장 먼저 선택된 개체를 기준으로 추가 선택된 다른 개체의 크기나 위치가 변경된다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marL="447675" lvl="2" indent="0">
              <a:buNone/>
            </a:pPr>
            <a:endParaRPr lang="en-US" altLang="ko-KR" dirty="0"/>
          </a:p>
          <a:p>
            <a:pPr lvl="2"/>
            <a:r>
              <a:rPr lang="ko-KR" altLang="en-US" dirty="0" smtClean="0"/>
              <a:t>맞춤 </a:t>
            </a:r>
            <a:r>
              <a:rPr lang="en-US" altLang="ko-KR" dirty="0"/>
              <a:t>: </a:t>
            </a:r>
            <a:r>
              <a:rPr lang="ko-KR" altLang="en-US" dirty="0"/>
              <a:t>선택된 개체의 가로</a:t>
            </a:r>
            <a:r>
              <a:rPr lang="en-US" altLang="ko-KR" dirty="0"/>
              <a:t>/</a:t>
            </a:r>
            <a:r>
              <a:rPr lang="ko-KR" altLang="en-US" dirty="0"/>
              <a:t>세로 위치를 기준 개체의 왼쪽</a:t>
            </a:r>
            <a:r>
              <a:rPr lang="en-US" altLang="ko-KR" dirty="0"/>
              <a:t>/</a:t>
            </a:r>
            <a:r>
              <a:rPr lang="ko-KR" altLang="en-US" dirty="0"/>
              <a:t>가운데</a:t>
            </a:r>
            <a:r>
              <a:rPr lang="en-US" altLang="ko-KR" dirty="0"/>
              <a:t>/</a:t>
            </a:r>
            <a:r>
              <a:rPr lang="ko-KR" altLang="en-US" dirty="0"/>
              <a:t>오른쪽에 맞추거나 왼쪽 상단을 가장 가까운 </a:t>
            </a:r>
            <a:r>
              <a:rPr lang="ko-KR" altLang="en-US" dirty="0" smtClean="0"/>
              <a:t>모눈에 </a:t>
            </a:r>
            <a:r>
              <a:rPr lang="ko-KR" altLang="en-US" dirty="0"/>
              <a:t>맞춘다</a:t>
            </a:r>
            <a:r>
              <a:rPr lang="en-US" altLang="ko-KR" dirty="0"/>
              <a:t>. </a:t>
            </a:r>
            <a:r>
              <a:rPr lang="ko-KR" altLang="en-US" dirty="0"/>
              <a:t>개체의 크기는 변하지 않는다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같은 </a:t>
            </a:r>
            <a:r>
              <a:rPr lang="ko-KR" altLang="en-US" dirty="0"/>
              <a:t>크기로 </a:t>
            </a:r>
            <a:r>
              <a:rPr lang="en-US" altLang="ko-KR" dirty="0"/>
              <a:t>: </a:t>
            </a:r>
            <a:r>
              <a:rPr lang="ko-KR" altLang="en-US" dirty="0"/>
              <a:t>너비와 높이를 기준 개체와 같은 크기로 조정한다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가로 </a:t>
            </a:r>
            <a:r>
              <a:rPr lang="ko-KR" altLang="en-US" dirty="0"/>
              <a:t>간격 조정</a:t>
            </a:r>
            <a:r>
              <a:rPr lang="en-US" altLang="ko-KR" dirty="0"/>
              <a:t>/</a:t>
            </a:r>
            <a:r>
              <a:rPr lang="ko-KR" altLang="en-US" dirty="0"/>
              <a:t>세로 간격 조정 </a:t>
            </a:r>
            <a:r>
              <a:rPr lang="en-US" altLang="ko-KR" dirty="0"/>
              <a:t>: </a:t>
            </a:r>
            <a:r>
              <a:rPr lang="ko-KR" altLang="en-US" dirty="0"/>
              <a:t>개체 간의 상하 간격을 조정한다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폼의 </a:t>
            </a:r>
            <a:r>
              <a:rPr lang="ko-KR" altLang="en-US" dirty="0"/>
              <a:t>가운데 맞춤 </a:t>
            </a:r>
            <a:r>
              <a:rPr lang="en-US" altLang="ko-KR" dirty="0"/>
              <a:t>: </a:t>
            </a:r>
            <a:r>
              <a:rPr lang="ko-KR" altLang="en-US" dirty="0"/>
              <a:t>선택된 개체의 중심점을 폼의 중간에 있는 수평 줄</a:t>
            </a:r>
            <a:r>
              <a:rPr lang="en-US" altLang="ko-KR" dirty="0"/>
              <a:t>/</a:t>
            </a:r>
            <a:r>
              <a:rPr lang="ko-KR" altLang="en-US" dirty="0"/>
              <a:t>수직 줄에 맞춘다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순서 </a:t>
            </a:r>
            <a:r>
              <a:rPr lang="en-US" altLang="ko-KR" dirty="0"/>
              <a:t>: </a:t>
            </a:r>
            <a:r>
              <a:rPr lang="ko-KR" altLang="en-US" dirty="0"/>
              <a:t>여러 개체가 부분적으로 겹쳐 있을 때 선택된 개체의 순서를 변경한다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컨트롤 </a:t>
            </a:r>
            <a:r>
              <a:rPr lang="ko-KR" altLang="en-US" dirty="0"/>
              <a:t>잠그기 </a:t>
            </a:r>
            <a:r>
              <a:rPr lang="en-US" altLang="ko-KR" dirty="0"/>
              <a:t>: </a:t>
            </a:r>
            <a:r>
              <a:rPr lang="ko-KR" altLang="en-US" dirty="0"/>
              <a:t>폼에 배치된 컨트롤의 크기나 위치가 조정되지 않도록 잠근다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1557159" cy="1728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70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윈도 폼 컨트롤이란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유용한 </a:t>
            </a:r>
            <a:r>
              <a:rPr lang="ko-KR" altLang="en-US" dirty="0"/>
              <a:t>컨트롤 </a:t>
            </a:r>
            <a:r>
              <a:rPr lang="ko-KR" altLang="en-US" dirty="0" smtClean="0"/>
              <a:t>조작법</a:t>
            </a:r>
            <a:endParaRPr lang="en-US" altLang="ko-KR" dirty="0" smtClean="0"/>
          </a:p>
          <a:p>
            <a:pPr lvl="1"/>
            <a:r>
              <a:rPr lang="ko-KR" altLang="en-US" dirty="0"/>
              <a:t>키보드로 개체의 위치와 크기 </a:t>
            </a:r>
            <a:r>
              <a:rPr lang="ko-KR" altLang="en-US" dirty="0" smtClean="0"/>
              <a:t>조정하기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개체를 </a:t>
            </a:r>
            <a:r>
              <a:rPr lang="ko-KR" altLang="en-US" dirty="0"/>
              <a:t>선택하고 </a:t>
            </a:r>
            <a:r>
              <a:rPr lang="en-US" altLang="ko-KR" dirty="0" smtClean="0"/>
              <a:t>Ctrl</a:t>
            </a:r>
            <a:r>
              <a:rPr lang="ko-KR" altLang="en-US" dirty="0" smtClean="0"/>
              <a:t>을 </a:t>
            </a:r>
            <a:r>
              <a:rPr lang="ko-KR" altLang="en-US" dirty="0"/>
              <a:t>누른 상태에서 방향 키를 누르면 해당 개체가 원하는 방향으로 이동한다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개체를 </a:t>
            </a:r>
            <a:r>
              <a:rPr lang="ko-KR" altLang="en-US" dirty="0"/>
              <a:t>선택하고 </a:t>
            </a:r>
            <a:r>
              <a:rPr lang="en-US" altLang="ko-KR" dirty="0" smtClean="0"/>
              <a:t>Shift</a:t>
            </a:r>
            <a:r>
              <a:rPr lang="ko-KR" altLang="en-US" dirty="0" smtClean="0"/>
              <a:t>를 </a:t>
            </a:r>
            <a:r>
              <a:rPr lang="ko-KR" altLang="en-US" dirty="0"/>
              <a:t>누른 상태에서 방향 키를 누르면 해당 개체의 크기를 조정할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컨트롤의 </a:t>
            </a:r>
            <a:r>
              <a:rPr lang="ko-KR" altLang="en-US" dirty="0"/>
              <a:t>속성과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lvl="2"/>
            <a:r>
              <a:rPr lang="ko-KR" altLang="en-US" dirty="0"/>
              <a:t>컨트롤의 속성은 속성 창이나 코드 편집 창에서 설정할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디자인 모드 편집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속성 </a:t>
            </a:r>
            <a:r>
              <a:rPr lang="ko-KR" altLang="en-US" dirty="0"/>
              <a:t>창을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2"/>
            <a:r>
              <a:rPr lang="ko-KR" altLang="en-US" dirty="0"/>
              <a:t>속성 창에서 해당 속성의 </a:t>
            </a:r>
            <a:r>
              <a:rPr lang="ko-KR" altLang="en-US" dirty="0" smtClean="0"/>
              <a:t>값을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모드 편집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 </a:t>
            </a:r>
            <a:r>
              <a:rPr lang="ko-KR" altLang="en-US" dirty="0"/>
              <a:t>코드에서 속성을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2"/>
            <a:r>
              <a:rPr lang="ko-KR" altLang="en-US" dirty="0" err="1"/>
              <a:t>컨트롤명</a:t>
            </a:r>
            <a:r>
              <a:rPr lang="en-US" altLang="ko-KR" dirty="0"/>
              <a:t>.</a:t>
            </a:r>
            <a:r>
              <a:rPr lang="ko-KR" altLang="en-US" dirty="0"/>
              <a:t>속성</a:t>
            </a:r>
            <a:r>
              <a:rPr lang="en-US" altLang="ko-KR" dirty="0"/>
              <a:t>=</a:t>
            </a:r>
            <a:r>
              <a:rPr lang="ko-KR" altLang="en-US" dirty="0"/>
              <a:t>속성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- 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Text.Text</a:t>
            </a:r>
            <a:r>
              <a:rPr lang="en-US" altLang="ko-KR" dirty="0"/>
              <a:t>="Text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“</a:t>
            </a:r>
          </a:p>
          <a:p>
            <a:pPr lvl="1"/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개체가 </a:t>
            </a:r>
            <a:r>
              <a:rPr lang="ko-KR" altLang="en-US" dirty="0"/>
              <a:t>수행하는 동작이나 기능을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컨트롤에 </a:t>
            </a:r>
            <a:r>
              <a:rPr lang="ko-KR" altLang="en-US" dirty="0"/>
              <a:t>속한 여러 함수를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2"/>
            <a:r>
              <a:rPr lang="ko-KR" altLang="en-US" dirty="0" err="1"/>
              <a:t>컨트롤명</a:t>
            </a:r>
            <a:r>
              <a:rPr lang="en-US" altLang="ko-KR" dirty="0"/>
              <a:t>.</a:t>
            </a:r>
            <a:r>
              <a:rPr lang="ko-KR" altLang="en-US" dirty="0" err="1" smtClean="0"/>
              <a:t>메소드</a:t>
            </a:r>
            <a:r>
              <a:rPr lang="en-US" altLang="ko-KR" dirty="0"/>
              <a:t> </a:t>
            </a:r>
            <a:r>
              <a:rPr lang="en-US" altLang="ko-KR" dirty="0" smtClean="0"/>
              <a:t>- 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Text1.SetFocus </a:t>
            </a:r>
            <a:r>
              <a:rPr lang="en-US" altLang="ko-KR" dirty="0"/>
              <a:t>'Text1 </a:t>
            </a:r>
            <a:r>
              <a:rPr lang="ko-KR" altLang="en-US" dirty="0"/>
              <a:t>텍스트박스에 포커스를 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81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/>
              <a:t>버튼 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사용자가 </a:t>
            </a:r>
            <a:r>
              <a:rPr lang="ko-KR" altLang="en-US" dirty="0"/>
              <a:t>버튼을 </a:t>
            </a:r>
            <a:r>
              <a:rPr lang="ko-KR" altLang="en-US" dirty="0" smtClean="0"/>
              <a:t>클릭하여 </a:t>
            </a:r>
            <a:r>
              <a:rPr lang="ko-KR" altLang="en-US" dirty="0"/>
              <a:t>이벤트를 발생시키면 버튼에 연결된 명령을 </a:t>
            </a:r>
            <a:r>
              <a:rPr lang="ko-KR" altLang="en-US" dirty="0" smtClean="0"/>
              <a:t>처리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6322665" cy="525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69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6583</TotalTime>
  <Words>1495</Words>
  <Application>Microsoft Office PowerPoint</Application>
  <PresentationFormat>화면 슬라이드 쇼(4:3)</PresentationFormat>
  <Paragraphs>380</Paragraphs>
  <Slides>53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4" baseType="lpstr">
      <vt:lpstr>Office 테마</vt:lpstr>
      <vt:lpstr>Chapter 03 윈도 폼 컨트롤 1</vt:lpstr>
      <vt:lpstr>PowerPoint 프레젠테이션</vt:lpstr>
      <vt:lpstr>1. 윈도 폼 컨트롤이란?</vt:lpstr>
      <vt:lpstr>1. 윈도 폼 컨트롤이란?</vt:lpstr>
      <vt:lpstr>1. 윈도 폼 컨트롤이란?</vt:lpstr>
      <vt:lpstr>1. 윈도 폼 컨트롤이란?</vt:lpstr>
      <vt:lpstr>1. 윈도 폼 컨트롤이란?</vt:lpstr>
      <vt:lpstr>1. 윈도 폼 컨트롤이란?</vt:lpstr>
      <vt:lpstr>2. 버튼 컨트롤</vt:lpstr>
      <vt:lpstr>2. 버튼 컨트롤</vt:lpstr>
      <vt:lpstr>2. 버튼 컨트롤</vt:lpstr>
      <vt:lpstr>2. 버튼 컨트롤</vt:lpstr>
      <vt:lpstr>3. 레이블 컨트롤</vt:lpstr>
      <vt:lpstr>3. 레이블 컨트롤</vt:lpstr>
      <vt:lpstr>3. 레이블 컨트롤</vt:lpstr>
      <vt:lpstr>4. 텍스트박스 컨트롤</vt:lpstr>
      <vt:lpstr>4. 텍스트박스 컨트롤</vt:lpstr>
      <vt:lpstr>4. 텍스트박스 컨트롤</vt:lpstr>
      <vt:lpstr>4. 텍스트박스 컨트롤</vt:lpstr>
      <vt:lpstr>4. 텍스트박스 컨트롤</vt:lpstr>
      <vt:lpstr>4. 텍스트박스 컨트롤</vt:lpstr>
      <vt:lpstr>4. 텍스트박스 컨트롤</vt:lpstr>
      <vt:lpstr>4. 텍스트박스 컨트롤</vt:lpstr>
      <vt:lpstr>4. 텍스트박스 컨트롤</vt:lpstr>
      <vt:lpstr>4. 텍스트박스 컨트롤</vt:lpstr>
      <vt:lpstr>4. 텍스트박스 컨트롤</vt:lpstr>
      <vt:lpstr>4. 텍스트박스 컨트롤</vt:lpstr>
      <vt:lpstr>4. 텍스트박스 컨트롤</vt:lpstr>
      <vt:lpstr>4. 텍스트박스 컨트롤</vt:lpstr>
      <vt:lpstr>5. 체크박스, 라디오버튼, 그룹박스 컨트롤</vt:lpstr>
      <vt:lpstr>5. 체크박스, 라디오버튼, 그룹박스 컨트롤</vt:lpstr>
      <vt:lpstr>5. 체크박스, 라디오버튼, 그룹박스 컨트롤</vt:lpstr>
      <vt:lpstr>5. 체크박스, 라디오버튼, 그룹박스 컨트롤</vt:lpstr>
      <vt:lpstr>5. 체크박스, 라디오버튼, 그룹박스 컨트롤</vt:lpstr>
      <vt:lpstr>5. 체크박스, 라디오버튼, 그룹박스 컨트롤</vt:lpstr>
      <vt:lpstr>5. 체크박스, 라디오버튼, 그룹박스 컨트롤</vt:lpstr>
      <vt:lpstr>5. 체크박스, 라디오버튼, 그룹박스 컨트롤</vt:lpstr>
      <vt:lpstr>5. 체크박스, 라디오버튼, 그룹박스 컨트롤</vt:lpstr>
      <vt:lpstr>5. 체크박스, 라디오버튼, 그룹박스 컨트롤</vt:lpstr>
      <vt:lpstr>5. 체크박스, 라디오버튼, 그룹박스 컨트롤</vt:lpstr>
      <vt:lpstr>5. 체크박스, 라디오버튼, 그룹박스 컨트롤</vt:lpstr>
      <vt:lpstr>5. 체크박스, 라디오버튼, 그룹박스 컨트롤</vt:lpstr>
      <vt:lpstr>6. 리스트박스, 콤보박스 컨트롤</vt:lpstr>
      <vt:lpstr>6. 리스트박스, 콤보박스 컨트롤</vt:lpstr>
      <vt:lpstr>6. 리스트박스, 콤보박스 컨트롤</vt:lpstr>
      <vt:lpstr>6. 리스트박스, 콤보박스 컨트롤</vt:lpstr>
      <vt:lpstr>6. 리스트박스, 콤보박스 컨트롤</vt:lpstr>
      <vt:lpstr>6. 리스트박스, 콤보박스 컨트롤</vt:lpstr>
      <vt:lpstr>6. 리스트박스, 콤보박스 컨트롤</vt:lpstr>
      <vt:lpstr>6. 리스트박스, 콤보박스 컨트롤</vt:lpstr>
      <vt:lpstr>6. 리스트박스, 콤보박스 컨트롤</vt:lpstr>
      <vt:lpstr>6. 리스트박스, 콤보박스 컨트롤</vt:lpstr>
      <vt:lpstr>6. 리스트박스, 콤보박스 컨트롤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lkim</cp:lastModifiedBy>
  <cp:revision>630</cp:revision>
  <dcterms:created xsi:type="dcterms:W3CDTF">2012-07-11T10:23:22Z</dcterms:created>
  <dcterms:modified xsi:type="dcterms:W3CDTF">2015-02-26T05:22:47Z</dcterms:modified>
</cp:coreProperties>
</file>