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69" r:id="rId3"/>
    <p:sldId id="592" r:id="rId4"/>
    <p:sldId id="593" r:id="rId5"/>
    <p:sldId id="619" r:id="rId6"/>
    <p:sldId id="594" r:id="rId7"/>
    <p:sldId id="595" r:id="rId8"/>
    <p:sldId id="596" r:id="rId9"/>
    <p:sldId id="597" r:id="rId10"/>
    <p:sldId id="620" r:id="rId11"/>
    <p:sldId id="621" r:id="rId12"/>
    <p:sldId id="622" r:id="rId13"/>
    <p:sldId id="623" r:id="rId14"/>
    <p:sldId id="624" r:id="rId15"/>
    <p:sldId id="625" r:id="rId16"/>
    <p:sldId id="626" r:id="rId17"/>
    <p:sldId id="627" r:id="rId18"/>
    <p:sldId id="628" r:id="rId19"/>
    <p:sldId id="629" r:id="rId20"/>
    <p:sldId id="630" r:id="rId21"/>
    <p:sldId id="632" r:id="rId22"/>
    <p:sldId id="633" r:id="rId23"/>
    <p:sldId id="631" r:id="rId24"/>
    <p:sldId id="598" r:id="rId25"/>
    <p:sldId id="599" r:id="rId26"/>
    <p:sldId id="600" r:id="rId27"/>
    <p:sldId id="601" r:id="rId28"/>
    <p:sldId id="602" r:id="rId29"/>
    <p:sldId id="634" r:id="rId30"/>
    <p:sldId id="635"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8" r:id="rId44"/>
    <p:sldId id="649" r:id="rId45"/>
    <p:sldId id="650" r:id="rId46"/>
    <p:sldId id="651" r:id="rId47"/>
    <p:sldId id="652" r:id="rId48"/>
    <p:sldId id="605" r:id="rId49"/>
    <p:sldId id="606" r:id="rId50"/>
    <p:sldId id="607" r:id="rId51"/>
    <p:sldId id="608" r:id="rId52"/>
    <p:sldId id="609" r:id="rId53"/>
    <p:sldId id="610" r:id="rId54"/>
    <p:sldId id="653" r:id="rId55"/>
    <p:sldId id="654" r:id="rId56"/>
    <p:sldId id="655" r:id="rId57"/>
    <p:sldId id="656" r:id="rId58"/>
    <p:sldId id="657" r:id="rId59"/>
    <p:sldId id="658" r:id="rId60"/>
    <p:sldId id="659" r:id="rId61"/>
    <p:sldId id="660" r:id="rId62"/>
    <p:sldId id="661" r:id="rId63"/>
    <p:sldId id="662" r:id="rId64"/>
    <p:sldId id="663" r:id="rId65"/>
    <p:sldId id="664" r:id="rId66"/>
    <p:sldId id="665" r:id="rId67"/>
    <p:sldId id="612" r:id="rId68"/>
    <p:sldId id="613" r:id="rId69"/>
    <p:sldId id="614" r:id="rId70"/>
    <p:sldId id="666" r:id="rId71"/>
    <p:sldId id="615" r:id="rId72"/>
    <p:sldId id="616" r:id="rId73"/>
    <p:sldId id="617" r:id="rId74"/>
    <p:sldId id="667" r:id="rId75"/>
    <p:sldId id="668" r:id="rId76"/>
    <p:sldId id="669" r:id="rId77"/>
    <p:sldId id="670" r:id="rId78"/>
    <p:sldId id="671" r:id="rId79"/>
    <p:sldId id="672" r:id="rId80"/>
    <p:sldId id="673" r:id="rId81"/>
    <p:sldId id="674" r:id="rId82"/>
    <p:sldId id="675" r:id="rId83"/>
    <p:sldId id="676" r:id="rId8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7" autoAdjust="0"/>
  </p:normalViewPr>
  <p:slideViewPr>
    <p:cSldViewPr>
      <p:cViewPr>
        <p:scale>
          <a:sx n="100" d="100"/>
          <a:sy n="100" d="100"/>
        </p:scale>
        <p:origin x="-516"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9150C-33DB-4A1E-954D-544A283D94A8}" type="datetimeFigureOut">
              <a:rPr lang="es-AR" smtClean="0"/>
              <a:pPr/>
              <a:t>16/11/2020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7F1E5-ECA6-476A-AD1D-7362883EA6E0}" type="slidenum">
              <a:rPr lang="es-AR" smtClean="0"/>
              <a:pPr/>
              <a:t>‹Nº›</a:t>
            </a:fld>
            <a:endParaRPr lang="es-AR"/>
          </a:p>
        </p:txBody>
      </p:sp>
    </p:spTree>
    <p:extLst>
      <p:ext uri="{BB962C8B-B14F-4D97-AF65-F5344CB8AC3E}">
        <p14:creationId xmlns:p14="http://schemas.microsoft.com/office/powerpoint/2010/main" val="25890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674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3575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27538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28048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2198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3567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01372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0992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1910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63914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157072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04709-847C-494E-B3DF-42C033A9AFDA}" type="slidenum">
              <a:rPr lang="es-AR" smtClean="0"/>
              <a:pPr/>
              <a:t>‹Nº›</a:t>
            </a:fld>
            <a:endParaRPr lang="es-AR"/>
          </a:p>
        </p:txBody>
      </p:sp>
    </p:spTree>
    <p:extLst>
      <p:ext uri="{BB962C8B-B14F-4D97-AF65-F5344CB8AC3E}">
        <p14:creationId xmlns:p14="http://schemas.microsoft.com/office/powerpoint/2010/main" val="285165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11560" y="908720"/>
            <a:ext cx="7920880" cy="4031873"/>
          </a:xfrm>
          <a:prstGeom prst="rect">
            <a:avLst/>
          </a:prstGeom>
          <a:noFill/>
        </p:spPr>
        <p:txBody>
          <a:bodyPr wrap="square" rtlCol="0">
            <a:spAutoFit/>
          </a:bodyPr>
          <a:lstStyle/>
          <a:p>
            <a:pPr algn="ctr"/>
            <a:r>
              <a:rPr lang="es-AR" sz="3600" b="1" u="sng" dirty="0" smtClean="0"/>
              <a:t>ALGORIMOS Y ESTRUCTURA DE DATOS</a:t>
            </a:r>
          </a:p>
          <a:p>
            <a:endParaRPr lang="es-AR" sz="2400" b="1" dirty="0"/>
          </a:p>
          <a:p>
            <a:pPr marL="342900" indent="-342900">
              <a:buFont typeface="Arial" pitchFamily="34" charset="0"/>
              <a:buChar char="•"/>
            </a:pPr>
            <a:r>
              <a:rPr lang="es-AR" sz="2800" b="1" dirty="0" smtClean="0"/>
              <a:t>Clínica.</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Ferretería.</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Oficina de trámites.</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Controlador aéreo.</a:t>
            </a:r>
            <a:endParaRPr lang="es-AR" sz="2800" b="1" dirty="0"/>
          </a:p>
        </p:txBody>
      </p:sp>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Tree>
    <p:extLst>
      <p:ext uri="{BB962C8B-B14F-4D97-AF65-F5344CB8AC3E}">
        <p14:creationId xmlns:p14="http://schemas.microsoft.com/office/powerpoint/2010/main" val="190393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5262979"/>
          </a:xfrm>
          <a:prstGeom prst="rect">
            <a:avLst/>
          </a:prstGeom>
        </p:spPr>
        <p:txBody>
          <a:bodyPr wrap="square">
            <a:spAutoFit/>
          </a:bodyPr>
          <a:lstStyle/>
          <a:p>
            <a:r>
              <a:rPr lang="es-AR" sz="1400" dirty="0"/>
              <a:t>#</a:t>
            </a:r>
            <a:r>
              <a:rPr lang="es-AR" sz="1400" dirty="0" err="1"/>
              <a:t>include</a:t>
            </a:r>
            <a:r>
              <a:rPr lang="es-AR" sz="1400" dirty="0"/>
              <a:t>&lt;</a:t>
            </a:r>
            <a:r>
              <a:rPr lang="es-AR" sz="1400" dirty="0" err="1"/>
              <a:t>stdio.h</a:t>
            </a:r>
            <a:r>
              <a:rPr lang="es-AR" sz="1400" dirty="0"/>
              <a:t>&gt;</a:t>
            </a:r>
          </a:p>
          <a:p>
            <a:r>
              <a:rPr lang="es-AR" sz="1400" dirty="0"/>
              <a:t>#</a:t>
            </a:r>
            <a:r>
              <a:rPr lang="es-AR" sz="1400" dirty="0" err="1"/>
              <a:t>include</a:t>
            </a:r>
            <a:r>
              <a:rPr lang="es-AR" sz="1400" dirty="0"/>
              <a:t>&lt;</a:t>
            </a:r>
            <a:r>
              <a:rPr lang="es-AR" sz="1400" dirty="0" err="1"/>
              <a:t>stdlib.h</a:t>
            </a:r>
            <a:r>
              <a:rPr lang="es-AR" sz="1400" dirty="0"/>
              <a:t>&gt;</a:t>
            </a:r>
          </a:p>
          <a:p>
            <a:r>
              <a:rPr lang="es-AR" sz="1400" dirty="0" err="1"/>
              <a:t>typedef</a:t>
            </a:r>
            <a:r>
              <a:rPr lang="es-AR" sz="1400" dirty="0"/>
              <a:t> </a:t>
            </a:r>
            <a:r>
              <a:rPr lang="es-AR" sz="1400" dirty="0" err="1"/>
              <a:t>struct</a:t>
            </a:r>
            <a:r>
              <a:rPr lang="es-AR" sz="1400" dirty="0"/>
              <a:t> </a:t>
            </a:r>
            <a:r>
              <a:rPr lang="es-AR" sz="1400" dirty="0" err="1"/>
              <a:t>tipo_nodo</a:t>
            </a:r>
            <a:r>
              <a:rPr lang="es-AR" sz="1400" dirty="0"/>
              <a:t>{</a:t>
            </a:r>
          </a:p>
          <a:p>
            <a:r>
              <a:rPr lang="es-AR" sz="1400" dirty="0"/>
              <a:t>	</a:t>
            </a:r>
            <a:r>
              <a:rPr lang="es-AR" sz="1400" dirty="0" err="1"/>
              <a:t>int</a:t>
            </a:r>
            <a:r>
              <a:rPr lang="es-AR" sz="1400" dirty="0"/>
              <a:t> </a:t>
            </a:r>
            <a:r>
              <a:rPr lang="es-AR" sz="1400" dirty="0" err="1"/>
              <a:t>cod</a:t>
            </a:r>
            <a:r>
              <a:rPr lang="es-AR" sz="1400" dirty="0"/>
              <a:t>, </a:t>
            </a:r>
            <a:r>
              <a:rPr lang="es-AR" sz="1400" dirty="0" err="1"/>
              <a:t>dni</a:t>
            </a:r>
            <a:r>
              <a:rPr lang="es-AR" sz="1400" dirty="0"/>
              <a:t>;</a:t>
            </a:r>
          </a:p>
          <a:p>
            <a:r>
              <a:rPr lang="es-AR" sz="1400" dirty="0"/>
              <a:t>	</a:t>
            </a:r>
            <a:r>
              <a:rPr lang="es-AR" sz="1400" dirty="0" err="1"/>
              <a:t>char</a:t>
            </a:r>
            <a:r>
              <a:rPr lang="es-AR" sz="1400" dirty="0"/>
              <a:t> nombre[20], apellido[20], contacto[30];</a:t>
            </a:r>
          </a:p>
          <a:p>
            <a:r>
              <a:rPr lang="es-AR" sz="1400" dirty="0"/>
              <a:t>	</a:t>
            </a:r>
            <a:r>
              <a:rPr lang="es-AR" sz="1400" dirty="0" err="1"/>
              <a:t>char</a:t>
            </a:r>
            <a:r>
              <a:rPr lang="es-AR" sz="1400" dirty="0"/>
              <a:t> historia[200], diagnostico[20];</a:t>
            </a:r>
          </a:p>
          <a:p>
            <a:r>
              <a:rPr lang="es-AR" sz="1400" dirty="0"/>
              <a:t>	</a:t>
            </a:r>
            <a:r>
              <a:rPr lang="es-AR" sz="1400" dirty="0" err="1"/>
              <a:t>int</a:t>
            </a:r>
            <a:r>
              <a:rPr lang="es-AR" sz="1400" dirty="0"/>
              <a:t> </a:t>
            </a:r>
            <a:r>
              <a:rPr lang="es-AR" sz="1400" dirty="0" err="1"/>
              <a:t>pri_ingreso</a:t>
            </a:r>
            <a:r>
              <a:rPr lang="es-AR" sz="1400" dirty="0"/>
              <a:t>, </a:t>
            </a:r>
            <a:r>
              <a:rPr lang="es-AR" sz="1400" dirty="0" err="1"/>
              <a:t>ult_atencion</a:t>
            </a:r>
            <a:r>
              <a:rPr lang="es-AR" sz="1400" dirty="0"/>
              <a:t>, </a:t>
            </a:r>
            <a:r>
              <a:rPr lang="es-AR" sz="1400" dirty="0" err="1"/>
              <a:t>ult_internacion</a:t>
            </a:r>
            <a:r>
              <a:rPr lang="es-AR" sz="1400" dirty="0"/>
              <a:t>; //AAAAMMDD</a:t>
            </a:r>
          </a:p>
          <a:p>
            <a:r>
              <a:rPr lang="es-AR" sz="1400" dirty="0"/>
              <a:t>	</a:t>
            </a:r>
            <a:r>
              <a:rPr lang="es-AR" sz="1400" dirty="0" err="1"/>
              <a:t>struct</a:t>
            </a:r>
            <a:r>
              <a:rPr lang="es-AR" sz="1400" dirty="0"/>
              <a:t> </a:t>
            </a:r>
            <a:r>
              <a:rPr lang="es-AR" sz="1400" dirty="0" err="1"/>
              <a:t>tipo_nodo</a:t>
            </a:r>
            <a:r>
              <a:rPr lang="es-AR" sz="1400" dirty="0"/>
              <a:t> *</a:t>
            </a:r>
            <a:r>
              <a:rPr lang="es-AR" sz="1400" dirty="0" err="1"/>
              <a:t>sig</a:t>
            </a:r>
            <a:r>
              <a:rPr lang="es-AR" sz="1400" dirty="0"/>
              <a:t>;</a:t>
            </a:r>
          </a:p>
          <a:p>
            <a:r>
              <a:rPr lang="es-AR" sz="1400" dirty="0"/>
              <a:t>}nodo;</a:t>
            </a:r>
          </a:p>
          <a:p>
            <a:r>
              <a:rPr lang="es-AR" sz="1400" dirty="0" err="1"/>
              <a:t>typedef</a:t>
            </a:r>
            <a:r>
              <a:rPr lang="es-AR" sz="1400" dirty="0"/>
              <a:t> </a:t>
            </a:r>
            <a:r>
              <a:rPr lang="es-AR" sz="1400" dirty="0" err="1"/>
              <a:t>struct</a:t>
            </a:r>
            <a:r>
              <a:rPr lang="es-AR" sz="1400" dirty="0"/>
              <a:t> </a:t>
            </a:r>
            <a:r>
              <a:rPr lang="es-AR" sz="1400" dirty="0" err="1"/>
              <a:t>tipo_nodo_analisis</a:t>
            </a:r>
            <a:r>
              <a:rPr lang="es-AR" sz="1400" dirty="0"/>
              <a:t>{</a:t>
            </a:r>
          </a:p>
          <a:p>
            <a:r>
              <a:rPr lang="es-AR" sz="1400" dirty="0"/>
              <a:t>	</a:t>
            </a:r>
            <a:r>
              <a:rPr lang="es-AR" sz="1400" dirty="0" err="1"/>
              <a:t>int</a:t>
            </a:r>
            <a:r>
              <a:rPr lang="es-AR" sz="1400" dirty="0"/>
              <a:t> </a:t>
            </a:r>
            <a:r>
              <a:rPr lang="es-AR" sz="1400" dirty="0" err="1"/>
              <a:t>dni</a:t>
            </a:r>
            <a:r>
              <a:rPr lang="es-AR" sz="1400" dirty="0"/>
              <a:t>, simples, complejas;</a:t>
            </a:r>
          </a:p>
          <a:p>
            <a:r>
              <a:rPr lang="es-AR" sz="1400" dirty="0"/>
              <a:t>	</a:t>
            </a:r>
            <a:r>
              <a:rPr lang="es-AR" sz="1400" dirty="0" err="1"/>
              <a:t>char</a:t>
            </a:r>
            <a:r>
              <a:rPr lang="es-AR" sz="1400" dirty="0"/>
              <a:t> diagnostico[20], </a:t>
            </a:r>
            <a:r>
              <a:rPr lang="es-AR" sz="1400" dirty="0" err="1"/>
              <a:t>analisis</a:t>
            </a:r>
            <a:r>
              <a:rPr lang="es-AR" sz="1400" dirty="0"/>
              <a:t>[100];</a:t>
            </a:r>
          </a:p>
          <a:p>
            <a:r>
              <a:rPr lang="es-AR" sz="1400" dirty="0"/>
              <a:t>	</a:t>
            </a:r>
            <a:r>
              <a:rPr lang="es-AR" sz="1400" dirty="0" err="1"/>
              <a:t>struct</a:t>
            </a:r>
            <a:r>
              <a:rPr lang="es-AR" sz="1400" dirty="0"/>
              <a:t> </a:t>
            </a:r>
            <a:r>
              <a:rPr lang="es-AR" sz="1400" dirty="0" err="1"/>
              <a:t>tipo_nodo_analisis</a:t>
            </a:r>
            <a:r>
              <a:rPr lang="es-AR" sz="1400" dirty="0"/>
              <a:t> *</a:t>
            </a:r>
            <a:r>
              <a:rPr lang="es-AR" sz="1400" dirty="0" err="1"/>
              <a:t>sig</a:t>
            </a:r>
            <a:r>
              <a:rPr lang="es-AR" sz="1400" dirty="0"/>
              <a:t>;</a:t>
            </a:r>
          </a:p>
          <a:p>
            <a:r>
              <a:rPr lang="es-AR" sz="1400" dirty="0"/>
              <a:t>}</a:t>
            </a:r>
            <a:r>
              <a:rPr lang="es-AR" sz="1400" dirty="0" err="1"/>
              <a:t>nodo_analisis</a:t>
            </a:r>
            <a:r>
              <a:rPr lang="es-AR" sz="1400" dirty="0"/>
              <a:t>;</a:t>
            </a:r>
          </a:p>
          <a:p>
            <a:r>
              <a:rPr lang="es-AR" sz="1400" dirty="0" err="1"/>
              <a:t>typedef</a:t>
            </a:r>
            <a:r>
              <a:rPr lang="es-AR" sz="1400" dirty="0"/>
              <a:t> </a:t>
            </a:r>
            <a:r>
              <a:rPr lang="es-AR" sz="1400" dirty="0" err="1"/>
              <a:t>struct</a:t>
            </a:r>
            <a:r>
              <a:rPr lang="es-AR" sz="1400" dirty="0"/>
              <a:t> </a:t>
            </a:r>
            <a:r>
              <a:rPr lang="es-AR" sz="1400" dirty="0" err="1"/>
              <a:t>tipo_nodo_paciente</a:t>
            </a:r>
            <a:r>
              <a:rPr lang="es-AR" sz="1400" dirty="0"/>
              <a:t>{</a:t>
            </a:r>
          </a:p>
          <a:p>
            <a:r>
              <a:rPr lang="es-AR" sz="1400" dirty="0"/>
              <a:t>	nodo *paciente;</a:t>
            </a:r>
          </a:p>
          <a:p>
            <a:r>
              <a:rPr lang="es-AR" sz="1400" dirty="0"/>
              <a:t>	</a:t>
            </a:r>
            <a:r>
              <a:rPr lang="es-AR" sz="1400" dirty="0" err="1"/>
              <a:t>struct</a:t>
            </a:r>
            <a:r>
              <a:rPr lang="es-AR" sz="1400" dirty="0"/>
              <a:t> </a:t>
            </a:r>
            <a:r>
              <a:rPr lang="es-AR" sz="1400" dirty="0" err="1"/>
              <a:t>tipo_nodo_paciente</a:t>
            </a:r>
            <a:r>
              <a:rPr lang="es-AR" sz="1400" dirty="0"/>
              <a:t> *</a:t>
            </a:r>
            <a:r>
              <a:rPr lang="es-AR" sz="1400" dirty="0" err="1"/>
              <a:t>sig</a:t>
            </a:r>
            <a:r>
              <a:rPr lang="es-AR" sz="1400" dirty="0"/>
              <a:t>;</a:t>
            </a:r>
          </a:p>
          <a:p>
            <a:r>
              <a:rPr lang="es-AR" sz="1400" dirty="0"/>
              <a:t>}</a:t>
            </a:r>
            <a:r>
              <a:rPr lang="es-AR" sz="1400" dirty="0" err="1"/>
              <a:t>nodo_paciente</a:t>
            </a:r>
            <a:r>
              <a:rPr lang="es-AR" sz="1400" dirty="0"/>
              <a:t>;</a:t>
            </a:r>
          </a:p>
          <a:p>
            <a:r>
              <a:rPr lang="es-AR" sz="1400" dirty="0" err="1"/>
              <a:t>typedef</a:t>
            </a:r>
            <a:r>
              <a:rPr lang="es-AR" sz="1400" dirty="0"/>
              <a:t> </a:t>
            </a:r>
            <a:r>
              <a:rPr lang="es-AR" sz="1400" dirty="0" err="1"/>
              <a:t>struct</a:t>
            </a:r>
            <a:r>
              <a:rPr lang="es-AR" sz="1400" dirty="0"/>
              <a:t> </a:t>
            </a:r>
            <a:r>
              <a:rPr lang="es-AR" sz="1400" dirty="0" err="1"/>
              <a:t>tipo_cola_paciente</a:t>
            </a:r>
            <a:r>
              <a:rPr lang="es-AR" sz="1400" dirty="0"/>
              <a:t>{</a:t>
            </a:r>
          </a:p>
          <a:p>
            <a:r>
              <a:rPr lang="es-AR" sz="1400" dirty="0"/>
              <a:t>	</a:t>
            </a:r>
            <a:r>
              <a:rPr lang="es-AR" sz="1400" dirty="0" err="1"/>
              <a:t>nodo_paciente</a:t>
            </a:r>
            <a:r>
              <a:rPr lang="es-AR" sz="1400" dirty="0"/>
              <a:t> *primero, *ultimo;</a:t>
            </a:r>
          </a:p>
          <a:p>
            <a:r>
              <a:rPr lang="es-AR" sz="1400" dirty="0"/>
              <a:t>}</a:t>
            </a:r>
            <a:r>
              <a:rPr lang="es-AR" sz="1400" dirty="0" err="1"/>
              <a:t>t_cola_paciente</a:t>
            </a:r>
            <a:r>
              <a:rPr lang="es-AR" sz="1400" dirty="0"/>
              <a:t>;</a:t>
            </a:r>
          </a:p>
          <a:p>
            <a:r>
              <a:rPr lang="es-AR" sz="1400" dirty="0" err="1"/>
              <a:t>typedef</a:t>
            </a:r>
            <a:r>
              <a:rPr lang="es-AR" sz="1400" dirty="0"/>
              <a:t> </a:t>
            </a:r>
            <a:r>
              <a:rPr lang="es-AR" sz="1400" dirty="0" err="1"/>
              <a:t>struct</a:t>
            </a:r>
            <a:r>
              <a:rPr lang="es-AR" sz="1400" dirty="0"/>
              <a:t> </a:t>
            </a:r>
            <a:r>
              <a:rPr lang="es-AR" sz="1400" dirty="0" err="1"/>
              <a:t>tipo_cola_analisis</a:t>
            </a:r>
            <a:r>
              <a:rPr lang="es-AR" sz="1400" dirty="0"/>
              <a:t>{</a:t>
            </a:r>
          </a:p>
          <a:p>
            <a:r>
              <a:rPr lang="es-AR" sz="1400" dirty="0"/>
              <a:t>	</a:t>
            </a:r>
            <a:r>
              <a:rPr lang="es-AR" sz="1400" dirty="0" err="1"/>
              <a:t>nodo_analisis</a:t>
            </a:r>
            <a:r>
              <a:rPr lang="es-AR" sz="1400" dirty="0"/>
              <a:t> *primero, *ultimo;</a:t>
            </a:r>
          </a:p>
          <a:p>
            <a:r>
              <a:rPr lang="es-AR" sz="1400" dirty="0"/>
              <a:t>}</a:t>
            </a:r>
            <a:r>
              <a:rPr lang="es-AR" sz="1400" dirty="0" err="1"/>
              <a:t>t_cola_analisis</a:t>
            </a:r>
            <a:r>
              <a:rPr lang="es-AR" sz="1400" dirty="0"/>
              <a:t>;</a:t>
            </a:r>
          </a:p>
        </p:txBody>
      </p:sp>
    </p:spTree>
    <p:extLst>
      <p:ext uri="{BB962C8B-B14F-4D97-AF65-F5344CB8AC3E}">
        <p14:creationId xmlns:p14="http://schemas.microsoft.com/office/powerpoint/2010/main" val="2470862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80728"/>
            <a:ext cx="8712968" cy="4801314"/>
          </a:xfrm>
          <a:prstGeom prst="rect">
            <a:avLst/>
          </a:prstGeom>
        </p:spPr>
        <p:txBody>
          <a:bodyPr wrap="square">
            <a:spAutoFit/>
          </a:bodyPr>
          <a:lstStyle/>
          <a:p>
            <a:r>
              <a:rPr lang="es-AR" dirty="0" err="1"/>
              <a:t>void</a:t>
            </a:r>
            <a:r>
              <a:rPr lang="es-AR" dirty="0"/>
              <a:t> copiar(</a:t>
            </a:r>
            <a:r>
              <a:rPr lang="es-AR" dirty="0" err="1"/>
              <a:t>char</a:t>
            </a:r>
            <a:r>
              <a:rPr lang="es-AR" dirty="0"/>
              <a:t> s[], </a:t>
            </a:r>
            <a:r>
              <a:rPr lang="es-AR" dirty="0" err="1"/>
              <a:t>char</a:t>
            </a:r>
            <a:r>
              <a:rPr lang="es-AR" dirty="0"/>
              <a:t> t[]);</a:t>
            </a:r>
          </a:p>
          <a:p>
            <a:r>
              <a:rPr lang="es-AR" dirty="0" err="1"/>
              <a:t>void</a:t>
            </a:r>
            <a:r>
              <a:rPr lang="es-AR" dirty="0"/>
              <a:t> </a:t>
            </a:r>
            <a:r>
              <a:rPr lang="es-AR" dirty="0" err="1"/>
              <a:t>crear_lista</a:t>
            </a:r>
            <a:r>
              <a:rPr lang="es-AR" dirty="0"/>
              <a:t>(nodo **</a:t>
            </a:r>
            <a:r>
              <a:rPr lang="es-AR" dirty="0" err="1"/>
              <a:t>lista_pacientes</a:t>
            </a:r>
            <a:r>
              <a:rPr lang="es-AR" dirty="0"/>
              <a:t>);</a:t>
            </a:r>
          </a:p>
          <a:p>
            <a:r>
              <a:rPr lang="es-AR" dirty="0" err="1"/>
              <a:t>void</a:t>
            </a:r>
            <a:r>
              <a:rPr lang="es-AR" dirty="0"/>
              <a:t> </a:t>
            </a:r>
            <a:r>
              <a:rPr lang="es-AR" dirty="0" err="1"/>
              <a:t>crear_cola_pacientes</a:t>
            </a:r>
            <a:r>
              <a:rPr lang="es-AR" dirty="0"/>
              <a:t>(</a:t>
            </a:r>
            <a:r>
              <a:rPr lang="es-AR" dirty="0" err="1"/>
              <a:t>t_cola_paciente</a:t>
            </a:r>
            <a:r>
              <a:rPr lang="es-AR" dirty="0"/>
              <a:t> </a:t>
            </a:r>
            <a:r>
              <a:rPr lang="es-AR" dirty="0" err="1"/>
              <a:t>cola_pacientes</a:t>
            </a:r>
            <a:r>
              <a:rPr lang="es-AR" dirty="0"/>
              <a:t>[]);</a:t>
            </a:r>
          </a:p>
          <a:p>
            <a:r>
              <a:rPr lang="es-AR" dirty="0" err="1"/>
              <a:t>void</a:t>
            </a:r>
            <a:r>
              <a:rPr lang="es-AR" dirty="0"/>
              <a:t> </a:t>
            </a:r>
            <a:r>
              <a:rPr lang="es-AR" dirty="0" err="1"/>
              <a:t>crear_cola_analisis</a:t>
            </a:r>
            <a:r>
              <a:rPr lang="es-AR" dirty="0"/>
              <a:t>(</a:t>
            </a:r>
            <a:r>
              <a:rPr lang="es-AR" dirty="0" err="1"/>
              <a:t>t_cola_analisis</a:t>
            </a:r>
            <a:r>
              <a:rPr lang="es-AR" dirty="0"/>
              <a:t> *</a:t>
            </a:r>
            <a:r>
              <a:rPr lang="es-AR" dirty="0" err="1"/>
              <a:t>cola_analisis</a:t>
            </a:r>
            <a:r>
              <a:rPr lang="es-AR" dirty="0"/>
              <a:t>);</a:t>
            </a:r>
          </a:p>
          <a:p>
            <a:r>
              <a:rPr lang="es-AR" dirty="0"/>
              <a:t>nodo *</a:t>
            </a:r>
            <a:r>
              <a:rPr lang="es-AR" dirty="0" err="1"/>
              <a:t>insertar_paciente</a:t>
            </a:r>
            <a:r>
              <a:rPr lang="es-AR" dirty="0"/>
              <a:t>(nodo **</a:t>
            </a:r>
            <a:r>
              <a:rPr lang="es-AR" dirty="0" err="1"/>
              <a:t>lista_pacientes</a:t>
            </a:r>
            <a:r>
              <a:rPr lang="es-AR" dirty="0"/>
              <a:t>, </a:t>
            </a:r>
            <a:r>
              <a:rPr lang="es-AR" dirty="0" err="1"/>
              <a:t>int</a:t>
            </a:r>
            <a:r>
              <a:rPr lang="es-AR" dirty="0"/>
              <a:t> </a:t>
            </a:r>
            <a:r>
              <a:rPr lang="es-AR" dirty="0" err="1"/>
              <a:t>dni</a:t>
            </a:r>
            <a:r>
              <a:rPr lang="es-AR" dirty="0"/>
              <a:t>);</a:t>
            </a:r>
          </a:p>
          <a:p>
            <a:r>
              <a:rPr lang="es-AR" dirty="0" err="1"/>
              <a:t>void</a:t>
            </a:r>
            <a:r>
              <a:rPr lang="es-AR" dirty="0"/>
              <a:t> </a:t>
            </a:r>
            <a:r>
              <a:rPr lang="es-AR" dirty="0" err="1"/>
              <a:t>cargar_pacientes</a:t>
            </a:r>
            <a:r>
              <a:rPr lang="es-AR" dirty="0"/>
              <a:t>(nodo **</a:t>
            </a:r>
            <a:r>
              <a:rPr lang="es-AR" dirty="0" err="1"/>
              <a:t>lista_pacientes</a:t>
            </a:r>
            <a:r>
              <a:rPr lang="es-AR" dirty="0"/>
              <a:t>);</a:t>
            </a:r>
          </a:p>
          <a:p>
            <a:r>
              <a:rPr lang="es-AR" dirty="0"/>
              <a:t>nodo *</a:t>
            </a:r>
            <a:r>
              <a:rPr lang="es-AR" dirty="0" err="1"/>
              <a:t>buscar_paciente</a:t>
            </a:r>
            <a:r>
              <a:rPr lang="es-AR" dirty="0"/>
              <a:t>(nodo *</a:t>
            </a:r>
            <a:r>
              <a:rPr lang="es-AR" dirty="0" err="1"/>
              <a:t>lista_pacientes</a:t>
            </a:r>
            <a:r>
              <a:rPr lang="es-AR" dirty="0"/>
              <a:t>, </a:t>
            </a:r>
            <a:r>
              <a:rPr lang="es-AR" dirty="0" err="1"/>
              <a:t>int</a:t>
            </a:r>
            <a:r>
              <a:rPr lang="es-AR" dirty="0"/>
              <a:t> </a:t>
            </a:r>
            <a:r>
              <a:rPr lang="es-AR" dirty="0" err="1"/>
              <a:t>dni</a:t>
            </a:r>
            <a:r>
              <a:rPr lang="es-AR" dirty="0"/>
              <a:t>);</a:t>
            </a:r>
          </a:p>
          <a:p>
            <a:r>
              <a:rPr lang="es-AR" dirty="0" err="1"/>
              <a:t>void</a:t>
            </a:r>
            <a:r>
              <a:rPr lang="es-AR" dirty="0"/>
              <a:t> </a:t>
            </a:r>
            <a:r>
              <a:rPr lang="es-AR" dirty="0" err="1"/>
              <a:t>encolar_paciente</a:t>
            </a:r>
            <a:r>
              <a:rPr lang="es-AR" dirty="0"/>
              <a:t>(</a:t>
            </a:r>
            <a:r>
              <a:rPr lang="es-AR" dirty="0" err="1"/>
              <a:t>t_cola_paciente</a:t>
            </a:r>
            <a:r>
              <a:rPr lang="es-AR" dirty="0"/>
              <a:t> </a:t>
            </a:r>
            <a:r>
              <a:rPr lang="es-AR" dirty="0" err="1"/>
              <a:t>cola_pacientes</a:t>
            </a:r>
            <a:r>
              <a:rPr lang="es-AR" dirty="0"/>
              <a:t>[], nodo *paciente, </a:t>
            </a:r>
            <a:r>
              <a:rPr lang="es-AR" dirty="0" err="1"/>
              <a:t>int</a:t>
            </a:r>
            <a:r>
              <a:rPr lang="es-AR" dirty="0"/>
              <a:t> prioridad);</a:t>
            </a:r>
          </a:p>
          <a:p>
            <a:r>
              <a:rPr lang="es-AR" dirty="0" err="1"/>
              <a:t>int</a:t>
            </a:r>
            <a:r>
              <a:rPr lang="es-AR" dirty="0"/>
              <a:t> </a:t>
            </a:r>
            <a:r>
              <a:rPr lang="es-AR" dirty="0" err="1"/>
              <a:t>cola_pacientes_vacia</a:t>
            </a:r>
            <a:r>
              <a:rPr lang="es-AR" dirty="0"/>
              <a:t>(</a:t>
            </a:r>
            <a:r>
              <a:rPr lang="es-AR" dirty="0" err="1"/>
              <a:t>t_cola_paciente</a:t>
            </a:r>
            <a:r>
              <a:rPr lang="es-AR" dirty="0"/>
              <a:t> cola[]);</a:t>
            </a:r>
          </a:p>
          <a:p>
            <a:r>
              <a:rPr lang="es-AR" dirty="0"/>
              <a:t>nodo *</a:t>
            </a:r>
            <a:r>
              <a:rPr lang="es-AR" dirty="0" err="1"/>
              <a:t>desencolar_paciente</a:t>
            </a:r>
            <a:r>
              <a:rPr lang="es-AR" dirty="0"/>
              <a:t>(</a:t>
            </a:r>
            <a:r>
              <a:rPr lang="es-AR" dirty="0" err="1"/>
              <a:t>t_cola_paciente</a:t>
            </a:r>
            <a:r>
              <a:rPr lang="es-AR" dirty="0"/>
              <a:t> cola[]);</a:t>
            </a:r>
          </a:p>
          <a:p>
            <a:r>
              <a:rPr lang="es-AR" dirty="0" err="1"/>
              <a:t>void</a:t>
            </a:r>
            <a:r>
              <a:rPr lang="es-AR" dirty="0"/>
              <a:t> </a:t>
            </a:r>
            <a:r>
              <a:rPr lang="es-AR" dirty="0" err="1"/>
              <a:t>atender_paciente</a:t>
            </a:r>
            <a:r>
              <a:rPr lang="es-AR" dirty="0"/>
              <a:t>(nodo *paciente);</a:t>
            </a:r>
          </a:p>
          <a:p>
            <a:r>
              <a:rPr lang="es-AR" dirty="0" err="1"/>
              <a:t>int</a:t>
            </a:r>
            <a:r>
              <a:rPr lang="es-AR" dirty="0"/>
              <a:t> </a:t>
            </a:r>
            <a:r>
              <a:rPr lang="es-AR" dirty="0" err="1"/>
              <a:t>cola_analisis_vacia</a:t>
            </a:r>
            <a:r>
              <a:rPr lang="es-AR" dirty="0"/>
              <a:t>(</a:t>
            </a:r>
            <a:r>
              <a:rPr lang="es-AR" dirty="0" err="1"/>
              <a:t>t_cola_analisis</a:t>
            </a:r>
            <a:r>
              <a:rPr lang="es-AR" dirty="0"/>
              <a:t> cola);</a:t>
            </a:r>
          </a:p>
          <a:p>
            <a:r>
              <a:rPr lang="es-AR" dirty="0" err="1"/>
              <a:t>void</a:t>
            </a:r>
            <a:r>
              <a:rPr lang="es-AR" dirty="0"/>
              <a:t> </a:t>
            </a:r>
            <a:r>
              <a:rPr lang="es-AR" dirty="0" err="1"/>
              <a:t>encolar_analisis</a:t>
            </a:r>
            <a:r>
              <a:rPr lang="es-AR" dirty="0"/>
              <a:t>(</a:t>
            </a:r>
            <a:r>
              <a:rPr lang="es-AR" dirty="0" err="1"/>
              <a:t>t_cola_analisis</a:t>
            </a:r>
            <a:r>
              <a:rPr lang="es-AR" dirty="0"/>
              <a:t> *</a:t>
            </a:r>
            <a:r>
              <a:rPr lang="es-AR" dirty="0" err="1"/>
              <a:t>cola_analisis</a:t>
            </a:r>
            <a:r>
              <a:rPr lang="es-AR" dirty="0"/>
              <a:t>, nodo *paciente);</a:t>
            </a:r>
          </a:p>
          <a:p>
            <a:r>
              <a:rPr lang="es-AR" dirty="0" err="1"/>
              <a:t>nodo_analisis</a:t>
            </a:r>
            <a:r>
              <a:rPr lang="es-AR" dirty="0"/>
              <a:t> </a:t>
            </a:r>
            <a:r>
              <a:rPr lang="es-AR" dirty="0" err="1"/>
              <a:t>desencolar_analisis</a:t>
            </a:r>
            <a:r>
              <a:rPr lang="es-AR" dirty="0"/>
              <a:t>(</a:t>
            </a:r>
            <a:r>
              <a:rPr lang="es-AR" dirty="0" err="1"/>
              <a:t>t_cola_analisis</a:t>
            </a:r>
            <a:r>
              <a:rPr lang="es-AR" dirty="0"/>
              <a:t> *cola);</a:t>
            </a:r>
          </a:p>
          <a:p>
            <a:r>
              <a:rPr lang="es-AR" dirty="0" err="1"/>
              <a:t>int</a:t>
            </a:r>
            <a:r>
              <a:rPr lang="es-AR" dirty="0"/>
              <a:t> </a:t>
            </a:r>
            <a:r>
              <a:rPr lang="es-AR" dirty="0" err="1"/>
              <a:t>contar_simples</a:t>
            </a:r>
            <a:r>
              <a:rPr lang="es-AR" dirty="0"/>
              <a:t>(</a:t>
            </a:r>
            <a:r>
              <a:rPr lang="es-AR" dirty="0" err="1"/>
              <a:t>t_cola_analisis</a:t>
            </a:r>
            <a:r>
              <a:rPr lang="es-AR" dirty="0"/>
              <a:t> cola);</a:t>
            </a:r>
          </a:p>
          <a:p>
            <a:r>
              <a:rPr lang="es-AR" dirty="0" err="1"/>
              <a:t>int</a:t>
            </a:r>
            <a:r>
              <a:rPr lang="es-AR" dirty="0"/>
              <a:t> </a:t>
            </a:r>
            <a:r>
              <a:rPr lang="es-AR" dirty="0" err="1"/>
              <a:t>contar_complejas</a:t>
            </a:r>
            <a:r>
              <a:rPr lang="es-AR" dirty="0"/>
              <a:t>(</a:t>
            </a:r>
            <a:r>
              <a:rPr lang="es-AR" dirty="0" err="1"/>
              <a:t>t_cola_analisis</a:t>
            </a:r>
            <a:r>
              <a:rPr lang="es-AR" dirty="0"/>
              <a:t> cola);</a:t>
            </a:r>
          </a:p>
          <a:p>
            <a:r>
              <a:rPr lang="es-AR" dirty="0" err="1"/>
              <a:t>void</a:t>
            </a:r>
            <a:r>
              <a:rPr lang="es-AR" dirty="0"/>
              <a:t> </a:t>
            </a:r>
            <a:r>
              <a:rPr lang="es-AR" dirty="0" err="1"/>
              <a:t>recorrer_recursivamente</a:t>
            </a:r>
            <a:r>
              <a:rPr lang="es-AR" dirty="0"/>
              <a:t>(</a:t>
            </a:r>
            <a:r>
              <a:rPr lang="es-AR" dirty="0" err="1"/>
              <a:t>t_cola_analisis</a:t>
            </a:r>
            <a:r>
              <a:rPr lang="es-AR" dirty="0"/>
              <a:t> </a:t>
            </a:r>
            <a:r>
              <a:rPr lang="es-AR" dirty="0" err="1"/>
              <a:t>cola_analisis</a:t>
            </a:r>
            <a:r>
              <a:rPr lang="es-AR" dirty="0"/>
              <a:t>);</a:t>
            </a:r>
          </a:p>
        </p:txBody>
      </p:sp>
    </p:spTree>
    <p:extLst>
      <p:ext uri="{BB962C8B-B14F-4D97-AF65-F5344CB8AC3E}">
        <p14:creationId xmlns:p14="http://schemas.microsoft.com/office/powerpoint/2010/main" val="247086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4" name="3 Rectángulo"/>
          <p:cNvSpPr/>
          <p:nvPr/>
        </p:nvSpPr>
        <p:spPr>
          <a:xfrm>
            <a:off x="179512" y="908720"/>
            <a:ext cx="8856984" cy="5262979"/>
          </a:xfrm>
          <a:prstGeom prst="rect">
            <a:avLst/>
          </a:prstGeom>
        </p:spPr>
        <p:txBody>
          <a:bodyPr wrap="square">
            <a:spAutoFit/>
          </a:bodyPr>
          <a:lstStyle/>
          <a:p>
            <a:r>
              <a:rPr lang="es-AR" sz="1400" dirty="0" err="1"/>
              <a:t>main</a:t>
            </a:r>
            <a:r>
              <a:rPr lang="es-AR" sz="1400" dirty="0"/>
              <a:t>(){</a:t>
            </a:r>
          </a:p>
          <a:p>
            <a:r>
              <a:rPr lang="es-AR" sz="1400" dirty="0"/>
              <a:t>	nodo *</a:t>
            </a:r>
            <a:r>
              <a:rPr lang="es-AR" sz="1400" dirty="0" err="1"/>
              <a:t>lista_pacientes</a:t>
            </a:r>
            <a:r>
              <a:rPr lang="es-AR" sz="1400" dirty="0"/>
              <a:t>, *paciente;</a:t>
            </a:r>
          </a:p>
          <a:p>
            <a:r>
              <a:rPr lang="es-AR" sz="1400" dirty="0"/>
              <a:t>	</a:t>
            </a:r>
            <a:r>
              <a:rPr lang="es-AR" sz="1400" dirty="0" err="1"/>
              <a:t>t_cola_paciente</a:t>
            </a:r>
            <a:r>
              <a:rPr lang="es-AR" sz="1400" dirty="0"/>
              <a:t> </a:t>
            </a:r>
            <a:r>
              <a:rPr lang="es-AR" sz="1400" dirty="0" err="1"/>
              <a:t>cola_pacientes</a:t>
            </a:r>
            <a:r>
              <a:rPr lang="es-AR" sz="1400" dirty="0"/>
              <a:t>[3];</a:t>
            </a:r>
          </a:p>
          <a:p>
            <a:r>
              <a:rPr lang="es-AR" sz="1400" dirty="0"/>
              <a:t>	</a:t>
            </a:r>
            <a:r>
              <a:rPr lang="es-AR" sz="1400" dirty="0" err="1"/>
              <a:t>t_cola_analisis</a:t>
            </a:r>
            <a:r>
              <a:rPr lang="es-AR" sz="1400" dirty="0"/>
              <a:t> </a:t>
            </a:r>
            <a:r>
              <a:rPr lang="es-AR" sz="1400" dirty="0" err="1"/>
              <a:t>cola_analisis</a:t>
            </a:r>
            <a:r>
              <a:rPr lang="es-AR" sz="1400" dirty="0"/>
              <a:t>;</a:t>
            </a:r>
          </a:p>
          <a:p>
            <a:r>
              <a:rPr lang="es-AR" sz="1400" dirty="0"/>
              <a:t>	</a:t>
            </a:r>
            <a:r>
              <a:rPr lang="es-AR" sz="1400" dirty="0" err="1"/>
              <a:t>int</a:t>
            </a:r>
            <a:r>
              <a:rPr lang="es-AR" sz="1400" dirty="0"/>
              <a:t> </a:t>
            </a:r>
            <a:r>
              <a:rPr lang="es-AR" sz="1400" dirty="0" err="1"/>
              <a:t>dni</a:t>
            </a:r>
            <a:r>
              <a:rPr lang="es-AR" sz="1400" dirty="0"/>
              <a:t>, prioridad, </a:t>
            </a:r>
            <a:r>
              <a:rPr lang="es-AR" sz="1400" dirty="0" err="1"/>
              <a:t>analisis</a:t>
            </a:r>
            <a:r>
              <a:rPr lang="es-AR" sz="1400" dirty="0"/>
              <a:t>;</a:t>
            </a:r>
          </a:p>
          <a:p>
            <a:r>
              <a:rPr lang="es-AR" sz="1400" dirty="0"/>
              <a:t>	</a:t>
            </a:r>
            <a:r>
              <a:rPr lang="es-AR" sz="1400" dirty="0" err="1"/>
              <a:t>crear_lista</a:t>
            </a:r>
            <a:r>
              <a:rPr lang="es-AR" sz="1400" dirty="0"/>
              <a:t>(&amp;</a:t>
            </a:r>
            <a:r>
              <a:rPr lang="es-AR" sz="1400" dirty="0" err="1"/>
              <a:t>lista_pacientes</a:t>
            </a:r>
            <a:r>
              <a:rPr lang="es-AR" sz="1400" dirty="0"/>
              <a:t>);</a:t>
            </a:r>
          </a:p>
          <a:p>
            <a:r>
              <a:rPr lang="es-AR" sz="1400" dirty="0"/>
              <a:t>	</a:t>
            </a:r>
            <a:r>
              <a:rPr lang="es-AR" sz="1400" dirty="0" err="1"/>
              <a:t>crear_cola_pacientes</a:t>
            </a:r>
            <a:r>
              <a:rPr lang="es-AR" sz="1400" dirty="0"/>
              <a:t>(</a:t>
            </a:r>
            <a:r>
              <a:rPr lang="es-AR" sz="1400" dirty="0" err="1"/>
              <a:t>cola_pacientes</a:t>
            </a:r>
            <a:r>
              <a:rPr lang="es-AR" sz="1400" dirty="0"/>
              <a:t>);</a:t>
            </a:r>
          </a:p>
          <a:p>
            <a:r>
              <a:rPr lang="es-AR" sz="1400" dirty="0"/>
              <a:t>	</a:t>
            </a:r>
            <a:r>
              <a:rPr lang="es-AR" sz="1400" dirty="0" err="1"/>
              <a:t>crear_cola_analisis</a:t>
            </a:r>
            <a:r>
              <a:rPr lang="es-AR" sz="1400" dirty="0"/>
              <a:t>(&amp;</a:t>
            </a:r>
            <a:r>
              <a:rPr lang="es-AR" sz="1400" dirty="0" err="1"/>
              <a:t>cola_analisis</a:t>
            </a:r>
            <a:r>
              <a:rPr lang="es-AR" sz="1400" dirty="0"/>
              <a:t>);</a:t>
            </a:r>
          </a:p>
          <a:p>
            <a:r>
              <a:rPr lang="es-AR" sz="1400" dirty="0"/>
              <a:t>	</a:t>
            </a:r>
            <a:r>
              <a:rPr lang="es-AR" sz="1400" dirty="0" err="1"/>
              <a:t>cargar_pacientes</a:t>
            </a:r>
            <a:r>
              <a:rPr lang="es-AR" sz="1400" dirty="0"/>
              <a:t>(&amp;</a:t>
            </a:r>
            <a:r>
              <a:rPr lang="es-AR" sz="1400" dirty="0" err="1"/>
              <a:t>lista_pacientes</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DNI del siguiente paciente, 0 si no hay mas: \n");</a:t>
            </a:r>
          </a:p>
          <a:p>
            <a:r>
              <a:rPr lang="es-AR" sz="1400" dirty="0"/>
              <a:t>	</a:t>
            </a:r>
            <a:r>
              <a:rPr lang="es-AR" sz="1400" dirty="0" err="1"/>
              <a:t>scanf</a:t>
            </a:r>
            <a:r>
              <a:rPr lang="es-AR" sz="1400" dirty="0"/>
              <a:t>("%d", &amp;</a:t>
            </a:r>
            <a:r>
              <a:rPr lang="es-AR" sz="1400" dirty="0" err="1"/>
              <a:t>dni</a:t>
            </a:r>
            <a:r>
              <a:rPr lang="es-AR" sz="1400" dirty="0"/>
              <a:t>);</a:t>
            </a:r>
          </a:p>
          <a:p>
            <a:r>
              <a:rPr lang="es-AR" sz="1400" dirty="0"/>
              <a:t>	</a:t>
            </a:r>
            <a:r>
              <a:rPr lang="es-AR" sz="1400" dirty="0" err="1"/>
              <a:t>while</a:t>
            </a:r>
            <a:r>
              <a:rPr lang="es-AR" sz="1400" dirty="0"/>
              <a:t>(</a:t>
            </a:r>
            <a:r>
              <a:rPr lang="es-AR" sz="1400" dirty="0" err="1"/>
              <a:t>dni</a:t>
            </a:r>
            <a:r>
              <a:rPr lang="es-AR" sz="1400" dirty="0"/>
              <a:t>){</a:t>
            </a:r>
          </a:p>
          <a:p>
            <a:r>
              <a:rPr lang="es-AR" sz="1400" dirty="0"/>
              <a:t>		paciente=</a:t>
            </a:r>
            <a:r>
              <a:rPr lang="es-AR" sz="1400" dirty="0" err="1"/>
              <a:t>buscar_paciente</a:t>
            </a:r>
            <a:r>
              <a:rPr lang="es-AR" sz="1400" dirty="0"/>
              <a:t>(</a:t>
            </a:r>
            <a:r>
              <a:rPr lang="es-AR" sz="1400" dirty="0" err="1"/>
              <a:t>lista_pacientes</a:t>
            </a:r>
            <a:r>
              <a:rPr lang="es-AR" sz="1400" dirty="0"/>
              <a:t>, </a:t>
            </a:r>
            <a:r>
              <a:rPr lang="es-AR" sz="1400" dirty="0" err="1"/>
              <a:t>dni</a:t>
            </a:r>
            <a:r>
              <a:rPr lang="es-AR" sz="1400" dirty="0"/>
              <a:t>);</a:t>
            </a:r>
          </a:p>
          <a:p>
            <a:r>
              <a:rPr lang="es-AR" sz="1400" dirty="0"/>
              <a:t>		</a:t>
            </a:r>
            <a:r>
              <a:rPr lang="es-AR" sz="1400" dirty="0" err="1"/>
              <a:t>if</a:t>
            </a:r>
            <a:r>
              <a:rPr lang="es-AR" sz="1400" dirty="0"/>
              <a:t>(paciente==NULL)</a:t>
            </a:r>
          </a:p>
          <a:p>
            <a:r>
              <a:rPr lang="es-AR" sz="1400" dirty="0"/>
              <a:t>			paciente=</a:t>
            </a:r>
            <a:r>
              <a:rPr lang="es-AR" sz="1400" dirty="0" err="1"/>
              <a:t>insertar_paciente</a:t>
            </a:r>
            <a:r>
              <a:rPr lang="es-AR" sz="1400" dirty="0"/>
              <a:t>(&amp;</a:t>
            </a:r>
            <a:r>
              <a:rPr lang="es-AR" sz="1400" dirty="0" err="1"/>
              <a:t>lista_pacientes</a:t>
            </a:r>
            <a:r>
              <a:rPr lang="es-AR" sz="1400" dirty="0"/>
              <a:t>, </a:t>
            </a:r>
            <a:r>
              <a:rPr lang="es-AR" sz="1400" dirty="0" err="1"/>
              <a:t>dni</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prioridad del paciente: \n");</a:t>
            </a:r>
          </a:p>
          <a:p>
            <a:r>
              <a:rPr lang="es-AR" sz="1400" dirty="0"/>
              <a:t>		</a:t>
            </a:r>
            <a:r>
              <a:rPr lang="es-AR" sz="1400" dirty="0" err="1"/>
              <a:t>scanf</a:t>
            </a:r>
            <a:r>
              <a:rPr lang="es-AR" sz="1400" dirty="0"/>
              <a:t>("%d", &amp;prioridad);</a:t>
            </a:r>
          </a:p>
          <a:p>
            <a:r>
              <a:rPr lang="es-AR" sz="1400" dirty="0"/>
              <a:t>		</a:t>
            </a:r>
            <a:r>
              <a:rPr lang="es-AR" sz="1400" dirty="0" err="1"/>
              <a:t>encolar_paciente</a:t>
            </a:r>
            <a:r>
              <a:rPr lang="es-AR" sz="1400" dirty="0"/>
              <a:t>(</a:t>
            </a:r>
            <a:r>
              <a:rPr lang="es-AR" sz="1400" dirty="0" err="1"/>
              <a:t>cola_pacientes</a:t>
            </a:r>
            <a:r>
              <a:rPr lang="es-AR" sz="1400" dirty="0"/>
              <a:t>, paciente, prioridad);	</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DNI del siguiente paciente, 0 para terminar: \n");</a:t>
            </a:r>
          </a:p>
          <a:p>
            <a:r>
              <a:rPr lang="es-AR" sz="1400" dirty="0"/>
              <a:t>		</a:t>
            </a:r>
            <a:r>
              <a:rPr lang="es-AR" sz="1400" dirty="0" err="1"/>
              <a:t>scanf</a:t>
            </a:r>
            <a:r>
              <a:rPr lang="es-AR" sz="1400" dirty="0"/>
              <a:t>("%d", &amp;</a:t>
            </a:r>
            <a:r>
              <a:rPr lang="es-AR" sz="1400" dirty="0" err="1"/>
              <a:t>dni</a:t>
            </a:r>
            <a:r>
              <a:rPr lang="es-AR" sz="1400" dirty="0"/>
              <a:t>);</a:t>
            </a:r>
          </a:p>
          <a:p>
            <a:r>
              <a:rPr lang="es-AR" sz="1400" dirty="0"/>
              <a:t>	}</a:t>
            </a:r>
          </a:p>
        </p:txBody>
      </p:sp>
    </p:spTree>
    <p:extLst>
      <p:ext uri="{BB962C8B-B14F-4D97-AF65-F5344CB8AC3E}">
        <p14:creationId xmlns:p14="http://schemas.microsoft.com/office/powerpoint/2010/main" val="247086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856984" cy="5355312"/>
          </a:xfrm>
          <a:prstGeom prst="rect">
            <a:avLst/>
          </a:prstGeom>
        </p:spPr>
        <p:txBody>
          <a:bodyPr wrap="square">
            <a:spAutoFit/>
          </a:bodyPr>
          <a:lstStyle/>
          <a:p>
            <a:r>
              <a:rPr lang="es-AR" dirty="0"/>
              <a:t>	while(!</a:t>
            </a:r>
            <a:r>
              <a:rPr lang="es-AR" dirty="0" err="1"/>
              <a:t>cola_pacientes_vacia</a:t>
            </a:r>
            <a:r>
              <a:rPr lang="es-AR" dirty="0"/>
              <a:t>(</a:t>
            </a:r>
            <a:r>
              <a:rPr lang="es-AR" dirty="0" err="1"/>
              <a:t>cola_pacientes</a:t>
            </a:r>
            <a:r>
              <a:rPr lang="es-AR" dirty="0"/>
              <a:t>)){</a:t>
            </a:r>
          </a:p>
          <a:p>
            <a:r>
              <a:rPr lang="es-AR" dirty="0"/>
              <a:t>		paciente=</a:t>
            </a:r>
            <a:r>
              <a:rPr lang="es-AR" dirty="0" err="1"/>
              <a:t>desencolar_paciente</a:t>
            </a:r>
            <a:r>
              <a:rPr lang="es-AR" dirty="0"/>
              <a:t>(</a:t>
            </a:r>
            <a:r>
              <a:rPr lang="es-AR" dirty="0" err="1"/>
              <a:t>cola_pacientes</a:t>
            </a:r>
            <a:r>
              <a:rPr lang="es-AR" dirty="0"/>
              <a:t>);</a:t>
            </a:r>
          </a:p>
          <a:p>
            <a:r>
              <a:rPr lang="es-AR" dirty="0"/>
              <a:t>		</a:t>
            </a:r>
            <a:r>
              <a:rPr lang="es-AR" dirty="0" err="1"/>
              <a:t>atender_paciente</a:t>
            </a:r>
            <a:r>
              <a:rPr lang="es-AR" dirty="0"/>
              <a:t>(paciente);</a:t>
            </a:r>
          </a:p>
          <a:p>
            <a:r>
              <a:rPr lang="es-AR" dirty="0"/>
              <a:t>		</a:t>
            </a:r>
            <a:r>
              <a:rPr lang="es-AR" dirty="0" err="1"/>
              <a:t>printf</a:t>
            </a:r>
            <a:r>
              <a:rPr lang="es-AR" dirty="0"/>
              <a:t>("\n");</a:t>
            </a:r>
          </a:p>
          <a:p>
            <a:r>
              <a:rPr lang="es-AR" dirty="0"/>
              <a:t>		</a:t>
            </a:r>
            <a:r>
              <a:rPr lang="es-AR" dirty="0" err="1"/>
              <a:t>printf</a:t>
            </a:r>
            <a:r>
              <a:rPr lang="es-AR" dirty="0"/>
              <a:t>("Ingrese si requiere </a:t>
            </a:r>
            <a:r>
              <a:rPr lang="es-AR" dirty="0" err="1"/>
              <a:t>analisis</a:t>
            </a:r>
            <a:r>
              <a:rPr lang="es-AR" dirty="0"/>
              <a:t> el paciente (1 para SI, 0 para NO): \n");</a:t>
            </a:r>
          </a:p>
          <a:p>
            <a:r>
              <a:rPr lang="es-AR" dirty="0"/>
              <a:t>		</a:t>
            </a:r>
            <a:r>
              <a:rPr lang="es-AR" dirty="0" err="1"/>
              <a:t>scanf</a:t>
            </a:r>
            <a:r>
              <a:rPr lang="es-AR" dirty="0"/>
              <a:t>("%d", &amp;</a:t>
            </a:r>
            <a:r>
              <a:rPr lang="es-AR" dirty="0" err="1"/>
              <a:t>analisis</a:t>
            </a:r>
            <a:r>
              <a:rPr lang="es-AR" dirty="0"/>
              <a:t>);</a:t>
            </a:r>
          </a:p>
          <a:p>
            <a:r>
              <a:rPr lang="es-AR" dirty="0"/>
              <a:t>		</a:t>
            </a:r>
            <a:r>
              <a:rPr lang="es-AR" dirty="0" err="1"/>
              <a:t>if</a:t>
            </a:r>
            <a:r>
              <a:rPr lang="es-AR" dirty="0"/>
              <a:t>(</a:t>
            </a:r>
            <a:r>
              <a:rPr lang="es-AR" dirty="0" err="1"/>
              <a:t>analisis</a:t>
            </a:r>
            <a:r>
              <a:rPr lang="es-AR" dirty="0"/>
              <a:t>)</a:t>
            </a:r>
          </a:p>
          <a:p>
            <a:r>
              <a:rPr lang="es-AR" dirty="0"/>
              <a:t>			</a:t>
            </a:r>
            <a:r>
              <a:rPr lang="es-AR" dirty="0" err="1"/>
              <a:t>encolar_analisis</a:t>
            </a:r>
            <a:r>
              <a:rPr lang="es-AR" dirty="0"/>
              <a:t>(&amp;</a:t>
            </a:r>
            <a:r>
              <a:rPr lang="es-AR" dirty="0" err="1"/>
              <a:t>cola_analisis</a:t>
            </a:r>
            <a:r>
              <a:rPr lang="es-AR" dirty="0"/>
              <a:t>, paciente);</a:t>
            </a:r>
          </a:p>
          <a:p>
            <a:r>
              <a:rPr lang="es-AR" dirty="0"/>
              <a:t>	}</a:t>
            </a:r>
          </a:p>
          <a:p>
            <a:r>
              <a:rPr lang="es-AR" dirty="0"/>
              <a:t>	</a:t>
            </a:r>
            <a:r>
              <a:rPr lang="es-AR" dirty="0" err="1"/>
              <a:t>if</a:t>
            </a:r>
            <a:r>
              <a:rPr lang="es-AR" dirty="0"/>
              <a:t>(!</a:t>
            </a:r>
            <a:r>
              <a:rPr lang="es-AR" dirty="0" err="1"/>
              <a:t>cola_analisis_vacia</a:t>
            </a:r>
            <a:r>
              <a:rPr lang="es-AR" dirty="0"/>
              <a:t>(</a:t>
            </a:r>
            <a:r>
              <a:rPr lang="es-AR" dirty="0" err="1"/>
              <a:t>cola_analisis</a:t>
            </a:r>
            <a:r>
              <a:rPr lang="es-AR" dirty="0"/>
              <a:t>))</a:t>
            </a:r>
          </a:p>
          <a:p>
            <a:r>
              <a:rPr lang="es-AR" dirty="0"/>
              <a:t>		</a:t>
            </a:r>
            <a:r>
              <a:rPr lang="es-AR" dirty="0" err="1"/>
              <a:t>recorrer_recursivamente</a:t>
            </a:r>
            <a:r>
              <a:rPr lang="es-AR" dirty="0"/>
              <a:t>(</a:t>
            </a:r>
            <a:r>
              <a:rPr lang="es-AR" dirty="0" err="1"/>
              <a:t>cola_analisis</a:t>
            </a:r>
            <a:r>
              <a:rPr lang="es-AR" dirty="0"/>
              <a:t>);</a:t>
            </a:r>
          </a:p>
          <a:p>
            <a:r>
              <a:rPr lang="es-AR" dirty="0"/>
              <a:t>	</a:t>
            </a:r>
            <a:r>
              <a:rPr lang="es-AR" dirty="0" err="1"/>
              <a:t>printf</a:t>
            </a:r>
            <a:r>
              <a:rPr lang="es-AR" dirty="0"/>
              <a:t>("\n");</a:t>
            </a:r>
          </a:p>
          <a:p>
            <a:r>
              <a:rPr lang="es-AR" dirty="0"/>
              <a:t>	</a:t>
            </a:r>
            <a:r>
              <a:rPr lang="es-AR" dirty="0" err="1"/>
              <a:t>system</a:t>
            </a:r>
            <a:r>
              <a:rPr lang="es-AR" dirty="0"/>
              <a:t>("pause");</a:t>
            </a:r>
          </a:p>
          <a:p>
            <a:r>
              <a:rPr lang="es-AR" dirty="0"/>
              <a:t>}</a:t>
            </a:r>
          </a:p>
          <a:p>
            <a:r>
              <a:rPr lang="es-AR" dirty="0" err="1"/>
              <a:t>void</a:t>
            </a:r>
            <a:r>
              <a:rPr lang="es-AR" dirty="0"/>
              <a:t> copiar(</a:t>
            </a:r>
            <a:r>
              <a:rPr lang="es-AR" dirty="0" err="1"/>
              <a:t>char</a:t>
            </a:r>
            <a:r>
              <a:rPr lang="es-AR" dirty="0"/>
              <a:t> s[], </a:t>
            </a:r>
            <a:r>
              <a:rPr lang="es-AR" dirty="0" err="1"/>
              <a:t>char</a:t>
            </a:r>
            <a:r>
              <a:rPr lang="es-AR" dirty="0"/>
              <a:t> t[]){</a:t>
            </a:r>
          </a:p>
          <a:p>
            <a:r>
              <a:rPr lang="es-AR" dirty="0"/>
              <a:t>	</a:t>
            </a:r>
            <a:r>
              <a:rPr lang="es-AR" dirty="0" err="1"/>
              <a:t>int</a:t>
            </a:r>
            <a:r>
              <a:rPr lang="es-AR" dirty="0"/>
              <a:t> i=0;</a:t>
            </a:r>
          </a:p>
          <a:p>
            <a:r>
              <a:rPr lang="es-AR" dirty="0"/>
              <a:t>	while((s[i]=t[i]) != '\0')</a:t>
            </a:r>
          </a:p>
          <a:p>
            <a:r>
              <a:rPr lang="es-AR" dirty="0"/>
              <a:t>		i++;</a:t>
            </a:r>
          </a:p>
          <a:p>
            <a:r>
              <a:rPr lang="es-AR" dirty="0" smtClean="0"/>
              <a:t>}</a:t>
            </a:r>
            <a:endParaRPr lang="es-AR" dirty="0"/>
          </a:p>
        </p:txBody>
      </p:sp>
    </p:spTree>
    <p:extLst>
      <p:ext uri="{BB962C8B-B14F-4D97-AF65-F5344CB8AC3E}">
        <p14:creationId xmlns:p14="http://schemas.microsoft.com/office/powerpoint/2010/main" val="2470862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80728"/>
            <a:ext cx="8856984" cy="4893647"/>
          </a:xfrm>
          <a:prstGeom prst="rect">
            <a:avLst/>
          </a:prstGeom>
        </p:spPr>
        <p:txBody>
          <a:bodyPr wrap="square">
            <a:spAutoFit/>
          </a:bodyPr>
          <a:lstStyle/>
          <a:p>
            <a:r>
              <a:rPr lang="es-AR" sz="2400" dirty="0" err="1"/>
              <a:t>void</a:t>
            </a:r>
            <a:r>
              <a:rPr lang="es-AR" sz="2400" dirty="0"/>
              <a:t> </a:t>
            </a:r>
            <a:r>
              <a:rPr lang="es-AR" sz="2400" dirty="0" err="1"/>
              <a:t>crear_lista</a:t>
            </a:r>
            <a:r>
              <a:rPr lang="es-AR" sz="2400" dirty="0"/>
              <a:t>(nodo **</a:t>
            </a:r>
            <a:r>
              <a:rPr lang="es-AR" sz="2400" dirty="0" err="1"/>
              <a:t>lista_pacientes</a:t>
            </a:r>
            <a:r>
              <a:rPr lang="es-AR" sz="2400" dirty="0"/>
              <a:t>){</a:t>
            </a:r>
          </a:p>
          <a:p>
            <a:r>
              <a:rPr lang="es-AR" sz="2400" dirty="0"/>
              <a:t>	*</a:t>
            </a:r>
            <a:r>
              <a:rPr lang="es-AR" sz="2400" dirty="0" err="1"/>
              <a:t>lista_pacientes</a:t>
            </a:r>
            <a:r>
              <a:rPr lang="es-AR" sz="2400" dirty="0"/>
              <a:t>=NULL;</a:t>
            </a:r>
          </a:p>
          <a:p>
            <a:r>
              <a:rPr lang="es-AR" sz="2400" dirty="0"/>
              <a:t>}</a:t>
            </a:r>
          </a:p>
          <a:p>
            <a:r>
              <a:rPr lang="es-AR" sz="2400" dirty="0" err="1"/>
              <a:t>void</a:t>
            </a:r>
            <a:r>
              <a:rPr lang="es-AR" sz="2400" dirty="0"/>
              <a:t> </a:t>
            </a:r>
            <a:r>
              <a:rPr lang="es-AR" sz="2400" dirty="0" err="1"/>
              <a:t>crear_cola_pacientes</a:t>
            </a:r>
            <a:r>
              <a:rPr lang="es-AR" sz="2400" dirty="0"/>
              <a:t>(</a:t>
            </a:r>
            <a:r>
              <a:rPr lang="es-AR" sz="2400" dirty="0" err="1"/>
              <a:t>t_cola_paciente</a:t>
            </a:r>
            <a:r>
              <a:rPr lang="es-AR" sz="2400" dirty="0"/>
              <a:t> </a:t>
            </a:r>
            <a:r>
              <a:rPr lang="es-AR" sz="2400" dirty="0" err="1"/>
              <a:t>cola_pacientes</a:t>
            </a:r>
            <a:r>
              <a:rPr lang="es-AR" sz="2400" dirty="0"/>
              <a:t>[]){</a:t>
            </a:r>
          </a:p>
          <a:p>
            <a:r>
              <a:rPr lang="es-AR" sz="2400" dirty="0"/>
              <a:t>	</a:t>
            </a:r>
            <a:r>
              <a:rPr lang="es-AR" sz="2400" dirty="0" err="1"/>
              <a:t>for</a:t>
            </a:r>
            <a:r>
              <a:rPr lang="es-AR" sz="2400" dirty="0"/>
              <a:t>(</a:t>
            </a:r>
            <a:r>
              <a:rPr lang="es-AR" sz="2400" dirty="0" err="1"/>
              <a:t>int</a:t>
            </a:r>
            <a:r>
              <a:rPr lang="es-AR" sz="2400" dirty="0"/>
              <a:t> i=0; i&lt;3; i++){</a:t>
            </a:r>
          </a:p>
          <a:p>
            <a:r>
              <a:rPr lang="es-AR" sz="2400" dirty="0"/>
              <a:t>		</a:t>
            </a:r>
            <a:r>
              <a:rPr lang="es-AR" sz="2400" dirty="0" err="1"/>
              <a:t>cola_pacientes</a:t>
            </a:r>
            <a:r>
              <a:rPr lang="es-AR" sz="2400" dirty="0"/>
              <a:t>[i].primero=NULL;</a:t>
            </a:r>
          </a:p>
          <a:p>
            <a:r>
              <a:rPr lang="es-AR" sz="2400" dirty="0"/>
              <a:t>		</a:t>
            </a:r>
            <a:r>
              <a:rPr lang="es-AR" sz="2400" dirty="0" err="1"/>
              <a:t>cola_pacientes</a:t>
            </a:r>
            <a:r>
              <a:rPr lang="es-AR" sz="2400" dirty="0"/>
              <a:t>[i].ultimo=NULL;</a:t>
            </a:r>
          </a:p>
          <a:p>
            <a:r>
              <a:rPr lang="es-AR" sz="2400" dirty="0"/>
              <a:t>	}</a:t>
            </a:r>
          </a:p>
          <a:p>
            <a:r>
              <a:rPr lang="es-AR" sz="2400" dirty="0"/>
              <a:t>}</a:t>
            </a:r>
          </a:p>
          <a:p>
            <a:r>
              <a:rPr lang="es-AR" sz="2400" dirty="0" err="1"/>
              <a:t>void</a:t>
            </a:r>
            <a:r>
              <a:rPr lang="es-AR" sz="2400" dirty="0"/>
              <a:t> </a:t>
            </a:r>
            <a:r>
              <a:rPr lang="es-AR" sz="2400" dirty="0" err="1"/>
              <a:t>crear_cola_analisis</a:t>
            </a:r>
            <a:r>
              <a:rPr lang="es-AR" sz="2400" dirty="0"/>
              <a:t>(</a:t>
            </a:r>
            <a:r>
              <a:rPr lang="es-AR" sz="2400" dirty="0" err="1"/>
              <a:t>t_cola_analisis</a:t>
            </a:r>
            <a:r>
              <a:rPr lang="es-AR" sz="2400" dirty="0"/>
              <a:t> *</a:t>
            </a:r>
            <a:r>
              <a:rPr lang="es-AR" sz="2400" dirty="0" err="1"/>
              <a:t>cola_analisis</a:t>
            </a:r>
            <a:r>
              <a:rPr lang="es-AR" sz="2400" dirty="0"/>
              <a:t>){</a:t>
            </a:r>
          </a:p>
          <a:p>
            <a:r>
              <a:rPr lang="es-AR" sz="2400" dirty="0"/>
              <a:t>	</a:t>
            </a:r>
            <a:r>
              <a:rPr lang="es-AR" sz="2400" dirty="0" err="1"/>
              <a:t>cola_analisis</a:t>
            </a:r>
            <a:r>
              <a:rPr lang="es-AR" sz="2400" dirty="0"/>
              <a:t>-&gt;primero=NULL;</a:t>
            </a:r>
          </a:p>
          <a:p>
            <a:r>
              <a:rPr lang="es-AR" sz="2400" dirty="0"/>
              <a:t>	</a:t>
            </a:r>
            <a:r>
              <a:rPr lang="es-AR" sz="2400" dirty="0" err="1"/>
              <a:t>cola_analisis</a:t>
            </a:r>
            <a:r>
              <a:rPr lang="es-AR" sz="2400" dirty="0"/>
              <a:t>-&gt;ultimo=NULL;</a:t>
            </a:r>
          </a:p>
          <a:p>
            <a:r>
              <a:rPr lang="es-AR" sz="2400" dirty="0"/>
              <a:t>}</a:t>
            </a:r>
          </a:p>
        </p:txBody>
      </p:sp>
    </p:spTree>
    <p:extLst>
      <p:ext uri="{BB962C8B-B14F-4D97-AF65-F5344CB8AC3E}">
        <p14:creationId xmlns:p14="http://schemas.microsoft.com/office/powerpoint/2010/main" val="247086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784976" cy="5339923"/>
          </a:xfrm>
          <a:prstGeom prst="rect">
            <a:avLst/>
          </a:prstGeom>
        </p:spPr>
        <p:txBody>
          <a:bodyPr wrap="square">
            <a:spAutoFit/>
          </a:bodyPr>
          <a:lstStyle/>
          <a:p>
            <a:r>
              <a:rPr lang="es-AR" sz="1100" dirty="0"/>
              <a:t>nodo *</a:t>
            </a:r>
            <a:r>
              <a:rPr lang="es-AR" sz="1100" dirty="0" err="1"/>
              <a:t>insertar_paciente</a:t>
            </a:r>
            <a:r>
              <a:rPr lang="es-AR" sz="1100" dirty="0"/>
              <a:t>(nodo **lista, </a:t>
            </a:r>
            <a:r>
              <a:rPr lang="es-AR" sz="1100" dirty="0" err="1"/>
              <a:t>int</a:t>
            </a:r>
            <a:r>
              <a:rPr lang="es-AR" sz="1100" dirty="0"/>
              <a:t> </a:t>
            </a:r>
            <a:r>
              <a:rPr lang="es-AR" sz="1100" dirty="0" err="1"/>
              <a:t>dni</a:t>
            </a:r>
            <a:r>
              <a:rPr lang="es-AR" sz="1100" dirty="0"/>
              <a:t>){</a:t>
            </a:r>
          </a:p>
          <a:p>
            <a:r>
              <a:rPr lang="es-AR" sz="1100" dirty="0"/>
              <a:t>	nodo *actual, *anterior;</a:t>
            </a:r>
          </a:p>
          <a:p>
            <a:r>
              <a:rPr lang="es-AR" sz="1100" dirty="0"/>
              <a:t>	nodo *nuevo=(nodo *)</a:t>
            </a:r>
            <a:r>
              <a:rPr lang="es-AR" sz="1100" dirty="0" err="1"/>
              <a:t>malloc</a:t>
            </a:r>
            <a:r>
              <a:rPr lang="es-AR" sz="1100" dirty="0"/>
              <a:t>(</a:t>
            </a:r>
            <a:r>
              <a:rPr lang="es-AR" sz="1100" dirty="0" err="1"/>
              <a:t>sizeof</a:t>
            </a:r>
            <a:r>
              <a:rPr lang="es-AR" sz="1100" dirty="0"/>
              <a:t>(nodo));</a:t>
            </a:r>
          </a:p>
          <a:p>
            <a:r>
              <a:rPr lang="es-AR" sz="1100" dirty="0"/>
              <a:t>	nuevo-&gt;</a:t>
            </a:r>
            <a:r>
              <a:rPr lang="es-AR" sz="1100" dirty="0" err="1"/>
              <a:t>dni</a:t>
            </a:r>
            <a:r>
              <a:rPr lang="es-AR" sz="1100" dirty="0"/>
              <a:t>=</a:t>
            </a:r>
            <a:r>
              <a:rPr lang="es-AR" sz="1100" dirty="0" err="1"/>
              <a:t>dni</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t>
            </a:r>
            <a:r>
              <a:rPr lang="es-AR" sz="1100" dirty="0" err="1"/>
              <a:t>codigo</a:t>
            </a:r>
            <a:r>
              <a:rPr lang="es-AR" sz="1100" dirty="0"/>
              <a:t> del paciente: \n");</a:t>
            </a:r>
          </a:p>
          <a:p>
            <a:r>
              <a:rPr lang="es-AR" sz="1100" dirty="0"/>
              <a:t>	</a:t>
            </a:r>
            <a:r>
              <a:rPr lang="es-AR" sz="1100" dirty="0" err="1"/>
              <a:t>scanf</a:t>
            </a:r>
            <a:r>
              <a:rPr lang="es-AR" sz="1100" dirty="0"/>
              <a:t>("%d", &amp;nuevo-&gt;</a:t>
            </a:r>
            <a:r>
              <a:rPr lang="es-AR" sz="1100" dirty="0" err="1"/>
              <a:t>cod</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nombre del paciente: \n");</a:t>
            </a:r>
          </a:p>
          <a:p>
            <a:r>
              <a:rPr lang="es-AR" sz="1100" dirty="0"/>
              <a:t>	</a:t>
            </a:r>
            <a:r>
              <a:rPr lang="es-AR" sz="1100" dirty="0" err="1"/>
              <a:t>scanf</a:t>
            </a:r>
            <a:r>
              <a:rPr lang="es-AR" sz="1100" dirty="0"/>
              <a:t>("%S", &amp;nuevo-&gt;nombre);</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apellido del paciente: \n");</a:t>
            </a:r>
          </a:p>
          <a:p>
            <a:r>
              <a:rPr lang="es-AR" sz="1100" dirty="0"/>
              <a:t>	</a:t>
            </a:r>
            <a:r>
              <a:rPr lang="es-AR" sz="1100" dirty="0" err="1"/>
              <a:t>scanf</a:t>
            </a:r>
            <a:r>
              <a:rPr lang="es-AR" sz="1100" dirty="0"/>
              <a:t>("%S", &amp;nuevo-&gt;apellido);</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t>
            </a:r>
            <a:r>
              <a:rPr lang="es-AR" sz="1100" dirty="0" smtClean="0"/>
              <a:t>contacto </a:t>
            </a:r>
            <a:r>
              <a:rPr lang="es-AR" sz="1100" dirty="0"/>
              <a:t>del paciente: \n");</a:t>
            </a:r>
          </a:p>
          <a:p>
            <a:r>
              <a:rPr lang="es-AR" sz="1100" dirty="0"/>
              <a:t>	</a:t>
            </a:r>
            <a:r>
              <a:rPr lang="es-AR" sz="1100" dirty="0" err="1"/>
              <a:t>scanf</a:t>
            </a:r>
            <a:r>
              <a:rPr lang="es-AR" sz="1100" dirty="0"/>
              <a:t>("%S", &amp;nuevo-&gt;contacto);</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diagnostico del paciente: \n");</a:t>
            </a:r>
          </a:p>
          <a:p>
            <a:r>
              <a:rPr lang="es-AR" sz="1100" dirty="0"/>
              <a:t>	</a:t>
            </a:r>
            <a:r>
              <a:rPr lang="es-AR" sz="1100" dirty="0" err="1"/>
              <a:t>scanf</a:t>
            </a:r>
            <a:r>
              <a:rPr lang="es-AR" sz="1100" dirty="0"/>
              <a:t>("%S", &amp;nuevo-&gt;diagnostico);</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historia </a:t>
            </a:r>
            <a:r>
              <a:rPr lang="es-AR" sz="1100" dirty="0" err="1"/>
              <a:t>clinica</a:t>
            </a:r>
            <a:r>
              <a:rPr lang="es-AR" sz="1100" dirty="0"/>
              <a:t> del paciente: \n");</a:t>
            </a:r>
          </a:p>
          <a:p>
            <a:r>
              <a:rPr lang="es-AR" sz="1100" dirty="0"/>
              <a:t>	</a:t>
            </a:r>
            <a:r>
              <a:rPr lang="es-AR" sz="1100" dirty="0" err="1"/>
              <a:t>scanf</a:t>
            </a:r>
            <a:r>
              <a:rPr lang="es-AR" sz="1100" dirty="0"/>
              <a:t>("%S", &amp;nuevo-&gt;historia);</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primer ingreso del paciente (fecha: AAAAMMDD): \n");</a:t>
            </a:r>
          </a:p>
          <a:p>
            <a:r>
              <a:rPr lang="es-AR" sz="1100" dirty="0"/>
              <a:t>	</a:t>
            </a:r>
            <a:r>
              <a:rPr lang="es-AR" sz="1100" dirty="0" err="1"/>
              <a:t>scanf</a:t>
            </a:r>
            <a:r>
              <a:rPr lang="es-AR" sz="1100" dirty="0"/>
              <a:t>("%d", &amp;nuevo-&gt;</a:t>
            </a:r>
            <a:r>
              <a:rPr lang="es-AR" sz="1100" dirty="0" err="1"/>
              <a:t>pri_ingreso</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ultima </a:t>
            </a:r>
            <a:r>
              <a:rPr lang="es-AR" sz="1100" dirty="0" err="1"/>
              <a:t>atencion</a:t>
            </a:r>
            <a:r>
              <a:rPr lang="es-AR" sz="1100" dirty="0"/>
              <a:t> del paciente (fecha: AAAAMMDD): \n");</a:t>
            </a:r>
          </a:p>
          <a:p>
            <a:r>
              <a:rPr lang="es-AR" sz="1100" dirty="0"/>
              <a:t>	</a:t>
            </a:r>
            <a:r>
              <a:rPr lang="es-AR" sz="1100" dirty="0" err="1"/>
              <a:t>scanf</a:t>
            </a:r>
            <a:r>
              <a:rPr lang="es-AR" sz="1100" dirty="0"/>
              <a:t>("%d", &amp;nuevo-&gt;</a:t>
            </a:r>
            <a:r>
              <a:rPr lang="es-AR" sz="1100" dirty="0" err="1"/>
              <a:t>ult_atencion</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ultima </a:t>
            </a:r>
            <a:r>
              <a:rPr lang="es-AR" sz="1100" dirty="0" err="1"/>
              <a:t>internacion</a:t>
            </a:r>
            <a:r>
              <a:rPr lang="es-AR" sz="1100" dirty="0"/>
              <a:t> del paciente (fecha: AAAAMMDD): \n");</a:t>
            </a:r>
          </a:p>
          <a:p>
            <a:r>
              <a:rPr lang="es-AR" sz="1100" dirty="0"/>
              <a:t>	</a:t>
            </a:r>
            <a:r>
              <a:rPr lang="es-AR" sz="1100" dirty="0" err="1"/>
              <a:t>scanf</a:t>
            </a:r>
            <a:r>
              <a:rPr lang="es-AR" sz="1100" dirty="0"/>
              <a:t>("%d", &amp;nuevo-&gt;</a:t>
            </a:r>
            <a:r>
              <a:rPr lang="es-AR" sz="1100" dirty="0" err="1"/>
              <a:t>ult_internacion</a:t>
            </a:r>
            <a:r>
              <a:rPr lang="es-AR" sz="11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80728"/>
            <a:ext cx="8712968" cy="4678204"/>
          </a:xfrm>
          <a:prstGeom prst="rect">
            <a:avLst/>
          </a:prstGeom>
        </p:spPr>
        <p:txBody>
          <a:bodyPr wrap="square">
            <a:spAutoFit/>
          </a:bodyPr>
          <a:lstStyle/>
          <a:p>
            <a:r>
              <a:rPr lang="es-AR" sz="2000" dirty="0"/>
              <a:t>	actual=*lista;</a:t>
            </a:r>
          </a:p>
          <a:p>
            <a:r>
              <a:rPr lang="es-AR" sz="2000" dirty="0"/>
              <a:t>	anterior=NULL;</a:t>
            </a:r>
          </a:p>
          <a:p>
            <a:r>
              <a:rPr lang="es-AR" sz="2000" dirty="0"/>
              <a:t>	</a:t>
            </a:r>
            <a:r>
              <a:rPr lang="es-AR" sz="2000" dirty="0" err="1"/>
              <a:t>while</a:t>
            </a:r>
            <a:r>
              <a:rPr lang="es-AR" sz="2000" dirty="0"/>
              <a:t>(actual!=NULL &amp;&amp; actual-&gt;</a:t>
            </a:r>
            <a:r>
              <a:rPr lang="es-AR" sz="2000" dirty="0" err="1"/>
              <a:t>dni</a:t>
            </a:r>
            <a:r>
              <a:rPr lang="es-AR" sz="2000" dirty="0"/>
              <a:t>&lt;</a:t>
            </a:r>
            <a:r>
              <a:rPr lang="es-AR" sz="2000" dirty="0" err="1"/>
              <a:t>dni</a:t>
            </a:r>
            <a:r>
              <a:rPr lang="es-AR" sz="2000" dirty="0"/>
              <a:t>){</a:t>
            </a:r>
          </a:p>
          <a:p>
            <a:r>
              <a:rPr lang="es-AR" sz="2000" dirty="0"/>
              <a:t>		anterior=actual;</a:t>
            </a:r>
          </a:p>
          <a:p>
            <a:r>
              <a:rPr lang="es-AR" sz="2000" dirty="0"/>
              <a:t>		actual=actual-&gt;</a:t>
            </a:r>
            <a:r>
              <a:rPr lang="es-AR" sz="2000" dirty="0" err="1"/>
              <a:t>sig</a:t>
            </a:r>
            <a:r>
              <a:rPr lang="es-AR" sz="2000" dirty="0"/>
              <a:t>;</a:t>
            </a:r>
          </a:p>
          <a:p>
            <a:r>
              <a:rPr lang="es-AR" sz="2000" dirty="0"/>
              <a:t>	}</a:t>
            </a:r>
          </a:p>
          <a:p>
            <a:r>
              <a:rPr lang="es-AR" sz="2000" dirty="0"/>
              <a:t>	</a:t>
            </a:r>
            <a:r>
              <a:rPr lang="es-AR" sz="2000" dirty="0" err="1"/>
              <a:t>if</a:t>
            </a:r>
            <a:r>
              <a:rPr lang="es-AR" sz="2000" dirty="0"/>
              <a:t>(anterior!=NULL){	/*Inserto en el cuerpo*/</a:t>
            </a:r>
          </a:p>
          <a:p>
            <a:r>
              <a:rPr lang="es-AR" sz="2000" dirty="0"/>
              <a:t>		anterior-&gt;</a:t>
            </a:r>
            <a:r>
              <a:rPr lang="es-AR" sz="2000" dirty="0" err="1"/>
              <a:t>sig</a:t>
            </a:r>
            <a:r>
              <a:rPr lang="es-AR" sz="2000" dirty="0"/>
              <a:t>=nuevo;</a:t>
            </a:r>
          </a:p>
          <a:p>
            <a:r>
              <a:rPr lang="es-AR" sz="2000" dirty="0"/>
              <a:t>		nuevo-&gt;</a:t>
            </a:r>
            <a:r>
              <a:rPr lang="es-AR" sz="2000" dirty="0" err="1"/>
              <a:t>sig</a:t>
            </a:r>
            <a:r>
              <a:rPr lang="es-AR" sz="2000" dirty="0"/>
              <a:t>=actual;</a:t>
            </a:r>
          </a:p>
          <a:p>
            <a:r>
              <a:rPr lang="es-AR" sz="2000" dirty="0"/>
              <a:t>	}</a:t>
            </a:r>
            <a:r>
              <a:rPr lang="es-AR" sz="2000" dirty="0" err="1"/>
              <a:t>else</a:t>
            </a:r>
            <a:r>
              <a:rPr lang="es-AR" sz="2000" dirty="0"/>
              <a:t>{			</a:t>
            </a:r>
            <a:r>
              <a:rPr lang="es-AR" sz="2000" dirty="0" smtClean="0"/>
              <a:t>/*</a:t>
            </a:r>
            <a:r>
              <a:rPr lang="es-AR" sz="2000" dirty="0"/>
              <a:t>Inserto al inicio*/</a:t>
            </a:r>
          </a:p>
          <a:p>
            <a:r>
              <a:rPr lang="es-AR" sz="2000" dirty="0"/>
              <a:t>		nuevo-&gt;</a:t>
            </a:r>
            <a:r>
              <a:rPr lang="es-AR" sz="2000" dirty="0" err="1"/>
              <a:t>sig</a:t>
            </a:r>
            <a:r>
              <a:rPr lang="es-AR" sz="2000" dirty="0"/>
              <a:t>=*lista;</a:t>
            </a:r>
          </a:p>
          <a:p>
            <a:r>
              <a:rPr lang="es-AR" sz="2000" dirty="0"/>
              <a:t>		*lista=nuevo;</a:t>
            </a:r>
          </a:p>
          <a:p>
            <a:r>
              <a:rPr lang="es-AR" sz="2000" dirty="0"/>
              <a:t>	}</a:t>
            </a:r>
          </a:p>
          <a:p>
            <a:r>
              <a:rPr lang="es-AR" sz="2000" dirty="0"/>
              <a:t>	</a:t>
            </a:r>
            <a:r>
              <a:rPr lang="es-AR" sz="2000" dirty="0" err="1"/>
              <a:t>return</a:t>
            </a:r>
            <a:r>
              <a:rPr lang="es-AR" sz="2000" dirty="0"/>
              <a:t> nuevo;	</a:t>
            </a:r>
          </a:p>
          <a:p>
            <a:r>
              <a:rPr lang="es-AR" sz="20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179512" y="908720"/>
            <a:ext cx="8712968" cy="5693866"/>
          </a:xfrm>
          <a:prstGeom prst="rect">
            <a:avLst/>
          </a:prstGeom>
        </p:spPr>
        <p:txBody>
          <a:bodyPr wrap="square">
            <a:spAutoFit/>
          </a:bodyPr>
          <a:lstStyle/>
          <a:p>
            <a:r>
              <a:rPr lang="es-AR" sz="1600" dirty="0" err="1"/>
              <a:t>void</a:t>
            </a:r>
            <a:r>
              <a:rPr lang="es-AR" sz="1600" dirty="0"/>
              <a:t> </a:t>
            </a:r>
            <a:r>
              <a:rPr lang="es-AR" sz="1600" dirty="0" err="1"/>
              <a:t>cargar_pacientes</a:t>
            </a:r>
            <a:r>
              <a:rPr lang="es-AR" sz="1600" dirty="0"/>
              <a:t>(nodo **lista){</a:t>
            </a:r>
          </a:p>
          <a:p>
            <a:r>
              <a:rPr lang="es-AR" sz="1600" dirty="0"/>
              <a:t>	</a:t>
            </a:r>
            <a:r>
              <a:rPr lang="es-AR" sz="1600" dirty="0" err="1"/>
              <a:t>int</a:t>
            </a:r>
            <a:r>
              <a:rPr lang="es-AR" sz="1600" dirty="0"/>
              <a:t> </a:t>
            </a:r>
            <a:r>
              <a:rPr lang="es-AR" sz="1600" dirty="0" err="1"/>
              <a:t>dni</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DNI del siguiente paciente, 0 para terminar: \n");</a:t>
            </a:r>
          </a:p>
          <a:p>
            <a:r>
              <a:rPr lang="es-AR" sz="1600" dirty="0"/>
              <a:t>	</a:t>
            </a:r>
            <a:r>
              <a:rPr lang="es-AR" sz="1600" dirty="0" err="1"/>
              <a:t>scanf</a:t>
            </a:r>
            <a:r>
              <a:rPr lang="es-AR" sz="1600" dirty="0"/>
              <a:t>("%d", &amp;</a:t>
            </a:r>
            <a:r>
              <a:rPr lang="es-AR" sz="1600" dirty="0" err="1"/>
              <a:t>dni</a:t>
            </a:r>
            <a:r>
              <a:rPr lang="es-AR" sz="1600" dirty="0"/>
              <a:t>);</a:t>
            </a:r>
          </a:p>
          <a:p>
            <a:r>
              <a:rPr lang="es-AR" sz="1600" dirty="0"/>
              <a:t>	</a:t>
            </a:r>
            <a:r>
              <a:rPr lang="es-AR" sz="1600" dirty="0" err="1"/>
              <a:t>while</a:t>
            </a:r>
            <a:r>
              <a:rPr lang="es-AR" sz="1600" dirty="0"/>
              <a:t>(</a:t>
            </a:r>
            <a:r>
              <a:rPr lang="es-AR" sz="1600" dirty="0" err="1"/>
              <a:t>dni</a:t>
            </a:r>
            <a:r>
              <a:rPr lang="es-AR" sz="1600" dirty="0"/>
              <a:t>){</a:t>
            </a:r>
          </a:p>
          <a:p>
            <a:r>
              <a:rPr lang="es-AR" sz="1600" dirty="0"/>
              <a:t>		</a:t>
            </a:r>
            <a:r>
              <a:rPr lang="es-AR" sz="1600" dirty="0" err="1"/>
              <a:t>insertar_paciente</a:t>
            </a:r>
            <a:r>
              <a:rPr lang="es-AR" sz="1600" dirty="0"/>
              <a:t>(lista, </a:t>
            </a:r>
            <a:r>
              <a:rPr lang="es-AR" sz="1600" dirty="0" err="1"/>
              <a:t>dni</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DNI del siguiente paciente, 0 para terminar: \n");</a:t>
            </a:r>
          </a:p>
          <a:p>
            <a:r>
              <a:rPr lang="es-AR" sz="1600" dirty="0"/>
              <a:t>		</a:t>
            </a:r>
            <a:r>
              <a:rPr lang="es-AR" sz="1600" dirty="0" err="1"/>
              <a:t>scanf</a:t>
            </a:r>
            <a:r>
              <a:rPr lang="es-AR" sz="1600" dirty="0"/>
              <a:t>("%d", &amp;</a:t>
            </a:r>
            <a:r>
              <a:rPr lang="es-AR" sz="1600" dirty="0" err="1"/>
              <a:t>dni</a:t>
            </a:r>
            <a:r>
              <a:rPr lang="es-AR" sz="1600" dirty="0"/>
              <a:t>);</a:t>
            </a:r>
          </a:p>
          <a:p>
            <a:r>
              <a:rPr lang="es-AR" sz="1600" dirty="0"/>
              <a:t>	}</a:t>
            </a:r>
          </a:p>
          <a:p>
            <a:r>
              <a:rPr lang="es-AR" sz="1600" dirty="0" smtClean="0"/>
              <a:t>}</a:t>
            </a:r>
            <a:endParaRPr lang="es-AR" sz="1600" dirty="0"/>
          </a:p>
          <a:p>
            <a:r>
              <a:rPr lang="es-AR" sz="1600" dirty="0"/>
              <a:t>nodo *</a:t>
            </a:r>
            <a:r>
              <a:rPr lang="es-AR" sz="1600" dirty="0" err="1"/>
              <a:t>buscar_paciente</a:t>
            </a:r>
            <a:r>
              <a:rPr lang="es-AR" sz="1600" dirty="0"/>
              <a:t>(nodo *lista, </a:t>
            </a:r>
            <a:r>
              <a:rPr lang="es-AR" sz="1600" dirty="0" err="1"/>
              <a:t>int</a:t>
            </a:r>
            <a:r>
              <a:rPr lang="es-AR" sz="1600" dirty="0"/>
              <a:t> </a:t>
            </a:r>
            <a:r>
              <a:rPr lang="es-AR" sz="1600" dirty="0" err="1"/>
              <a:t>dni</a:t>
            </a:r>
            <a:r>
              <a:rPr lang="es-AR" sz="1600" dirty="0"/>
              <a:t>){</a:t>
            </a:r>
          </a:p>
          <a:p>
            <a:r>
              <a:rPr lang="es-AR" sz="1600" dirty="0"/>
              <a:t>	nodo *paciente;</a:t>
            </a:r>
          </a:p>
          <a:p>
            <a:r>
              <a:rPr lang="es-AR" sz="1600" dirty="0"/>
              <a:t>	paciente=lista;</a:t>
            </a:r>
          </a:p>
          <a:p>
            <a:r>
              <a:rPr lang="es-AR" sz="1600" dirty="0"/>
              <a:t>	</a:t>
            </a:r>
            <a:r>
              <a:rPr lang="es-AR" sz="1600" dirty="0" err="1"/>
              <a:t>while</a:t>
            </a:r>
            <a:r>
              <a:rPr lang="es-AR" sz="1600" dirty="0"/>
              <a:t>(paciente!=NULL){</a:t>
            </a:r>
          </a:p>
          <a:p>
            <a:r>
              <a:rPr lang="es-AR" sz="1600" dirty="0"/>
              <a:t>		</a:t>
            </a:r>
            <a:r>
              <a:rPr lang="es-AR" sz="1600" dirty="0" err="1"/>
              <a:t>if</a:t>
            </a:r>
            <a:r>
              <a:rPr lang="es-AR" sz="1600" dirty="0"/>
              <a:t>(paciente-&gt;</a:t>
            </a:r>
            <a:r>
              <a:rPr lang="es-AR" sz="1600" dirty="0" err="1" smtClean="0"/>
              <a:t>dni</a:t>
            </a:r>
            <a:r>
              <a:rPr lang="es-AR" sz="1600" dirty="0" smtClean="0"/>
              <a:t>==</a:t>
            </a:r>
            <a:r>
              <a:rPr lang="es-AR" sz="1600" dirty="0" err="1" smtClean="0"/>
              <a:t>dni</a:t>
            </a:r>
            <a:r>
              <a:rPr lang="es-AR" sz="1600" dirty="0"/>
              <a:t>)</a:t>
            </a:r>
          </a:p>
          <a:p>
            <a:r>
              <a:rPr lang="es-AR" sz="1600" dirty="0"/>
              <a:t>			break;</a:t>
            </a:r>
          </a:p>
          <a:p>
            <a:r>
              <a:rPr lang="es-AR" sz="1600" dirty="0"/>
              <a:t>		paciente=paciente-&gt;</a:t>
            </a:r>
            <a:r>
              <a:rPr lang="es-AR" sz="1600" dirty="0" err="1"/>
              <a:t>sig</a:t>
            </a:r>
            <a:r>
              <a:rPr lang="es-AR" sz="1600" dirty="0"/>
              <a:t>;</a:t>
            </a:r>
          </a:p>
          <a:p>
            <a:r>
              <a:rPr lang="es-AR" sz="1600" dirty="0"/>
              <a:t>	}</a:t>
            </a:r>
          </a:p>
          <a:p>
            <a:r>
              <a:rPr lang="es-AR" sz="1600" dirty="0"/>
              <a:t>	</a:t>
            </a:r>
            <a:r>
              <a:rPr lang="es-AR" sz="1600" dirty="0" err="1"/>
              <a:t>return</a:t>
            </a:r>
            <a:r>
              <a:rPr lang="es-AR" sz="1600" dirty="0"/>
              <a:t> paciente;</a:t>
            </a:r>
          </a:p>
          <a:p>
            <a:r>
              <a:rPr lang="es-AR" sz="1600" dirty="0" smtClean="0"/>
              <a:t>}</a:t>
            </a:r>
            <a:endParaRPr lang="es-AR" sz="1600" dirty="0"/>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784976" cy="5478423"/>
          </a:xfrm>
          <a:prstGeom prst="rect">
            <a:avLst/>
          </a:prstGeom>
        </p:spPr>
        <p:txBody>
          <a:bodyPr wrap="square">
            <a:spAutoFit/>
          </a:bodyPr>
          <a:lstStyle/>
          <a:p>
            <a:r>
              <a:rPr lang="es-AR" sz="1400" dirty="0" err="1"/>
              <a:t>void</a:t>
            </a:r>
            <a:r>
              <a:rPr lang="es-AR" sz="1400" dirty="0"/>
              <a:t> </a:t>
            </a:r>
            <a:r>
              <a:rPr lang="es-AR" sz="1400" dirty="0" err="1"/>
              <a:t>encolar_paciente</a:t>
            </a:r>
            <a:r>
              <a:rPr lang="es-AR" sz="1400" dirty="0"/>
              <a:t>(</a:t>
            </a:r>
            <a:r>
              <a:rPr lang="es-AR" sz="1400" dirty="0" err="1"/>
              <a:t>t_cola_paciente</a:t>
            </a:r>
            <a:r>
              <a:rPr lang="es-AR" sz="1400" dirty="0"/>
              <a:t> cola[], nodo *paciente, </a:t>
            </a:r>
            <a:r>
              <a:rPr lang="es-AR" sz="1400" dirty="0" err="1"/>
              <a:t>int</a:t>
            </a:r>
            <a:r>
              <a:rPr lang="es-AR" sz="1400" dirty="0"/>
              <a:t> prioridad){</a:t>
            </a:r>
          </a:p>
          <a:p>
            <a:r>
              <a:rPr lang="es-AR" sz="1400" dirty="0"/>
              <a:t>	</a:t>
            </a:r>
            <a:r>
              <a:rPr lang="es-AR" sz="1400" dirty="0" err="1"/>
              <a:t>nodo_paciente</a:t>
            </a:r>
            <a:r>
              <a:rPr lang="es-AR" sz="1400" dirty="0"/>
              <a:t> *nuevo=(</a:t>
            </a:r>
            <a:r>
              <a:rPr lang="es-AR" sz="1400" dirty="0" err="1"/>
              <a:t>nodo_paciente</a:t>
            </a:r>
            <a:r>
              <a:rPr lang="es-AR" sz="1400" dirty="0"/>
              <a:t> *)</a:t>
            </a:r>
            <a:r>
              <a:rPr lang="es-AR" sz="1400" dirty="0" err="1"/>
              <a:t>malloc</a:t>
            </a:r>
            <a:r>
              <a:rPr lang="es-AR" sz="1400" dirty="0"/>
              <a:t>(</a:t>
            </a:r>
            <a:r>
              <a:rPr lang="es-AR" sz="1400" dirty="0" err="1"/>
              <a:t>sizeof</a:t>
            </a:r>
            <a:r>
              <a:rPr lang="es-AR" sz="1400" dirty="0"/>
              <a:t>(</a:t>
            </a:r>
            <a:r>
              <a:rPr lang="es-AR" sz="1400" dirty="0" err="1"/>
              <a:t>nodo_paciente</a:t>
            </a:r>
            <a:r>
              <a:rPr lang="es-AR" sz="1400" dirty="0"/>
              <a:t>));</a:t>
            </a:r>
          </a:p>
          <a:p>
            <a:r>
              <a:rPr lang="es-AR" sz="1400" dirty="0"/>
              <a:t>	nuevo-&gt;paciente=paciente;</a:t>
            </a:r>
          </a:p>
          <a:p>
            <a:r>
              <a:rPr lang="es-AR" sz="1400" dirty="0"/>
              <a:t>	nuevo-&gt;</a:t>
            </a:r>
            <a:r>
              <a:rPr lang="es-AR" sz="1400" dirty="0" err="1"/>
              <a:t>sig</a:t>
            </a:r>
            <a:r>
              <a:rPr lang="es-AR" sz="1400" dirty="0"/>
              <a:t>=NULL;</a:t>
            </a:r>
          </a:p>
          <a:p>
            <a:r>
              <a:rPr lang="es-AR" sz="1400" dirty="0"/>
              <a:t>	</a:t>
            </a:r>
            <a:r>
              <a:rPr lang="es-AR" sz="1400" dirty="0" err="1"/>
              <a:t>if</a:t>
            </a:r>
            <a:r>
              <a:rPr lang="es-AR" sz="1400" dirty="0"/>
              <a:t>(cola[prioridad].primero==NULL){</a:t>
            </a:r>
          </a:p>
          <a:p>
            <a:r>
              <a:rPr lang="es-AR" sz="1400" dirty="0"/>
              <a:t>		cola[prioridad].primero=nuevo;</a:t>
            </a:r>
          </a:p>
          <a:p>
            <a:r>
              <a:rPr lang="es-AR" sz="1400" dirty="0"/>
              <a:t>		cola[prioridad].ultimo=nuevo;</a:t>
            </a:r>
          </a:p>
          <a:p>
            <a:r>
              <a:rPr lang="es-AR" sz="1400" dirty="0"/>
              <a:t>	}</a:t>
            </a:r>
            <a:r>
              <a:rPr lang="es-AR" sz="1400" dirty="0" err="1"/>
              <a:t>else</a:t>
            </a:r>
            <a:r>
              <a:rPr lang="es-AR" sz="1400" dirty="0"/>
              <a:t>{</a:t>
            </a:r>
          </a:p>
          <a:p>
            <a:r>
              <a:rPr lang="es-AR" sz="1400" dirty="0"/>
              <a:t>		cola[prioridad].ultimo-&gt;</a:t>
            </a:r>
            <a:r>
              <a:rPr lang="es-AR" sz="1400" dirty="0" err="1"/>
              <a:t>sig</a:t>
            </a:r>
            <a:r>
              <a:rPr lang="es-AR" sz="1400" dirty="0"/>
              <a:t>=nuevo;</a:t>
            </a:r>
          </a:p>
          <a:p>
            <a:r>
              <a:rPr lang="es-AR" sz="1400" dirty="0"/>
              <a:t>		cola[prioridad].ultimo=nuevo;</a:t>
            </a:r>
          </a:p>
          <a:p>
            <a:r>
              <a:rPr lang="es-AR" sz="1400" dirty="0"/>
              <a:t>	}</a:t>
            </a:r>
          </a:p>
          <a:p>
            <a:r>
              <a:rPr lang="es-AR" sz="1400" dirty="0"/>
              <a:t>}</a:t>
            </a:r>
          </a:p>
          <a:p>
            <a:r>
              <a:rPr lang="es-AR" sz="1400" dirty="0" err="1"/>
              <a:t>int</a:t>
            </a:r>
            <a:r>
              <a:rPr lang="es-AR" sz="1400" dirty="0"/>
              <a:t> </a:t>
            </a:r>
            <a:r>
              <a:rPr lang="es-AR" sz="1400" dirty="0" err="1"/>
              <a:t>cola_pacientes_vacia</a:t>
            </a:r>
            <a:r>
              <a:rPr lang="es-AR" sz="1400" dirty="0"/>
              <a:t>(</a:t>
            </a:r>
            <a:r>
              <a:rPr lang="es-AR" sz="1400" dirty="0" err="1"/>
              <a:t>t_cola_paciente</a:t>
            </a:r>
            <a:r>
              <a:rPr lang="es-AR" sz="1400" dirty="0"/>
              <a:t> cola[]){</a:t>
            </a:r>
          </a:p>
          <a:p>
            <a:r>
              <a:rPr lang="es-AR" sz="1400" dirty="0"/>
              <a:t>	</a:t>
            </a:r>
            <a:r>
              <a:rPr lang="es-AR" sz="1400" dirty="0" err="1"/>
              <a:t>int</a:t>
            </a:r>
            <a:r>
              <a:rPr lang="es-AR" sz="1400" dirty="0"/>
              <a:t> </a:t>
            </a:r>
            <a:r>
              <a:rPr lang="es-AR" sz="1400" dirty="0" err="1"/>
              <a:t>vacia</a:t>
            </a:r>
            <a:r>
              <a:rPr lang="es-AR" sz="1400" dirty="0"/>
              <a:t>=1, i=0;</a:t>
            </a:r>
          </a:p>
          <a:p>
            <a:r>
              <a:rPr lang="es-AR" sz="1400" dirty="0"/>
              <a:t>	while((i&lt;3)&amp;&amp;(</a:t>
            </a:r>
            <a:r>
              <a:rPr lang="es-AR" sz="1400" dirty="0" err="1"/>
              <a:t>vacia</a:t>
            </a:r>
            <a:r>
              <a:rPr lang="es-AR" sz="1400" dirty="0"/>
              <a:t>))</a:t>
            </a:r>
          </a:p>
          <a:p>
            <a:r>
              <a:rPr lang="es-AR" sz="1400" dirty="0"/>
              <a:t>		</a:t>
            </a:r>
            <a:r>
              <a:rPr lang="es-AR" sz="1400" dirty="0" err="1"/>
              <a:t>if</a:t>
            </a:r>
            <a:r>
              <a:rPr lang="es-AR" sz="1400" dirty="0"/>
              <a:t>(cola[i].primero!=NULL)</a:t>
            </a:r>
          </a:p>
          <a:p>
            <a:r>
              <a:rPr lang="es-AR" sz="1400" dirty="0"/>
              <a:t>			</a:t>
            </a:r>
            <a:r>
              <a:rPr lang="es-AR" sz="1400" dirty="0" err="1"/>
              <a:t>vacia</a:t>
            </a:r>
            <a:r>
              <a:rPr lang="es-AR" sz="1400" dirty="0"/>
              <a:t>=0;</a:t>
            </a:r>
          </a:p>
          <a:p>
            <a:r>
              <a:rPr lang="es-AR" sz="1400" dirty="0"/>
              <a:t>	</a:t>
            </a:r>
            <a:r>
              <a:rPr lang="es-AR" sz="1400" dirty="0" err="1"/>
              <a:t>return</a:t>
            </a:r>
            <a:r>
              <a:rPr lang="es-AR" sz="1400" dirty="0"/>
              <a:t> </a:t>
            </a:r>
            <a:r>
              <a:rPr lang="es-AR" sz="1400" dirty="0" err="1"/>
              <a:t>vacia</a:t>
            </a:r>
            <a:r>
              <a:rPr lang="es-AR" sz="1400" dirty="0"/>
              <a:t>;</a:t>
            </a:r>
          </a:p>
          <a:p>
            <a:r>
              <a:rPr lang="es-AR" sz="1400" dirty="0"/>
              <a:t>}</a:t>
            </a:r>
          </a:p>
          <a:p>
            <a:r>
              <a:rPr lang="es-AR" sz="1400" dirty="0" err="1"/>
              <a:t>int</a:t>
            </a:r>
            <a:r>
              <a:rPr lang="es-AR" sz="1400" dirty="0"/>
              <a:t> </a:t>
            </a:r>
            <a:r>
              <a:rPr lang="es-AR" sz="1400" dirty="0" err="1"/>
              <a:t>cola_analisis_vacia</a:t>
            </a:r>
            <a:r>
              <a:rPr lang="es-AR" sz="1400" dirty="0"/>
              <a:t>(</a:t>
            </a:r>
            <a:r>
              <a:rPr lang="es-AR" sz="1400" dirty="0" err="1"/>
              <a:t>t_cola_analisis</a:t>
            </a:r>
            <a:r>
              <a:rPr lang="es-AR" sz="1400" dirty="0"/>
              <a:t> cola){</a:t>
            </a:r>
          </a:p>
          <a:p>
            <a:r>
              <a:rPr lang="es-AR" sz="1400" dirty="0"/>
              <a:t>	</a:t>
            </a:r>
            <a:r>
              <a:rPr lang="es-AR" sz="1400" dirty="0" err="1"/>
              <a:t>if</a:t>
            </a:r>
            <a:r>
              <a:rPr lang="es-AR" sz="1400" dirty="0"/>
              <a:t>(</a:t>
            </a:r>
            <a:r>
              <a:rPr lang="es-AR" sz="1400" dirty="0" err="1"/>
              <a:t>cola.primero</a:t>
            </a:r>
            <a:r>
              <a:rPr lang="es-AR" sz="1400" dirty="0"/>
              <a:t>=NULL)</a:t>
            </a:r>
          </a:p>
          <a:p>
            <a:r>
              <a:rPr lang="es-AR" sz="1400" dirty="0"/>
              <a:t>		</a:t>
            </a:r>
            <a:r>
              <a:rPr lang="es-AR" sz="1400" dirty="0" err="1"/>
              <a:t>return</a:t>
            </a:r>
            <a:r>
              <a:rPr lang="es-AR" sz="1400" dirty="0"/>
              <a:t> 1;</a:t>
            </a:r>
          </a:p>
          <a:p>
            <a:r>
              <a:rPr lang="es-AR" sz="1400" dirty="0"/>
              <a:t>	</a:t>
            </a:r>
            <a:r>
              <a:rPr lang="es-AR" sz="1400" dirty="0" err="1"/>
              <a:t>else</a:t>
            </a:r>
            <a:endParaRPr lang="es-AR" sz="1400" dirty="0"/>
          </a:p>
          <a:p>
            <a:r>
              <a:rPr lang="es-AR" sz="1400" dirty="0"/>
              <a:t>		</a:t>
            </a:r>
            <a:r>
              <a:rPr lang="es-AR" sz="1400" dirty="0" err="1"/>
              <a:t>return</a:t>
            </a:r>
            <a:r>
              <a:rPr lang="es-AR" sz="1400" dirty="0"/>
              <a:t> 0;</a:t>
            </a:r>
          </a:p>
          <a:p>
            <a:r>
              <a:rPr lang="es-AR" sz="14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784976" cy="5478423"/>
          </a:xfrm>
          <a:prstGeom prst="rect">
            <a:avLst/>
          </a:prstGeom>
        </p:spPr>
        <p:txBody>
          <a:bodyPr wrap="square">
            <a:spAutoFit/>
          </a:bodyPr>
          <a:lstStyle/>
          <a:p>
            <a:r>
              <a:rPr lang="es-AR" sz="1400" dirty="0"/>
              <a:t>nodo *</a:t>
            </a:r>
            <a:r>
              <a:rPr lang="es-AR" sz="1400" dirty="0" err="1"/>
              <a:t>desencolar_paciente</a:t>
            </a:r>
            <a:r>
              <a:rPr lang="es-AR" sz="1400" dirty="0"/>
              <a:t>(</a:t>
            </a:r>
            <a:r>
              <a:rPr lang="es-AR" sz="1400" dirty="0" err="1"/>
              <a:t>t_cola_paciente</a:t>
            </a:r>
            <a:r>
              <a:rPr lang="es-AR" sz="1400" dirty="0"/>
              <a:t> cola[]){</a:t>
            </a:r>
          </a:p>
          <a:p>
            <a:r>
              <a:rPr lang="es-AR" sz="1400" dirty="0"/>
              <a:t>	</a:t>
            </a:r>
            <a:r>
              <a:rPr lang="es-AR" sz="1400" dirty="0" err="1"/>
              <a:t>int</a:t>
            </a:r>
            <a:r>
              <a:rPr lang="es-AR" sz="1400" dirty="0"/>
              <a:t> i=0;</a:t>
            </a:r>
          </a:p>
          <a:p>
            <a:r>
              <a:rPr lang="es-AR" sz="1400" dirty="0"/>
              <a:t>	</a:t>
            </a:r>
            <a:r>
              <a:rPr lang="es-AR" sz="1400" dirty="0" err="1"/>
              <a:t>nodo_paciente</a:t>
            </a:r>
            <a:r>
              <a:rPr lang="es-AR" sz="1400" dirty="0"/>
              <a:t> *</a:t>
            </a:r>
            <a:r>
              <a:rPr lang="es-AR" sz="1400" dirty="0" err="1"/>
              <a:t>aux</a:t>
            </a:r>
            <a:r>
              <a:rPr lang="es-AR" sz="1400" dirty="0"/>
              <a:t>;</a:t>
            </a:r>
          </a:p>
          <a:p>
            <a:r>
              <a:rPr lang="es-AR" sz="1400" dirty="0"/>
              <a:t>	nodo *paciente;</a:t>
            </a:r>
          </a:p>
          <a:p>
            <a:r>
              <a:rPr lang="es-AR" sz="1400" dirty="0"/>
              <a:t>	</a:t>
            </a:r>
            <a:r>
              <a:rPr lang="es-AR" sz="1400" dirty="0" err="1"/>
              <a:t>while</a:t>
            </a:r>
            <a:r>
              <a:rPr lang="es-AR" sz="1400" dirty="0"/>
              <a:t>(cola[i].primero==NULL)</a:t>
            </a:r>
          </a:p>
          <a:p>
            <a:r>
              <a:rPr lang="es-AR" sz="1400" dirty="0"/>
              <a:t>		i++;</a:t>
            </a:r>
          </a:p>
          <a:p>
            <a:r>
              <a:rPr lang="es-AR" sz="1400" dirty="0"/>
              <a:t>	</a:t>
            </a:r>
            <a:r>
              <a:rPr lang="es-AR" sz="1400" dirty="0" err="1"/>
              <a:t>aux</a:t>
            </a:r>
            <a:r>
              <a:rPr lang="es-AR" sz="1400" dirty="0"/>
              <a:t>=cola[i].primero;</a:t>
            </a:r>
          </a:p>
          <a:p>
            <a:r>
              <a:rPr lang="es-AR" sz="1400" dirty="0"/>
              <a:t>	cola[i].primero=</a:t>
            </a:r>
            <a:r>
              <a:rPr lang="es-AR" sz="1400" dirty="0" err="1"/>
              <a:t>aux</a:t>
            </a:r>
            <a:r>
              <a:rPr lang="es-AR" sz="1400" dirty="0"/>
              <a:t>-&gt;</a:t>
            </a:r>
            <a:r>
              <a:rPr lang="es-AR" sz="1400" dirty="0" err="1"/>
              <a:t>sig</a:t>
            </a:r>
            <a:r>
              <a:rPr lang="es-AR" sz="1400" dirty="0"/>
              <a:t>;</a:t>
            </a:r>
          </a:p>
          <a:p>
            <a:r>
              <a:rPr lang="es-AR" sz="1400" dirty="0"/>
              <a:t>	paciente=</a:t>
            </a:r>
            <a:r>
              <a:rPr lang="es-AR" sz="1400" dirty="0" err="1"/>
              <a:t>aux</a:t>
            </a:r>
            <a:r>
              <a:rPr lang="es-AR" sz="1400" dirty="0"/>
              <a:t>-&gt;paciente;</a:t>
            </a:r>
          </a:p>
          <a:p>
            <a:r>
              <a:rPr lang="es-AR" sz="1400" dirty="0"/>
              <a:t>	free(</a:t>
            </a:r>
            <a:r>
              <a:rPr lang="es-AR" sz="1400" dirty="0" err="1"/>
              <a:t>aux</a:t>
            </a:r>
            <a:r>
              <a:rPr lang="es-AR" sz="1400" dirty="0"/>
              <a:t>);</a:t>
            </a:r>
          </a:p>
          <a:p>
            <a:r>
              <a:rPr lang="es-AR" sz="1400" dirty="0"/>
              <a:t>	</a:t>
            </a:r>
            <a:r>
              <a:rPr lang="es-AR" sz="1400" dirty="0" err="1"/>
              <a:t>return</a:t>
            </a:r>
            <a:r>
              <a:rPr lang="es-AR" sz="1400" dirty="0"/>
              <a:t> paciente;</a:t>
            </a:r>
          </a:p>
          <a:p>
            <a:r>
              <a:rPr lang="es-AR" sz="1400" dirty="0" smtClean="0"/>
              <a:t>}</a:t>
            </a:r>
          </a:p>
          <a:p>
            <a:endParaRPr lang="es-AR" sz="1400" dirty="0"/>
          </a:p>
          <a:p>
            <a:r>
              <a:rPr lang="es-AR" sz="1400" dirty="0" err="1"/>
              <a:t>void</a:t>
            </a:r>
            <a:r>
              <a:rPr lang="es-AR" sz="1400" dirty="0"/>
              <a:t> </a:t>
            </a:r>
            <a:r>
              <a:rPr lang="es-AR" sz="1400" dirty="0" err="1"/>
              <a:t>atender_paciente</a:t>
            </a:r>
            <a:r>
              <a:rPr lang="es-AR" sz="1400" dirty="0"/>
              <a:t>(nodo *paciente){</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diagnostico del paciente: \n");</a:t>
            </a:r>
          </a:p>
          <a:p>
            <a:r>
              <a:rPr lang="es-AR" sz="1400" dirty="0"/>
              <a:t>	</a:t>
            </a:r>
            <a:r>
              <a:rPr lang="es-AR" sz="1400" dirty="0" err="1"/>
              <a:t>scanf</a:t>
            </a:r>
            <a:r>
              <a:rPr lang="es-AR" sz="1400" dirty="0"/>
              <a:t>("%S", &amp;paciente-&gt;diagnostico);</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historia </a:t>
            </a:r>
            <a:r>
              <a:rPr lang="es-AR" sz="1400" dirty="0" err="1"/>
              <a:t>clinica</a:t>
            </a:r>
            <a:r>
              <a:rPr lang="es-AR" sz="1400" dirty="0"/>
              <a:t> del paciente: \n");</a:t>
            </a:r>
          </a:p>
          <a:p>
            <a:r>
              <a:rPr lang="es-AR" sz="1400" dirty="0"/>
              <a:t>	</a:t>
            </a:r>
            <a:r>
              <a:rPr lang="es-AR" sz="1400" dirty="0" err="1"/>
              <a:t>scanf</a:t>
            </a:r>
            <a:r>
              <a:rPr lang="es-AR" sz="1400" dirty="0"/>
              <a:t>("%S", &amp;paciente-&gt;historia);</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ultima </a:t>
            </a:r>
            <a:r>
              <a:rPr lang="es-AR" sz="1400" dirty="0" err="1"/>
              <a:t>atencion</a:t>
            </a:r>
            <a:r>
              <a:rPr lang="es-AR" sz="1400" dirty="0"/>
              <a:t> del paciente (fecha: AAAAMMDD): \n");</a:t>
            </a:r>
          </a:p>
          <a:p>
            <a:r>
              <a:rPr lang="es-AR" sz="1400" dirty="0"/>
              <a:t>	</a:t>
            </a:r>
            <a:r>
              <a:rPr lang="es-AR" sz="1400" dirty="0" err="1"/>
              <a:t>scanf</a:t>
            </a:r>
            <a:r>
              <a:rPr lang="es-AR" sz="1400" dirty="0"/>
              <a:t>("%d", &amp;paciente-&gt;</a:t>
            </a:r>
            <a:r>
              <a:rPr lang="es-AR" sz="1400" dirty="0" err="1"/>
              <a:t>ult_atencion</a:t>
            </a:r>
            <a:r>
              <a:rPr lang="es-AR" sz="1400" dirty="0"/>
              <a:t>);</a:t>
            </a:r>
          </a:p>
          <a:p>
            <a:r>
              <a:rPr lang="es-AR" sz="1400" dirty="0"/>
              <a:t>	</a:t>
            </a:r>
            <a:r>
              <a:rPr lang="es-AR" sz="1400" dirty="0" err="1"/>
              <a:t>printf</a:t>
            </a:r>
            <a:r>
              <a:rPr lang="es-AR" sz="1400" dirty="0"/>
              <a:t>("\n");</a:t>
            </a:r>
          </a:p>
          <a:p>
            <a:r>
              <a:rPr lang="es-AR" sz="14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2" name="11 Rectángulo"/>
          <p:cNvSpPr/>
          <p:nvPr/>
        </p:nvSpPr>
        <p:spPr>
          <a:xfrm>
            <a:off x="107504" y="836712"/>
            <a:ext cx="8928992" cy="4524315"/>
          </a:xfrm>
          <a:prstGeom prst="rect">
            <a:avLst/>
          </a:prstGeom>
        </p:spPr>
        <p:txBody>
          <a:bodyPr wrap="square">
            <a:spAutoFit/>
          </a:bodyPr>
          <a:lstStyle/>
          <a:p>
            <a:pPr algn="just"/>
            <a:r>
              <a:rPr lang="es-AR" sz="1600" dirty="0" smtClean="0"/>
              <a:t>Una </a:t>
            </a:r>
            <a:r>
              <a:rPr lang="es-AR" sz="1600" dirty="0"/>
              <a:t>clínica mantiene un listado ordenado por código interno de cada paciente que fue atendido allí alguna vez, de los cuales se mantiene la siguiente información: 1) Código interno (numero de 8 dígitos); 2) DNI; 3) Nombre y apellido; 4) Contacto (cadena 30 caracteres); 5) Resumen historia clínica (texto 200 caracteres); 6) Fecha primer ingreso; 7) Fecha ultima atención; 8) Ultimo diagnostico medico (cadena 20 caracteres); y 9) Fecha ultima internación. Cuando una persona se va a hacer atender, se presenta, pide número y espera a ser llamado. Si la persona es paciente, solo informa su DNI, de lo contrario provee toda su información personal requerida por el listado histórico de pacientes. Además, un enfermero evalúa la urgencia del paciente y otorga una prioridad al mismo (un numero de 1 a 3), de tal forma que el número de orden otorgado es el que corresponde por orden de llegada a esa prioridad. Así, cuando comience la atención, primero se atienden todos los pacientes de prioridad 1 por orden de llegada, luego los de prioridad 2 y finalmente los de prioridad 3. La manera de administrar los llamados es a través de una cola con prioridades. Una vez recibidos todos los pacientes comienza la atención médica. El médico que atiende a un paciente actualiza la información correspondiente en el listado. Si un paciente requiere hacerse un análisis es colocado en una COLA DE ANALISIS, incluyendo la siguiente información: 1) DNI; 2) Diagnóstico; 3) Análisis requerido (texto 100 caracteres); 4) Cantidad de estudios por imágenes simples (numero 1 digito); y 5) Cantidad de estudios por imágenes complejas (numero 1 digito). Al finalizar el día, se requiere saber la cantidad de estudios por imágenes simples y complejas fueron ordenados recorriendo la cola recursivamente.</a:t>
            </a:r>
          </a:p>
        </p:txBody>
      </p:sp>
    </p:spTree>
    <p:extLst>
      <p:ext uri="{BB962C8B-B14F-4D97-AF65-F5344CB8AC3E}">
        <p14:creationId xmlns:p14="http://schemas.microsoft.com/office/powerpoint/2010/main" val="201122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784976" cy="5693866"/>
          </a:xfrm>
          <a:prstGeom prst="rect">
            <a:avLst/>
          </a:prstGeom>
        </p:spPr>
        <p:txBody>
          <a:bodyPr wrap="square">
            <a:spAutoFit/>
          </a:bodyPr>
          <a:lstStyle/>
          <a:p>
            <a:r>
              <a:rPr lang="es-AR" sz="1600" dirty="0" err="1"/>
              <a:t>void</a:t>
            </a:r>
            <a:r>
              <a:rPr lang="es-AR" sz="1600" dirty="0"/>
              <a:t> </a:t>
            </a:r>
            <a:r>
              <a:rPr lang="es-AR" sz="1600" dirty="0" err="1"/>
              <a:t>encolar_analisis</a:t>
            </a:r>
            <a:r>
              <a:rPr lang="es-AR" sz="1600" dirty="0"/>
              <a:t>(</a:t>
            </a:r>
            <a:r>
              <a:rPr lang="es-AR" sz="1600" dirty="0" err="1"/>
              <a:t>t_cola_analisis</a:t>
            </a:r>
            <a:r>
              <a:rPr lang="es-AR" sz="1600" dirty="0"/>
              <a:t> *cola, nodo *paciente){</a:t>
            </a:r>
          </a:p>
          <a:p>
            <a:r>
              <a:rPr lang="es-AR" sz="1600" dirty="0"/>
              <a:t>	</a:t>
            </a:r>
            <a:r>
              <a:rPr lang="es-AR" sz="1600" dirty="0" err="1"/>
              <a:t>nodo_analisis</a:t>
            </a:r>
            <a:r>
              <a:rPr lang="es-AR" sz="1600" dirty="0"/>
              <a:t> *nuevo=(</a:t>
            </a:r>
            <a:r>
              <a:rPr lang="es-AR" sz="1600" dirty="0" err="1"/>
              <a:t>nodo_analisis</a:t>
            </a:r>
            <a:r>
              <a:rPr lang="es-AR" sz="1600" dirty="0"/>
              <a:t> *)</a:t>
            </a:r>
            <a:r>
              <a:rPr lang="es-AR" sz="1600" dirty="0" err="1"/>
              <a:t>malloc</a:t>
            </a:r>
            <a:r>
              <a:rPr lang="es-AR" sz="1600" dirty="0"/>
              <a:t>(</a:t>
            </a:r>
            <a:r>
              <a:rPr lang="es-AR" sz="1600" dirty="0" err="1"/>
              <a:t>sizeof</a:t>
            </a:r>
            <a:r>
              <a:rPr lang="es-AR" sz="1600" dirty="0"/>
              <a:t>(</a:t>
            </a:r>
            <a:r>
              <a:rPr lang="es-AR" sz="1600" dirty="0" err="1"/>
              <a:t>nodo_analisis</a:t>
            </a:r>
            <a:r>
              <a:rPr lang="es-AR" sz="1600" dirty="0"/>
              <a:t>));</a:t>
            </a:r>
          </a:p>
          <a:p>
            <a:r>
              <a:rPr lang="es-AR" sz="1600" dirty="0"/>
              <a:t>	nuevo-&gt;</a:t>
            </a:r>
            <a:r>
              <a:rPr lang="es-AR" sz="1600" dirty="0" err="1"/>
              <a:t>dni</a:t>
            </a:r>
            <a:r>
              <a:rPr lang="es-AR" sz="1600" dirty="0"/>
              <a:t>=paciente-&gt;</a:t>
            </a:r>
            <a:r>
              <a:rPr lang="es-AR" sz="1600" dirty="0" err="1"/>
              <a:t>dni</a:t>
            </a:r>
            <a:r>
              <a:rPr lang="es-AR" sz="1600" dirty="0"/>
              <a:t>;</a:t>
            </a:r>
          </a:p>
          <a:p>
            <a:r>
              <a:rPr lang="es-AR" sz="1600" dirty="0"/>
              <a:t>	copiar(nuevo-&gt;diagnostico, paciente-&gt;diagnostico);</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los </a:t>
            </a:r>
            <a:r>
              <a:rPr lang="es-AR" sz="1600" dirty="0" err="1"/>
              <a:t>analisis</a:t>
            </a:r>
            <a:r>
              <a:rPr lang="es-AR" sz="1600" dirty="0"/>
              <a:t> a realizar al paciente: \n");</a:t>
            </a:r>
          </a:p>
          <a:p>
            <a:r>
              <a:rPr lang="es-AR" sz="1600" dirty="0"/>
              <a:t>	</a:t>
            </a:r>
            <a:r>
              <a:rPr lang="es-AR" sz="1600" dirty="0" err="1"/>
              <a:t>scanf</a:t>
            </a:r>
            <a:r>
              <a:rPr lang="es-AR" sz="1600" dirty="0"/>
              <a:t>("%S", &amp;nuevo-&gt;</a:t>
            </a:r>
            <a:r>
              <a:rPr lang="es-AR" sz="1600" dirty="0" err="1"/>
              <a:t>analisis</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cantidad de </a:t>
            </a:r>
            <a:r>
              <a:rPr lang="es-AR" sz="1600" dirty="0" err="1"/>
              <a:t>imagenes</a:t>
            </a:r>
            <a:r>
              <a:rPr lang="es-AR" sz="1600" dirty="0"/>
              <a:t> simples a realizar al paciente: \n");</a:t>
            </a:r>
          </a:p>
          <a:p>
            <a:r>
              <a:rPr lang="es-AR" sz="1600" dirty="0"/>
              <a:t>	</a:t>
            </a:r>
            <a:r>
              <a:rPr lang="es-AR" sz="1600" dirty="0" err="1"/>
              <a:t>scanf</a:t>
            </a:r>
            <a:r>
              <a:rPr lang="es-AR" sz="1600" dirty="0"/>
              <a:t>("%d", &amp;nuevo-&gt;simples);</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cantidad de </a:t>
            </a:r>
            <a:r>
              <a:rPr lang="es-AR" sz="1600" dirty="0" err="1"/>
              <a:t>imagenes</a:t>
            </a:r>
            <a:r>
              <a:rPr lang="es-AR" sz="1600" dirty="0"/>
              <a:t> complejas a realizar al paciente: \n");</a:t>
            </a:r>
          </a:p>
          <a:p>
            <a:r>
              <a:rPr lang="es-AR" sz="1600" dirty="0"/>
              <a:t>	</a:t>
            </a:r>
            <a:r>
              <a:rPr lang="es-AR" sz="1600" dirty="0" err="1"/>
              <a:t>scanf</a:t>
            </a:r>
            <a:r>
              <a:rPr lang="es-AR" sz="1600" dirty="0"/>
              <a:t>("%d", &amp;nuevo-&gt;complejas);</a:t>
            </a:r>
          </a:p>
          <a:p>
            <a:r>
              <a:rPr lang="es-AR" sz="1600" dirty="0"/>
              <a:t>	nuevo-&gt;</a:t>
            </a:r>
            <a:r>
              <a:rPr lang="es-AR" sz="1600" dirty="0" err="1"/>
              <a:t>sig</a:t>
            </a:r>
            <a:r>
              <a:rPr lang="es-AR" sz="1600" dirty="0"/>
              <a:t>=NULL;</a:t>
            </a:r>
          </a:p>
          <a:p>
            <a:r>
              <a:rPr lang="es-AR" sz="1600" dirty="0"/>
              <a:t>	</a:t>
            </a:r>
            <a:r>
              <a:rPr lang="es-AR" sz="1600" dirty="0" err="1"/>
              <a:t>if</a:t>
            </a:r>
            <a:r>
              <a:rPr lang="es-AR" sz="1600" dirty="0"/>
              <a:t>(cola-&gt;primero==NULL){</a:t>
            </a:r>
          </a:p>
          <a:p>
            <a:r>
              <a:rPr lang="es-AR" sz="1600" dirty="0"/>
              <a:t>		cola-&gt;primero=nuevo;</a:t>
            </a:r>
          </a:p>
          <a:p>
            <a:r>
              <a:rPr lang="es-AR" sz="1600" dirty="0"/>
              <a:t>		cola-&gt;ultimo=nuevo;</a:t>
            </a:r>
          </a:p>
          <a:p>
            <a:r>
              <a:rPr lang="es-AR" sz="1600" dirty="0"/>
              <a:t>	}</a:t>
            </a:r>
            <a:r>
              <a:rPr lang="es-AR" sz="1600" dirty="0" err="1"/>
              <a:t>else</a:t>
            </a:r>
            <a:r>
              <a:rPr lang="es-AR" sz="1600" dirty="0"/>
              <a:t>{</a:t>
            </a:r>
          </a:p>
          <a:p>
            <a:r>
              <a:rPr lang="es-AR" sz="1600" dirty="0"/>
              <a:t>		cola-&gt;ultimo-&gt;</a:t>
            </a:r>
            <a:r>
              <a:rPr lang="es-AR" sz="1600" dirty="0" err="1"/>
              <a:t>sig</a:t>
            </a:r>
            <a:r>
              <a:rPr lang="es-AR" sz="1600" dirty="0"/>
              <a:t>=nuevo;</a:t>
            </a:r>
          </a:p>
          <a:p>
            <a:r>
              <a:rPr lang="es-AR" sz="1600" dirty="0"/>
              <a:t>		cola-&gt;ultimo=nuevo;</a:t>
            </a:r>
          </a:p>
          <a:p>
            <a:r>
              <a:rPr lang="es-AR" sz="1600" dirty="0"/>
              <a:t>	}</a:t>
            </a:r>
          </a:p>
          <a:p>
            <a:r>
              <a:rPr lang="es-AR" sz="16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496944" cy="4893647"/>
          </a:xfrm>
          <a:prstGeom prst="rect">
            <a:avLst/>
          </a:prstGeom>
        </p:spPr>
        <p:txBody>
          <a:bodyPr wrap="square">
            <a:spAutoFit/>
          </a:bodyPr>
          <a:lstStyle/>
          <a:p>
            <a:r>
              <a:rPr lang="es-AR" sz="2400" dirty="0" err="1"/>
              <a:t>nodo_analisis</a:t>
            </a:r>
            <a:r>
              <a:rPr lang="es-AR" sz="2400" dirty="0"/>
              <a:t> </a:t>
            </a:r>
            <a:r>
              <a:rPr lang="es-AR" sz="2400" dirty="0" err="1"/>
              <a:t>desencolar_analisis</a:t>
            </a:r>
            <a:r>
              <a:rPr lang="es-AR" sz="2400" dirty="0"/>
              <a:t>(</a:t>
            </a:r>
            <a:r>
              <a:rPr lang="es-AR" sz="2400" dirty="0" err="1"/>
              <a:t>t_cola_analisis</a:t>
            </a:r>
            <a:r>
              <a:rPr lang="es-AR" sz="2400" dirty="0"/>
              <a:t> *cola){</a:t>
            </a:r>
          </a:p>
          <a:p>
            <a:r>
              <a:rPr lang="es-AR" sz="2400" dirty="0"/>
              <a:t>	</a:t>
            </a:r>
            <a:r>
              <a:rPr lang="es-AR" sz="2400" dirty="0" err="1"/>
              <a:t>nodo_analisis</a:t>
            </a:r>
            <a:r>
              <a:rPr lang="es-AR" sz="2400" dirty="0"/>
              <a:t> *</a:t>
            </a:r>
            <a:r>
              <a:rPr lang="es-AR" sz="2400" dirty="0" err="1"/>
              <a:t>aux</a:t>
            </a:r>
            <a:r>
              <a:rPr lang="es-AR" sz="2400" dirty="0"/>
              <a:t>, </a:t>
            </a:r>
            <a:r>
              <a:rPr lang="es-AR" sz="2400" dirty="0" err="1"/>
              <a:t>analisis</a:t>
            </a:r>
            <a:r>
              <a:rPr lang="es-AR" sz="2400" dirty="0"/>
              <a:t>;</a:t>
            </a:r>
          </a:p>
          <a:p>
            <a:r>
              <a:rPr lang="es-AR" sz="2400" dirty="0"/>
              <a:t>	</a:t>
            </a:r>
            <a:r>
              <a:rPr lang="es-AR" sz="2400" dirty="0" err="1"/>
              <a:t>aux</a:t>
            </a:r>
            <a:r>
              <a:rPr lang="es-AR" sz="2400" dirty="0"/>
              <a:t>=cola-&gt;primero;</a:t>
            </a:r>
          </a:p>
          <a:p>
            <a:r>
              <a:rPr lang="es-AR" sz="2400" dirty="0"/>
              <a:t>	cola-&gt;primero=</a:t>
            </a:r>
            <a:r>
              <a:rPr lang="es-AR" sz="2400" dirty="0" err="1"/>
              <a:t>aux</a:t>
            </a:r>
            <a:r>
              <a:rPr lang="es-AR" sz="2400" dirty="0"/>
              <a:t>-&gt;</a:t>
            </a:r>
            <a:r>
              <a:rPr lang="es-AR" sz="2400" dirty="0" err="1"/>
              <a:t>sig</a:t>
            </a:r>
            <a:r>
              <a:rPr lang="es-AR" sz="2400" dirty="0"/>
              <a:t>;</a:t>
            </a:r>
          </a:p>
          <a:p>
            <a:r>
              <a:rPr lang="es-AR" sz="2400" dirty="0"/>
              <a:t>	copiar(</a:t>
            </a:r>
            <a:r>
              <a:rPr lang="es-AR" sz="2400" dirty="0" err="1"/>
              <a:t>analisis.analisis</a:t>
            </a:r>
            <a:r>
              <a:rPr lang="es-AR" sz="2400" dirty="0"/>
              <a:t>, </a:t>
            </a:r>
            <a:r>
              <a:rPr lang="es-AR" sz="2400" dirty="0" err="1"/>
              <a:t>aux</a:t>
            </a:r>
            <a:r>
              <a:rPr lang="es-AR" sz="2400" dirty="0"/>
              <a:t>-&gt;</a:t>
            </a:r>
            <a:r>
              <a:rPr lang="es-AR" sz="2400" dirty="0" err="1"/>
              <a:t>analisis</a:t>
            </a:r>
            <a:r>
              <a:rPr lang="es-AR" sz="2400" dirty="0"/>
              <a:t>);</a:t>
            </a:r>
          </a:p>
          <a:p>
            <a:r>
              <a:rPr lang="es-AR" sz="2400" dirty="0"/>
              <a:t>	copiar(</a:t>
            </a:r>
            <a:r>
              <a:rPr lang="es-AR" sz="2400" dirty="0" err="1"/>
              <a:t>analisis.diagnostico</a:t>
            </a:r>
            <a:r>
              <a:rPr lang="es-AR" sz="2400" dirty="0"/>
              <a:t>, </a:t>
            </a:r>
            <a:r>
              <a:rPr lang="es-AR" sz="2400" dirty="0" err="1"/>
              <a:t>aux</a:t>
            </a:r>
            <a:r>
              <a:rPr lang="es-AR" sz="2400" dirty="0"/>
              <a:t>-&gt;diagnostico);</a:t>
            </a:r>
          </a:p>
          <a:p>
            <a:r>
              <a:rPr lang="es-AR" sz="2400" dirty="0"/>
              <a:t>	</a:t>
            </a:r>
            <a:r>
              <a:rPr lang="es-AR" sz="2400" dirty="0" err="1"/>
              <a:t>analisis.dni</a:t>
            </a:r>
            <a:r>
              <a:rPr lang="es-AR" sz="2400" dirty="0"/>
              <a:t>=</a:t>
            </a:r>
            <a:r>
              <a:rPr lang="es-AR" sz="2400" dirty="0" err="1"/>
              <a:t>aux</a:t>
            </a:r>
            <a:r>
              <a:rPr lang="es-AR" sz="2400" dirty="0"/>
              <a:t>-&gt;</a:t>
            </a:r>
            <a:r>
              <a:rPr lang="es-AR" sz="2400" dirty="0" err="1"/>
              <a:t>dni</a:t>
            </a:r>
            <a:r>
              <a:rPr lang="es-AR" sz="2400" dirty="0"/>
              <a:t>;</a:t>
            </a:r>
          </a:p>
          <a:p>
            <a:r>
              <a:rPr lang="es-AR" sz="2400" dirty="0"/>
              <a:t>	</a:t>
            </a:r>
            <a:r>
              <a:rPr lang="es-AR" sz="2400" dirty="0" err="1"/>
              <a:t>analisis.simples</a:t>
            </a:r>
            <a:r>
              <a:rPr lang="es-AR" sz="2400" dirty="0"/>
              <a:t>=</a:t>
            </a:r>
            <a:r>
              <a:rPr lang="es-AR" sz="2400" dirty="0" err="1"/>
              <a:t>aux</a:t>
            </a:r>
            <a:r>
              <a:rPr lang="es-AR" sz="2400" dirty="0"/>
              <a:t>-&gt;simples;</a:t>
            </a:r>
          </a:p>
          <a:p>
            <a:r>
              <a:rPr lang="es-AR" sz="2400" dirty="0"/>
              <a:t>	</a:t>
            </a:r>
            <a:r>
              <a:rPr lang="es-AR" sz="2400" dirty="0" err="1"/>
              <a:t>analisis.complejas</a:t>
            </a:r>
            <a:r>
              <a:rPr lang="es-AR" sz="2400" dirty="0"/>
              <a:t>=</a:t>
            </a:r>
            <a:r>
              <a:rPr lang="es-AR" sz="2400" dirty="0" err="1"/>
              <a:t>aux</a:t>
            </a:r>
            <a:r>
              <a:rPr lang="es-AR" sz="2400" dirty="0"/>
              <a:t>-&gt;complejas;</a:t>
            </a:r>
          </a:p>
          <a:p>
            <a:r>
              <a:rPr lang="es-AR" sz="2400" dirty="0"/>
              <a:t>	</a:t>
            </a:r>
            <a:r>
              <a:rPr lang="es-AR" sz="2400" dirty="0" err="1"/>
              <a:t>analisis.sig</a:t>
            </a:r>
            <a:r>
              <a:rPr lang="es-AR" sz="2400" dirty="0"/>
              <a:t>=NULL;</a:t>
            </a:r>
          </a:p>
          <a:p>
            <a:r>
              <a:rPr lang="es-AR" sz="2400" dirty="0"/>
              <a:t>	free(</a:t>
            </a:r>
            <a:r>
              <a:rPr lang="es-AR" sz="2400" dirty="0" err="1"/>
              <a:t>aux</a:t>
            </a:r>
            <a:r>
              <a:rPr lang="es-AR" sz="2400" dirty="0"/>
              <a:t>);</a:t>
            </a:r>
          </a:p>
          <a:p>
            <a:r>
              <a:rPr lang="es-AR" sz="2400" dirty="0"/>
              <a:t>	</a:t>
            </a:r>
            <a:r>
              <a:rPr lang="es-AR" sz="2400" dirty="0" err="1"/>
              <a:t>return</a:t>
            </a:r>
            <a:r>
              <a:rPr lang="es-AR" sz="2400" dirty="0"/>
              <a:t> </a:t>
            </a:r>
            <a:r>
              <a:rPr lang="es-AR" sz="2400" dirty="0" err="1"/>
              <a:t>analisis</a:t>
            </a:r>
            <a:r>
              <a:rPr lang="es-AR" sz="2400" dirty="0"/>
              <a:t>;</a:t>
            </a:r>
          </a:p>
          <a:p>
            <a:r>
              <a:rPr lang="es-AR" sz="2400" dirty="0"/>
              <a:t>}</a:t>
            </a:r>
          </a:p>
        </p:txBody>
      </p:sp>
    </p:spTree>
    <p:extLst>
      <p:ext uri="{BB962C8B-B14F-4D97-AF65-F5344CB8AC3E}">
        <p14:creationId xmlns:p14="http://schemas.microsoft.com/office/powerpoint/2010/main" val="419656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980728"/>
            <a:ext cx="8496944" cy="5355312"/>
          </a:xfrm>
          <a:prstGeom prst="rect">
            <a:avLst/>
          </a:prstGeom>
        </p:spPr>
        <p:txBody>
          <a:bodyPr wrap="square">
            <a:spAutoFit/>
          </a:bodyPr>
          <a:lstStyle/>
          <a:p>
            <a:r>
              <a:rPr lang="es-AR" dirty="0" err="1"/>
              <a:t>int</a:t>
            </a:r>
            <a:r>
              <a:rPr lang="es-AR" dirty="0"/>
              <a:t> </a:t>
            </a:r>
            <a:r>
              <a:rPr lang="es-AR" dirty="0" err="1"/>
              <a:t>contar_simples</a:t>
            </a:r>
            <a:r>
              <a:rPr lang="es-AR" dirty="0"/>
              <a:t>(</a:t>
            </a:r>
            <a:r>
              <a:rPr lang="es-AR" dirty="0" err="1"/>
              <a:t>t_cola_analisis</a:t>
            </a:r>
            <a:r>
              <a:rPr lang="es-AR" dirty="0"/>
              <a:t> cola){</a:t>
            </a:r>
          </a:p>
          <a:p>
            <a:r>
              <a:rPr lang="es-AR" dirty="0"/>
              <a:t>	</a:t>
            </a:r>
            <a:r>
              <a:rPr lang="es-AR" dirty="0" err="1"/>
              <a:t>nodo_analisis</a:t>
            </a:r>
            <a:r>
              <a:rPr lang="es-AR" dirty="0"/>
              <a:t> </a:t>
            </a:r>
            <a:r>
              <a:rPr lang="es-AR" dirty="0" err="1"/>
              <a:t>analisis</a:t>
            </a:r>
            <a:r>
              <a:rPr lang="es-AR" dirty="0"/>
              <a:t>;</a:t>
            </a:r>
          </a:p>
          <a:p>
            <a:r>
              <a:rPr lang="es-AR" dirty="0"/>
              <a:t>	</a:t>
            </a:r>
            <a:r>
              <a:rPr lang="es-AR" dirty="0" err="1"/>
              <a:t>if</a:t>
            </a:r>
            <a:r>
              <a:rPr lang="es-AR" dirty="0"/>
              <a:t>(</a:t>
            </a:r>
            <a:r>
              <a:rPr lang="es-AR" dirty="0" err="1"/>
              <a:t>cola_analisis_vacia</a:t>
            </a:r>
            <a:r>
              <a:rPr lang="es-AR" dirty="0"/>
              <a:t>(cola))</a:t>
            </a:r>
          </a:p>
          <a:p>
            <a:r>
              <a:rPr lang="es-AR" dirty="0"/>
              <a:t>		</a:t>
            </a:r>
            <a:r>
              <a:rPr lang="es-AR" dirty="0" err="1"/>
              <a:t>return</a:t>
            </a:r>
            <a:r>
              <a:rPr lang="es-AR" dirty="0"/>
              <a:t> 0;</a:t>
            </a:r>
          </a:p>
          <a:p>
            <a:r>
              <a:rPr lang="es-AR" dirty="0"/>
              <a:t>	</a:t>
            </a:r>
            <a:r>
              <a:rPr lang="es-AR" dirty="0" err="1"/>
              <a:t>else</a:t>
            </a:r>
            <a:r>
              <a:rPr lang="es-AR" dirty="0"/>
              <a:t>{</a:t>
            </a:r>
          </a:p>
          <a:p>
            <a:r>
              <a:rPr lang="es-AR" dirty="0"/>
              <a:t>		</a:t>
            </a:r>
            <a:r>
              <a:rPr lang="es-AR" dirty="0" err="1"/>
              <a:t>analisis</a:t>
            </a:r>
            <a:r>
              <a:rPr lang="es-AR" dirty="0"/>
              <a:t>=</a:t>
            </a:r>
            <a:r>
              <a:rPr lang="es-AR" dirty="0" err="1"/>
              <a:t>desencolar_analisis</a:t>
            </a:r>
            <a:r>
              <a:rPr lang="es-AR" dirty="0"/>
              <a:t>(&amp;cola);</a:t>
            </a:r>
          </a:p>
          <a:p>
            <a:r>
              <a:rPr lang="es-AR" dirty="0"/>
              <a:t>		</a:t>
            </a:r>
            <a:r>
              <a:rPr lang="es-AR" dirty="0" err="1"/>
              <a:t>return</a:t>
            </a:r>
            <a:r>
              <a:rPr lang="es-AR" dirty="0"/>
              <a:t> (</a:t>
            </a:r>
            <a:r>
              <a:rPr lang="es-AR" dirty="0" err="1"/>
              <a:t>analisis.simples+contar_simples</a:t>
            </a:r>
            <a:r>
              <a:rPr lang="es-AR" dirty="0"/>
              <a:t>(cola));</a:t>
            </a:r>
          </a:p>
          <a:p>
            <a:r>
              <a:rPr lang="es-AR" dirty="0"/>
              <a:t>	}</a:t>
            </a:r>
          </a:p>
          <a:p>
            <a:r>
              <a:rPr lang="es-AR" dirty="0" smtClean="0"/>
              <a:t>}</a:t>
            </a:r>
          </a:p>
          <a:p>
            <a:endParaRPr lang="es-AR" dirty="0"/>
          </a:p>
          <a:p>
            <a:r>
              <a:rPr lang="es-AR" dirty="0" err="1"/>
              <a:t>int</a:t>
            </a:r>
            <a:r>
              <a:rPr lang="es-AR" dirty="0"/>
              <a:t> </a:t>
            </a:r>
            <a:r>
              <a:rPr lang="es-AR" dirty="0" err="1"/>
              <a:t>contar_complejas</a:t>
            </a:r>
            <a:r>
              <a:rPr lang="es-AR" dirty="0"/>
              <a:t>(</a:t>
            </a:r>
            <a:r>
              <a:rPr lang="es-AR" dirty="0" err="1"/>
              <a:t>t_cola_analisis</a:t>
            </a:r>
            <a:r>
              <a:rPr lang="es-AR" dirty="0"/>
              <a:t> cola){</a:t>
            </a:r>
          </a:p>
          <a:p>
            <a:r>
              <a:rPr lang="es-AR" dirty="0"/>
              <a:t>	</a:t>
            </a:r>
            <a:r>
              <a:rPr lang="es-AR" dirty="0" err="1"/>
              <a:t>nodo_analisis</a:t>
            </a:r>
            <a:r>
              <a:rPr lang="es-AR" dirty="0"/>
              <a:t> </a:t>
            </a:r>
            <a:r>
              <a:rPr lang="es-AR" dirty="0" err="1"/>
              <a:t>analisis</a:t>
            </a:r>
            <a:r>
              <a:rPr lang="es-AR" dirty="0"/>
              <a:t>;</a:t>
            </a:r>
          </a:p>
          <a:p>
            <a:r>
              <a:rPr lang="es-AR" dirty="0"/>
              <a:t>	</a:t>
            </a:r>
            <a:r>
              <a:rPr lang="es-AR" dirty="0" err="1"/>
              <a:t>if</a:t>
            </a:r>
            <a:r>
              <a:rPr lang="es-AR" dirty="0"/>
              <a:t>(</a:t>
            </a:r>
            <a:r>
              <a:rPr lang="es-AR" dirty="0" err="1"/>
              <a:t>cola_analisis_vacia</a:t>
            </a:r>
            <a:r>
              <a:rPr lang="es-AR" dirty="0"/>
              <a:t>(cola))</a:t>
            </a:r>
          </a:p>
          <a:p>
            <a:r>
              <a:rPr lang="es-AR" dirty="0"/>
              <a:t>		</a:t>
            </a:r>
            <a:r>
              <a:rPr lang="es-AR" dirty="0" err="1"/>
              <a:t>return</a:t>
            </a:r>
            <a:r>
              <a:rPr lang="es-AR" dirty="0"/>
              <a:t> 0;</a:t>
            </a:r>
          </a:p>
          <a:p>
            <a:r>
              <a:rPr lang="es-AR" dirty="0"/>
              <a:t>	</a:t>
            </a:r>
            <a:r>
              <a:rPr lang="es-AR" dirty="0" err="1"/>
              <a:t>else</a:t>
            </a:r>
            <a:r>
              <a:rPr lang="es-AR" dirty="0"/>
              <a:t>{</a:t>
            </a:r>
          </a:p>
          <a:p>
            <a:r>
              <a:rPr lang="es-AR" dirty="0"/>
              <a:t>		</a:t>
            </a:r>
            <a:r>
              <a:rPr lang="es-AR" dirty="0" err="1"/>
              <a:t>analisis</a:t>
            </a:r>
            <a:r>
              <a:rPr lang="es-AR" dirty="0"/>
              <a:t>=</a:t>
            </a:r>
            <a:r>
              <a:rPr lang="es-AR" dirty="0" err="1"/>
              <a:t>desencolar_analisis</a:t>
            </a:r>
            <a:r>
              <a:rPr lang="es-AR" dirty="0"/>
              <a:t>(&amp;cola);</a:t>
            </a:r>
          </a:p>
          <a:p>
            <a:r>
              <a:rPr lang="es-AR" dirty="0"/>
              <a:t>		</a:t>
            </a:r>
            <a:r>
              <a:rPr lang="es-AR" dirty="0" err="1"/>
              <a:t>return</a:t>
            </a:r>
            <a:r>
              <a:rPr lang="es-AR" dirty="0"/>
              <a:t> (</a:t>
            </a:r>
            <a:r>
              <a:rPr lang="es-AR" dirty="0" err="1"/>
              <a:t>analisis.complejas+contar_complejas</a:t>
            </a:r>
            <a:r>
              <a:rPr lang="es-AR" dirty="0"/>
              <a:t>(cola));</a:t>
            </a:r>
          </a:p>
          <a:p>
            <a:r>
              <a:rPr lang="es-AR" dirty="0"/>
              <a:t>	}</a:t>
            </a:r>
          </a:p>
          <a:p>
            <a:r>
              <a:rPr lang="es-AR" dirty="0"/>
              <a:t>}</a:t>
            </a:r>
          </a:p>
        </p:txBody>
      </p:sp>
    </p:spTree>
    <p:extLst>
      <p:ext uri="{BB962C8B-B14F-4D97-AF65-F5344CB8AC3E}">
        <p14:creationId xmlns:p14="http://schemas.microsoft.com/office/powerpoint/2010/main" val="4196565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80728"/>
            <a:ext cx="8712968" cy="3416320"/>
          </a:xfrm>
          <a:prstGeom prst="rect">
            <a:avLst/>
          </a:prstGeom>
        </p:spPr>
        <p:txBody>
          <a:bodyPr wrap="square">
            <a:spAutoFit/>
          </a:bodyPr>
          <a:lstStyle/>
          <a:p>
            <a:r>
              <a:rPr lang="es-AR" sz="2400" dirty="0" err="1"/>
              <a:t>void</a:t>
            </a:r>
            <a:r>
              <a:rPr lang="es-AR" sz="2400" dirty="0"/>
              <a:t> </a:t>
            </a:r>
            <a:r>
              <a:rPr lang="es-AR" sz="2400" dirty="0" err="1"/>
              <a:t>recorrer_recursivamente</a:t>
            </a:r>
            <a:r>
              <a:rPr lang="es-AR" sz="2400" dirty="0"/>
              <a:t>(</a:t>
            </a:r>
            <a:r>
              <a:rPr lang="es-AR" sz="2400" dirty="0" err="1"/>
              <a:t>t_cola_analisis</a:t>
            </a:r>
            <a:r>
              <a:rPr lang="es-AR" sz="2400" dirty="0"/>
              <a:t> </a:t>
            </a:r>
            <a:r>
              <a:rPr lang="es-AR" sz="2400" dirty="0" err="1"/>
              <a:t>cola_analisis</a:t>
            </a:r>
            <a:r>
              <a:rPr lang="es-AR" sz="2400" dirty="0"/>
              <a:t>){</a:t>
            </a:r>
          </a:p>
          <a:p>
            <a:r>
              <a:rPr lang="es-AR" sz="2400" dirty="0"/>
              <a:t>	</a:t>
            </a:r>
            <a:r>
              <a:rPr lang="es-AR" sz="2400" dirty="0" err="1"/>
              <a:t>int</a:t>
            </a:r>
            <a:r>
              <a:rPr lang="es-AR" sz="2400" dirty="0"/>
              <a:t> simples, complejas;</a:t>
            </a:r>
          </a:p>
          <a:p>
            <a:r>
              <a:rPr lang="es-AR" sz="2400" dirty="0"/>
              <a:t>	simples=</a:t>
            </a:r>
            <a:r>
              <a:rPr lang="es-AR" sz="2400" dirty="0" err="1"/>
              <a:t>contar_simples</a:t>
            </a:r>
            <a:r>
              <a:rPr lang="es-AR" sz="2400" dirty="0"/>
              <a:t>(</a:t>
            </a:r>
            <a:r>
              <a:rPr lang="es-AR" sz="2400" dirty="0" err="1"/>
              <a:t>cola_analisis</a:t>
            </a:r>
            <a:r>
              <a:rPr lang="es-AR" sz="2400" dirty="0"/>
              <a:t>);</a:t>
            </a:r>
          </a:p>
          <a:p>
            <a:r>
              <a:rPr lang="es-AR" sz="2400" dirty="0"/>
              <a:t>	complejas=</a:t>
            </a:r>
            <a:r>
              <a:rPr lang="es-AR" sz="2400" dirty="0" err="1"/>
              <a:t>contar_complejas</a:t>
            </a:r>
            <a:r>
              <a:rPr lang="es-AR" sz="2400" dirty="0"/>
              <a:t>(</a:t>
            </a:r>
            <a:r>
              <a:rPr lang="es-AR" sz="2400" dirty="0" err="1"/>
              <a:t>cola_analisis</a:t>
            </a:r>
            <a:r>
              <a:rPr lang="es-AR" sz="2400" dirty="0"/>
              <a:t>);</a:t>
            </a:r>
          </a:p>
          <a:p>
            <a:r>
              <a:rPr lang="es-AR" sz="2400" dirty="0"/>
              <a:t>	</a:t>
            </a:r>
            <a:r>
              <a:rPr lang="es-AR" sz="2400" dirty="0" err="1"/>
              <a:t>printf</a:t>
            </a:r>
            <a:r>
              <a:rPr lang="es-AR" sz="2400" dirty="0"/>
              <a:t>("\n");</a:t>
            </a:r>
          </a:p>
          <a:p>
            <a:r>
              <a:rPr lang="es-AR" sz="2400" dirty="0"/>
              <a:t>	</a:t>
            </a:r>
            <a:r>
              <a:rPr lang="es-AR" sz="2400" dirty="0" err="1"/>
              <a:t>printf</a:t>
            </a:r>
            <a:r>
              <a:rPr lang="es-AR" sz="2400" dirty="0"/>
              <a:t>("La cantidad de </a:t>
            </a:r>
            <a:r>
              <a:rPr lang="es-AR" sz="2400" dirty="0" err="1"/>
              <a:t>imagenes</a:t>
            </a:r>
            <a:r>
              <a:rPr lang="es-AR" sz="2400" dirty="0"/>
              <a:t> simples </a:t>
            </a:r>
            <a:r>
              <a:rPr lang="es-AR" sz="2400" dirty="0" smtClean="0"/>
              <a:t>fue</a:t>
            </a:r>
            <a:r>
              <a:rPr lang="es-AR" sz="2400" dirty="0"/>
              <a:t>: %d", simples);</a:t>
            </a:r>
          </a:p>
          <a:p>
            <a:r>
              <a:rPr lang="es-AR" sz="2400" dirty="0"/>
              <a:t>	</a:t>
            </a:r>
            <a:r>
              <a:rPr lang="es-AR" sz="2400" dirty="0" err="1"/>
              <a:t>printf</a:t>
            </a:r>
            <a:r>
              <a:rPr lang="es-AR" sz="2400" dirty="0"/>
              <a:t>("\n");</a:t>
            </a:r>
          </a:p>
          <a:p>
            <a:r>
              <a:rPr lang="es-AR" sz="2400" dirty="0"/>
              <a:t>	</a:t>
            </a:r>
            <a:r>
              <a:rPr lang="es-AR" sz="2400" dirty="0" err="1"/>
              <a:t>printf</a:t>
            </a:r>
            <a:r>
              <a:rPr lang="es-AR" sz="2400" dirty="0"/>
              <a:t>("</a:t>
            </a:r>
            <a:r>
              <a:rPr lang="es-AR" sz="2400" dirty="0" smtClean="0"/>
              <a:t>Las </a:t>
            </a:r>
            <a:r>
              <a:rPr lang="es-AR" sz="2400" dirty="0" err="1"/>
              <a:t>imagenes</a:t>
            </a:r>
            <a:r>
              <a:rPr lang="es-AR" sz="2400" dirty="0"/>
              <a:t> complejas </a:t>
            </a:r>
            <a:r>
              <a:rPr lang="es-AR" sz="2400" dirty="0" smtClean="0"/>
              <a:t>fueron: </a:t>
            </a:r>
            <a:r>
              <a:rPr lang="es-AR" sz="2400" dirty="0"/>
              <a:t>%d \n", complejas);</a:t>
            </a:r>
          </a:p>
          <a:p>
            <a:r>
              <a:rPr lang="es-AR" sz="2400" dirty="0"/>
              <a:t>}</a:t>
            </a:r>
          </a:p>
        </p:txBody>
      </p:sp>
    </p:spTree>
    <p:extLst>
      <p:ext uri="{BB962C8B-B14F-4D97-AF65-F5344CB8AC3E}">
        <p14:creationId xmlns:p14="http://schemas.microsoft.com/office/powerpoint/2010/main" val="260961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Rectángulo"/>
          <p:cNvSpPr/>
          <p:nvPr/>
        </p:nvSpPr>
        <p:spPr>
          <a:xfrm>
            <a:off x="107504" y="908720"/>
            <a:ext cx="8928992" cy="4247317"/>
          </a:xfrm>
          <a:prstGeom prst="rect">
            <a:avLst/>
          </a:prstGeom>
        </p:spPr>
        <p:txBody>
          <a:bodyPr wrap="square">
            <a:spAutoFit/>
          </a:bodyPr>
          <a:lstStyle/>
          <a:p>
            <a:pPr algn="just"/>
            <a:r>
              <a:rPr lang="es-AR" dirty="0" smtClean="0"/>
              <a:t>Una </a:t>
            </a:r>
            <a:r>
              <a:rPr lang="es-AR" dirty="0"/>
              <a:t>ferretería maneja su catálogo de productos con una lista ordenada por código de producto que tiene la siguiente información: 1) Código de producto (numero de 8 dígitos); 2) Categoría (cadena 10 caracteres); 3) Tipo de producto (cadena 15 caracteres); 4) Tamaño (real 5,2); 5) Cantidad (numero de 4 dígitos); 6) Cantidad mínima (numero 2 dígitos); y 7) Precio (real 5,2). Al comenzar el día se atiende al proveedor que presenta 3 pilas de productos: 1) La pila de productos nuevos (que no están en la lista); 2) La pila de productos de reposición (para actualizar el stock de la lista, o el precio); y 3) La pila de productos a retirar del mercado (para eliminar de la lista). Cuando se atiende un cliente, éste va realizando distintos pedidos y el empleado ingresa los datos que requiere para la búsqueda (categoría, tipo, tamaño y cantidad). Si la cantidad de un producto que pide el cliente es menor al stock, la venta se realiza sin problemas, de lo contrario la venta se efectúa hasta la cantidad que hay en existencia de ese producto. Cuando se finaliza la atención del cliente, debe actualizarse el stock e informar el precio de lo pedido. Al finalizar el día, se recorre la lista recursivamente para armar una cola de pedidos con aquellos productos cuyo stock está por debajo de la cantidad mínima.</a:t>
            </a:r>
          </a:p>
        </p:txBody>
      </p:sp>
    </p:spTree>
    <p:extLst>
      <p:ext uri="{BB962C8B-B14F-4D97-AF65-F5344CB8AC3E}">
        <p14:creationId xmlns:p14="http://schemas.microsoft.com/office/powerpoint/2010/main" val="3777251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5324535"/>
          </a:xfrm>
          <a:prstGeom prst="rect">
            <a:avLst/>
          </a:prstGeom>
          <a:noFill/>
        </p:spPr>
        <p:txBody>
          <a:bodyPr wrap="square" rtlCol="0">
            <a:spAutoFit/>
          </a:bodyPr>
          <a:lstStyle/>
          <a:p>
            <a:pPr algn="just"/>
            <a:r>
              <a:rPr lang="es-AR" sz="2800" b="1" u="sng" cap="all" dirty="0" smtClean="0"/>
              <a:t>Estructuras DE DATOS:</a:t>
            </a:r>
          </a:p>
          <a:p>
            <a:pPr algn="just"/>
            <a:endParaRPr lang="es-AR" sz="2400" cap="all" dirty="0" smtClean="0"/>
          </a:p>
          <a:p>
            <a:pPr algn="just"/>
            <a:r>
              <a:rPr lang="es-AR" sz="2400" cap="all" dirty="0" smtClean="0"/>
              <a:t>LAS ESTRUCTURAS NECESARIAS SON:</a:t>
            </a:r>
          </a:p>
          <a:p>
            <a:pPr algn="just"/>
            <a:endParaRPr lang="es-AR" sz="2400" cap="all" dirty="0"/>
          </a:p>
          <a:p>
            <a:pPr marL="914400" lvl="1" indent="-457200" algn="just">
              <a:buFont typeface="+mj-lt"/>
              <a:buAutoNum type="arabicParenR"/>
            </a:pPr>
            <a:r>
              <a:rPr lang="es-AR" sz="2400" cap="all" dirty="0" smtClean="0"/>
              <a:t>UNA LISTA ENLAZADA DE PRODUCTOS.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TRES PILAS DE PRODUCTOS (UNA PARA NUEVOS PRODUCTOS, OTRA PARA DAR DE BAJA A PRODUCTOS Y LA OTRA PARA ACTUALIZACIÓN DE PRODUCTOS).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COLA DE PRODUCTOS A REPONER;</a:t>
            </a:r>
          </a:p>
          <a:p>
            <a:pPr algn="just"/>
            <a:endParaRPr lang="es-AR" sz="2400" cap="all" dirty="0"/>
          </a:p>
          <a:p>
            <a:pPr algn="just"/>
            <a:endParaRPr lang="es-AR" sz="2400" cap="all" dirty="0" smtClean="0"/>
          </a:p>
          <a:p>
            <a:pPr algn="just"/>
            <a:endParaRPr lang="es-AR" sz="2400" cap="all" dirty="0"/>
          </a:p>
        </p:txBody>
      </p:sp>
    </p:spTree>
    <p:extLst>
      <p:ext uri="{BB962C8B-B14F-4D97-AF65-F5344CB8AC3E}">
        <p14:creationId xmlns:p14="http://schemas.microsoft.com/office/powerpoint/2010/main" val="1866459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386090"/>
          </a:xfrm>
          <a:prstGeom prst="rect">
            <a:avLst/>
          </a:prstGeom>
          <a:noFill/>
        </p:spPr>
        <p:txBody>
          <a:bodyPr wrap="square" rtlCol="0">
            <a:spAutoFit/>
          </a:bodyPr>
          <a:lstStyle/>
          <a:p>
            <a:pPr algn="just"/>
            <a:r>
              <a:rPr lang="es-AR" sz="2000" b="1" u="sng" cap="all" dirty="0" smtClean="0"/>
              <a:t>ESTRUTURA DE LOS NODOS y variables:</a:t>
            </a:r>
          </a:p>
          <a:p>
            <a:pPr algn="just"/>
            <a:endParaRPr lang="es-AR" cap="all" dirty="0" smtClean="0"/>
          </a:p>
          <a:p>
            <a:pPr lvl="2" algn="just"/>
            <a:r>
              <a:rPr lang="es-AR" i="1" dirty="0" err="1">
                <a:latin typeface="Courier New" pitchFamily="49" charset="0"/>
                <a:cs typeface="Courier New" pitchFamily="49" charset="0"/>
              </a:rPr>
              <a:t>typedef</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int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cod</a:t>
            </a:r>
            <a:r>
              <a:rPr lang="es-AR" i="1" dirty="0">
                <a:latin typeface="Courier New" pitchFamily="49" charset="0"/>
                <a:cs typeface="Courier New" pitchFamily="49" charset="0"/>
              </a:rPr>
              <a:t>, cantidad, </a:t>
            </a:r>
            <a:r>
              <a:rPr lang="es-AR" i="1" dirty="0" err="1">
                <a:latin typeface="Courier New" pitchFamily="49" charset="0"/>
                <a:cs typeface="Courier New" pitchFamily="49" charset="0"/>
              </a:rPr>
              <a:t>minimo</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tamanio</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char</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categoria</a:t>
            </a:r>
            <a:r>
              <a:rPr lang="es-AR" i="1" dirty="0">
                <a:latin typeface="Courier New" pitchFamily="49" charset="0"/>
                <a:cs typeface="Courier New" pitchFamily="49" charset="0"/>
              </a:rPr>
              <a:t>[10], tipo[15];</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float</a:t>
            </a:r>
            <a:r>
              <a:rPr lang="es-AR" i="1" dirty="0">
                <a:latin typeface="Courier New" pitchFamily="49" charset="0"/>
                <a:cs typeface="Courier New" pitchFamily="49" charset="0"/>
              </a:rPr>
              <a:t> precio;</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sig</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}nodo;</a:t>
            </a:r>
          </a:p>
          <a:p>
            <a:pPr lvl="2" algn="just"/>
            <a:r>
              <a:rPr lang="es-AR" i="1" dirty="0" err="1">
                <a:latin typeface="Courier New" pitchFamily="49" charset="0"/>
                <a:cs typeface="Courier New" pitchFamily="49" charset="0"/>
              </a:rPr>
              <a:t>typedef</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tipo_nodo_producto</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nodo *producto;</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tipo_nodo_producto</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sig</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a:t>
            </a:r>
            <a:r>
              <a:rPr lang="es-AR" i="1" dirty="0" err="1">
                <a:latin typeface="Courier New" pitchFamily="49" charset="0"/>
                <a:cs typeface="Courier New" pitchFamily="49" charset="0"/>
              </a:rPr>
              <a:t>nodo_producto</a:t>
            </a:r>
            <a:r>
              <a:rPr lang="es-AR" i="1" dirty="0">
                <a:latin typeface="Courier New" pitchFamily="49" charset="0"/>
                <a:cs typeface="Courier New" pitchFamily="49" charset="0"/>
              </a:rPr>
              <a:t>;</a:t>
            </a:r>
          </a:p>
          <a:p>
            <a:pPr lvl="2" algn="just"/>
            <a:r>
              <a:rPr lang="es-AR" i="1" dirty="0" err="1">
                <a:latin typeface="Courier New" pitchFamily="49" charset="0"/>
                <a:cs typeface="Courier New" pitchFamily="49" charset="0"/>
              </a:rPr>
              <a:t>typedef</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tipo_cola</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nodo_producto</a:t>
            </a:r>
            <a:r>
              <a:rPr lang="es-AR" i="1" dirty="0">
                <a:latin typeface="Courier New" pitchFamily="49" charset="0"/>
                <a:cs typeface="Courier New" pitchFamily="49" charset="0"/>
              </a:rPr>
              <a:t> *primero, *ultimo;</a:t>
            </a:r>
          </a:p>
          <a:p>
            <a:pPr lvl="2" algn="just"/>
            <a:r>
              <a:rPr lang="es-AR" i="1" dirty="0">
                <a:latin typeface="Courier New" pitchFamily="49" charset="0"/>
                <a:cs typeface="Courier New" pitchFamily="49" charset="0"/>
              </a:rPr>
              <a:t>}</a:t>
            </a:r>
            <a:r>
              <a:rPr lang="es-AR" i="1" dirty="0" err="1">
                <a:latin typeface="Courier New" pitchFamily="49" charset="0"/>
                <a:cs typeface="Courier New" pitchFamily="49" charset="0"/>
              </a:rPr>
              <a:t>t_cola</a:t>
            </a:r>
            <a:r>
              <a:rPr lang="es-AR" i="1" dirty="0" smtClean="0">
                <a:latin typeface="Courier New" pitchFamily="49" charset="0"/>
                <a:cs typeface="Courier New" pitchFamily="49" charset="0"/>
              </a:rPr>
              <a:t>;</a:t>
            </a:r>
          </a:p>
          <a:p>
            <a:pPr lvl="2" algn="just"/>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nodo *</a:t>
            </a:r>
            <a:r>
              <a:rPr lang="es-AR" i="1" dirty="0" smtClean="0">
                <a:latin typeface="Courier New" pitchFamily="49" charset="0"/>
                <a:cs typeface="Courier New" pitchFamily="49" charset="0"/>
              </a:rPr>
              <a:t>catalogo;</a:t>
            </a:r>
            <a:endParaRPr lang="es-AR" i="1" dirty="0">
              <a:latin typeface="Courier New" pitchFamily="49" charset="0"/>
              <a:cs typeface="Courier New" pitchFamily="49" charset="0"/>
            </a:endParaRPr>
          </a:p>
          <a:p>
            <a:pPr lvl="2" algn="just"/>
            <a:r>
              <a:rPr lang="es-AR" i="1" dirty="0" smtClean="0">
                <a:latin typeface="Courier New" pitchFamily="49" charset="0"/>
                <a:cs typeface="Courier New" pitchFamily="49" charset="0"/>
              </a:rPr>
              <a:t>nodo </a:t>
            </a:r>
            <a:r>
              <a:rPr lang="es-AR" i="1" dirty="0">
                <a:latin typeface="Courier New" pitchFamily="49" charset="0"/>
                <a:cs typeface="Courier New" pitchFamily="49" charset="0"/>
              </a:rPr>
              <a:t>*</a:t>
            </a:r>
            <a:r>
              <a:rPr lang="es-AR" i="1" dirty="0" err="1">
                <a:latin typeface="Courier New" pitchFamily="49" charset="0"/>
                <a:cs typeface="Courier New" pitchFamily="49" charset="0"/>
              </a:rPr>
              <a:t>pila_nuevo</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pila_baja</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pila_actual</a:t>
            </a:r>
            <a:r>
              <a:rPr lang="es-AR" i="1" dirty="0">
                <a:latin typeface="Courier New" pitchFamily="49" charset="0"/>
                <a:cs typeface="Courier New" pitchFamily="49" charset="0"/>
              </a:rPr>
              <a:t>;</a:t>
            </a:r>
          </a:p>
          <a:p>
            <a:pPr lvl="2" algn="just"/>
            <a:r>
              <a:rPr lang="es-AR" i="1" dirty="0" err="1" smtClean="0">
                <a:latin typeface="Courier New" pitchFamily="49" charset="0"/>
                <a:cs typeface="Courier New" pitchFamily="49" charset="0"/>
              </a:rPr>
              <a:t>t_cola</a:t>
            </a:r>
            <a:r>
              <a:rPr lang="es-AR" i="1" dirty="0" smtClean="0">
                <a:latin typeface="Courier New" pitchFamily="49" charset="0"/>
                <a:cs typeface="Courier New" pitchFamily="49" charset="0"/>
              </a:rPr>
              <a:t> </a:t>
            </a:r>
            <a:r>
              <a:rPr lang="es-AR" i="1" dirty="0">
                <a:latin typeface="Courier New" pitchFamily="49" charset="0"/>
                <a:cs typeface="Courier New" pitchFamily="49" charset="0"/>
              </a:rPr>
              <a:t>cola;</a:t>
            </a:r>
            <a:endParaRPr lang="es-AR" i="1" dirty="0" smtClean="0">
              <a:latin typeface="Courier New" pitchFamily="49" charset="0"/>
              <a:cs typeface="Courier New" pitchFamily="49" charset="0"/>
            </a:endParaRPr>
          </a:p>
        </p:txBody>
      </p:sp>
    </p:spTree>
    <p:extLst>
      <p:ext uri="{BB962C8B-B14F-4D97-AF65-F5344CB8AC3E}">
        <p14:creationId xmlns:p14="http://schemas.microsoft.com/office/powerpoint/2010/main" val="1129762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692696"/>
            <a:ext cx="8640960" cy="5940088"/>
          </a:xfrm>
          <a:prstGeom prst="rect">
            <a:avLst/>
          </a:prstGeom>
          <a:noFill/>
        </p:spPr>
        <p:txBody>
          <a:bodyPr wrap="square" rtlCol="0">
            <a:spAutoFit/>
          </a:bodyPr>
          <a:lstStyle/>
          <a:p>
            <a:pPr algn="just"/>
            <a:r>
              <a:rPr lang="es-AR" sz="2000" b="1" u="sng" cap="all" dirty="0" smtClean="0"/>
              <a:t>estrategia:</a:t>
            </a:r>
          </a:p>
          <a:p>
            <a:pPr algn="just"/>
            <a:endParaRPr lang="es-AR" sz="1100" cap="all" dirty="0" smtClean="0"/>
          </a:p>
          <a:p>
            <a:pPr algn="just"/>
            <a:r>
              <a:rPr lang="es-AR" cap="all" dirty="0" smtClean="0"/>
              <a:t>AL COMENZAR EL DÍA SE RECIBEN LAS TRES PILAS. SE COMIENZAN TRES WHILE (MIENTRAS) SECUENCIALES HASTA VACIAR CADA UNA DE LAS PILAS:</a:t>
            </a:r>
          </a:p>
          <a:p>
            <a:pPr marL="800100" lvl="1" indent="-342900" algn="just">
              <a:buFont typeface="+mj-lt"/>
              <a:buAutoNum type="arabicParenR"/>
            </a:pPr>
            <a:r>
              <a:rPr lang="es-AR" cap="all" dirty="0" smtClean="0"/>
              <a:t>Con el primer while (mientras pila no vacía) se desapilan los elementos nuevos para agregar a la lista y se insertan ordenados por código.</a:t>
            </a:r>
          </a:p>
          <a:p>
            <a:pPr marL="800100" lvl="1" indent="-342900" algn="just">
              <a:buFont typeface="+mj-lt"/>
              <a:buAutoNum type="arabicParenR"/>
            </a:pPr>
            <a:r>
              <a:rPr lang="es-AR" cap="all" dirty="0" smtClean="0"/>
              <a:t>Con el segundo while se desapilan los elementos a borrar y se eliminan de la lista.</a:t>
            </a:r>
          </a:p>
          <a:p>
            <a:pPr marL="800100" lvl="1" indent="-342900" algn="just">
              <a:buFont typeface="+mj-lt"/>
              <a:buAutoNum type="arabicParenR"/>
            </a:pPr>
            <a:r>
              <a:rPr lang="es-AR" cap="all" dirty="0" smtClean="0"/>
              <a:t>Con el tercer while se desapilan los elementos a actualizar en la lista, se buscan y se actualizan.</a:t>
            </a:r>
          </a:p>
          <a:p>
            <a:pPr algn="just"/>
            <a:endParaRPr lang="es-AR" cap="all" dirty="0"/>
          </a:p>
          <a:p>
            <a:pPr algn="just"/>
            <a:r>
              <a:rPr lang="es-AR" cap="all" dirty="0" smtClean="0"/>
              <a:t>Luego comienza la atención a clientes. Habrá dos while anidados: uno mientras haya clientes y el otro, por cliente, mientras pida más productos. En el while más interno se buscan los productos, se actualiza el stock y se suma al total. Al finalizar este while y dentro del while más externo, se muestra el total de la compra de ese cliente.</a:t>
            </a:r>
          </a:p>
          <a:p>
            <a:pPr algn="just"/>
            <a:endParaRPr lang="es-AR" cap="all" dirty="0"/>
          </a:p>
          <a:p>
            <a:pPr algn="just"/>
            <a:r>
              <a:rPr lang="es-AR" cap="all" dirty="0" smtClean="0"/>
              <a:t>Al finalizar el día se recorre la lista recursivamente y todos aquellos productos que poseen stock por debajo del mínimo se encola en una cola de pedidos de reposición.</a:t>
            </a:r>
            <a:endParaRPr lang="es-AR" cap="all" dirty="0"/>
          </a:p>
        </p:txBody>
      </p:sp>
    </p:spTree>
    <p:extLst>
      <p:ext uri="{BB962C8B-B14F-4D97-AF65-F5344CB8AC3E}">
        <p14:creationId xmlns:p14="http://schemas.microsoft.com/office/powerpoint/2010/main" val="1435752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784976" cy="1600438"/>
          </a:xfrm>
          <a:prstGeom prst="rect">
            <a:avLst/>
          </a:prstGeom>
        </p:spPr>
        <p:txBody>
          <a:bodyPr wrap="square">
            <a:spAutoFit/>
          </a:bodyPr>
          <a:lstStyle/>
          <a:p>
            <a:pPr algn="just"/>
            <a:r>
              <a:rPr lang="es-AR" sz="1400" cap="all" dirty="0"/>
              <a:t>AL COMENZAR EL DÍA SE RECIBEN LAS TRES PILAS. SE COMIENZAN TRES WHILE (MIENTRAS) SECUENCIALES HASTA VACIAR CADA UNA DE LAS PILAS:</a:t>
            </a:r>
          </a:p>
          <a:p>
            <a:pPr marL="800100" lvl="1" indent="-342900" algn="just">
              <a:buFont typeface="+mj-lt"/>
              <a:buAutoNum type="arabicParenR"/>
            </a:pPr>
            <a:r>
              <a:rPr lang="es-AR" sz="1400" cap="all" dirty="0"/>
              <a:t>Con el primer while (mientras pila no vacía) se desapilan los elementos nuevos para agregar a la lista y se insertan ordenados por código.</a:t>
            </a:r>
          </a:p>
          <a:p>
            <a:pPr marL="800100" lvl="1" indent="-342900" algn="just">
              <a:buFont typeface="+mj-lt"/>
              <a:buAutoNum type="arabicParenR"/>
            </a:pPr>
            <a:r>
              <a:rPr lang="es-AR" sz="1400" cap="all" dirty="0"/>
              <a:t>Con el segundo while se desapilan los elementos a borrar y se eliminan de la lista.</a:t>
            </a:r>
          </a:p>
          <a:p>
            <a:pPr marL="800100" lvl="1" indent="-342900" algn="just">
              <a:buFont typeface="+mj-lt"/>
              <a:buAutoNum type="arabicParenR"/>
            </a:pPr>
            <a:r>
              <a:rPr lang="es-AR" sz="1400" cap="all" dirty="0"/>
              <a:t>Con el tercer while se desapilan los elementos a actualizar en la lista, se buscan y se actualizan.</a:t>
            </a:r>
          </a:p>
        </p:txBody>
      </p:sp>
      <p:sp>
        <p:nvSpPr>
          <p:cNvPr id="3" name="2 Rectángulo"/>
          <p:cNvSpPr/>
          <p:nvPr/>
        </p:nvSpPr>
        <p:spPr>
          <a:xfrm>
            <a:off x="251520" y="2636912"/>
            <a:ext cx="8784976" cy="3693319"/>
          </a:xfrm>
          <a:prstGeom prst="rect">
            <a:avLst/>
          </a:prstGeom>
        </p:spPr>
        <p:txBody>
          <a:bodyPr wrap="square">
            <a:spAutoFit/>
          </a:bodyPr>
          <a:lstStyle/>
          <a:p>
            <a:r>
              <a:rPr lang="es-AR" dirty="0"/>
              <a:t>	/*Inicia el día, se recibe al proveedor*/</a:t>
            </a:r>
          </a:p>
          <a:p>
            <a:r>
              <a:rPr lang="es-AR" dirty="0"/>
              <a:t>	while(!</a:t>
            </a:r>
            <a:r>
              <a:rPr lang="es-AR" dirty="0" err="1"/>
              <a:t>pila_vacia</a:t>
            </a:r>
            <a:r>
              <a:rPr lang="es-AR" dirty="0"/>
              <a:t>(</a:t>
            </a:r>
            <a:r>
              <a:rPr lang="es-AR" dirty="0" err="1"/>
              <a:t>pila_nuevo</a:t>
            </a:r>
            <a:r>
              <a:rPr lang="es-AR" dirty="0"/>
              <a:t>)){</a:t>
            </a:r>
          </a:p>
          <a:p>
            <a:r>
              <a:rPr lang="es-AR" dirty="0"/>
              <a:t>		producto=desapilar(&amp;</a:t>
            </a:r>
            <a:r>
              <a:rPr lang="es-AR" dirty="0" err="1"/>
              <a:t>pila_nuevo</a:t>
            </a:r>
            <a:r>
              <a:rPr lang="es-AR" dirty="0"/>
              <a:t>);</a:t>
            </a:r>
          </a:p>
          <a:p>
            <a:r>
              <a:rPr lang="es-AR" dirty="0"/>
              <a:t>		</a:t>
            </a:r>
            <a:r>
              <a:rPr lang="es-AR" dirty="0" err="1"/>
              <a:t>insertar_producto</a:t>
            </a:r>
            <a:r>
              <a:rPr lang="es-AR" dirty="0"/>
              <a:t>(&amp;catalogo, &amp;producto);</a:t>
            </a:r>
          </a:p>
          <a:p>
            <a:r>
              <a:rPr lang="es-AR" dirty="0"/>
              <a:t>	}</a:t>
            </a:r>
          </a:p>
          <a:p>
            <a:r>
              <a:rPr lang="es-AR" dirty="0"/>
              <a:t>	while(!</a:t>
            </a:r>
            <a:r>
              <a:rPr lang="es-AR" dirty="0" err="1"/>
              <a:t>pila_vacia</a:t>
            </a:r>
            <a:r>
              <a:rPr lang="es-AR" dirty="0"/>
              <a:t>(</a:t>
            </a:r>
            <a:r>
              <a:rPr lang="es-AR" dirty="0" err="1"/>
              <a:t>pila_baja</a:t>
            </a:r>
            <a:r>
              <a:rPr lang="es-AR" dirty="0"/>
              <a:t>)){</a:t>
            </a:r>
          </a:p>
          <a:p>
            <a:r>
              <a:rPr lang="es-AR" dirty="0"/>
              <a:t>		producto=desapilar(&amp;</a:t>
            </a:r>
            <a:r>
              <a:rPr lang="es-AR" dirty="0" err="1"/>
              <a:t>pila_baja</a:t>
            </a:r>
            <a:r>
              <a:rPr lang="es-AR" dirty="0"/>
              <a:t>);</a:t>
            </a:r>
          </a:p>
          <a:p>
            <a:r>
              <a:rPr lang="es-AR" dirty="0"/>
              <a:t>		</a:t>
            </a:r>
            <a:r>
              <a:rPr lang="es-AR" dirty="0" err="1"/>
              <a:t>borrar_producto</a:t>
            </a:r>
            <a:r>
              <a:rPr lang="es-AR" dirty="0"/>
              <a:t>(&amp;catalogo, </a:t>
            </a:r>
            <a:r>
              <a:rPr lang="es-AR" dirty="0" err="1"/>
              <a:t>producto.cod</a:t>
            </a:r>
            <a:r>
              <a:rPr lang="es-AR" dirty="0"/>
              <a:t>);</a:t>
            </a:r>
          </a:p>
          <a:p>
            <a:r>
              <a:rPr lang="es-AR" dirty="0"/>
              <a:t>	}</a:t>
            </a:r>
          </a:p>
          <a:p>
            <a:r>
              <a:rPr lang="es-AR" dirty="0"/>
              <a:t>	while(!</a:t>
            </a:r>
            <a:r>
              <a:rPr lang="es-AR" dirty="0" err="1"/>
              <a:t>pila_vacia</a:t>
            </a:r>
            <a:r>
              <a:rPr lang="es-AR" dirty="0"/>
              <a:t>(</a:t>
            </a:r>
            <a:r>
              <a:rPr lang="es-AR" dirty="0" err="1"/>
              <a:t>pila_actual</a:t>
            </a:r>
            <a:r>
              <a:rPr lang="es-AR" dirty="0"/>
              <a:t>)){</a:t>
            </a:r>
          </a:p>
          <a:p>
            <a:r>
              <a:rPr lang="es-AR" dirty="0"/>
              <a:t>		producto=desapilar(&amp;</a:t>
            </a:r>
            <a:r>
              <a:rPr lang="es-AR" dirty="0" err="1"/>
              <a:t>pila_actual</a:t>
            </a:r>
            <a:r>
              <a:rPr lang="es-AR" dirty="0"/>
              <a:t>);</a:t>
            </a:r>
          </a:p>
          <a:p>
            <a:r>
              <a:rPr lang="es-AR" dirty="0"/>
              <a:t>		</a:t>
            </a:r>
            <a:r>
              <a:rPr lang="es-AR" dirty="0" err="1"/>
              <a:t>actualizar_producto</a:t>
            </a:r>
            <a:r>
              <a:rPr lang="es-AR" dirty="0"/>
              <a:t>(&amp;catalogo, &amp;producto);</a:t>
            </a:r>
          </a:p>
          <a:p>
            <a:r>
              <a:rPr lang="es-AR" dirty="0"/>
              <a:t>	}</a:t>
            </a:r>
          </a:p>
        </p:txBody>
      </p:sp>
    </p:spTree>
    <p:extLst>
      <p:ext uri="{BB962C8B-B14F-4D97-AF65-F5344CB8AC3E}">
        <p14:creationId xmlns:p14="http://schemas.microsoft.com/office/powerpoint/2010/main" val="88440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712968" cy="954107"/>
          </a:xfrm>
          <a:prstGeom prst="rect">
            <a:avLst/>
          </a:prstGeom>
        </p:spPr>
        <p:txBody>
          <a:bodyPr wrap="square">
            <a:spAutoFit/>
          </a:bodyPr>
          <a:lstStyle/>
          <a:p>
            <a:pPr algn="just"/>
            <a:r>
              <a:rPr lang="es-AR" sz="1400" cap="all" dirty="0"/>
              <a:t>Luego comienza la atención a clientes. Habrá dos while anidados: uno mientras haya clientes y el otro, por cliente, mientras pida más productos. En el while más interno se buscan los productos, se actualiza el stock y se suma al total. Al finalizar este while y dentro del while más externo, se muestra el total de la compra de ese cliente.</a:t>
            </a:r>
          </a:p>
        </p:txBody>
      </p:sp>
      <p:sp>
        <p:nvSpPr>
          <p:cNvPr id="3" name="2 Rectángulo"/>
          <p:cNvSpPr/>
          <p:nvPr/>
        </p:nvSpPr>
        <p:spPr>
          <a:xfrm>
            <a:off x="251520" y="1916832"/>
            <a:ext cx="8712968" cy="3785652"/>
          </a:xfrm>
          <a:prstGeom prst="rect">
            <a:avLst/>
          </a:prstGeom>
        </p:spPr>
        <p:txBody>
          <a:bodyPr wrap="square">
            <a:spAutoFit/>
          </a:bodyPr>
          <a:lstStyle/>
          <a:p>
            <a:r>
              <a:rPr lang="es-AR" sz="1600" dirty="0"/>
              <a:t>	/*Comienza la atención a clientes*/</a:t>
            </a:r>
          </a:p>
          <a:p>
            <a:r>
              <a:rPr lang="es-AR" sz="1600" dirty="0"/>
              <a:t>	while(</a:t>
            </a:r>
            <a:r>
              <a:rPr lang="es-AR" sz="1600" dirty="0" err="1"/>
              <a:t>hay_clientes</a:t>
            </a:r>
            <a:r>
              <a:rPr lang="es-AR" sz="1600" dirty="0"/>
              <a:t>){</a:t>
            </a:r>
          </a:p>
          <a:p>
            <a:r>
              <a:rPr lang="es-AR" sz="1600" dirty="0"/>
              <a:t>		total=0;</a:t>
            </a:r>
          </a:p>
          <a:p>
            <a:r>
              <a:rPr lang="es-AR" sz="1600" dirty="0"/>
              <a:t>		while(</a:t>
            </a:r>
            <a:r>
              <a:rPr lang="es-AR" sz="1600" dirty="0" err="1"/>
              <a:t>mas_productos</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a:t>
            </a:r>
            <a:r>
              <a:rPr lang="es-AR" sz="1600" dirty="0" err="1"/>
              <a:t>categoria</a:t>
            </a:r>
            <a:r>
              <a:rPr lang="es-AR" sz="1600" dirty="0"/>
              <a:t>, tipo, </a:t>
            </a:r>
            <a:r>
              <a:rPr lang="es-AR" sz="1600" dirty="0" err="1"/>
              <a:t>tamanio</a:t>
            </a:r>
            <a:r>
              <a:rPr lang="es-AR" sz="1600" dirty="0"/>
              <a:t> y cantidad del producto: \n");</a:t>
            </a:r>
          </a:p>
          <a:p>
            <a:r>
              <a:rPr lang="es-AR" sz="1600" dirty="0"/>
              <a:t>			</a:t>
            </a:r>
            <a:r>
              <a:rPr lang="es-AR" sz="1600" dirty="0" err="1"/>
              <a:t>scanf</a:t>
            </a:r>
            <a:r>
              <a:rPr lang="es-AR" sz="1600" dirty="0"/>
              <a:t>("%s", &amp;</a:t>
            </a:r>
            <a:r>
              <a:rPr lang="es-AR" sz="1600" dirty="0" err="1"/>
              <a:t>producto.categoria</a:t>
            </a:r>
            <a:r>
              <a:rPr lang="es-AR" sz="1600" dirty="0"/>
              <a:t>);</a:t>
            </a:r>
          </a:p>
          <a:p>
            <a:r>
              <a:rPr lang="es-AR" sz="1600" dirty="0"/>
              <a:t>			</a:t>
            </a:r>
            <a:r>
              <a:rPr lang="es-AR" sz="1600" dirty="0" err="1"/>
              <a:t>printf</a:t>
            </a:r>
            <a:r>
              <a:rPr lang="es-AR" sz="1600" dirty="0"/>
              <a:t>("\n");</a:t>
            </a:r>
          </a:p>
          <a:p>
            <a:r>
              <a:rPr lang="es-AR" sz="1600" dirty="0"/>
              <a:t>			</a:t>
            </a:r>
            <a:r>
              <a:rPr lang="es-AR" sz="1600" dirty="0" err="1"/>
              <a:t>scanf</a:t>
            </a:r>
            <a:r>
              <a:rPr lang="es-AR" sz="1600" dirty="0"/>
              <a:t>("%s", &amp;</a:t>
            </a:r>
            <a:r>
              <a:rPr lang="es-AR" sz="1600" dirty="0" err="1"/>
              <a:t>producto.tipo</a:t>
            </a:r>
            <a:r>
              <a:rPr lang="es-AR" sz="1600" dirty="0"/>
              <a:t>);</a:t>
            </a:r>
          </a:p>
          <a:p>
            <a:r>
              <a:rPr lang="es-AR" sz="1600" dirty="0"/>
              <a:t>			</a:t>
            </a:r>
            <a:r>
              <a:rPr lang="es-AR" sz="1600" dirty="0" err="1"/>
              <a:t>printf</a:t>
            </a:r>
            <a:r>
              <a:rPr lang="es-AR" sz="1600" dirty="0"/>
              <a:t>("\n");</a:t>
            </a:r>
          </a:p>
          <a:p>
            <a:r>
              <a:rPr lang="es-AR" sz="1600" dirty="0"/>
              <a:t>			</a:t>
            </a:r>
            <a:r>
              <a:rPr lang="es-AR" sz="1600" dirty="0" err="1"/>
              <a:t>scanf</a:t>
            </a:r>
            <a:r>
              <a:rPr lang="es-AR" sz="1600" dirty="0"/>
              <a:t>("%d", &amp;</a:t>
            </a:r>
            <a:r>
              <a:rPr lang="es-AR" sz="1600" dirty="0" err="1"/>
              <a:t>producto.tamanio</a:t>
            </a:r>
            <a:r>
              <a:rPr lang="es-AR" sz="1600" dirty="0"/>
              <a:t>);</a:t>
            </a:r>
          </a:p>
          <a:p>
            <a:r>
              <a:rPr lang="es-AR" sz="1600" dirty="0"/>
              <a:t>			</a:t>
            </a:r>
            <a:r>
              <a:rPr lang="es-AR" sz="1600" dirty="0" err="1"/>
              <a:t>printf</a:t>
            </a:r>
            <a:r>
              <a:rPr lang="es-AR" sz="1600" dirty="0"/>
              <a:t>("\n");</a:t>
            </a:r>
          </a:p>
          <a:p>
            <a:r>
              <a:rPr lang="es-AR" sz="1600" dirty="0"/>
              <a:t>			</a:t>
            </a:r>
            <a:r>
              <a:rPr lang="es-AR" sz="1600" dirty="0" err="1"/>
              <a:t>scanf</a:t>
            </a:r>
            <a:r>
              <a:rPr lang="es-AR" sz="1600" dirty="0"/>
              <a:t>("%d", &amp;cantidad);</a:t>
            </a:r>
          </a:p>
          <a:p>
            <a:r>
              <a:rPr lang="es-AR" sz="1600" dirty="0"/>
              <a:t>			</a:t>
            </a:r>
            <a:r>
              <a:rPr lang="es-AR" sz="1600" dirty="0" err="1"/>
              <a:t>prod</a:t>
            </a:r>
            <a:r>
              <a:rPr lang="es-AR" sz="1600" dirty="0"/>
              <a:t>=</a:t>
            </a:r>
            <a:r>
              <a:rPr lang="es-AR" sz="1600" dirty="0" err="1"/>
              <a:t>buscar_producto</a:t>
            </a:r>
            <a:r>
              <a:rPr lang="es-AR" sz="1600" dirty="0"/>
              <a:t>(catalogo, producto);</a:t>
            </a:r>
          </a:p>
          <a:p>
            <a:r>
              <a:rPr lang="es-AR" sz="1600" dirty="0"/>
              <a:t>			</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4585871"/>
          </a:xfrm>
          <a:prstGeom prst="rect">
            <a:avLst/>
          </a:prstGeom>
          <a:noFill/>
        </p:spPr>
        <p:txBody>
          <a:bodyPr wrap="square" rtlCol="0">
            <a:spAutoFit/>
          </a:bodyPr>
          <a:lstStyle/>
          <a:p>
            <a:pPr algn="just"/>
            <a:r>
              <a:rPr lang="es-AR" sz="2800" b="1" u="sng" cap="all" dirty="0" smtClean="0"/>
              <a:t>Estructuras DE DATOS:</a:t>
            </a:r>
          </a:p>
          <a:p>
            <a:pPr algn="just"/>
            <a:endParaRPr lang="es-AR" sz="2400" cap="all" dirty="0" smtClean="0"/>
          </a:p>
          <a:p>
            <a:pPr algn="just"/>
            <a:r>
              <a:rPr lang="es-AR" sz="2400" cap="all" dirty="0" smtClean="0"/>
              <a:t>LAS ESTRUCTURAS NECESARIAS SON:</a:t>
            </a:r>
          </a:p>
          <a:p>
            <a:pPr algn="just"/>
            <a:endParaRPr lang="es-AR" sz="2400" cap="all" dirty="0"/>
          </a:p>
          <a:p>
            <a:pPr marL="914400" lvl="1" indent="-457200" algn="just">
              <a:buFont typeface="+mj-lt"/>
              <a:buAutoNum type="arabicParenR"/>
            </a:pPr>
            <a:r>
              <a:rPr lang="es-AR" sz="2400" cap="all" dirty="0" smtClean="0"/>
              <a:t>UNA LISTA ENLAZADA Y ORDENADA DE PACIENTES.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COLA CON 3 PRIORIDADES DE PACIENTES.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COLA DE ANÁLISIS CON LOS DATOS DEL PACIENTE MÁS LOS ANÁLISIS REQUERIDOS POR EL MÉDICO.</a:t>
            </a:r>
          </a:p>
          <a:p>
            <a:pPr algn="just"/>
            <a:endParaRPr lang="es-AR" sz="2400" cap="all" dirty="0"/>
          </a:p>
          <a:p>
            <a:pPr algn="just"/>
            <a:endParaRPr lang="es-AR" sz="2400" cap="all" dirty="0"/>
          </a:p>
        </p:txBody>
      </p:sp>
    </p:spTree>
    <p:extLst>
      <p:ext uri="{BB962C8B-B14F-4D97-AF65-F5344CB8AC3E}">
        <p14:creationId xmlns:p14="http://schemas.microsoft.com/office/powerpoint/2010/main" val="60887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Rectángulo"/>
          <p:cNvSpPr/>
          <p:nvPr/>
        </p:nvSpPr>
        <p:spPr>
          <a:xfrm>
            <a:off x="107504" y="764704"/>
            <a:ext cx="8712968" cy="5755422"/>
          </a:xfrm>
          <a:prstGeom prst="rect">
            <a:avLst/>
          </a:prstGeom>
        </p:spPr>
        <p:txBody>
          <a:bodyPr wrap="square">
            <a:spAutoFit/>
          </a:bodyPr>
          <a:lstStyle/>
          <a:p>
            <a:r>
              <a:rPr lang="es-AR" sz="1600" dirty="0"/>
              <a:t>	while(</a:t>
            </a:r>
            <a:r>
              <a:rPr lang="es-AR" sz="1600" dirty="0" err="1"/>
              <a:t>hay_clientes</a:t>
            </a:r>
            <a:r>
              <a:rPr lang="es-AR" sz="1600" dirty="0"/>
              <a:t>){</a:t>
            </a:r>
          </a:p>
          <a:p>
            <a:r>
              <a:rPr lang="es-AR" sz="1600" dirty="0"/>
              <a:t>		total=0;</a:t>
            </a:r>
          </a:p>
          <a:p>
            <a:r>
              <a:rPr lang="es-AR" sz="1600" dirty="0"/>
              <a:t>		while(</a:t>
            </a:r>
            <a:r>
              <a:rPr lang="es-AR" sz="1600" dirty="0" err="1"/>
              <a:t>mas_productos</a:t>
            </a:r>
            <a:r>
              <a:rPr lang="es-AR" sz="1600" dirty="0"/>
              <a:t>){</a:t>
            </a:r>
          </a:p>
          <a:p>
            <a:r>
              <a:rPr lang="es-AR" sz="1600" dirty="0"/>
              <a:t>			</a:t>
            </a:r>
            <a:r>
              <a:rPr lang="es-AR" sz="1600" dirty="0" smtClean="0"/>
              <a:t>//………………………………………………………………………………………………………</a:t>
            </a:r>
            <a:endParaRPr lang="es-AR" sz="1600" dirty="0"/>
          </a:p>
          <a:p>
            <a:r>
              <a:rPr lang="es-AR" sz="1600" dirty="0"/>
              <a:t>			</a:t>
            </a:r>
            <a:r>
              <a:rPr lang="es-AR" sz="1600" dirty="0" err="1"/>
              <a:t>prod</a:t>
            </a:r>
            <a:r>
              <a:rPr lang="es-AR" sz="1600" dirty="0"/>
              <a:t>=</a:t>
            </a:r>
            <a:r>
              <a:rPr lang="es-AR" sz="1600" dirty="0" err="1"/>
              <a:t>buscar_producto</a:t>
            </a:r>
            <a:r>
              <a:rPr lang="es-AR" sz="1600" dirty="0"/>
              <a:t>(catalogo, producto);</a:t>
            </a:r>
          </a:p>
          <a:p>
            <a:r>
              <a:rPr lang="es-AR" sz="1600" dirty="0"/>
              <a:t>			</a:t>
            </a:r>
            <a:r>
              <a:rPr lang="es-AR" sz="1600" dirty="0" err="1"/>
              <a:t>if</a:t>
            </a:r>
            <a:r>
              <a:rPr lang="es-AR" sz="1600" dirty="0"/>
              <a:t>(</a:t>
            </a:r>
            <a:r>
              <a:rPr lang="es-AR" sz="1600" dirty="0" err="1"/>
              <a:t>prod</a:t>
            </a:r>
            <a:r>
              <a:rPr lang="es-AR" sz="1600" dirty="0"/>
              <a:t>-&gt;cantidad&gt;=cantidad){</a:t>
            </a:r>
          </a:p>
          <a:p>
            <a:r>
              <a:rPr lang="es-AR" sz="1600" dirty="0"/>
              <a:t>				total+=</a:t>
            </a:r>
            <a:r>
              <a:rPr lang="es-AR" sz="1600" dirty="0" err="1"/>
              <a:t>prod</a:t>
            </a:r>
            <a:r>
              <a:rPr lang="es-AR" sz="1600" dirty="0"/>
              <a:t>-&gt;precio*cantidad;</a:t>
            </a:r>
          </a:p>
          <a:p>
            <a:r>
              <a:rPr lang="es-AR" sz="1600" dirty="0"/>
              <a:t>				</a:t>
            </a:r>
            <a:r>
              <a:rPr lang="es-AR" sz="1600" dirty="0" err="1"/>
              <a:t>prod</a:t>
            </a:r>
            <a:r>
              <a:rPr lang="es-AR" sz="1600" dirty="0"/>
              <a:t>-&gt;cantidad-=cantidad;</a:t>
            </a:r>
          </a:p>
          <a:p>
            <a:r>
              <a:rPr lang="es-AR" sz="1600" dirty="0"/>
              <a:t>			}</a:t>
            </a:r>
            <a:r>
              <a:rPr lang="es-AR" sz="1600" dirty="0" err="1"/>
              <a:t>else</a:t>
            </a:r>
            <a:r>
              <a:rPr lang="es-AR" sz="1600" dirty="0"/>
              <a:t> </a:t>
            </a:r>
            <a:r>
              <a:rPr lang="es-AR" sz="1600" dirty="0" err="1"/>
              <a:t>if</a:t>
            </a:r>
            <a:r>
              <a:rPr lang="es-AR" sz="1600" dirty="0"/>
              <a:t>(</a:t>
            </a:r>
            <a:r>
              <a:rPr lang="es-AR" sz="1600" dirty="0" err="1"/>
              <a:t>prod</a:t>
            </a:r>
            <a:r>
              <a:rPr lang="es-AR" sz="1600" dirty="0"/>
              <a:t>-&gt;cantidad&gt;0){</a:t>
            </a:r>
          </a:p>
          <a:p>
            <a:r>
              <a:rPr lang="es-AR" sz="1600" dirty="0"/>
              <a:t>				total+=</a:t>
            </a:r>
            <a:r>
              <a:rPr lang="es-AR" sz="1600" dirty="0" err="1"/>
              <a:t>prod</a:t>
            </a:r>
            <a:r>
              <a:rPr lang="es-AR" sz="1600" dirty="0"/>
              <a:t>-&gt;precio*</a:t>
            </a:r>
            <a:r>
              <a:rPr lang="es-AR" sz="1600" dirty="0" err="1"/>
              <a:t>prod</a:t>
            </a:r>
            <a:r>
              <a:rPr lang="es-AR" sz="1600" dirty="0"/>
              <a:t>-&gt;cantidad;</a:t>
            </a:r>
          </a:p>
          <a:p>
            <a:r>
              <a:rPr lang="es-AR" sz="1600" dirty="0"/>
              <a:t>				</a:t>
            </a:r>
            <a:r>
              <a:rPr lang="es-AR" sz="1600" dirty="0" err="1"/>
              <a:t>prod</a:t>
            </a:r>
            <a:r>
              <a:rPr lang="es-AR" sz="1600" dirty="0"/>
              <a:t>-&gt;cantidad=0;</a:t>
            </a:r>
          </a:p>
          <a:p>
            <a:r>
              <a:rPr lang="es-AR" sz="1600" dirty="0"/>
              <a:t>			}</a:t>
            </a:r>
            <a:r>
              <a:rPr lang="es-AR" sz="1600" dirty="0" err="1"/>
              <a:t>else</a:t>
            </a:r>
            <a:endParaRPr lang="es-AR" sz="1600" dirty="0"/>
          </a:p>
          <a:p>
            <a:r>
              <a:rPr lang="es-AR" sz="1600" dirty="0"/>
              <a:t>				</a:t>
            </a:r>
            <a:r>
              <a:rPr lang="es-AR" sz="1600" dirty="0" err="1"/>
              <a:t>printf</a:t>
            </a:r>
            <a:r>
              <a:rPr lang="es-AR" sz="1600" dirty="0"/>
              <a:t>("\n No hay stock de este producto \n");</a:t>
            </a:r>
          </a:p>
          <a:p>
            <a:r>
              <a:rPr lang="es-AR" sz="1600" dirty="0"/>
              <a:t>			</a:t>
            </a:r>
            <a:r>
              <a:rPr lang="es-AR" sz="1600" dirty="0" err="1"/>
              <a:t>printf</a:t>
            </a:r>
            <a:r>
              <a:rPr lang="es-AR" sz="1600" dirty="0"/>
              <a:t>("\n");</a:t>
            </a:r>
          </a:p>
          <a:p>
            <a:r>
              <a:rPr lang="es-AR" sz="1600" dirty="0"/>
              <a:t>			</a:t>
            </a:r>
            <a:r>
              <a:rPr lang="es-AR" sz="1600" dirty="0" err="1"/>
              <a:t>printf</a:t>
            </a:r>
            <a:r>
              <a:rPr lang="es-AR" sz="1600" dirty="0"/>
              <a:t>("Llevara algo mas? (1 para SI y 0 para NO) \n");</a:t>
            </a:r>
          </a:p>
          <a:p>
            <a:r>
              <a:rPr lang="es-AR" sz="1600" dirty="0"/>
              <a:t>			</a:t>
            </a:r>
            <a:r>
              <a:rPr lang="es-AR" sz="1600" dirty="0" err="1"/>
              <a:t>scanf</a:t>
            </a:r>
            <a:r>
              <a:rPr lang="es-AR" sz="1600" dirty="0"/>
              <a:t>("%d", &amp;</a:t>
            </a:r>
            <a:r>
              <a:rPr lang="es-AR" sz="1600" dirty="0" err="1"/>
              <a:t>mas_productos</a:t>
            </a:r>
            <a:r>
              <a:rPr lang="es-AR" sz="1600" dirty="0"/>
              <a:t>);</a:t>
            </a:r>
          </a:p>
          <a:p>
            <a:r>
              <a:rPr lang="es-AR" sz="1600" dirty="0"/>
              <a:t>		}</a:t>
            </a:r>
          </a:p>
          <a:p>
            <a:r>
              <a:rPr lang="es-AR" sz="1600" dirty="0"/>
              <a:t>		</a:t>
            </a:r>
            <a:r>
              <a:rPr lang="es-AR" sz="1600" dirty="0" err="1"/>
              <a:t>printf</a:t>
            </a:r>
            <a:r>
              <a:rPr lang="es-AR" sz="1600" dirty="0"/>
              <a:t>("\n");</a:t>
            </a:r>
          </a:p>
          <a:p>
            <a:r>
              <a:rPr lang="es-AR" sz="1600" dirty="0"/>
              <a:t>		</a:t>
            </a:r>
            <a:r>
              <a:rPr lang="es-AR" sz="1600" dirty="0" err="1"/>
              <a:t>printf</a:t>
            </a:r>
            <a:r>
              <a:rPr lang="es-AR" sz="1600" dirty="0"/>
              <a:t>("Total: %f \n", total);</a:t>
            </a:r>
          </a:p>
          <a:p>
            <a:r>
              <a:rPr lang="es-AR" sz="1600" dirty="0"/>
              <a:t>		</a:t>
            </a:r>
            <a:r>
              <a:rPr lang="es-AR" sz="1600" dirty="0" err="1"/>
              <a:t>printf</a:t>
            </a:r>
            <a:r>
              <a:rPr lang="es-AR" sz="1600" dirty="0"/>
              <a:t>("\n");</a:t>
            </a:r>
          </a:p>
          <a:p>
            <a:r>
              <a:rPr lang="es-AR" sz="1600" dirty="0"/>
              <a:t>		</a:t>
            </a:r>
            <a:r>
              <a:rPr lang="es-AR" sz="1600" dirty="0" err="1"/>
              <a:t>printf</a:t>
            </a:r>
            <a:r>
              <a:rPr lang="es-AR" sz="1600" dirty="0"/>
              <a:t>("Hay mas clientes? (1 para SI y 0 para NO) \n");</a:t>
            </a:r>
          </a:p>
          <a:p>
            <a:r>
              <a:rPr lang="es-AR" sz="1600" dirty="0"/>
              <a:t>		</a:t>
            </a:r>
            <a:r>
              <a:rPr lang="es-AR" sz="1600" dirty="0" err="1"/>
              <a:t>scanf</a:t>
            </a:r>
            <a:r>
              <a:rPr lang="es-AR" sz="1600" dirty="0"/>
              <a:t>("%d", &amp;</a:t>
            </a:r>
            <a:r>
              <a:rPr lang="es-AR" sz="1600" dirty="0" err="1"/>
              <a:t>hay_clientes</a:t>
            </a:r>
            <a:r>
              <a:rPr lang="es-AR" sz="1600" dirty="0"/>
              <a:t>);</a:t>
            </a:r>
          </a:p>
          <a:p>
            <a:r>
              <a:rPr lang="es-AR" sz="1600" dirty="0"/>
              <a:t>	}</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856984" cy="923330"/>
          </a:xfrm>
          <a:prstGeom prst="rect">
            <a:avLst/>
          </a:prstGeom>
        </p:spPr>
        <p:txBody>
          <a:bodyPr wrap="square">
            <a:spAutoFit/>
          </a:bodyPr>
          <a:lstStyle/>
          <a:p>
            <a:pPr algn="just"/>
            <a:r>
              <a:rPr lang="es-AR" cap="all" dirty="0"/>
              <a:t>Al finalizar el día se recorre la lista recursivamente y todos aquellos productos que poseen stock por debajo del mínimo se encola en una cola de pedidos de reposición.</a:t>
            </a:r>
          </a:p>
        </p:txBody>
      </p:sp>
      <p:sp>
        <p:nvSpPr>
          <p:cNvPr id="4" name="3 Rectángulo"/>
          <p:cNvSpPr/>
          <p:nvPr/>
        </p:nvSpPr>
        <p:spPr>
          <a:xfrm>
            <a:off x="179512" y="1916832"/>
            <a:ext cx="8424936" cy="3693319"/>
          </a:xfrm>
          <a:prstGeom prst="rect">
            <a:avLst/>
          </a:prstGeom>
        </p:spPr>
        <p:txBody>
          <a:bodyPr wrap="square">
            <a:spAutoFit/>
          </a:bodyPr>
          <a:lstStyle/>
          <a:p>
            <a:r>
              <a:rPr lang="pt-BR" dirty="0" err="1"/>
              <a:t>recorrer_recursivamente</a:t>
            </a:r>
            <a:r>
              <a:rPr lang="pt-BR" dirty="0"/>
              <a:t>(catalogo, &amp;cola);</a:t>
            </a:r>
          </a:p>
          <a:p>
            <a:r>
              <a:rPr lang="pt-BR" dirty="0" err="1"/>
              <a:t>printf</a:t>
            </a:r>
            <a:r>
              <a:rPr lang="pt-BR" dirty="0"/>
              <a:t>("\n");</a:t>
            </a:r>
          </a:p>
          <a:p>
            <a:r>
              <a:rPr lang="pt-BR" dirty="0"/>
              <a:t>system("pause");</a:t>
            </a:r>
            <a:endParaRPr lang="es-AR" dirty="0"/>
          </a:p>
          <a:p>
            <a:endParaRPr lang="es-AR" dirty="0" smtClean="0"/>
          </a:p>
          <a:p>
            <a:endParaRPr lang="es-AR" dirty="0" smtClean="0"/>
          </a:p>
          <a:p>
            <a:r>
              <a:rPr lang="es-AR" dirty="0" err="1" smtClean="0"/>
              <a:t>void</a:t>
            </a:r>
            <a:r>
              <a:rPr lang="es-AR" dirty="0" smtClean="0"/>
              <a:t> </a:t>
            </a:r>
            <a:r>
              <a:rPr lang="es-AR" dirty="0" err="1"/>
              <a:t>recorrer_recursivamente</a:t>
            </a:r>
            <a:r>
              <a:rPr lang="es-AR" dirty="0"/>
              <a:t>(nodo *catalogo, </a:t>
            </a:r>
            <a:r>
              <a:rPr lang="es-AR" dirty="0" err="1"/>
              <a:t>t_cola</a:t>
            </a:r>
            <a:r>
              <a:rPr lang="es-AR" dirty="0"/>
              <a:t> *cola){</a:t>
            </a:r>
          </a:p>
          <a:p>
            <a:r>
              <a:rPr lang="es-AR" dirty="0"/>
              <a:t>	nodo *</a:t>
            </a:r>
            <a:r>
              <a:rPr lang="es-AR" dirty="0" err="1"/>
              <a:t>aux</a:t>
            </a:r>
            <a:r>
              <a:rPr lang="es-AR" dirty="0"/>
              <a:t>;</a:t>
            </a:r>
          </a:p>
          <a:p>
            <a:r>
              <a:rPr lang="es-AR" dirty="0"/>
              <a:t>	</a:t>
            </a:r>
            <a:r>
              <a:rPr lang="es-AR" dirty="0" err="1"/>
              <a:t>if</a:t>
            </a:r>
            <a:r>
              <a:rPr lang="es-AR" dirty="0"/>
              <a:t>(</a:t>
            </a:r>
            <a:r>
              <a:rPr lang="es-AR" dirty="0" err="1"/>
              <a:t>aux</a:t>
            </a:r>
            <a:r>
              <a:rPr lang="es-AR" dirty="0"/>
              <a:t>!=NULL){</a:t>
            </a:r>
          </a:p>
          <a:p>
            <a:r>
              <a:rPr lang="es-AR" dirty="0"/>
              <a:t>		</a:t>
            </a:r>
            <a:r>
              <a:rPr lang="es-AR" dirty="0" err="1"/>
              <a:t>if</a:t>
            </a:r>
            <a:r>
              <a:rPr lang="es-AR" dirty="0"/>
              <a:t>(</a:t>
            </a:r>
            <a:r>
              <a:rPr lang="es-AR" dirty="0" err="1"/>
              <a:t>aux</a:t>
            </a:r>
            <a:r>
              <a:rPr lang="es-AR" dirty="0"/>
              <a:t>-&gt;cantidad&lt;</a:t>
            </a:r>
            <a:r>
              <a:rPr lang="es-AR" dirty="0" err="1"/>
              <a:t>aux</a:t>
            </a:r>
            <a:r>
              <a:rPr lang="es-AR" dirty="0"/>
              <a:t>-&gt;</a:t>
            </a:r>
            <a:r>
              <a:rPr lang="es-AR" dirty="0" err="1"/>
              <a:t>minimo</a:t>
            </a:r>
            <a:r>
              <a:rPr lang="es-AR" dirty="0"/>
              <a:t>)</a:t>
            </a:r>
          </a:p>
          <a:p>
            <a:r>
              <a:rPr lang="es-AR" dirty="0"/>
              <a:t>			encolar(cola, </a:t>
            </a:r>
            <a:r>
              <a:rPr lang="es-AR" dirty="0" err="1"/>
              <a:t>aux</a:t>
            </a:r>
            <a:r>
              <a:rPr lang="es-AR" dirty="0"/>
              <a:t>);</a:t>
            </a:r>
          </a:p>
          <a:p>
            <a:r>
              <a:rPr lang="es-AR" dirty="0"/>
              <a:t>		</a:t>
            </a:r>
            <a:r>
              <a:rPr lang="es-AR" dirty="0" err="1" smtClean="0"/>
              <a:t>recorrer_recursivamente</a:t>
            </a:r>
            <a:r>
              <a:rPr lang="es-AR" dirty="0" smtClean="0"/>
              <a:t>(</a:t>
            </a:r>
            <a:r>
              <a:rPr lang="es-AR" dirty="0" err="1" smtClean="0"/>
              <a:t>aux</a:t>
            </a:r>
            <a:r>
              <a:rPr lang="es-AR" dirty="0" smtClean="0"/>
              <a:t>-</a:t>
            </a:r>
            <a:r>
              <a:rPr lang="es-AR" dirty="0"/>
              <a:t>&gt;</a:t>
            </a:r>
            <a:r>
              <a:rPr lang="es-AR" dirty="0" err="1"/>
              <a:t>sig</a:t>
            </a:r>
            <a:r>
              <a:rPr lang="es-AR" dirty="0"/>
              <a:t>, cola);</a:t>
            </a:r>
          </a:p>
          <a:p>
            <a:r>
              <a:rPr lang="es-AR" dirty="0"/>
              <a:t>	}</a:t>
            </a:r>
          </a:p>
          <a:p>
            <a:r>
              <a:rPr lang="es-AR" dirty="0"/>
              <a:t>}</a:t>
            </a:r>
          </a:p>
        </p:txBody>
      </p:sp>
      <p:sp>
        <p:nvSpPr>
          <p:cNvPr id="5" name="4 Rectángulo"/>
          <p:cNvSpPr/>
          <p:nvPr/>
        </p:nvSpPr>
        <p:spPr>
          <a:xfrm>
            <a:off x="323528" y="5733256"/>
            <a:ext cx="8424936" cy="369332"/>
          </a:xfrm>
          <a:prstGeom prst="rect">
            <a:avLst/>
          </a:prstGeom>
        </p:spPr>
        <p:txBody>
          <a:bodyPr wrap="square">
            <a:spAutoFit/>
          </a:bodyPr>
          <a:lstStyle/>
          <a:p>
            <a:r>
              <a:rPr lang="es-AR" cap="all" dirty="0" smtClean="0"/>
              <a:t>A continuación el código completo de la aplicación. </a:t>
            </a:r>
            <a:endParaRPr lang="es-AR" dirty="0"/>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836712"/>
            <a:ext cx="8568952" cy="5632311"/>
          </a:xfrm>
          <a:prstGeom prst="rect">
            <a:avLst/>
          </a:prstGeom>
        </p:spPr>
        <p:txBody>
          <a:bodyPr wrap="square">
            <a:spAutoFit/>
          </a:bodyPr>
          <a:lstStyle/>
          <a:p>
            <a:r>
              <a:rPr lang="es-AR" sz="2400" dirty="0"/>
              <a:t>#</a:t>
            </a:r>
            <a:r>
              <a:rPr lang="es-AR" sz="2400" dirty="0" err="1"/>
              <a:t>include</a:t>
            </a:r>
            <a:r>
              <a:rPr lang="es-AR" sz="2400" dirty="0"/>
              <a:t>&lt;</a:t>
            </a:r>
            <a:r>
              <a:rPr lang="es-AR" sz="2400" dirty="0" err="1"/>
              <a:t>stdio.h</a:t>
            </a:r>
            <a:r>
              <a:rPr lang="es-AR" sz="2400" dirty="0"/>
              <a:t>&gt;</a:t>
            </a:r>
          </a:p>
          <a:p>
            <a:r>
              <a:rPr lang="es-AR" sz="2400" dirty="0"/>
              <a:t>#</a:t>
            </a:r>
            <a:r>
              <a:rPr lang="es-AR" sz="2400" dirty="0" err="1"/>
              <a:t>include</a:t>
            </a:r>
            <a:r>
              <a:rPr lang="es-AR" sz="2400" dirty="0"/>
              <a:t>&lt;</a:t>
            </a:r>
            <a:r>
              <a:rPr lang="es-AR" sz="2400" dirty="0" err="1"/>
              <a:t>stdlib.h</a:t>
            </a:r>
            <a:r>
              <a:rPr lang="es-AR" sz="2400" dirty="0"/>
              <a:t>&gt;</a:t>
            </a:r>
          </a:p>
          <a:p>
            <a:r>
              <a:rPr lang="es-AR" sz="2400" dirty="0" err="1"/>
              <a:t>typedef</a:t>
            </a:r>
            <a:r>
              <a:rPr lang="es-AR" sz="2400" dirty="0"/>
              <a:t> </a:t>
            </a:r>
            <a:r>
              <a:rPr lang="es-AR" sz="2400" dirty="0" err="1"/>
              <a:t>struct</a:t>
            </a:r>
            <a:r>
              <a:rPr lang="es-AR" sz="2400" dirty="0"/>
              <a:t> </a:t>
            </a:r>
            <a:r>
              <a:rPr lang="es-AR" sz="2400" dirty="0" err="1"/>
              <a:t>tipo_nodo</a:t>
            </a:r>
            <a:r>
              <a:rPr lang="es-AR" sz="2400" dirty="0"/>
              <a:t>{</a:t>
            </a:r>
          </a:p>
          <a:p>
            <a:r>
              <a:rPr lang="es-AR" sz="2400" dirty="0"/>
              <a:t>	</a:t>
            </a:r>
            <a:r>
              <a:rPr lang="es-AR" sz="2400" dirty="0" err="1"/>
              <a:t>int</a:t>
            </a:r>
            <a:r>
              <a:rPr lang="es-AR" sz="2400" dirty="0"/>
              <a:t> </a:t>
            </a:r>
            <a:r>
              <a:rPr lang="es-AR" sz="2400" dirty="0" err="1"/>
              <a:t>cod</a:t>
            </a:r>
            <a:r>
              <a:rPr lang="es-AR" sz="2400" dirty="0"/>
              <a:t>, cantidad, </a:t>
            </a:r>
            <a:r>
              <a:rPr lang="es-AR" sz="2400" dirty="0" err="1"/>
              <a:t>minimo</a:t>
            </a:r>
            <a:r>
              <a:rPr lang="es-AR" sz="2400" dirty="0"/>
              <a:t>, </a:t>
            </a:r>
            <a:r>
              <a:rPr lang="es-AR" sz="2400" dirty="0" err="1"/>
              <a:t>tamanio</a:t>
            </a:r>
            <a:r>
              <a:rPr lang="es-AR" sz="2400" dirty="0"/>
              <a:t>;</a:t>
            </a:r>
          </a:p>
          <a:p>
            <a:r>
              <a:rPr lang="es-AR" sz="2400" dirty="0"/>
              <a:t>	</a:t>
            </a:r>
            <a:r>
              <a:rPr lang="es-AR" sz="2400" dirty="0" err="1"/>
              <a:t>char</a:t>
            </a:r>
            <a:r>
              <a:rPr lang="es-AR" sz="2400" dirty="0"/>
              <a:t> </a:t>
            </a:r>
            <a:r>
              <a:rPr lang="es-AR" sz="2400" dirty="0" err="1"/>
              <a:t>categoria</a:t>
            </a:r>
            <a:r>
              <a:rPr lang="es-AR" sz="2400" dirty="0"/>
              <a:t>[10], tipo[15];</a:t>
            </a:r>
          </a:p>
          <a:p>
            <a:r>
              <a:rPr lang="es-AR" sz="2400" dirty="0"/>
              <a:t>	</a:t>
            </a:r>
            <a:r>
              <a:rPr lang="es-AR" sz="2400" dirty="0" err="1"/>
              <a:t>float</a:t>
            </a:r>
            <a:r>
              <a:rPr lang="es-AR" sz="2400" dirty="0"/>
              <a:t> precio;</a:t>
            </a:r>
          </a:p>
          <a:p>
            <a:r>
              <a:rPr lang="es-AR" sz="2400" dirty="0"/>
              <a:t>	</a:t>
            </a:r>
            <a:r>
              <a:rPr lang="es-AR" sz="2400" dirty="0" err="1"/>
              <a:t>struct</a:t>
            </a:r>
            <a:r>
              <a:rPr lang="es-AR" sz="2400" dirty="0"/>
              <a:t> </a:t>
            </a:r>
            <a:r>
              <a:rPr lang="es-AR" sz="2400" dirty="0" err="1"/>
              <a:t>tipo_nodo</a:t>
            </a:r>
            <a:r>
              <a:rPr lang="es-AR" sz="2400" dirty="0"/>
              <a:t> *</a:t>
            </a:r>
            <a:r>
              <a:rPr lang="es-AR" sz="2400" dirty="0" err="1"/>
              <a:t>sig</a:t>
            </a:r>
            <a:r>
              <a:rPr lang="es-AR" sz="2400" dirty="0"/>
              <a:t>;</a:t>
            </a:r>
          </a:p>
          <a:p>
            <a:r>
              <a:rPr lang="es-AR" sz="2400" dirty="0"/>
              <a:t>}nodo;</a:t>
            </a:r>
          </a:p>
          <a:p>
            <a:r>
              <a:rPr lang="es-AR" sz="2400" dirty="0" err="1"/>
              <a:t>typedef</a:t>
            </a:r>
            <a:r>
              <a:rPr lang="es-AR" sz="2400" dirty="0"/>
              <a:t> </a:t>
            </a:r>
            <a:r>
              <a:rPr lang="es-AR" sz="2400" dirty="0" err="1"/>
              <a:t>struct</a:t>
            </a:r>
            <a:r>
              <a:rPr lang="es-AR" sz="2400" dirty="0"/>
              <a:t> </a:t>
            </a:r>
            <a:r>
              <a:rPr lang="es-AR" sz="2400" dirty="0" err="1"/>
              <a:t>tipo_nodo_producto</a:t>
            </a:r>
            <a:r>
              <a:rPr lang="es-AR" sz="2400" dirty="0"/>
              <a:t>{</a:t>
            </a:r>
          </a:p>
          <a:p>
            <a:r>
              <a:rPr lang="es-AR" sz="2400" dirty="0"/>
              <a:t>	nodo *producto;</a:t>
            </a:r>
          </a:p>
          <a:p>
            <a:r>
              <a:rPr lang="es-AR" sz="2400" dirty="0"/>
              <a:t>	</a:t>
            </a:r>
            <a:r>
              <a:rPr lang="es-AR" sz="2400" dirty="0" err="1"/>
              <a:t>struct</a:t>
            </a:r>
            <a:r>
              <a:rPr lang="es-AR" sz="2400" dirty="0"/>
              <a:t> </a:t>
            </a:r>
            <a:r>
              <a:rPr lang="es-AR" sz="2400" dirty="0" err="1"/>
              <a:t>tipo_nodo_producto</a:t>
            </a:r>
            <a:r>
              <a:rPr lang="es-AR" sz="2400" dirty="0"/>
              <a:t> *</a:t>
            </a:r>
            <a:r>
              <a:rPr lang="es-AR" sz="2400" dirty="0" err="1"/>
              <a:t>sig</a:t>
            </a:r>
            <a:r>
              <a:rPr lang="es-AR" sz="2400" dirty="0"/>
              <a:t>;</a:t>
            </a:r>
          </a:p>
          <a:p>
            <a:r>
              <a:rPr lang="es-AR" sz="2400" dirty="0"/>
              <a:t>}</a:t>
            </a:r>
            <a:r>
              <a:rPr lang="es-AR" sz="2400" dirty="0" err="1"/>
              <a:t>nodo_producto</a:t>
            </a:r>
            <a:r>
              <a:rPr lang="es-AR" sz="2400" dirty="0"/>
              <a:t>;</a:t>
            </a:r>
          </a:p>
          <a:p>
            <a:r>
              <a:rPr lang="es-AR" sz="2400" dirty="0" err="1"/>
              <a:t>typedef</a:t>
            </a:r>
            <a:r>
              <a:rPr lang="es-AR" sz="2400" dirty="0"/>
              <a:t> </a:t>
            </a:r>
            <a:r>
              <a:rPr lang="es-AR" sz="2400" dirty="0" err="1"/>
              <a:t>struct</a:t>
            </a:r>
            <a:r>
              <a:rPr lang="es-AR" sz="2400" dirty="0"/>
              <a:t> </a:t>
            </a:r>
            <a:r>
              <a:rPr lang="es-AR" sz="2400" dirty="0" err="1"/>
              <a:t>tipo_cola</a:t>
            </a:r>
            <a:r>
              <a:rPr lang="es-AR" sz="2400" dirty="0"/>
              <a:t>{</a:t>
            </a:r>
          </a:p>
          <a:p>
            <a:r>
              <a:rPr lang="es-AR" sz="2400" dirty="0"/>
              <a:t>	</a:t>
            </a:r>
            <a:r>
              <a:rPr lang="es-AR" sz="2400" dirty="0" err="1"/>
              <a:t>nodo_producto</a:t>
            </a:r>
            <a:r>
              <a:rPr lang="es-AR" sz="2400" dirty="0"/>
              <a:t> *primero, *ultimo;</a:t>
            </a:r>
          </a:p>
          <a:p>
            <a:r>
              <a:rPr lang="es-AR" sz="2400" dirty="0"/>
              <a:t>}</a:t>
            </a:r>
            <a:r>
              <a:rPr lang="es-AR" sz="2400" dirty="0" err="1"/>
              <a:t>t_cola</a:t>
            </a:r>
            <a:r>
              <a:rPr lang="es-AR" sz="24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568952" cy="5632311"/>
          </a:xfrm>
          <a:prstGeom prst="rect">
            <a:avLst/>
          </a:prstGeom>
        </p:spPr>
        <p:txBody>
          <a:bodyPr wrap="square">
            <a:spAutoFit/>
          </a:bodyPr>
          <a:lstStyle/>
          <a:p>
            <a:r>
              <a:rPr lang="es-AR" sz="2400" dirty="0" err="1"/>
              <a:t>void</a:t>
            </a:r>
            <a:r>
              <a:rPr lang="es-AR" sz="2400" dirty="0"/>
              <a:t> copiar(</a:t>
            </a:r>
            <a:r>
              <a:rPr lang="es-AR" sz="2400" dirty="0" err="1"/>
              <a:t>char</a:t>
            </a:r>
            <a:r>
              <a:rPr lang="es-AR" sz="2400" dirty="0"/>
              <a:t> s[], </a:t>
            </a:r>
            <a:r>
              <a:rPr lang="es-AR" sz="2400" dirty="0" err="1"/>
              <a:t>char</a:t>
            </a:r>
            <a:r>
              <a:rPr lang="es-AR" sz="2400" dirty="0"/>
              <a:t> t[]);</a:t>
            </a:r>
          </a:p>
          <a:p>
            <a:r>
              <a:rPr lang="es-AR" sz="2400" dirty="0" err="1"/>
              <a:t>int</a:t>
            </a:r>
            <a:r>
              <a:rPr lang="es-AR" sz="2400" dirty="0"/>
              <a:t> </a:t>
            </a:r>
            <a:r>
              <a:rPr lang="es-AR" sz="2400" dirty="0" err="1"/>
              <a:t>comparar_cadenas</a:t>
            </a:r>
            <a:r>
              <a:rPr lang="es-AR" sz="2400" dirty="0"/>
              <a:t>(</a:t>
            </a:r>
            <a:r>
              <a:rPr lang="es-AR" sz="2400" dirty="0" err="1"/>
              <a:t>char</a:t>
            </a:r>
            <a:r>
              <a:rPr lang="es-AR" sz="2400" dirty="0"/>
              <a:t> s[], </a:t>
            </a:r>
            <a:r>
              <a:rPr lang="es-AR" sz="2400" dirty="0" err="1"/>
              <a:t>char</a:t>
            </a:r>
            <a:r>
              <a:rPr lang="es-AR" sz="2400" dirty="0"/>
              <a:t> t[]);</a:t>
            </a:r>
          </a:p>
          <a:p>
            <a:r>
              <a:rPr lang="es-AR" sz="2400" dirty="0" err="1"/>
              <a:t>void</a:t>
            </a:r>
            <a:r>
              <a:rPr lang="es-AR" sz="2400" dirty="0"/>
              <a:t> crear(nodo **lista);</a:t>
            </a:r>
          </a:p>
          <a:p>
            <a:r>
              <a:rPr lang="es-AR" sz="2400" dirty="0" err="1"/>
              <a:t>void</a:t>
            </a:r>
            <a:r>
              <a:rPr lang="es-AR" sz="2400" dirty="0"/>
              <a:t> </a:t>
            </a:r>
            <a:r>
              <a:rPr lang="es-AR" sz="2400" dirty="0" err="1"/>
              <a:t>crear_cola</a:t>
            </a:r>
            <a:r>
              <a:rPr lang="es-AR" sz="2400" dirty="0"/>
              <a:t>(</a:t>
            </a:r>
            <a:r>
              <a:rPr lang="es-AR" sz="2400" dirty="0" err="1"/>
              <a:t>t_cola</a:t>
            </a:r>
            <a:r>
              <a:rPr lang="es-AR" sz="2400" dirty="0"/>
              <a:t> *cola);</a:t>
            </a:r>
          </a:p>
          <a:p>
            <a:r>
              <a:rPr lang="es-AR" sz="2400" dirty="0" err="1"/>
              <a:t>void</a:t>
            </a:r>
            <a:r>
              <a:rPr lang="es-AR" sz="2400" dirty="0"/>
              <a:t> </a:t>
            </a:r>
            <a:r>
              <a:rPr lang="es-AR" sz="2400" dirty="0" err="1"/>
              <a:t>ingresar_producto</a:t>
            </a:r>
            <a:r>
              <a:rPr lang="es-AR" sz="2400" dirty="0"/>
              <a:t>(nodo *producto, </a:t>
            </a:r>
            <a:r>
              <a:rPr lang="es-AR" sz="2400" dirty="0" err="1"/>
              <a:t>int</a:t>
            </a:r>
            <a:r>
              <a:rPr lang="es-AR" sz="2400" dirty="0"/>
              <a:t> </a:t>
            </a:r>
            <a:r>
              <a:rPr lang="es-AR" sz="2400" dirty="0" err="1"/>
              <a:t>cod</a:t>
            </a:r>
            <a:r>
              <a:rPr lang="es-AR" sz="2400" dirty="0"/>
              <a:t>);</a:t>
            </a:r>
          </a:p>
          <a:p>
            <a:r>
              <a:rPr lang="es-AR" sz="2400" dirty="0" err="1"/>
              <a:t>void</a:t>
            </a:r>
            <a:r>
              <a:rPr lang="es-AR" sz="2400" dirty="0"/>
              <a:t> </a:t>
            </a:r>
            <a:r>
              <a:rPr lang="es-AR" sz="2400" dirty="0" err="1"/>
              <a:t>insertar_producto</a:t>
            </a:r>
            <a:r>
              <a:rPr lang="es-AR" sz="2400" dirty="0"/>
              <a:t>(nodo **lista, nodo *producto);</a:t>
            </a:r>
          </a:p>
          <a:p>
            <a:r>
              <a:rPr lang="es-AR" sz="2400" dirty="0" err="1"/>
              <a:t>void</a:t>
            </a:r>
            <a:r>
              <a:rPr lang="es-AR" sz="2400" dirty="0"/>
              <a:t> cargar(nodo **lista);</a:t>
            </a:r>
          </a:p>
          <a:p>
            <a:r>
              <a:rPr lang="es-AR" sz="2400" dirty="0" err="1"/>
              <a:t>void</a:t>
            </a:r>
            <a:r>
              <a:rPr lang="es-AR" sz="2400" dirty="0"/>
              <a:t> </a:t>
            </a:r>
            <a:r>
              <a:rPr lang="es-AR" sz="2400" dirty="0" err="1"/>
              <a:t>cargar_pila</a:t>
            </a:r>
            <a:r>
              <a:rPr lang="es-AR" sz="2400" dirty="0"/>
              <a:t>(nodo **pila);</a:t>
            </a:r>
          </a:p>
          <a:p>
            <a:r>
              <a:rPr lang="es-AR" sz="2400" dirty="0" err="1"/>
              <a:t>int</a:t>
            </a:r>
            <a:r>
              <a:rPr lang="es-AR" sz="2400" dirty="0"/>
              <a:t> </a:t>
            </a:r>
            <a:r>
              <a:rPr lang="es-AR" sz="2400" dirty="0" err="1"/>
              <a:t>pila_vacia</a:t>
            </a:r>
            <a:r>
              <a:rPr lang="es-AR" sz="2400" dirty="0"/>
              <a:t>(nodo *pila);</a:t>
            </a:r>
          </a:p>
          <a:p>
            <a:r>
              <a:rPr lang="es-AR" sz="2400" dirty="0"/>
              <a:t>nodo desapilar(nodo **pila);</a:t>
            </a:r>
          </a:p>
          <a:p>
            <a:r>
              <a:rPr lang="es-AR" sz="2400" dirty="0" err="1"/>
              <a:t>void</a:t>
            </a:r>
            <a:r>
              <a:rPr lang="es-AR" sz="2400" dirty="0"/>
              <a:t> </a:t>
            </a:r>
            <a:r>
              <a:rPr lang="es-AR" sz="2400" dirty="0" err="1"/>
              <a:t>borrar_producto</a:t>
            </a:r>
            <a:r>
              <a:rPr lang="es-AR" sz="2400" dirty="0"/>
              <a:t>(nodo **lista, </a:t>
            </a:r>
            <a:r>
              <a:rPr lang="es-AR" sz="2400" dirty="0" err="1"/>
              <a:t>int</a:t>
            </a:r>
            <a:r>
              <a:rPr lang="es-AR" sz="2400" dirty="0"/>
              <a:t> </a:t>
            </a:r>
            <a:r>
              <a:rPr lang="es-AR" sz="2400" dirty="0" err="1"/>
              <a:t>cod</a:t>
            </a:r>
            <a:r>
              <a:rPr lang="es-AR" sz="2400" dirty="0"/>
              <a:t>);</a:t>
            </a:r>
          </a:p>
          <a:p>
            <a:r>
              <a:rPr lang="es-AR" sz="2400" dirty="0" err="1"/>
              <a:t>void</a:t>
            </a:r>
            <a:r>
              <a:rPr lang="es-AR" sz="2400" dirty="0"/>
              <a:t> </a:t>
            </a:r>
            <a:r>
              <a:rPr lang="es-AR" sz="2400" dirty="0" err="1"/>
              <a:t>actualizar_producto</a:t>
            </a:r>
            <a:r>
              <a:rPr lang="es-AR" sz="2400" dirty="0"/>
              <a:t>(nodo **lista, nodo *producto);</a:t>
            </a:r>
          </a:p>
          <a:p>
            <a:r>
              <a:rPr lang="es-AR" sz="2400" dirty="0"/>
              <a:t>nodo *</a:t>
            </a:r>
            <a:r>
              <a:rPr lang="es-AR" sz="2400" dirty="0" err="1"/>
              <a:t>buscar_producto</a:t>
            </a:r>
            <a:r>
              <a:rPr lang="es-AR" sz="2400" dirty="0"/>
              <a:t>(nodo *lista, nodo producto);</a:t>
            </a:r>
          </a:p>
          <a:p>
            <a:r>
              <a:rPr lang="es-AR" sz="2400" dirty="0" err="1"/>
              <a:t>void</a:t>
            </a:r>
            <a:r>
              <a:rPr lang="es-AR" sz="2400" dirty="0"/>
              <a:t> encolar(</a:t>
            </a:r>
            <a:r>
              <a:rPr lang="es-AR" sz="2400" dirty="0" err="1"/>
              <a:t>t_cola</a:t>
            </a:r>
            <a:r>
              <a:rPr lang="es-AR" sz="2400" dirty="0"/>
              <a:t> *cola, nodo *producto);</a:t>
            </a:r>
          </a:p>
          <a:p>
            <a:r>
              <a:rPr lang="es-AR" sz="2400" dirty="0" err="1"/>
              <a:t>void</a:t>
            </a:r>
            <a:r>
              <a:rPr lang="es-AR" sz="2400" dirty="0"/>
              <a:t> </a:t>
            </a:r>
            <a:r>
              <a:rPr lang="es-AR" sz="2400" dirty="0" err="1"/>
              <a:t>recorrer_recursivamente</a:t>
            </a:r>
            <a:r>
              <a:rPr lang="es-AR" sz="2400" dirty="0"/>
              <a:t>(nodo *catalogo, </a:t>
            </a:r>
            <a:r>
              <a:rPr lang="es-AR" sz="2400" dirty="0" err="1"/>
              <a:t>t_cola</a:t>
            </a:r>
            <a:r>
              <a:rPr lang="es-AR" sz="2400" dirty="0"/>
              <a:t> *cola);</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712968" cy="5324535"/>
          </a:xfrm>
          <a:prstGeom prst="rect">
            <a:avLst/>
          </a:prstGeom>
        </p:spPr>
        <p:txBody>
          <a:bodyPr wrap="square">
            <a:spAutoFit/>
          </a:bodyPr>
          <a:lstStyle/>
          <a:p>
            <a:r>
              <a:rPr lang="es-AR" sz="2000" dirty="0" err="1"/>
              <a:t>main</a:t>
            </a:r>
            <a:r>
              <a:rPr lang="es-AR" sz="2000" dirty="0"/>
              <a:t>(){</a:t>
            </a:r>
          </a:p>
          <a:p>
            <a:r>
              <a:rPr lang="es-AR" sz="2000" dirty="0"/>
              <a:t>	/*Declaración de variables*/</a:t>
            </a:r>
          </a:p>
          <a:p>
            <a:r>
              <a:rPr lang="es-AR" sz="2000" dirty="0"/>
              <a:t>	nodo *catalogo, producto, *</a:t>
            </a:r>
            <a:r>
              <a:rPr lang="es-AR" sz="2000" dirty="0" err="1"/>
              <a:t>prod</a:t>
            </a:r>
            <a:r>
              <a:rPr lang="es-AR" sz="2000" dirty="0"/>
              <a:t>;</a:t>
            </a:r>
          </a:p>
          <a:p>
            <a:r>
              <a:rPr lang="es-AR" sz="2000" dirty="0"/>
              <a:t>	nodo *</a:t>
            </a:r>
            <a:r>
              <a:rPr lang="es-AR" sz="2000" dirty="0" err="1"/>
              <a:t>pila_nuevo</a:t>
            </a:r>
            <a:r>
              <a:rPr lang="es-AR" sz="2000" dirty="0"/>
              <a:t>, *</a:t>
            </a:r>
            <a:r>
              <a:rPr lang="es-AR" sz="2000" dirty="0" err="1"/>
              <a:t>pila_baja</a:t>
            </a:r>
            <a:r>
              <a:rPr lang="es-AR" sz="2000" dirty="0"/>
              <a:t>, *</a:t>
            </a:r>
            <a:r>
              <a:rPr lang="es-AR" sz="2000" dirty="0" err="1"/>
              <a:t>pila_actual</a:t>
            </a:r>
            <a:r>
              <a:rPr lang="es-AR" sz="2000" dirty="0"/>
              <a:t>;</a:t>
            </a:r>
          </a:p>
          <a:p>
            <a:r>
              <a:rPr lang="es-AR" sz="2000" dirty="0"/>
              <a:t>	</a:t>
            </a:r>
            <a:r>
              <a:rPr lang="es-AR" sz="2000" dirty="0" err="1"/>
              <a:t>t_cola</a:t>
            </a:r>
            <a:r>
              <a:rPr lang="es-AR" sz="2000" dirty="0"/>
              <a:t> cola;</a:t>
            </a:r>
          </a:p>
          <a:p>
            <a:r>
              <a:rPr lang="es-AR" sz="2000" dirty="0"/>
              <a:t>	</a:t>
            </a:r>
            <a:r>
              <a:rPr lang="es-AR" sz="2000" dirty="0" err="1"/>
              <a:t>int</a:t>
            </a:r>
            <a:r>
              <a:rPr lang="es-AR" sz="2000" dirty="0"/>
              <a:t> cantidad, </a:t>
            </a:r>
            <a:r>
              <a:rPr lang="es-AR" sz="2000" dirty="0" err="1"/>
              <a:t>hay_clientes</a:t>
            </a:r>
            <a:r>
              <a:rPr lang="es-AR" sz="2000" dirty="0"/>
              <a:t>=1, </a:t>
            </a:r>
            <a:r>
              <a:rPr lang="es-AR" sz="2000" dirty="0" err="1"/>
              <a:t>mas_productos</a:t>
            </a:r>
            <a:r>
              <a:rPr lang="es-AR" sz="2000" dirty="0"/>
              <a:t>=1;</a:t>
            </a:r>
          </a:p>
          <a:p>
            <a:r>
              <a:rPr lang="es-AR" sz="2000" dirty="0"/>
              <a:t>	</a:t>
            </a:r>
            <a:r>
              <a:rPr lang="es-AR" sz="2000" dirty="0" err="1"/>
              <a:t>float</a:t>
            </a:r>
            <a:r>
              <a:rPr lang="es-AR" sz="2000" dirty="0"/>
              <a:t> total;</a:t>
            </a:r>
          </a:p>
          <a:p>
            <a:r>
              <a:rPr lang="es-AR" sz="2000" dirty="0"/>
              <a:t>	/*Inicialización de variables*/</a:t>
            </a:r>
          </a:p>
          <a:p>
            <a:r>
              <a:rPr lang="es-AR" sz="2000" dirty="0"/>
              <a:t>	crear(&amp;catalogo);</a:t>
            </a:r>
          </a:p>
          <a:p>
            <a:r>
              <a:rPr lang="es-AR" sz="2000" dirty="0"/>
              <a:t>	crear(&amp;</a:t>
            </a:r>
            <a:r>
              <a:rPr lang="es-AR" sz="2000" dirty="0" err="1"/>
              <a:t>pila_nuevo</a:t>
            </a:r>
            <a:r>
              <a:rPr lang="es-AR" sz="2000" dirty="0"/>
              <a:t>);</a:t>
            </a:r>
          </a:p>
          <a:p>
            <a:r>
              <a:rPr lang="es-AR" sz="2000" dirty="0"/>
              <a:t>	crear(&amp;</a:t>
            </a:r>
            <a:r>
              <a:rPr lang="es-AR" sz="2000" dirty="0" err="1"/>
              <a:t>pila_baja</a:t>
            </a:r>
            <a:r>
              <a:rPr lang="es-AR" sz="2000" dirty="0"/>
              <a:t>);</a:t>
            </a:r>
          </a:p>
          <a:p>
            <a:r>
              <a:rPr lang="es-AR" sz="2000" dirty="0"/>
              <a:t>	crear(&amp;</a:t>
            </a:r>
            <a:r>
              <a:rPr lang="es-AR" sz="2000" dirty="0" err="1"/>
              <a:t>pila_actual</a:t>
            </a:r>
            <a:r>
              <a:rPr lang="es-AR" sz="2000" dirty="0"/>
              <a:t>);</a:t>
            </a:r>
          </a:p>
          <a:p>
            <a:r>
              <a:rPr lang="es-AR" sz="2000" dirty="0"/>
              <a:t>	</a:t>
            </a:r>
            <a:r>
              <a:rPr lang="es-AR" sz="2000" dirty="0" err="1"/>
              <a:t>crear_cola</a:t>
            </a:r>
            <a:r>
              <a:rPr lang="es-AR" sz="2000" dirty="0"/>
              <a:t>(&amp;cola);</a:t>
            </a:r>
          </a:p>
          <a:p>
            <a:r>
              <a:rPr lang="es-AR" sz="2000" dirty="0"/>
              <a:t>	cargar(&amp;catalogo);</a:t>
            </a:r>
          </a:p>
          <a:p>
            <a:r>
              <a:rPr lang="es-AR" sz="2000" dirty="0"/>
              <a:t>	</a:t>
            </a:r>
            <a:r>
              <a:rPr lang="es-AR" sz="2000" dirty="0" err="1"/>
              <a:t>cargar_pila</a:t>
            </a:r>
            <a:r>
              <a:rPr lang="es-AR" sz="2000" dirty="0"/>
              <a:t>(&amp;</a:t>
            </a:r>
            <a:r>
              <a:rPr lang="es-AR" sz="2000" dirty="0" err="1"/>
              <a:t>pila_nuevo</a:t>
            </a:r>
            <a:r>
              <a:rPr lang="es-AR" sz="2000" dirty="0"/>
              <a:t>);</a:t>
            </a:r>
          </a:p>
          <a:p>
            <a:r>
              <a:rPr lang="es-AR" sz="2000" dirty="0"/>
              <a:t>	</a:t>
            </a:r>
            <a:r>
              <a:rPr lang="es-AR" sz="2000" dirty="0" err="1"/>
              <a:t>cargar_pila</a:t>
            </a:r>
            <a:r>
              <a:rPr lang="es-AR" sz="2000" dirty="0"/>
              <a:t>(&amp;</a:t>
            </a:r>
            <a:r>
              <a:rPr lang="es-AR" sz="2000" dirty="0" err="1"/>
              <a:t>pila_baja</a:t>
            </a:r>
            <a:r>
              <a:rPr lang="es-AR" sz="2000" dirty="0"/>
              <a:t>);</a:t>
            </a:r>
          </a:p>
          <a:p>
            <a:r>
              <a:rPr lang="es-AR" sz="2000" dirty="0"/>
              <a:t>	</a:t>
            </a:r>
            <a:r>
              <a:rPr lang="es-AR" sz="2000" dirty="0" err="1"/>
              <a:t>cargar_pila</a:t>
            </a:r>
            <a:r>
              <a:rPr lang="es-AR" sz="2000" dirty="0"/>
              <a:t>(&amp;</a:t>
            </a:r>
            <a:r>
              <a:rPr lang="es-AR" sz="2000" dirty="0" err="1"/>
              <a:t>pila_actual</a:t>
            </a:r>
            <a:r>
              <a:rPr lang="es-AR" sz="20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640960" cy="4893647"/>
          </a:xfrm>
          <a:prstGeom prst="rect">
            <a:avLst/>
          </a:prstGeom>
        </p:spPr>
        <p:txBody>
          <a:bodyPr wrap="square">
            <a:spAutoFit/>
          </a:bodyPr>
          <a:lstStyle/>
          <a:p>
            <a:r>
              <a:rPr lang="es-AR" sz="2400" dirty="0"/>
              <a:t>	/*Inicia el día, se recibe al proveedor*/</a:t>
            </a:r>
          </a:p>
          <a:p>
            <a:r>
              <a:rPr lang="es-AR" sz="2400" dirty="0"/>
              <a:t>	while(!</a:t>
            </a:r>
            <a:r>
              <a:rPr lang="es-AR" sz="2400" dirty="0" err="1"/>
              <a:t>pila_vacia</a:t>
            </a:r>
            <a:r>
              <a:rPr lang="es-AR" sz="2400" dirty="0"/>
              <a:t>(</a:t>
            </a:r>
            <a:r>
              <a:rPr lang="es-AR" sz="2400" dirty="0" err="1"/>
              <a:t>pila_nuevo</a:t>
            </a:r>
            <a:r>
              <a:rPr lang="es-AR" sz="2400" dirty="0"/>
              <a:t>)){</a:t>
            </a:r>
          </a:p>
          <a:p>
            <a:r>
              <a:rPr lang="es-AR" sz="2400" dirty="0"/>
              <a:t>		producto=desapilar(&amp;</a:t>
            </a:r>
            <a:r>
              <a:rPr lang="es-AR" sz="2400" dirty="0" err="1"/>
              <a:t>pila_nuevo</a:t>
            </a:r>
            <a:r>
              <a:rPr lang="es-AR" sz="2400" dirty="0"/>
              <a:t>);</a:t>
            </a:r>
          </a:p>
          <a:p>
            <a:r>
              <a:rPr lang="es-AR" sz="2400" dirty="0"/>
              <a:t>		</a:t>
            </a:r>
            <a:r>
              <a:rPr lang="es-AR" sz="2400" dirty="0" err="1"/>
              <a:t>insertar_producto</a:t>
            </a:r>
            <a:r>
              <a:rPr lang="es-AR" sz="2400" dirty="0"/>
              <a:t>(&amp;catalogo, &amp;producto);</a:t>
            </a:r>
          </a:p>
          <a:p>
            <a:r>
              <a:rPr lang="es-AR" sz="2400" dirty="0"/>
              <a:t>	}</a:t>
            </a:r>
          </a:p>
          <a:p>
            <a:r>
              <a:rPr lang="es-AR" sz="2400" dirty="0"/>
              <a:t>	while(!</a:t>
            </a:r>
            <a:r>
              <a:rPr lang="es-AR" sz="2400" dirty="0" err="1"/>
              <a:t>pila_vacia</a:t>
            </a:r>
            <a:r>
              <a:rPr lang="es-AR" sz="2400" dirty="0"/>
              <a:t>(</a:t>
            </a:r>
            <a:r>
              <a:rPr lang="es-AR" sz="2400" dirty="0" err="1"/>
              <a:t>pila_baja</a:t>
            </a:r>
            <a:r>
              <a:rPr lang="es-AR" sz="2400" dirty="0"/>
              <a:t>)){</a:t>
            </a:r>
          </a:p>
          <a:p>
            <a:r>
              <a:rPr lang="es-AR" sz="2400" dirty="0"/>
              <a:t>		producto=desapilar(&amp;</a:t>
            </a:r>
            <a:r>
              <a:rPr lang="es-AR" sz="2400" dirty="0" err="1"/>
              <a:t>pila_baja</a:t>
            </a:r>
            <a:r>
              <a:rPr lang="es-AR" sz="2400" dirty="0"/>
              <a:t>);</a:t>
            </a:r>
          </a:p>
          <a:p>
            <a:r>
              <a:rPr lang="es-AR" sz="2400" dirty="0"/>
              <a:t>		</a:t>
            </a:r>
            <a:r>
              <a:rPr lang="es-AR" sz="2400" dirty="0" err="1"/>
              <a:t>borrar_producto</a:t>
            </a:r>
            <a:r>
              <a:rPr lang="es-AR" sz="2400" dirty="0"/>
              <a:t>(&amp;catalogo, </a:t>
            </a:r>
            <a:r>
              <a:rPr lang="es-AR" sz="2400" dirty="0" err="1"/>
              <a:t>producto.cod</a:t>
            </a:r>
            <a:r>
              <a:rPr lang="es-AR" sz="2400" dirty="0"/>
              <a:t>);</a:t>
            </a:r>
          </a:p>
          <a:p>
            <a:r>
              <a:rPr lang="es-AR" sz="2400" dirty="0"/>
              <a:t>	}</a:t>
            </a:r>
          </a:p>
          <a:p>
            <a:r>
              <a:rPr lang="es-AR" sz="2400" dirty="0"/>
              <a:t>	while(!</a:t>
            </a:r>
            <a:r>
              <a:rPr lang="es-AR" sz="2400" dirty="0" err="1"/>
              <a:t>pila_vacia</a:t>
            </a:r>
            <a:r>
              <a:rPr lang="es-AR" sz="2400" dirty="0"/>
              <a:t>(</a:t>
            </a:r>
            <a:r>
              <a:rPr lang="es-AR" sz="2400" dirty="0" err="1"/>
              <a:t>pila_actual</a:t>
            </a:r>
            <a:r>
              <a:rPr lang="es-AR" sz="2400" dirty="0"/>
              <a:t>)){</a:t>
            </a:r>
          </a:p>
          <a:p>
            <a:r>
              <a:rPr lang="es-AR" sz="2400" dirty="0"/>
              <a:t>		producto=desapilar(&amp;</a:t>
            </a:r>
            <a:r>
              <a:rPr lang="es-AR" sz="2400" dirty="0" err="1"/>
              <a:t>pila_actual</a:t>
            </a:r>
            <a:r>
              <a:rPr lang="es-AR" sz="2400" dirty="0"/>
              <a:t>);</a:t>
            </a:r>
          </a:p>
          <a:p>
            <a:r>
              <a:rPr lang="es-AR" sz="2400" dirty="0"/>
              <a:t>		</a:t>
            </a:r>
            <a:r>
              <a:rPr lang="es-AR" sz="2400" dirty="0" err="1"/>
              <a:t>actualizar_producto</a:t>
            </a:r>
            <a:r>
              <a:rPr lang="es-AR" sz="2400" dirty="0"/>
              <a:t>(&amp;catalogo, &amp;producto);</a:t>
            </a:r>
          </a:p>
          <a:p>
            <a:r>
              <a:rPr lang="es-AR" sz="2400" dirty="0"/>
              <a:t>	}</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80728"/>
            <a:ext cx="8928992" cy="4708981"/>
          </a:xfrm>
          <a:prstGeom prst="rect">
            <a:avLst/>
          </a:prstGeom>
        </p:spPr>
        <p:txBody>
          <a:bodyPr wrap="square">
            <a:spAutoFit/>
          </a:bodyPr>
          <a:lstStyle/>
          <a:p>
            <a:r>
              <a:rPr lang="es-AR" sz="2000" dirty="0"/>
              <a:t>	/*Comienza la atención a clientes*/</a:t>
            </a:r>
          </a:p>
          <a:p>
            <a:r>
              <a:rPr lang="es-AR" sz="2000" dirty="0"/>
              <a:t>	while(</a:t>
            </a:r>
            <a:r>
              <a:rPr lang="es-AR" sz="2000" dirty="0" err="1"/>
              <a:t>hay_clientes</a:t>
            </a:r>
            <a:r>
              <a:rPr lang="es-AR" sz="2000" dirty="0"/>
              <a:t>){</a:t>
            </a:r>
          </a:p>
          <a:p>
            <a:r>
              <a:rPr lang="es-AR" sz="2000" dirty="0"/>
              <a:t>		total=0;</a:t>
            </a:r>
          </a:p>
          <a:p>
            <a:r>
              <a:rPr lang="es-AR" sz="2000" dirty="0"/>
              <a:t>		while(</a:t>
            </a:r>
            <a:r>
              <a:rPr lang="es-AR" sz="2000" dirty="0" err="1"/>
              <a:t>mas_productos</a:t>
            </a:r>
            <a:r>
              <a:rPr lang="es-AR" sz="2000" dirty="0"/>
              <a:t>){</a:t>
            </a:r>
          </a:p>
          <a:p>
            <a:r>
              <a:rPr lang="es-AR" sz="2000" dirty="0"/>
              <a:t>			</a:t>
            </a:r>
            <a:r>
              <a:rPr lang="es-AR" sz="2000" dirty="0" err="1"/>
              <a:t>printf</a:t>
            </a:r>
            <a:r>
              <a:rPr lang="es-AR" sz="2000" dirty="0"/>
              <a:t>("\n");</a:t>
            </a:r>
          </a:p>
          <a:p>
            <a:r>
              <a:rPr lang="es-AR" sz="2000" dirty="0"/>
              <a:t>			</a:t>
            </a:r>
            <a:r>
              <a:rPr lang="es-AR" sz="2000" dirty="0" err="1"/>
              <a:t>printf</a:t>
            </a:r>
            <a:r>
              <a:rPr lang="es-AR" sz="2000" dirty="0"/>
              <a:t>("Ingrese </a:t>
            </a:r>
            <a:r>
              <a:rPr lang="es-AR" sz="2000" dirty="0" err="1"/>
              <a:t>categoria</a:t>
            </a:r>
            <a:r>
              <a:rPr lang="es-AR" sz="2000" dirty="0"/>
              <a:t>, tipo, </a:t>
            </a:r>
            <a:r>
              <a:rPr lang="es-AR" sz="2000" dirty="0" err="1"/>
              <a:t>tamanio</a:t>
            </a:r>
            <a:r>
              <a:rPr lang="es-AR" sz="2000" dirty="0"/>
              <a:t> y cantidad del </a:t>
            </a:r>
            <a:r>
              <a:rPr lang="es-AR" sz="2000" dirty="0" smtClean="0"/>
              <a:t>				producto</a:t>
            </a:r>
            <a:r>
              <a:rPr lang="es-AR" sz="2000" dirty="0"/>
              <a:t>: </a:t>
            </a:r>
            <a:r>
              <a:rPr lang="es-AR" sz="2000" dirty="0" smtClean="0"/>
              <a:t>\</a:t>
            </a:r>
            <a:r>
              <a:rPr lang="es-AR" sz="2000" dirty="0"/>
              <a:t>n");</a:t>
            </a:r>
          </a:p>
          <a:p>
            <a:r>
              <a:rPr lang="es-AR" sz="2000" dirty="0"/>
              <a:t>			</a:t>
            </a:r>
            <a:r>
              <a:rPr lang="es-AR" sz="2000" dirty="0" err="1"/>
              <a:t>scanf</a:t>
            </a:r>
            <a:r>
              <a:rPr lang="es-AR" sz="2000" dirty="0"/>
              <a:t>("%s", &amp;</a:t>
            </a:r>
            <a:r>
              <a:rPr lang="es-AR" sz="2000" dirty="0" err="1"/>
              <a:t>producto.categoria</a:t>
            </a:r>
            <a:r>
              <a:rPr lang="es-AR" sz="2000" dirty="0"/>
              <a:t>);</a:t>
            </a:r>
          </a:p>
          <a:p>
            <a:r>
              <a:rPr lang="es-AR" sz="2000" dirty="0"/>
              <a:t>			</a:t>
            </a:r>
            <a:r>
              <a:rPr lang="es-AR" sz="2000" dirty="0" err="1"/>
              <a:t>printf</a:t>
            </a:r>
            <a:r>
              <a:rPr lang="es-AR" sz="2000" dirty="0"/>
              <a:t>("\n");</a:t>
            </a:r>
          </a:p>
          <a:p>
            <a:r>
              <a:rPr lang="es-AR" sz="2000" dirty="0"/>
              <a:t>			</a:t>
            </a:r>
            <a:r>
              <a:rPr lang="es-AR" sz="2000" dirty="0" err="1"/>
              <a:t>scanf</a:t>
            </a:r>
            <a:r>
              <a:rPr lang="es-AR" sz="2000" dirty="0"/>
              <a:t>("%s", &amp;</a:t>
            </a:r>
            <a:r>
              <a:rPr lang="es-AR" sz="2000" dirty="0" err="1"/>
              <a:t>producto.tipo</a:t>
            </a:r>
            <a:r>
              <a:rPr lang="es-AR" sz="2000" dirty="0"/>
              <a:t>);</a:t>
            </a:r>
          </a:p>
          <a:p>
            <a:r>
              <a:rPr lang="es-AR" sz="2000" dirty="0"/>
              <a:t>			</a:t>
            </a:r>
            <a:r>
              <a:rPr lang="es-AR" sz="2000" dirty="0" err="1"/>
              <a:t>printf</a:t>
            </a:r>
            <a:r>
              <a:rPr lang="es-AR" sz="2000" dirty="0"/>
              <a:t>("\n");</a:t>
            </a:r>
          </a:p>
          <a:p>
            <a:r>
              <a:rPr lang="es-AR" sz="2000" dirty="0"/>
              <a:t>			</a:t>
            </a:r>
            <a:r>
              <a:rPr lang="es-AR" sz="2000" dirty="0" err="1"/>
              <a:t>scanf</a:t>
            </a:r>
            <a:r>
              <a:rPr lang="es-AR" sz="2000" dirty="0"/>
              <a:t>("%d", &amp;</a:t>
            </a:r>
            <a:r>
              <a:rPr lang="es-AR" sz="2000" dirty="0" err="1"/>
              <a:t>producto.tamanio</a:t>
            </a:r>
            <a:r>
              <a:rPr lang="es-AR" sz="2000" dirty="0"/>
              <a:t>);</a:t>
            </a:r>
          </a:p>
          <a:p>
            <a:r>
              <a:rPr lang="es-AR" sz="2000" dirty="0"/>
              <a:t>			</a:t>
            </a:r>
            <a:r>
              <a:rPr lang="es-AR" sz="2000" dirty="0" err="1"/>
              <a:t>printf</a:t>
            </a:r>
            <a:r>
              <a:rPr lang="es-AR" sz="2000" dirty="0"/>
              <a:t>("\n");</a:t>
            </a:r>
          </a:p>
          <a:p>
            <a:r>
              <a:rPr lang="es-AR" sz="2000" dirty="0"/>
              <a:t>			</a:t>
            </a:r>
            <a:r>
              <a:rPr lang="es-AR" sz="2000" dirty="0" err="1"/>
              <a:t>scanf</a:t>
            </a:r>
            <a:r>
              <a:rPr lang="es-AR" sz="2000" dirty="0"/>
              <a:t>("%d", &amp;cantidad);</a:t>
            </a:r>
          </a:p>
          <a:p>
            <a:r>
              <a:rPr lang="es-AR" sz="2000" dirty="0"/>
              <a:t>			</a:t>
            </a:r>
            <a:r>
              <a:rPr lang="es-AR" sz="2000" dirty="0" err="1"/>
              <a:t>prod</a:t>
            </a:r>
            <a:r>
              <a:rPr lang="es-AR" sz="2000" dirty="0"/>
              <a:t>=</a:t>
            </a:r>
            <a:r>
              <a:rPr lang="es-AR" sz="2000" dirty="0" err="1"/>
              <a:t>buscar_producto</a:t>
            </a:r>
            <a:r>
              <a:rPr lang="es-AR" sz="2000" dirty="0"/>
              <a:t>(catalogo, producto);</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784976" cy="5632311"/>
          </a:xfrm>
          <a:prstGeom prst="rect">
            <a:avLst/>
          </a:prstGeom>
        </p:spPr>
        <p:txBody>
          <a:bodyPr wrap="square">
            <a:spAutoFit/>
          </a:bodyPr>
          <a:lstStyle/>
          <a:p>
            <a:r>
              <a:rPr lang="es-AR" sz="2000" dirty="0"/>
              <a:t>			</a:t>
            </a:r>
            <a:r>
              <a:rPr lang="es-AR" sz="2000" dirty="0" err="1"/>
              <a:t>if</a:t>
            </a:r>
            <a:r>
              <a:rPr lang="es-AR" sz="2000" dirty="0"/>
              <a:t>(</a:t>
            </a:r>
            <a:r>
              <a:rPr lang="es-AR" sz="2000" dirty="0" err="1"/>
              <a:t>prod</a:t>
            </a:r>
            <a:r>
              <a:rPr lang="es-AR" sz="2000" dirty="0"/>
              <a:t>-&gt;cantidad&gt;=cantidad){</a:t>
            </a:r>
          </a:p>
          <a:p>
            <a:r>
              <a:rPr lang="es-AR" sz="2000" dirty="0"/>
              <a:t>				total+=</a:t>
            </a:r>
            <a:r>
              <a:rPr lang="es-AR" sz="2000" dirty="0" err="1"/>
              <a:t>prod</a:t>
            </a:r>
            <a:r>
              <a:rPr lang="es-AR" sz="2000" dirty="0"/>
              <a:t>-&gt;precio*cantidad;</a:t>
            </a:r>
          </a:p>
          <a:p>
            <a:r>
              <a:rPr lang="es-AR" sz="2000" dirty="0"/>
              <a:t>				</a:t>
            </a:r>
            <a:r>
              <a:rPr lang="es-AR" sz="2000" dirty="0" err="1"/>
              <a:t>prod</a:t>
            </a:r>
            <a:r>
              <a:rPr lang="es-AR" sz="2000" dirty="0"/>
              <a:t>-&gt;cantidad-=cantidad;</a:t>
            </a:r>
          </a:p>
          <a:p>
            <a:r>
              <a:rPr lang="es-AR" sz="2000" dirty="0"/>
              <a:t>			}</a:t>
            </a:r>
            <a:r>
              <a:rPr lang="es-AR" sz="2000" dirty="0" err="1"/>
              <a:t>else</a:t>
            </a:r>
            <a:r>
              <a:rPr lang="es-AR" sz="2000" dirty="0"/>
              <a:t> </a:t>
            </a:r>
            <a:r>
              <a:rPr lang="es-AR" sz="2000" dirty="0" err="1"/>
              <a:t>if</a:t>
            </a:r>
            <a:r>
              <a:rPr lang="es-AR" sz="2000" dirty="0"/>
              <a:t>(</a:t>
            </a:r>
            <a:r>
              <a:rPr lang="es-AR" sz="2000" dirty="0" err="1"/>
              <a:t>prod</a:t>
            </a:r>
            <a:r>
              <a:rPr lang="es-AR" sz="2000" dirty="0"/>
              <a:t>-&gt;cantidad&gt;0){</a:t>
            </a:r>
          </a:p>
          <a:p>
            <a:r>
              <a:rPr lang="es-AR" sz="2000" dirty="0"/>
              <a:t>				total+=</a:t>
            </a:r>
            <a:r>
              <a:rPr lang="es-AR" sz="2000" dirty="0" err="1"/>
              <a:t>prod</a:t>
            </a:r>
            <a:r>
              <a:rPr lang="es-AR" sz="2000" dirty="0"/>
              <a:t>-&gt;precio*</a:t>
            </a:r>
            <a:r>
              <a:rPr lang="es-AR" sz="2000" dirty="0" err="1"/>
              <a:t>prod</a:t>
            </a:r>
            <a:r>
              <a:rPr lang="es-AR" sz="2000" dirty="0"/>
              <a:t>-&gt;cantidad;</a:t>
            </a:r>
          </a:p>
          <a:p>
            <a:r>
              <a:rPr lang="es-AR" sz="2000" dirty="0"/>
              <a:t>				</a:t>
            </a:r>
            <a:r>
              <a:rPr lang="es-AR" sz="2000" dirty="0" err="1"/>
              <a:t>prod</a:t>
            </a:r>
            <a:r>
              <a:rPr lang="es-AR" sz="2000" dirty="0"/>
              <a:t>-&gt;cantidad=0;</a:t>
            </a:r>
          </a:p>
          <a:p>
            <a:r>
              <a:rPr lang="es-AR" sz="2000" dirty="0"/>
              <a:t>			}</a:t>
            </a:r>
            <a:r>
              <a:rPr lang="es-AR" sz="2000" dirty="0" err="1"/>
              <a:t>else</a:t>
            </a:r>
            <a:endParaRPr lang="es-AR" sz="2000" dirty="0"/>
          </a:p>
          <a:p>
            <a:r>
              <a:rPr lang="es-AR" sz="2000" dirty="0"/>
              <a:t>				</a:t>
            </a:r>
            <a:r>
              <a:rPr lang="es-AR" sz="2000" dirty="0" err="1"/>
              <a:t>printf</a:t>
            </a:r>
            <a:r>
              <a:rPr lang="es-AR" sz="2000" dirty="0"/>
              <a:t>("\n No hay stock de este producto \n");</a:t>
            </a:r>
          </a:p>
          <a:p>
            <a:r>
              <a:rPr lang="es-AR" sz="2000" dirty="0"/>
              <a:t>			</a:t>
            </a:r>
            <a:r>
              <a:rPr lang="es-AR" sz="2000" dirty="0" err="1"/>
              <a:t>printf</a:t>
            </a:r>
            <a:r>
              <a:rPr lang="es-AR" sz="2000" dirty="0"/>
              <a:t>("\n");</a:t>
            </a:r>
          </a:p>
          <a:p>
            <a:r>
              <a:rPr lang="es-AR" sz="2000" dirty="0"/>
              <a:t>			</a:t>
            </a:r>
            <a:r>
              <a:rPr lang="es-AR" sz="2000" dirty="0" err="1"/>
              <a:t>printf</a:t>
            </a:r>
            <a:r>
              <a:rPr lang="es-AR" sz="2000" dirty="0"/>
              <a:t>("Llevara algo mas? (1 para SI y 0 para NO) \n");</a:t>
            </a:r>
          </a:p>
          <a:p>
            <a:r>
              <a:rPr lang="es-AR" sz="2000" dirty="0"/>
              <a:t>			</a:t>
            </a:r>
            <a:r>
              <a:rPr lang="es-AR" sz="2000" dirty="0" err="1"/>
              <a:t>scanf</a:t>
            </a:r>
            <a:r>
              <a:rPr lang="es-AR" sz="2000" dirty="0"/>
              <a:t>("%d", &amp;</a:t>
            </a:r>
            <a:r>
              <a:rPr lang="es-AR" sz="2000" dirty="0" err="1"/>
              <a:t>mas_productos</a:t>
            </a:r>
            <a:r>
              <a:rPr lang="es-AR" sz="2000" dirty="0"/>
              <a:t>);</a:t>
            </a:r>
          </a:p>
          <a:p>
            <a:r>
              <a:rPr lang="es-AR" sz="2000" dirty="0"/>
              <a:t>		}</a:t>
            </a:r>
          </a:p>
          <a:p>
            <a:r>
              <a:rPr lang="es-AR" sz="2000" dirty="0"/>
              <a:t>		</a:t>
            </a:r>
            <a:r>
              <a:rPr lang="es-AR" sz="2000" dirty="0" err="1"/>
              <a:t>printf</a:t>
            </a:r>
            <a:r>
              <a:rPr lang="es-AR" sz="2000" dirty="0"/>
              <a:t>("\n");</a:t>
            </a:r>
          </a:p>
          <a:p>
            <a:r>
              <a:rPr lang="es-AR" sz="2000" dirty="0"/>
              <a:t>		</a:t>
            </a:r>
            <a:r>
              <a:rPr lang="es-AR" sz="2000" dirty="0" err="1"/>
              <a:t>printf</a:t>
            </a:r>
            <a:r>
              <a:rPr lang="es-AR" sz="2000" dirty="0"/>
              <a:t>("Total: %f \n", total);</a:t>
            </a:r>
          </a:p>
          <a:p>
            <a:r>
              <a:rPr lang="es-AR" sz="2000" dirty="0"/>
              <a:t>		</a:t>
            </a:r>
            <a:r>
              <a:rPr lang="es-AR" sz="2000" dirty="0" err="1"/>
              <a:t>printf</a:t>
            </a:r>
            <a:r>
              <a:rPr lang="es-AR" sz="2000" dirty="0"/>
              <a:t>("\n");</a:t>
            </a:r>
          </a:p>
          <a:p>
            <a:r>
              <a:rPr lang="es-AR" sz="2000" dirty="0"/>
              <a:t>		</a:t>
            </a:r>
            <a:r>
              <a:rPr lang="es-AR" sz="2000" dirty="0" err="1"/>
              <a:t>printf</a:t>
            </a:r>
            <a:r>
              <a:rPr lang="es-AR" sz="2000" dirty="0"/>
              <a:t>("Hay mas clientes? (1 para SI y 0 para NO) \n");</a:t>
            </a:r>
          </a:p>
          <a:p>
            <a:r>
              <a:rPr lang="es-AR" sz="2000" dirty="0"/>
              <a:t>		</a:t>
            </a:r>
            <a:r>
              <a:rPr lang="es-AR" sz="2000" dirty="0" err="1"/>
              <a:t>scanf</a:t>
            </a:r>
            <a:r>
              <a:rPr lang="es-AR" sz="2000" dirty="0"/>
              <a:t>("%d", &amp;</a:t>
            </a:r>
            <a:r>
              <a:rPr lang="es-AR" sz="2000" dirty="0" err="1"/>
              <a:t>hay_clientes</a:t>
            </a:r>
            <a:r>
              <a:rPr lang="es-AR" sz="2000" dirty="0"/>
              <a:t>);</a:t>
            </a:r>
          </a:p>
          <a:p>
            <a:r>
              <a:rPr lang="es-AR" sz="2000" dirty="0"/>
              <a:t>	}</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467544" y="764704"/>
            <a:ext cx="8280920" cy="5940088"/>
          </a:xfrm>
          <a:prstGeom prst="rect">
            <a:avLst/>
          </a:prstGeom>
        </p:spPr>
        <p:txBody>
          <a:bodyPr wrap="square">
            <a:spAutoFit/>
          </a:bodyPr>
          <a:lstStyle/>
          <a:p>
            <a:r>
              <a:rPr lang="es-AR" sz="1600" dirty="0"/>
              <a:t>	</a:t>
            </a:r>
            <a:r>
              <a:rPr lang="es-AR" sz="1600" dirty="0" err="1"/>
              <a:t>recorrer_recursivamente</a:t>
            </a:r>
            <a:r>
              <a:rPr lang="es-AR" sz="1600" dirty="0"/>
              <a:t>(catalogo, &amp;cola);</a:t>
            </a:r>
          </a:p>
          <a:p>
            <a:r>
              <a:rPr lang="es-AR" sz="1600" dirty="0"/>
              <a:t>	</a:t>
            </a:r>
            <a:r>
              <a:rPr lang="es-AR" sz="1600" dirty="0" err="1"/>
              <a:t>printf</a:t>
            </a:r>
            <a:r>
              <a:rPr lang="es-AR" sz="1600" dirty="0"/>
              <a:t>("\n");</a:t>
            </a:r>
          </a:p>
          <a:p>
            <a:r>
              <a:rPr lang="es-AR" sz="1600" dirty="0"/>
              <a:t>	</a:t>
            </a:r>
            <a:r>
              <a:rPr lang="es-AR" sz="1600" dirty="0" err="1"/>
              <a:t>system</a:t>
            </a:r>
            <a:r>
              <a:rPr lang="es-AR" sz="1600" dirty="0"/>
              <a:t>("pause");	</a:t>
            </a:r>
          </a:p>
          <a:p>
            <a:r>
              <a:rPr lang="es-AR" sz="1600" dirty="0"/>
              <a:t>}</a:t>
            </a:r>
          </a:p>
          <a:p>
            <a:r>
              <a:rPr lang="es-AR" sz="1600" dirty="0" err="1"/>
              <a:t>void</a:t>
            </a:r>
            <a:r>
              <a:rPr lang="es-AR" sz="1600" dirty="0"/>
              <a:t> copiar(</a:t>
            </a:r>
            <a:r>
              <a:rPr lang="es-AR" sz="1600" dirty="0" err="1"/>
              <a:t>char</a:t>
            </a:r>
            <a:r>
              <a:rPr lang="es-AR" sz="1600" dirty="0"/>
              <a:t> s[], </a:t>
            </a:r>
            <a:r>
              <a:rPr lang="es-AR" sz="1600" dirty="0" err="1"/>
              <a:t>char</a:t>
            </a:r>
            <a:r>
              <a:rPr lang="es-AR" sz="1600" dirty="0"/>
              <a:t> t[]){</a:t>
            </a:r>
          </a:p>
          <a:p>
            <a:r>
              <a:rPr lang="es-AR" sz="1600" dirty="0"/>
              <a:t>	</a:t>
            </a:r>
            <a:r>
              <a:rPr lang="es-AR" sz="1600" dirty="0" err="1"/>
              <a:t>int</a:t>
            </a:r>
            <a:r>
              <a:rPr lang="es-AR" sz="1600" dirty="0"/>
              <a:t> i=0;</a:t>
            </a:r>
          </a:p>
          <a:p>
            <a:r>
              <a:rPr lang="es-AR" sz="1600" dirty="0"/>
              <a:t>	while((s[i]=t[i]) != '\0')</a:t>
            </a:r>
          </a:p>
          <a:p>
            <a:r>
              <a:rPr lang="es-AR" sz="1600" dirty="0"/>
              <a:t>		i++;</a:t>
            </a:r>
          </a:p>
          <a:p>
            <a:r>
              <a:rPr lang="es-AR" sz="1600" dirty="0"/>
              <a:t>}</a:t>
            </a:r>
          </a:p>
          <a:p>
            <a:r>
              <a:rPr lang="es-AR" sz="1600" dirty="0" err="1"/>
              <a:t>int</a:t>
            </a:r>
            <a:r>
              <a:rPr lang="es-AR" sz="1600" dirty="0"/>
              <a:t> </a:t>
            </a:r>
            <a:r>
              <a:rPr lang="es-AR" sz="1600" dirty="0" err="1"/>
              <a:t>comparar_cadenas</a:t>
            </a:r>
            <a:r>
              <a:rPr lang="es-AR" sz="1600" dirty="0"/>
              <a:t>(</a:t>
            </a:r>
            <a:r>
              <a:rPr lang="es-AR" sz="1600" dirty="0" err="1"/>
              <a:t>char</a:t>
            </a:r>
            <a:r>
              <a:rPr lang="es-AR" sz="1600" dirty="0"/>
              <a:t> s[], </a:t>
            </a:r>
            <a:r>
              <a:rPr lang="es-AR" sz="1600" dirty="0" err="1"/>
              <a:t>char</a:t>
            </a:r>
            <a:r>
              <a:rPr lang="es-AR" sz="1600" dirty="0"/>
              <a:t> t[]){</a:t>
            </a:r>
          </a:p>
          <a:p>
            <a:r>
              <a:rPr lang="es-AR" sz="1600" dirty="0"/>
              <a:t>	</a:t>
            </a:r>
            <a:r>
              <a:rPr lang="es-AR" sz="1600" dirty="0" err="1"/>
              <a:t>int</a:t>
            </a:r>
            <a:r>
              <a:rPr lang="es-AR" sz="1600" dirty="0"/>
              <a:t> i;</a:t>
            </a:r>
          </a:p>
          <a:p>
            <a:r>
              <a:rPr lang="es-AR" sz="1600" dirty="0"/>
              <a:t>	</a:t>
            </a:r>
            <a:r>
              <a:rPr lang="es-AR" sz="1600" dirty="0" err="1"/>
              <a:t>for</a:t>
            </a:r>
            <a:r>
              <a:rPr lang="es-AR" sz="1600" dirty="0"/>
              <a:t>(i=0; s[i]==t[i]; i++)</a:t>
            </a:r>
          </a:p>
          <a:p>
            <a:r>
              <a:rPr lang="es-AR" sz="1600" dirty="0"/>
              <a:t>		</a:t>
            </a:r>
            <a:r>
              <a:rPr lang="es-AR" sz="1600" dirty="0" err="1"/>
              <a:t>if</a:t>
            </a:r>
            <a:r>
              <a:rPr lang="es-AR" sz="1600" dirty="0"/>
              <a:t>(s[i]=='\0')</a:t>
            </a:r>
          </a:p>
          <a:p>
            <a:r>
              <a:rPr lang="es-AR" sz="1600" dirty="0"/>
              <a:t>			</a:t>
            </a:r>
            <a:r>
              <a:rPr lang="es-AR" sz="1600" dirty="0" err="1"/>
              <a:t>return</a:t>
            </a:r>
            <a:r>
              <a:rPr lang="es-AR" sz="1600" dirty="0"/>
              <a:t> 0;</a:t>
            </a:r>
          </a:p>
          <a:p>
            <a:r>
              <a:rPr lang="es-AR" sz="1600" dirty="0"/>
              <a:t>	</a:t>
            </a:r>
            <a:r>
              <a:rPr lang="es-AR" sz="1600" dirty="0" err="1"/>
              <a:t>return</a:t>
            </a:r>
            <a:r>
              <a:rPr lang="es-AR" sz="1600" dirty="0"/>
              <a:t>(s[i]-t[i]);</a:t>
            </a:r>
          </a:p>
          <a:p>
            <a:r>
              <a:rPr lang="es-AR" sz="1600" dirty="0"/>
              <a:t>}</a:t>
            </a:r>
          </a:p>
          <a:p>
            <a:r>
              <a:rPr lang="es-AR" sz="1600" dirty="0" err="1"/>
              <a:t>void</a:t>
            </a:r>
            <a:r>
              <a:rPr lang="es-AR" sz="1600" dirty="0"/>
              <a:t> crear(nodo **lista){</a:t>
            </a:r>
          </a:p>
          <a:p>
            <a:r>
              <a:rPr lang="es-AR" sz="1600" dirty="0"/>
              <a:t>	*lista=NULL;</a:t>
            </a:r>
          </a:p>
          <a:p>
            <a:r>
              <a:rPr lang="es-AR" sz="1600" dirty="0"/>
              <a:t>}</a:t>
            </a:r>
          </a:p>
          <a:p>
            <a:r>
              <a:rPr lang="es-AR" sz="1600" dirty="0" err="1"/>
              <a:t>void</a:t>
            </a:r>
            <a:r>
              <a:rPr lang="es-AR" sz="1600" dirty="0"/>
              <a:t> </a:t>
            </a:r>
            <a:r>
              <a:rPr lang="es-AR" sz="1600" dirty="0" err="1"/>
              <a:t>crear_cola</a:t>
            </a:r>
            <a:r>
              <a:rPr lang="es-AR" sz="1600" dirty="0"/>
              <a:t>(</a:t>
            </a:r>
            <a:r>
              <a:rPr lang="es-AR" sz="1600" dirty="0" err="1"/>
              <a:t>t_cola</a:t>
            </a:r>
            <a:r>
              <a:rPr lang="es-AR" sz="1600" dirty="0"/>
              <a:t> *cola){</a:t>
            </a:r>
          </a:p>
          <a:p>
            <a:r>
              <a:rPr lang="es-AR" sz="1600" dirty="0"/>
              <a:t>	cola-&gt;primero=NULL;</a:t>
            </a:r>
          </a:p>
          <a:p>
            <a:r>
              <a:rPr lang="es-AR" sz="1600" dirty="0"/>
              <a:t>	cola-&gt;ultimo=NULL;</a:t>
            </a:r>
          </a:p>
          <a:p>
            <a:r>
              <a:rPr lang="es-AR" sz="16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467544" y="908720"/>
            <a:ext cx="8352928" cy="5416868"/>
          </a:xfrm>
          <a:prstGeom prst="rect">
            <a:avLst/>
          </a:prstGeom>
        </p:spPr>
        <p:txBody>
          <a:bodyPr wrap="square">
            <a:spAutoFit/>
          </a:bodyPr>
          <a:lstStyle/>
          <a:p>
            <a:r>
              <a:rPr lang="es-AR" sz="1600" dirty="0" err="1"/>
              <a:t>void</a:t>
            </a:r>
            <a:r>
              <a:rPr lang="es-AR" sz="1600" dirty="0"/>
              <a:t> </a:t>
            </a:r>
            <a:r>
              <a:rPr lang="es-AR" sz="1600" dirty="0" err="1"/>
              <a:t>ingresar_producto</a:t>
            </a:r>
            <a:r>
              <a:rPr lang="es-AR" sz="1600" dirty="0"/>
              <a:t>(nodo *producto, </a:t>
            </a:r>
            <a:r>
              <a:rPr lang="es-AR" sz="1600" dirty="0" err="1"/>
              <a:t>int</a:t>
            </a:r>
            <a:r>
              <a:rPr lang="es-AR" sz="1600" dirty="0"/>
              <a:t> </a:t>
            </a:r>
            <a:r>
              <a:rPr lang="es-AR" sz="1600" dirty="0" err="1"/>
              <a:t>cod</a:t>
            </a:r>
            <a:r>
              <a:rPr lang="es-AR" sz="1600" dirty="0"/>
              <a:t>){</a:t>
            </a:r>
          </a:p>
          <a:p>
            <a:r>
              <a:rPr lang="es-AR" sz="1600" dirty="0"/>
              <a:t>	producto-&gt;</a:t>
            </a:r>
            <a:r>
              <a:rPr lang="es-AR" sz="1600" dirty="0" err="1"/>
              <a:t>cod</a:t>
            </a:r>
            <a:r>
              <a:rPr lang="es-AR" sz="1600" dirty="0"/>
              <a:t>=</a:t>
            </a:r>
            <a:r>
              <a:rPr lang="es-AR" sz="1600" dirty="0" err="1"/>
              <a:t>cod</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cantidad del producto: \n");</a:t>
            </a:r>
          </a:p>
          <a:p>
            <a:r>
              <a:rPr lang="es-AR" sz="1600" dirty="0"/>
              <a:t>	</a:t>
            </a:r>
            <a:r>
              <a:rPr lang="es-AR" sz="1600" dirty="0" err="1"/>
              <a:t>scanf</a:t>
            </a:r>
            <a:r>
              <a:rPr lang="es-AR" sz="1600" dirty="0"/>
              <a:t>("%d", &amp;producto-&gt;cantidad);</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cantidad </a:t>
            </a:r>
            <a:r>
              <a:rPr lang="es-AR" sz="1600" dirty="0" err="1"/>
              <a:t>minima</a:t>
            </a:r>
            <a:r>
              <a:rPr lang="es-AR" sz="1600" dirty="0"/>
              <a:t> del producto: \n");</a:t>
            </a:r>
          </a:p>
          <a:p>
            <a:r>
              <a:rPr lang="es-AR" sz="1600" dirty="0"/>
              <a:t>	</a:t>
            </a:r>
            <a:r>
              <a:rPr lang="es-AR" sz="1600" dirty="0" err="1"/>
              <a:t>scanf</a:t>
            </a:r>
            <a:r>
              <a:rPr lang="es-AR" sz="1600" dirty="0"/>
              <a:t>("%d", &amp;producto-&gt;</a:t>
            </a:r>
            <a:r>
              <a:rPr lang="es-AR" sz="1600" dirty="0" err="1"/>
              <a:t>minimo</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a:t>
            </a:r>
            <a:r>
              <a:rPr lang="es-AR" sz="1600" dirty="0" err="1"/>
              <a:t>categoria</a:t>
            </a:r>
            <a:r>
              <a:rPr lang="es-AR" sz="1600" dirty="0"/>
              <a:t> del producto: \n");</a:t>
            </a:r>
          </a:p>
          <a:p>
            <a:r>
              <a:rPr lang="es-AR" sz="1600" dirty="0"/>
              <a:t>	</a:t>
            </a:r>
            <a:r>
              <a:rPr lang="es-AR" sz="1600" dirty="0" err="1"/>
              <a:t>scanf</a:t>
            </a:r>
            <a:r>
              <a:rPr lang="es-AR" sz="1600" dirty="0"/>
              <a:t>("%S", &amp;producto-&gt;</a:t>
            </a:r>
            <a:r>
              <a:rPr lang="es-AR" sz="1600" dirty="0" err="1"/>
              <a:t>categoria</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tipo del producto: \n");</a:t>
            </a:r>
          </a:p>
          <a:p>
            <a:r>
              <a:rPr lang="es-AR" sz="1600" dirty="0"/>
              <a:t>	</a:t>
            </a:r>
            <a:r>
              <a:rPr lang="es-AR" sz="1600" dirty="0" err="1"/>
              <a:t>scanf</a:t>
            </a:r>
            <a:r>
              <a:rPr lang="es-AR" sz="1600" dirty="0"/>
              <a:t>("%S", &amp;producto-&gt;tipo);</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a:t>
            </a:r>
            <a:r>
              <a:rPr lang="es-AR" sz="1600" dirty="0" err="1"/>
              <a:t>tamanio</a:t>
            </a:r>
            <a:r>
              <a:rPr lang="es-AR" sz="1600" dirty="0"/>
              <a:t> del producto: \n");</a:t>
            </a:r>
          </a:p>
          <a:p>
            <a:r>
              <a:rPr lang="es-AR" sz="1600" dirty="0"/>
              <a:t>	</a:t>
            </a:r>
            <a:r>
              <a:rPr lang="es-AR" sz="1600" dirty="0" err="1"/>
              <a:t>scanf</a:t>
            </a:r>
            <a:r>
              <a:rPr lang="es-AR" sz="1600" dirty="0"/>
              <a:t>("%d", &amp;producto-&gt;</a:t>
            </a:r>
            <a:r>
              <a:rPr lang="es-AR" sz="1600" dirty="0" err="1"/>
              <a:t>tamanio</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precio del producto: \n");</a:t>
            </a:r>
          </a:p>
          <a:p>
            <a:r>
              <a:rPr lang="es-AR" sz="1600" dirty="0"/>
              <a:t>	</a:t>
            </a:r>
            <a:r>
              <a:rPr lang="es-AR" sz="1600" dirty="0" err="1"/>
              <a:t>scanf</a:t>
            </a:r>
            <a:r>
              <a:rPr lang="es-AR" sz="1600" dirty="0"/>
              <a:t>("%f", &amp;producto-&gt;precio);	</a:t>
            </a:r>
          </a:p>
          <a:p>
            <a:r>
              <a:rPr lang="es-AR" sz="16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4647426"/>
          </a:xfrm>
          <a:prstGeom prst="rect">
            <a:avLst/>
          </a:prstGeom>
          <a:noFill/>
        </p:spPr>
        <p:txBody>
          <a:bodyPr wrap="square" rtlCol="0">
            <a:spAutoFit/>
          </a:bodyPr>
          <a:lstStyle/>
          <a:p>
            <a:pPr algn="just"/>
            <a:r>
              <a:rPr lang="es-AR" sz="1600" b="1" u="sng" cap="all" dirty="0" smtClean="0"/>
              <a:t>ESTRUTURA DE LOS NODOS y variables:</a:t>
            </a:r>
          </a:p>
          <a:p>
            <a:pPr algn="just"/>
            <a:endParaRPr lang="es-AR" sz="1400" cap="all" dirty="0" smtClean="0"/>
          </a:p>
          <a:p>
            <a:pPr lvl="2" algn="just"/>
            <a:r>
              <a:rPr lang="es-AR" sz="1400" i="1" dirty="0" smtClean="0">
                <a:latin typeface="Courier New" pitchFamily="49" charset="0"/>
                <a:cs typeface="Courier New" pitchFamily="49" charset="0"/>
              </a:rPr>
              <a:t>/*Nodo con los datos del paciente, para lista pacientes*/</a:t>
            </a: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int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cod</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dni</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char</a:t>
            </a:r>
            <a:r>
              <a:rPr lang="es-AR" sz="1400" i="1" dirty="0">
                <a:latin typeface="Courier New" pitchFamily="49" charset="0"/>
                <a:cs typeface="Courier New" pitchFamily="49" charset="0"/>
              </a:rPr>
              <a:t> nombre[20], apellido[20], contacto[30];</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char</a:t>
            </a:r>
            <a:r>
              <a:rPr lang="es-AR" sz="1400" i="1" dirty="0">
                <a:latin typeface="Courier New" pitchFamily="49" charset="0"/>
                <a:cs typeface="Courier New" pitchFamily="49" charset="0"/>
              </a:rPr>
              <a:t> historia[200], diagnostico[20];</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int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pri_ingreso</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ult_atencion</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ult_internacion</a:t>
            </a:r>
            <a:r>
              <a:rPr lang="es-AR" sz="1400" i="1" dirty="0">
                <a:latin typeface="Courier New" pitchFamily="49" charset="0"/>
                <a:cs typeface="Courier New" pitchFamily="49" charset="0"/>
              </a:rPr>
              <a:t>; //AAAAMMDD</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sig</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}nodo;</a:t>
            </a:r>
          </a:p>
          <a:p>
            <a:pPr lvl="2" algn="just"/>
            <a:endParaRPr lang="es-AR" sz="1400" i="1" dirty="0" smtClean="0">
              <a:latin typeface="Courier New" pitchFamily="49" charset="0"/>
              <a:cs typeface="Courier New" pitchFamily="49" charset="0"/>
            </a:endParaRPr>
          </a:p>
          <a:p>
            <a:pPr lvl="2" algn="just"/>
            <a:r>
              <a:rPr lang="es-AR" sz="1400" i="1" dirty="0" smtClean="0">
                <a:latin typeface="Courier New" pitchFamily="49" charset="0"/>
                <a:cs typeface="Courier New" pitchFamily="49" charset="0"/>
              </a:rPr>
              <a:t>/*Nodo con puntero a nodo paciente para encolar en cola </a:t>
            </a:r>
            <a:r>
              <a:rPr lang="es-AR" sz="1400" i="1" dirty="0" err="1" smtClean="0">
                <a:latin typeface="Courier New" pitchFamily="49" charset="0"/>
                <a:cs typeface="Courier New" pitchFamily="49" charset="0"/>
              </a:rPr>
              <a:t>atencion</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pac</a:t>
            </a:r>
            <a:r>
              <a:rPr lang="es-AR" sz="1400" i="1" dirty="0" smtClean="0">
                <a:latin typeface="Courier New" pitchFamily="49" charset="0"/>
                <a:cs typeface="Courier New" pitchFamily="49" charset="0"/>
              </a:rPr>
              <a:t>*/</a:t>
            </a: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tipo_nodo_paciente</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	nodo *paciente;</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tipo_nodo_paciente</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sig</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a:t>
            </a:r>
            <a:r>
              <a:rPr lang="es-AR" sz="1400" i="1" dirty="0" err="1">
                <a:latin typeface="Courier New" pitchFamily="49" charset="0"/>
                <a:cs typeface="Courier New" pitchFamily="49" charset="0"/>
              </a:rPr>
              <a:t>nodo_paciente</a:t>
            </a:r>
            <a:r>
              <a:rPr lang="es-AR" sz="1400" i="1" dirty="0" smtClean="0">
                <a:latin typeface="Courier New" pitchFamily="49" charset="0"/>
                <a:cs typeface="Courier New" pitchFamily="49" charset="0"/>
              </a:rPr>
              <a:t>;</a:t>
            </a:r>
          </a:p>
          <a:p>
            <a:pPr lvl="2" algn="just"/>
            <a:endParaRPr lang="es-AR" sz="1400" i="1" dirty="0" smtClean="0">
              <a:latin typeface="Courier New" pitchFamily="49" charset="0"/>
              <a:cs typeface="Courier New" pitchFamily="49" charset="0"/>
            </a:endParaRPr>
          </a:p>
          <a:p>
            <a:pPr lvl="2" algn="just"/>
            <a:r>
              <a:rPr lang="es-AR" sz="1400" i="1" dirty="0" smtClean="0">
                <a:latin typeface="Courier New" pitchFamily="49" charset="0"/>
                <a:cs typeface="Courier New" pitchFamily="49" charset="0"/>
              </a:rPr>
              <a:t>/*Nodo para cola de </a:t>
            </a:r>
            <a:r>
              <a:rPr lang="es-AR" sz="1400" i="1" dirty="0" err="1" smtClean="0">
                <a:latin typeface="Courier New" pitchFamily="49" charset="0"/>
                <a:cs typeface="Courier New" pitchFamily="49" charset="0"/>
              </a:rPr>
              <a:t>atencion</a:t>
            </a:r>
            <a:r>
              <a:rPr lang="es-AR" sz="1400" i="1" dirty="0" smtClean="0">
                <a:latin typeface="Courier New" pitchFamily="49" charset="0"/>
                <a:cs typeface="Courier New" pitchFamily="49" charset="0"/>
              </a:rPr>
              <a:t> de pacientes*/</a:t>
            </a:r>
            <a:endParaRPr lang="es-AR" sz="1400" i="1" dirty="0">
              <a:latin typeface="Courier New" pitchFamily="49" charset="0"/>
              <a:cs typeface="Courier New" pitchFamily="49" charset="0"/>
            </a:endParaRPr>
          </a:p>
          <a:p>
            <a:pPr lvl="2" algn="just"/>
            <a:r>
              <a:rPr lang="es-AR" sz="1400" i="1" dirty="0" err="1">
                <a:latin typeface="Courier New" pitchFamily="49" charset="0"/>
                <a:cs typeface="Courier New" pitchFamily="49" charset="0"/>
              </a:rPr>
              <a:t>typedef</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tipo_cola_paciente</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nodo_paciente</a:t>
            </a:r>
            <a:r>
              <a:rPr lang="es-AR" sz="1400" i="1" dirty="0">
                <a:latin typeface="Courier New" pitchFamily="49" charset="0"/>
                <a:cs typeface="Courier New" pitchFamily="49" charset="0"/>
              </a:rPr>
              <a:t> *primero, *ultimo;</a:t>
            </a:r>
          </a:p>
          <a:p>
            <a:pPr lvl="2" algn="just"/>
            <a:r>
              <a:rPr lang="es-AR" sz="1400" i="1" dirty="0">
                <a:latin typeface="Courier New" pitchFamily="49" charset="0"/>
                <a:cs typeface="Courier New" pitchFamily="49" charset="0"/>
              </a:rPr>
              <a:t>}</a:t>
            </a:r>
            <a:r>
              <a:rPr lang="es-AR" sz="1400" i="1" dirty="0" err="1">
                <a:latin typeface="Courier New" pitchFamily="49" charset="0"/>
                <a:cs typeface="Courier New" pitchFamily="49" charset="0"/>
              </a:rPr>
              <a:t>t_cola_paciente</a:t>
            </a:r>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p:txBody>
      </p:sp>
    </p:spTree>
    <p:extLst>
      <p:ext uri="{BB962C8B-B14F-4D97-AF65-F5344CB8AC3E}">
        <p14:creationId xmlns:p14="http://schemas.microsoft.com/office/powerpoint/2010/main" val="4235069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836712"/>
            <a:ext cx="8496944" cy="5632311"/>
          </a:xfrm>
          <a:prstGeom prst="rect">
            <a:avLst/>
          </a:prstGeom>
        </p:spPr>
        <p:txBody>
          <a:bodyPr wrap="square">
            <a:spAutoFit/>
          </a:bodyPr>
          <a:lstStyle/>
          <a:p>
            <a:r>
              <a:rPr lang="es-AR" sz="2000" dirty="0" err="1"/>
              <a:t>void</a:t>
            </a:r>
            <a:r>
              <a:rPr lang="es-AR" sz="2000" dirty="0"/>
              <a:t> </a:t>
            </a:r>
            <a:r>
              <a:rPr lang="es-AR" sz="2000" dirty="0" err="1"/>
              <a:t>insertar_producto</a:t>
            </a:r>
            <a:r>
              <a:rPr lang="es-AR" sz="2000" dirty="0"/>
              <a:t>(nodo **lista, nodo *producto){</a:t>
            </a:r>
          </a:p>
          <a:p>
            <a:r>
              <a:rPr lang="es-AR" sz="2000" dirty="0"/>
              <a:t>	nodo *actual, *anterior;</a:t>
            </a:r>
          </a:p>
          <a:p>
            <a:r>
              <a:rPr lang="es-AR" sz="2000" dirty="0"/>
              <a:t>	nodo *nuevo=(nodo *)</a:t>
            </a:r>
            <a:r>
              <a:rPr lang="es-AR" sz="2000" dirty="0" err="1"/>
              <a:t>malloc</a:t>
            </a:r>
            <a:r>
              <a:rPr lang="es-AR" sz="2000" dirty="0"/>
              <a:t>(</a:t>
            </a:r>
            <a:r>
              <a:rPr lang="es-AR" sz="2000" dirty="0" err="1"/>
              <a:t>sizeof</a:t>
            </a:r>
            <a:r>
              <a:rPr lang="es-AR" sz="2000" dirty="0"/>
              <a:t>(nodo));</a:t>
            </a:r>
          </a:p>
          <a:p>
            <a:r>
              <a:rPr lang="es-AR" sz="2000" dirty="0"/>
              <a:t>	nuevo=producto;</a:t>
            </a:r>
          </a:p>
          <a:p>
            <a:r>
              <a:rPr lang="es-AR" sz="2000" dirty="0"/>
              <a:t>	actual=*lista;</a:t>
            </a:r>
          </a:p>
          <a:p>
            <a:r>
              <a:rPr lang="es-AR" sz="2000" dirty="0"/>
              <a:t>	anterior=NULL;</a:t>
            </a:r>
          </a:p>
          <a:p>
            <a:r>
              <a:rPr lang="es-AR" sz="2000" dirty="0"/>
              <a:t>	while(actual!=NULL &amp;&amp; actual-&gt;</a:t>
            </a:r>
            <a:r>
              <a:rPr lang="es-AR" sz="2000" dirty="0" err="1"/>
              <a:t>cod</a:t>
            </a:r>
            <a:r>
              <a:rPr lang="es-AR" sz="2000" dirty="0"/>
              <a:t>&lt;nuevo-&gt;</a:t>
            </a:r>
            <a:r>
              <a:rPr lang="es-AR" sz="2000" dirty="0" err="1"/>
              <a:t>cod</a:t>
            </a:r>
            <a:r>
              <a:rPr lang="es-AR" sz="2000" dirty="0"/>
              <a:t>){</a:t>
            </a:r>
          </a:p>
          <a:p>
            <a:r>
              <a:rPr lang="es-AR" sz="2000" dirty="0"/>
              <a:t>		anterior=actual;</a:t>
            </a:r>
          </a:p>
          <a:p>
            <a:r>
              <a:rPr lang="es-AR" sz="2000" dirty="0"/>
              <a:t>		actual=actual-&gt;</a:t>
            </a:r>
            <a:r>
              <a:rPr lang="es-AR" sz="2000" dirty="0" err="1"/>
              <a:t>sig</a:t>
            </a:r>
            <a:r>
              <a:rPr lang="es-AR" sz="2000" dirty="0"/>
              <a:t>;</a:t>
            </a:r>
          </a:p>
          <a:p>
            <a:r>
              <a:rPr lang="es-AR" sz="2000" dirty="0"/>
              <a:t>	}</a:t>
            </a:r>
          </a:p>
          <a:p>
            <a:r>
              <a:rPr lang="es-AR" sz="2000" dirty="0"/>
              <a:t>	</a:t>
            </a:r>
            <a:r>
              <a:rPr lang="es-AR" sz="2000" dirty="0" err="1"/>
              <a:t>if</a:t>
            </a:r>
            <a:r>
              <a:rPr lang="es-AR" sz="2000" dirty="0"/>
              <a:t>(anterior!=NULL){	/*Inserto en el cuerpo*/</a:t>
            </a:r>
          </a:p>
          <a:p>
            <a:r>
              <a:rPr lang="es-AR" sz="2000" dirty="0"/>
              <a:t>		anterior-&gt;</a:t>
            </a:r>
            <a:r>
              <a:rPr lang="es-AR" sz="2000" dirty="0" err="1"/>
              <a:t>sig</a:t>
            </a:r>
            <a:r>
              <a:rPr lang="es-AR" sz="2000" dirty="0"/>
              <a:t>=nuevo;</a:t>
            </a:r>
          </a:p>
          <a:p>
            <a:r>
              <a:rPr lang="es-AR" sz="2000" dirty="0"/>
              <a:t>		nuevo-&gt;</a:t>
            </a:r>
            <a:r>
              <a:rPr lang="es-AR" sz="2000" dirty="0" err="1"/>
              <a:t>sig</a:t>
            </a:r>
            <a:r>
              <a:rPr lang="es-AR" sz="2000" dirty="0"/>
              <a:t>=actual;</a:t>
            </a:r>
          </a:p>
          <a:p>
            <a:r>
              <a:rPr lang="es-AR" sz="2000" dirty="0"/>
              <a:t>	}</a:t>
            </a:r>
            <a:r>
              <a:rPr lang="es-AR" sz="2000" dirty="0" err="1"/>
              <a:t>else</a:t>
            </a:r>
            <a:r>
              <a:rPr lang="es-AR" sz="2000" dirty="0"/>
              <a:t>{				/*Inserto al inicio*/</a:t>
            </a:r>
          </a:p>
          <a:p>
            <a:r>
              <a:rPr lang="es-AR" sz="2000" dirty="0"/>
              <a:t>		nuevo-&gt;</a:t>
            </a:r>
            <a:r>
              <a:rPr lang="es-AR" sz="2000" dirty="0" err="1"/>
              <a:t>sig</a:t>
            </a:r>
            <a:r>
              <a:rPr lang="es-AR" sz="2000" dirty="0"/>
              <a:t>=*lista;</a:t>
            </a:r>
          </a:p>
          <a:p>
            <a:r>
              <a:rPr lang="es-AR" sz="2000" dirty="0"/>
              <a:t>		*lista=nuevo;</a:t>
            </a:r>
          </a:p>
          <a:p>
            <a:r>
              <a:rPr lang="es-AR" sz="2000" dirty="0"/>
              <a:t>	}	</a:t>
            </a:r>
          </a:p>
          <a:p>
            <a:r>
              <a:rPr lang="es-AR" sz="20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712968" cy="5632311"/>
          </a:xfrm>
          <a:prstGeom prst="rect">
            <a:avLst/>
          </a:prstGeom>
        </p:spPr>
        <p:txBody>
          <a:bodyPr wrap="square">
            <a:spAutoFit/>
          </a:bodyPr>
          <a:lstStyle/>
          <a:p>
            <a:r>
              <a:rPr lang="es-AR" sz="2400" dirty="0" err="1"/>
              <a:t>void</a:t>
            </a:r>
            <a:r>
              <a:rPr lang="es-AR" sz="2400" dirty="0"/>
              <a:t> cargar(nodo **lista){</a:t>
            </a:r>
          </a:p>
          <a:p>
            <a:r>
              <a:rPr lang="es-AR" sz="2400" dirty="0"/>
              <a:t>	</a:t>
            </a:r>
            <a:r>
              <a:rPr lang="es-AR" sz="2400" dirty="0" err="1"/>
              <a:t>int</a:t>
            </a:r>
            <a:r>
              <a:rPr lang="es-AR" sz="2400" dirty="0"/>
              <a:t> </a:t>
            </a:r>
            <a:r>
              <a:rPr lang="es-AR" sz="2400" dirty="0" err="1"/>
              <a:t>cod</a:t>
            </a:r>
            <a:r>
              <a:rPr lang="es-AR" sz="2400" dirty="0"/>
              <a:t>;</a:t>
            </a:r>
          </a:p>
          <a:p>
            <a:r>
              <a:rPr lang="es-AR" sz="2400" dirty="0"/>
              <a:t>	nodo *producto;</a:t>
            </a:r>
          </a:p>
          <a:p>
            <a:r>
              <a:rPr lang="es-AR" sz="2400" dirty="0"/>
              <a:t>	</a:t>
            </a:r>
            <a:r>
              <a:rPr lang="es-AR" sz="2400" dirty="0" err="1"/>
              <a:t>printf</a:t>
            </a:r>
            <a:r>
              <a:rPr lang="es-AR" sz="2400" dirty="0"/>
              <a:t>("\n");</a:t>
            </a:r>
          </a:p>
          <a:p>
            <a:r>
              <a:rPr lang="es-AR" sz="2400" dirty="0"/>
              <a:t>	</a:t>
            </a:r>
            <a:r>
              <a:rPr lang="es-AR" sz="2400" dirty="0" err="1"/>
              <a:t>printf</a:t>
            </a:r>
            <a:r>
              <a:rPr lang="es-AR" sz="2400" dirty="0"/>
              <a:t>("Ingrese el </a:t>
            </a:r>
            <a:r>
              <a:rPr lang="es-AR" sz="2400" dirty="0" err="1"/>
              <a:t>codigo</a:t>
            </a:r>
            <a:r>
              <a:rPr lang="es-AR" sz="2400" dirty="0"/>
              <a:t> del producto, 0 para terminar: \n");</a:t>
            </a:r>
          </a:p>
          <a:p>
            <a:r>
              <a:rPr lang="es-AR" sz="2400" dirty="0"/>
              <a:t>	</a:t>
            </a:r>
            <a:r>
              <a:rPr lang="es-AR" sz="2400" dirty="0" err="1"/>
              <a:t>scanf</a:t>
            </a:r>
            <a:r>
              <a:rPr lang="es-AR" sz="2400" dirty="0"/>
              <a:t>("%d", &amp;</a:t>
            </a:r>
            <a:r>
              <a:rPr lang="es-AR" sz="2400" dirty="0" err="1"/>
              <a:t>cod</a:t>
            </a:r>
            <a:r>
              <a:rPr lang="es-AR" sz="2400" dirty="0"/>
              <a:t>);</a:t>
            </a:r>
          </a:p>
          <a:p>
            <a:r>
              <a:rPr lang="es-AR" sz="2400" dirty="0"/>
              <a:t>	while(</a:t>
            </a:r>
            <a:r>
              <a:rPr lang="es-AR" sz="2400" dirty="0" err="1"/>
              <a:t>cod</a:t>
            </a:r>
            <a:r>
              <a:rPr lang="es-AR" sz="2400" dirty="0"/>
              <a:t>){</a:t>
            </a:r>
          </a:p>
          <a:p>
            <a:r>
              <a:rPr lang="es-AR" sz="2400" dirty="0"/>
              <a:t>		</a:t>
            </a:r>
            <a:r>
              <a:rPr lang="es-AR" sz="2400" dirty="0" err="1"/>
              <a:t>ingresar_producto</a:t>
            </a:r>
            <a:r>
              <a:rPr lang="es-AR" sz="2400" dirty="0"/>
              <a:t>(producto, </a:t>
            </a:r>
            <a:r>
              <a:rPr lang="es-AR" sz="2400" dirty="0" err="1"/>
              <a:t>cod</a:t>
            </a:r>
            <a:r>
              <a:rPr lang="es-AR" sz="2400" dirty="0"/>
              <a:t>);</a:t>
            </a:r>
          </a:p>
          <a:p>
            <a:r>
              <a:rPr lang="es-AR" sz="2400" dirty="0"/>
              <a:t>		</a:t>
            </a:r>
            <a:r>
              <a:rPr lang="es-AR" sz="2400" dirty="0" err="1"/>
              <a:t>insertar_producto</a:t>
            </a:r>
            <a:r>
              <a:rPr lang="es-AR" sz="2400" dirty="0"/>
              <a:t>(lista, producto);</a:t>
            </a:r>
          </a:p>
          <a:p>
            <a:r>
              <a:rPr lang="es-AR" sz="2400" dirty="0"/>
              <a:t>		</a:t>
            </a:r>
            <a:r>
              <a:rPr lang="es-AR" sz="2400" dirty="0" err="1"/>
              <a:t>printf</a:t>
            </a:r>
            <a:r>
              <a:rPr lang="es-AR" sz="2400" dirty="0"/>
              <a:t>("\n");</a:t>
            </a:r>
          </a:p>
          <a:p>
            <a:r>
              <a:rPr lang="es-AR" sz="2400" dirty="0"/>
              <a:t>		</a:t>
            </a:r>
            <a:r>
              <a:rPr lang="es-AR" sz="2400" dirty="0" err="1"/>
              <a:t>printf</a:t>
            </a:r>
            <a:r>
              <a:rPr lang="es-AR" sz="2400" dirty="0"/>
              <a:t>("Ingrese el </a:t>
            </a:r>
            <a:r>
              <a:rPr lang="es-AR" sz="2400" dirty="0" err="1"/>
              <a:t>codigo</a:t>
            </a:r>
            <a:r>
              <a:rPr lang="es-AR" sz="2400" dirty="0"/>
              <a:t> del producto, 0 para terminar: \n");</a:t>
            </a:r>
          </a:p>
          <a:p>
            <a:r>
              <a:rPr lang="es-AR" sz="2400" dirty="0"/>
              <a:t>		</a:t>
            </a:r>
            <a:r>
              <a:rPr lang="es-AR" sz="2400" dirty="0" err="1"/>
              <a:t>scanf</a:t>
            </a:r>
            <a:r>
              <a:rPr lang="es-AR" sz="2400" dirty="0"/>
              <a:t>("%d", &amp;</a:t>
            </a:r>
            <a:r>
              <a:rPr lang="es-AR" sz="2400" dirty="0" err="1"/>
              <a:t>cod</a:t>
            </a:r>
            <a:r>
              <a:rPr lang="es-AR" sz="2400" dirty="0"/>
              <a:t>);</a:t>
            </a:r>
          </a:p>
          <a:p>
            <a:r>
              <a:rPr lang="es-AR" sz="2400" dirty="0"/>
              <a:t>	}</a:t>
            </a:r>
          </a:p>
          <a:p>
            <a:r>
              <a:rPr lang="es-AR" sz="24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95536" y="764704"/>
            <a:ext cx="8496944" cy="5678478"/>
          </a:xfrm>
          <a:prstGeom prst="rect">
            <a:avLst/>
          </a:prstGeom>
        </p:spPr>
        <p:txBody>
          <a:bodyPr wrap="square">
            <a:spAutoFit/>
          </a:bodyPr>
          <a:lstStyle/>
          <a:p>
            <a:r>
              <a:rPr lang="es-AR" sz="1100" dirty="0" err="1"/>
              <a:t>void</a:t>
            </a:r>
            <a:r>
              <a:rPr lang="es-AR" sz="1100" dirty="0"/>
              <a:t> </a:t>
            </a:r>
            <a:r>
              <a:rPr lang="es-AR" sz="1100" dirty="0" err="1"/>
              <a:t>cargar_pila</a:t>
            </a:r>
            <a:r>
              <a:rPr lang="es-AR" sz="1100" dirty="0"/>
              <a:t>(nodo **pila){</a:t>
            </a:r>
          </a:p>
          <a:p>
            <a:r>
              <a:rPr lang="es-AR" sz="1100" dirty="0"/>
              <a:t>	</a:t>
            </a:r>
            <a:r>
              <a:rPr lang="es-AR" sz="1100" dirty="0" err="1"/>
              <a:t>int</a:t>
            </a:r>
            <a:r>
              <a:rPr lang="es-AR" sz="1100" dirty="0"/>
              <a:t> </a:t>
            </a:r>
            <a:r>
              <a:rPr lang="es-AR" sz="1100" dirty="0" err="1"/>
              <a:t>cod</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t>
            </a:r>
            <a:r>
              <a:rPr lang="es-AR" sz="1100" dirty="0" err="1"/>
              <a:t>codigo</a:t>
            </a:r>
            <a:r>
              <a:rPr lang="es-AR" sz="1100" dirty="0"/>
              <a:t> del producto, 0 para terminar: \n");</a:t>
            </a:r>
          </a:p>
          <a:p>
            <a:r>
              <a:rPr lang="es-AR" sz="1100" dirty="0"/>
              <a:t>	</a:t>
            </a:r>
            <a:r>
              <a:rPr lang="es-AR" sz="1100" dirty="0" err="1"/>
              <a:t>scanf</a:t>
            </a:r>
            <a:r>
              <a:rPr lang="es-AR" sz="1100" dirty="0"/>
              <a:t>("%d", &amp;</a:t>
            </a:r>
            <a:r>
              <a:rPr lang="es-AR" sz="1100" dirty="0" err="1"/>
              <a:t>cod</a:t>
            </a:r>
            <a:r>
              <a:rPr lang="es-AR" sz="1100" dirty="0"/>
              <a:t>);</a:t>
            </a:r>
          </a:p>
          <a:p>
            <a:r>
              <a:rPr lang="es-AR" sz="1100" dirty="0"/>
              <a:t>	while(</a:t>
            </a:r>
            <a:r>
              <a:rPr lang="es-AR" sz="1100" dirty="0" err="1"/>
              <a:t>cod</a:t>
            </a:r>
            <a:r>
              <a:rPr lang="es-AR" sz="1100" dirty="0"/>
              <a:t>){</a:t>
            </a:r>
          </a:p>
          <a:p>
            <a:r>
              <a:rPr lang="es-AR" sz="1100" dirty="0"/>
              <a:t>		nodo *nuevo=(nodo *)</a:t>
            </a:r>
            <a:r>
              <a:rPr lang="es-AR" sz="1100" dirty="0" err="1"/>
              <a:t>malloc</a:t>
            </a:r>
            <a:r>
              <a:rPr lang="es-AR" sz="1100" dirty="0"/>
              <a:t>(</a:t>
            </a:r>
            <a:r>
              <a:rPr lang="es-AR" sz="1100" dirty="0" err="1"/>
              <a:t>sizeof</a:t>
            </a:r>
            <a:r>
              <a:rPr lang="es-AR" sz="1100" dirty="0"/>
              <a:t>(nodo));</a:t>
            </a:r>
          </a:p>
          <a:p>
            <a:r>
              <a:rPr lang="es-AR" sz="1100" dirty="0"/>
              <a:t>		nuevo-&gt;</a:t>
            </a:r>
            <a:r>
              <a:rPr lang="es-AR" sz="1100" dirty="0" err="1"/>
              <a:t>cod</a:t>
            </a:r>
            <a:r>
              <a:rPr lang="es-AR" sz="1100" dirty="0"/>
              <a:t>=</a:t>
            </a:r>
            <a:r>
              <a:rPr lang="es-AR" sz="1100" dirty="0" err="1"/>
              <a:t>cod</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cantidad del producto: \n");</a:t>
            </a:r>
          </a:p>
          <a:p>
            <a:r>
              <a:rPr lang="es-AR" sz="1100" dirty="0"/>
              <a:t>		</a:t>
            </a:r>
            <a:r>
              <a:rPr lang="es-AR" sz="1100" dirty="0" err="1"/>
              <a:t>scanf</a:t>
            </a:r>
            <a:r>
              <a:rPr lang="es-AR" sz="1100" dirty="0"/>
              <a:t>("%d", &amp;nuevo-&gt;cantidad);</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cantidad </a:t>
            </a:r>
            <a:r>
              <a:rPr lang="es-AR" sz="1100" dirty="0" err="1"/>
              <a:t>minima</a:t>
            </a:r>
            <a:r>
              <a:rPr lang="es-AR" sz="1100" dirty="0"/>
              <a:t> del producto: \n");</a:t>
            </a:r>
          </a:p>
          <a:p>
            <a:r>
              <a:rPr lang="es-AR" sz="1100" dirty="0"/>
              <a:t>		</a:t>
            </a:r>
            <a:r>
              <a:rPr lang="es-AR" sz="1100" dirty="0" err="1"/>
              <a:t>scanf</a:t>
            </a:r>
            <a:r>
              <a:rPr lang="es-AR" sz="1100" dirty="0"/>
              <a:t>("%d", &amp;nuevo-&gt;</a:t>
            </a:r>
            <a:r>
              <a:rPr lang="es-AR" sz="1100" dirty="0" err="1"/>
              <a:t>minimo</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la </a:t>
            </a:r>
            <a:r>
              <a:rPr lang="es-AR" sz="1100" dirty="0" err="1"/>
              <a:t>categoria</a:t>
            </a:r>
            <a:r>
              <a:rPr lang="es-AR" sz="1100" dirty="0"/>
              <a:t> del producto: \n");</a:t>
            </a:r>
          </a:p>
          <a:p>
            <a:r>
              <a:rPr lang="es-AR" sz="1100" dirty="0"/>
              <a:t>		</a:t>
            </a:r>
            <a:r>
              <a:rPr lang="es-AR" sz="1100" dirty="0" err="1"/>
              <a:t>scanf</a:t>
            </a:r>
            <a:r>
              <a:rPr lang="es-AR" sz="1100" dirty="0"/>
              <a:t>("%S", &amp;nuevo-&gt;</a:t>
            </a:r>
            <a:r>
              <a:rPr lang="es-AR" sz="1100" dirty="0" err="1"/>
              <a:t>categoria</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tipo del producto: \n");</a:t>
            </a:r>
          </a:p>
          <a:p>
            <a:r>
              <a:rPr lang="es-AR" sz="1100" dirty="0"/>
              <a:t>		</a:t>
            </a:r>
            <a:r>
              <a:rPr lang="es-AR" sz="1100" dirty="0" err="1"/>
              <a:t>scanf</a:t>
            </a:r>
            <a:r>
              <a:rPr lang="es-AR" sz="1100" dirty="0"/>
              <a:t>("%S", &amp;nuevo-&gt;tipo);</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t>
            </a:r>
            <a:r>
              <a:rPr lang="es-AR" sz="1100" dirty="0" err="1"/>
              <a:t>tamanio</a:t>
            </a:r>
            <a:r>
              <a:rPr lang="es-AR" sz="1100" dirty="0"/>
              <a:t> del producto: \n");</a:t>
            </a:r>
          </a:p>
          <a:p>
            <a:r>
              <a:rPr lang="es-AR" sz="1100" dirty="0"/>
              <a:t>		</a:t>
            </a:r>
            <a:r>
              <a:rPr lang="es-AR" sz="1100" dirty="0" err="1"/>
              <a:t>scanf</a:t>
            </a:r>
            <a:r>
              <a:rPr lang="es-AR" sz="1100" dirty="0"/>
              <a:t>("%f", &amp;nuevo-&gt;</a:t>
            </a:r>
            <a:r>
              <a:rPr lang="es-AR" sz="1100" dirty="0" err="1"/>
              <a:t>tamanio</a:t>
            </a:r>
            <a:r>
              <a:rPr lang="es-AR" sz="1100" dirty="0"/>
              <a:t>);</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precio del producto: \n");</a:t>
            </a:r>
          </a:p>
          <a:p>
            <a:r>
              <a:rPr lang="es-AR" sz="1100" dirty="0"/>
              <a:t>		</a:t>
            </a:r>
            <a:r>
              <a:rPr lang="es-AR" sz="1100" dirty="0" err="1"/>
              <a:t>scanf</a:t>
            </a:r>
            <a:r>
              <a:rPr lang="es-AR" sz="1100" dirty="0"/>
              <a:t>("%f", &amp;nuevo-&gt;precio);</a:t>
            </a:r>
          </a:p>
          <a:p>
            <a:r>
              <a:rPr lang="es-AR" sz="1100" dirty="0"/>
              <a:t>		/*Apilar</a:t>
            </a:r>
            <a:r>
              <a:rPr lang="es-AR" sz="1100" dirty="0" smtClean="0"/>
              <a:t>:*/{	nuevo-</a:t>
            </a:r>
            <a:r>
              <a:rPr lang="es-AR" sz="1100" dirty="0"/>
              <a:t>&gt;</a:t>
            </a:r>
            <a:r>
              <a:rPr lang="es-AR" sz="1100" dirty="0" err="1"/>
              <a:t>sig</a:t>
            </a:r>
            <a:r>
              <a:rPr lang="es-AR" sz="1100" dirty="0"/>
              <a:t>=*pila;</a:t>
            </a:r>
          </a:p>
          <a:p>
            <a:r>
              <a:rPr lang="es-AR" sz="1100" dirty="0"/>
              <a:t>		</a:t>
            </a:r>
            <a:r>
              <a:rPr lang="es-AR" sz="1100" dirty="0" smtClean="0"/>
              <a:t>	*</a:t>
            </a:r>
            <a:r>
              <a:rPr lang="es-AR" sz="1100" dirty="0"/>
              <a:t>pila=nuevo</a:t>
            </a:r>
            <a:r>
              <a:rPr lang="es-AR" sz="1100" dirty="0" smtClean="0"/>
              <a:t>;  </a:t>
            </a:r>
            <a:r>
              <a:rPr lang="es-AR" sz="1100" dirty="0"/>
              <a:t>	}/*Fin apilar*/</a:t>
            </a:r>
          </a:p>
          <a:p>
            <a:r>
              <a:rPr lang="es-AR" sz="1100" dirty="0"/>
              <a:t>		</a:t>
            </a:r>
            <a:r>
              <a:rPr lang="es-AR" sz="1100" dirty="0" err="1"/>
              <a:t>printf</a:t>
            </a:r>
            <a:r>
              <a:rPr lang="es-AR" sz="1100" dirty="0"/>
              <a:t>("\n");</a:t>
            </a:r>
          </a:p>
          <a:p>
            <a:r>
              <a:rPr lang="es-AR" sz="1100" dirty="0"/>
              <a:t>		</a:t>
            </a:r>
            <a:r>
              <a:rPr lang="es-AR" sz="1100" dirty="0" err="1"/>
              <a:t>printf</a:t>
            </a:r>
            <a:r>
              <a:rPr lang="es-AR" sz="1100" dirty="0"/>
              <a:t>("Ingrese el </a:t>
            </a:r>
            <a:r>
              <a:rPr lang="es-AR" sz="1100" dirty="0" err="1"/>
              <a:t>codigo</a:t>
            </a:r>
            <a:r>
              <a:rPr lang="es-AR" sz="1100" dirty="0"/>
              <a:t> del producto, 0 para terminar: \n");</a:t>
            </a:r>
          </a:p>
          <a:p>
            <a:r>
              <a:rPr lang="es-AR" sz="1100" dirty="0"/>
              <a:t>		</a:t>
            </a:r>
            <a:r>
              <a:rPr lang="es-AR" sz="1100" dirty="0" err="1"/>
              <a:t>scanf</a:t>
            </a:r>
            <a:r>
              <a:rPr lang="es-AR" sz="1100" dirty="0"/>
              <a:t>("%d", &amp;</a:t>
            </a:r>
            <a:r>
              <a:rPr lang="es-AR" sz="1100" dirty="0" err="1"/>
              <a:t>cod</a:t>
            </a:r>
            <a:r>
              <a:rPr lang="es-AR" sz="1100" dirty="0"/>
              <a:t>);</a:t>
            </a:r>
          </a:p>
          <a:p>
            <a:r>
              <a:rPr lang="es-AR" sz="1100" dirty="0"/>
              <a:t>	}</a:t>
            </a:r>
          </a:p>
          <a:p>
            <a:r>
              <a:rPr lang="es-AR" sz="11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568952" cy="5632311"/>
          </a:xfrm>
          <a:prstGeom prst="rect">
            <a:avLst/>
          </a:prstGeom>
        </p:spPr>
        <p:txBody>
          <a:bodyPr wrap="square">
            <a:spAutoFit/>
          </a:bodyPr>
          <a:lstStyle/>
          <a:p>
            <a:r>
              <a:rPr lang="es-AR" sz="2400" dirty="0"/>
              <a:t>nodo desapilar(nodo **pila){</a:t>
            </a:r>
          </a:p>
          <a:p>
            <a:r>
              <a:rPr lang="es-AR" sz="2400" dirty="0"/>
              <a:t>	nodo *</a:t>
            </a:r>
            <a:r>
              <a:rPr lang="es-AR" sz="2400" dirty="0" err="1"/>
              <a:t>aux</a:t>
            </a:r>
            <a:r>
              <a:rPr lang="es-AR" sz="2400" dirty="0"/>
              <a:t>, producto;</a:t>
            </a:r>
          </a:p>
          <a:p>
            <a:r>
              <a:rPr lang="es-AR" sz="2400" dirty="0"/>
              <a:t>	</a:t>
            </a:r>
            <a:r>
              <a:rPr lang="es-AR" sz="2400" dirty="0" err="1"/>
              <a:t>aux</a:t>
            </a:r>
            <a:r>
              <a:rPr lang="es-AR" sz="2400" dirty="0"/>
              <a:t>=*pila;</a:t>
            </a:r>
          </a:p>
          <a:p>
            <a:r>
              <a:rPr lang="es-AR" sz="2400" dirty="0"/>
              <a:t>	*pila=</a:t>
            </a:r>
            <a:r>
              <a:rPr lang="es-AR" sz="2400" dirty="0" err="1"/>
              <a:t>aux</a:t>
            </a:r>
            <a:r>
              <a:rPr lang="es-AR" sz="2400" dirty="0"/>
              <a:t>-&gt;</a:t>
            </a:r>
            <a:r>
              <a:rPr lang="es-AR" sz="2400" dirty="0" err="1"/>
              <a:t>sig</a:t>
            </a:r>
            <a:r>
              <a:rPr lang="es-AR" sz="2400" dirty="0"/>
              <a:t>;</a:t>
            </a:r>
          </a:p>
          <a:p>
            <a:r>
              <a:rPr lang="es-AR" sz="2400" dirty="0"/>
              <a:t>	</a:t>
            </a:r>
            <a:r>
              <a:rPr lang="es-AR" sz="2400" dirty="0" err="1"/>
              <a:t>producto.cantidad</a:t>
            </a:r>
            <a:r>
              <a:rPr lang="es-AR" sz="2400" dirty="0"/>
              <a:t>=</a:t>
            </a:r>
            <a:r>
              <a:rPr lang="es-AR" sz="2400" dirty="0" err="1"/>
              <a:t>aux</a:t>
            </a:r>
            <a:r>
              <a:rPr lang="es-AR" sz="2400" dirty="0"/>
              <a:t>-&gt;cantidad;</a:t>
            </a:r>
          </a:p>
          <a:p>
            <a:r>
              <a:rPr lang="es-AR" sz="2400" dirty="0"/>
              <a:t>	copiar(</a:t>
            </a:r>
            <a:r>
              <a:rPr lang="es-AR" sz="2400" dirty="0" err="1"/>
              <a:t>producto.categoria</a:t>
            </a:r>
            <a:r>
              <a:rPr lang="es-AR" sz="2400" dirty="0"/>
              <a:t>, </a:t>
            </a:r>
            <a:r>
              <a:rPr lang="es-AR" sz="2400" dirty="0" err="1"/>
              <a:t>aux</a:t>
            </a:r>
            <a:r>
              <a:rPr lang="es-AR" sz="2400" dirty="0"/>
              <a:t>-&gt;</a:t>
            </a:r>
            <a:r>
              <a:rPr lang="es-AR" sz="2400" dirty="0" err="1"/>
              <a:t>categoria</a:t>
            </a:r>
            <a:r>
              <a:rPr lang="es-AR" sz="2400" dirty="0"/>
              <a:t>);</a:t>
            </a:r>
          </a:p>
          <a:p>
            <a:r>
              <a:rPr lang="es-AR" sz="2400" dirty="0"/>
              <a:t>	</a:t>
            </a:r>
            <a:r>
              <a:rPr lang="es-AR" sz="2400" dirty="0" err="1"/>
              <a:t>producto.cod</a:t>
            </a:r>
            <a:r>
              <a:rPr lang="es-AR" sz="2400" dirty="0"/>
              <a:t>=</a:t>
            </a:r>
            <a:r>
              <a:rPr lang="es-AR" sz="2400" dirty="0" err="1"/>
              <a:t>aux</a:t>
            </a:r>
            <a:r>
              <a:rPr lang="es-AR" sz="2400" dirty="0"/>
              <a:t>-&gt;</a:t>
            </a:r>
            <a:r>
              <a:rPr lang="es-AR" sz="2400" dirty="0" err="1"/>
              <a:t>cod</a:t>
            </a:r>
            <a:r>
              <a:rPr lang="es-AR" sz="2400" dirty="0"/>
              <a:t>;</a:t>
            </a:r>
          </a:p>
          <a:p>
            <a:r>
              <a:rPr lang="es-AR" sz="2400" dirty="0"/>
              <a:t>	</a:t>
            </a:r>
            <a:r>
              <a:rPr lang="es-AR" sz="2400" dirty="0" err="1"/>
              <a:t>producto.minimo</a:t>
            </a:r>
            <a:r>
              <a:rPr lang="es-AR" sz="2400" dirty="0"/>
              <a:t>=</a:t>
            </a:r>
            <a:r>
              <a:rPr lang="es-AR" sz="2400" dirty="0" err="1"/>
              <a:t>aux</a:t>
            </a:r>
            <a:r>
              <a:rPr lang="es-AR" sz="2400" dirty="0"/>
              <a:t>-&gt;</a:t>
            </a:r>
            <a:r>
              <a:rPr lang="es-AR" sz="2400" dirty="0" err="1"/>
              <a:t>minimo</a:t>
            </a:r>
            <a:r>
              <a:rPr lang="es-AR" sz="2400" dirty="0"/>
              <a:t>;</a:t>
            </a:r>
          </a:p>
          <a:p>
            <a:r>
              <a:rPr lang="es-AR" sz="2400" dirty="0"/>
              <a:t>	</a:t>
            </a:r>
            <a:r>
              <a:rPr lang="es-AR" sz="2400" dirty="0" err="1"/>
              <a:t>producto.precio</a:t>
            </a:r>
            <a:r>
              <a:rPr lang="es-AR" sz="2400" dirty="0"/>
              <a:t>=</a:t>
            </a:r>
            <a:r>
              <a:rPr lang="es-AR" sz="2400" dirty="0" err="1"/>
              <a:t>aux</a:t>
            </a:r>
            <a:r>
              <a:rPr lang="es-AR" sz="2400" dirty="0"/>
              <a:t>-&gt;precio;</a:t>
            </a:r>
          </a:p>
          <a:p>
            <a:r>
              <a:rPr lang="es-AR" sz="2400" dirty="0"/>
              <a:t>	</a:t>
            </a:r>
            <a:r>
              <a:rPr lang="es-AR" sz="2400" dirty="0" err="1"/>
              <a:t>producto.tamanio</a:t>
            </a:r>
            <a:r>
              <a:rPr lang="es-AR" sz="2400" dirty="0"/>
              <a:t>=</a:t>
            </a:r>
            <a:r>
              <a:rPr lang="es-AR" sz="2400" dirty="0" err="1"/>
              <a:t>aux</a:t>
            </a:r>
            <a:r>
              <a:rPr lang="es-AR" sz="2400" dirty="0"/>
              <a:t>-&gt;</a:t>
            </a:r>
            <a:r>
              <a:rPr lang="es-AR" sz="2400" dirty="0" err="1"/>
              <a:t>tamanio</a:t>
            </a:r>
            <a:r>
              <a:rPr lang="es-AR" sz="2400" dirty="0"/>
              <a:t>;</a:t>
            </a:r>
          </a:p>
          <a:p>
            <a:r>
              <a:rPr lang="es-AR" sz="2400" dirty="0"/>
              <a:t>	copiar(</a:t>
            </a:r>
            <a:r>
              <a:rPr lang="es-AR" sz="2400" dirty="0" err="1"/>
              <a:t>producto.tipo</a:t>
            </a:r>
            <a:r>
              <a:rPr lang="es-AR" sz="2400" dirty="0"/>
              <a:t>, </a:t>
            </a:r>
            <a:r>
              <a:rPr lang="es-AR" sz="2400" dirty="0" err="1"/>
              <a:t>aux</a:t>
            </a:r>
            <a:r>
              <a:rPr lang="es-AR" sz="2400" dirty="0"/>
              <a:t>-&gt;tipo);</a:t>
            </a:r>
          </a:p>
          <a:p>
            <a:r>
              <a:rPr lang="es-AR" sz="2400" dirty="0"/>
              <a:t>	</a:t>
            </a:r>
            <a:r>
              <a:rPr lang="es-AR" sz="2400" dirty="0" err="1"/>
              <a:t>producto.sig</a:t>
            </a:r>
            <a:r>
              <a:rPr lang="es-AR" sz="2400" dirty="0"/>
              <a:t>=NULL;</a:t>
            </a:r>
          </a:p>
          <a:p>
            <a:r>
              <a:rPr lang="es-AR" sz="2400" dirty="0"/>
              <a:t>	free(</a:t>
            </a:r>
            <a:r>
              <a:rPr lang="es-AR" sz="2400" dirty="0" err="1"/>
              <a:t>aux</a:t>
            </a:r>
            <a:r>
              <a:rPr lang="es-AR" sz="2400" dirty="0"/>
              <a:t>);</a:t>
            </a:r>
          </a:p>
          <a:p>
            <a:r>
              <a:rPr lang="es-AR" sz="2400" dirty="0"/>
              <a:t>	</a:t>
            </a:r>
            <a:r>
              <a:rPr lang="es-AR" sz="2400" dirty="0" err="1"/>
              <a:t>return</a:t>
            </a:r>
            <a:r>
              <a:rPr lang="es-AR" sz="2400" dirty="0"/>
              <a:t> producto;</a:t>
            </a:r>
          </a:p>
          <a:p>
            <a:r>
              <a:rPr lang="es-AR" sz="24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568952" cy="5293757"/>
          </a:xfrm>
          <a:prstGeom prst="rect">
            <a:avLst/>
          </a:prstGeom>
        </p:spPr>
        <p:txBody>
          <a:bodyPr wrap="square">
            <a:spAutoFit/>
          </a:bodyPr>
          <a:lstStyle/>
          <a:p>
            <a:r>
              <a:rPr lang="es-AR" sz="2000" dirty="0" err="1"/>
              <a:t>void</a:t>
            </a:r>
            <a:r>
              <a:rPr lang="es-AR" sz="2000" dirty="0"/>
              <a:t> </a:t>
            </a:r>
            <a:r>
              <a:rPr lang="es-AR" sz="2000" dirty="0" err="1"/>
              <a:t>borrar_producto</a:t>
            </a:r>
            <a:r>
              <a:rPr lang="es-AR" sz="2000" dirty="0"/>
              <a:t>(nodo **lista, </a:t>
            </a:r>
            <a:r>
              <a:rPr lang="es-AR" sz="2000" dirty="0" err="1"/>
              <a:t>int</a:t>
            </a:r>
            <a:r>
              <a:rPr lang="es-AR" sz="2000" dirty="0"/>
              <a:t> </a:t>
            </a:r>
            <a:r>
              <a:rPr lang="es-AR" sz="2000" dirty="0" err="1"/>
              <a:t>cod</a:t>
            </a:r>
            <a:r>
              <a:rPr lang="es-AR" sz="2000" dirty="0"/>
              <a:t>){</a:t>
            </a:r>
          </a:p>
          <a:p>
            <a:r>
              <a:rPr lang="es-AR" sz="2000" dirty="0"/>
              <a:t>	nodo *actual, *anterior;</a:t>
            </a:r>
          </a:p>
          <a:p>
            <a:r>
              <a:rPr lang="es-AR" sz="2000" dirty="0"/>
              <a:t>	actual=*lista;</a:t>
            </a:r>
          </a:p>
          <a:p>
            <a:r>
              <a:rPr lang="es-AR" sz="2000" dirty="0"/>
              <a:t>	anterior=NULL;</a:t>
            </a:r>
          </a:p>
          <a:p>
            <a:r>
              <a:rPr lang="es-AR" sz="2000" dirty="0"/>
              <a:t>	while(actual!=NULL &amp;&amp; actual-&gt;</a:t>
            </a:r>
            <a:r>
              <a:rPr lang="es-AR" sz="2000" dirty="0" err="1"/>
              <a:t>cod</a:t>
            </a:r>
            <a:r>
              <a:rPr lang="es-AR" sz="2000" dirty="0"/>
              <a:t>!=</a:t>
            </a:r>
            <a:r>
              <a:rPr lang="es-AR" sz="2000" dirty="0" err="1"/>
              <a:t>cod</a:t>
            </a:r>
            <a:r>
              <a:rPr lang="es-AR" sz="2000" dirty="0"/>
              <a:t>){</a:t>
            </a:r>
          </a:p>
          <a:p>
            <a:r>
              <a:rPr lang="es-AR" sz="2000" dirty="0"/>
              <a:t>		anterior=actual;</a:t>
            </a:r>
          </a:p>
          <a:p>
            <a:r>
              <a:rPr lang="es-AR" sz="2000" dirty="0"/>
              <a:t>		actual=actual-&gt;</a:t>
            </a:r>
            <a:r>
              <a:rPr lang="es-AR" sz="2000" dirty="0" err="1"/>
              <a:t>sig</a:t>
            </a:r>
            <a:r>
              <a:rPr lang="es-AR" sz="2000" dirty="0"/>
              <a:t>;</a:t>
            </a:r>
          </a:p>
          <a:p>
            <a:r>
              <a:rPr lang="es-AR" sz="2000" dirty="0"/>
              <a:t>	}</a:t>
            </a:r>
          </a:p>
          <a:p>
            <a:r>
              <a:rPr lang="es-AR" sz="2000" dirty="0"/>
              <a:t>	</a:t>
            </a:r>
            <a:r>
              <a:rPr lang="es-AR" sz="2000" dirty="0" err="1"/>
              <a:t>if</a:t>
            </a:r>
            <a:r>
              <a:rPr lang="es-AR" sz="2000" dirty="0"/>
              <a:t>(actual!=NULL){	/*dato encontrado*/</a:t>
            </a:r>
          </a:p>
          <a:p>
            <a:r>
              <a:rPr lang="es-AR" sz="2000" dirty="0"/>
              <a:t>		</a:t>
            </a:r>
            <a:r>
              <a:rPr lang="es-AR" sz="2000" dirty="0" err="1"/>
              <a:t>if</a:t>
            </a:r>
            <a:r>
              <a:rPr lang="es-AR" sz="2000" dirty="0"/>
              <a:t>(anterior!=NULL){	/*borrar del cuerpo*/</a:t>
            </a:r>
          </a:p>
          <a:p>
            <a:r>
              <a:rPr lang="es-AR" sz="2000" dirty="0"/>
              <a:t>			anterior-&gt;</a:t>
            </a:r>
            <a:r>
              <a:rPr lang="es-AR" sz="2000" dirty="0" err="1"/>
              <a:t>sig</a:t>
            </a:r>
            <a:r>
              <a:rPr lang="es-AR" sz="2000" dirty="0"/>
              <a:t>=actual-&gt;</a:t>
            </a:r>
            <a:r>
              <a:rPr lang="es-AR" sz="2000" dirty="0" err="1"/>
              <a:t>sig</a:t>
            </a:r>
            <a:r>
              <a:rPr lang="es-AR" sz="2000" dirty="0"/>
              <a:t>;</a:t>
            </a:r>
          </a:p>
          <a:p>
            <a:r>
              <a:rPr lang="es-AR" sz="2000" dirty="0"/>
              <a:t>		}</a:t>
            </a:r>
            <a:r>
              <a:rPr lang="es-AR" sz="2000" dirty="0" err="1"/>
              <a:t>else</a:t>
            </a:r>
            <a:r>
              <a:rPr lang="es-AR" sz="2000" dirty="0"/>
              <a:t>{			/*borrar del inicio*/</a:t>
            </a:r>
          </a:p>
          <a:p>
            <a:r>
              <a:rPr lang="es-AR" sz="2000" dirty="0"/>
              <a:t>			*lista=actual-&gt;</a:t>
            </a:r>
            <a:r>
              <a:rPr lang="es-AR" sz="2000" dirty="0" err="1"/>
              <a:t>sig</a:t>
            </a:r>
            <a:r>
              <a:rPr lang="es-AR" sz="2000" dirty="0"/>
              <a:t>;</a:t>
            </a:r>
          </a:p>
          <a:p>
            <a:r>
              <a:rPr lang="es-AR" sz="2000" dirty="0"/>
              <a:t>		}</a:t>
            </a:r>
          </a:p>
          <a:p>
            <a:r>
              <a:rPr lang="es-AR" sz="2000" dirty="0"/>
              <a:t>		free(actual);</a:t>
            </a:r>
          </a:p>
          <a:p>
            <a:r>
              <a:rPr lang="es-AR" sz="2000" dirty="0"/>
              <a:t>	}</a:t>
            </a:r>
          </a:p>
          <a:p>
            <a:r>
              <a:rPr lang="es-AR" sz="20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928992" cy="5632311"/>
          </a:xfrm>
          <a:prstGeom prst="rect">
            <a:avLst/>
          </a:prstGeom>
        </p:spPr>
        <p:txBody>
          <a:bodyPr wrap="square">
            <a:spAutoFit/>
          </a:bodyPr>
          <a:lstStyle/>
          <a:p>
            <a:r>
              <a:rPr lang="es-AR" sz="2400" dirty="0" err="1"/>
              <a:t>void</a:t>
            </a:r>
            <a:r>
              <a:rPr lang="es-AR" sz="2400" dirty="0"/>
              <a:t> </a:t>
            </a:r>
            <a:r>
              <a:rPr lang="es-AR" sz="2400" dirty="0" err="1"/>
              <a:t>actualizar_producto</a:t>
            </a:r>
            <a:r>
              <a:rPr lang="es-AR" sz="2400" dirty="0"/>
              <a:t>(nodo **lista, nodo *producto){</a:t>
            </a:r>
          </a:p>
          <a:p>
            <a:r>
              <a:rPr lang="es-AR" sz="2400" dirty="0"/>
              <a:t>	nodo *</a:t>
            </a:r>
            <a:r>
              <a:rPr lang="es-AR" sz="2400" dirty="0" err="1"/>
              <a:t>aux</a:t>
            </a:r>
            <a:r>
              <a:rPr lang="es-AR" sz="2400" dirty="0"/>
              <a:t>=*lista;</a:t>
            </a:r>
          </a:p>
          <a:p>
            <a:r>
              <a:rPr lang="es-AR" sz="2400" dirty="0"/>
              <a:t>	while(</a:t>
            </a:r>
            <a:r>
              <a:rPr lang="es-AR" sz="2400" dirty="0" err="1"/>
              <a:t>aux</a:t>
            </a:r>
            <a:r>
              <a:rPr lang="es-AR" sz="2400" dirty="0"/>
              <a:t>-&gt;</a:t>
            </a:r>
            <a:r>
              <a:rPr lang="es-AR" sz="2400" dirty="0" err="1"/>
              <a:t>cod</a:t>
            </a:r>
            <a:r>
              <a:rPr lang="es-AR" sz="2400" dirty="0"/>
              <a:t>!=producto-&gt;</a:t>
            </a:r>
            <a:r>
              <a:rPr lang="es-AR" sz="2400" dirty="0" err="1"/>
              <a:t>cod</a:t>
            </a:r>
            <a:r>
              <a:rPr lang="es-AR" sz="2400" dirty="0"/>
              <a:t>)</a:t>
            </a:r>
          </a:p>
          <a:p>
            <a:r>
              <a:rPr lang="es-AR" sz="2400" dirty="0"/>
              <a:t>		</a:t>
            </a:r>
            <a:r>
              <a:rPr lang="es-AR" sz="2400" dirty="0" err="1"/>
              <a:t>aux</a:t>
            </a:r>
            <a:r>
              <a:rPr lang="es-AR" sz="2400" dirty="0"/>
              <a:t>=</a:t>
            </a:r>
            <a:r>
              <a:rPr lang="es-AR" sz="2400" dirty="0" err="1"/>
              <a:t>aux</a:t>
            </a:r>
            <a:r>
              <a:rPr lang="es-AR" sz="2400" dirty="0"/>
              <a:t>-&gt;</a:t>
            </a:r>
            <a:r>
              <a:rPr lang="es-AR" sz="2400" dirty="0" err="1"/>
              <a:t>sig</a:t>
            </a:r>
            <a:r>
              <a:rPr lang="es-AR" sz="2400" dirty="0"/>
              <a:t>;</a:t>
            </a:r>
          </a:p>
          <a:p>
            <a:r>
              <a:rPr lang="es-AR" sz="2400" dirty="0"/>
              <a:t>	</a:t>
            </a:r>
            <a:r>
              <a:rPr lang="es-AR" sz="2400" dirty="0" err="1"/>
              <a:t>aux</a:t>
            </a:r>
            <a:r>
              <a:rPr lang="es-AR" sz="2400" dirty="0"/>
              <a:t>-&gt;cantidad=</a:t>
            </a:r>
            <a:r>
              <a:rPr lang="es-AR" sz="2400" dirty="0" err="1"/>
              <a:t>aux</a:t>
            </a:r>
            <a:r>
              <a:rPr lang="es-AR" sz="2400" dirty="0"/>
              <a:t>-&gt;</a:t>
            </a:r>
            <a:r>
              <a:rPr lang="es-AR" sz="2400" dirty="0" err="1"/>
              <a:t>cantidad+producto</a:t>
            </a:r>
            <a:r>
              <a:rPr lang="es-AR" sz="2400" dirty="0"/>
              <a:t>-&gt;cantidad;</a:t>
            </a:r>
          </a:p>
          <a:p>
            <a:r>
              <a:rPr lang="es-AR" sz="2400" dirty="0"/>
              <a:t>	</a:t>
            </a:r>
            <a:r>
              <a:rPr lang="es-AR" sz="2400" dirty="0" err="1"/>
              <a:t>aux</a:t>
            </a:r>
            <a:r>
              <a:rPr lang="es-AR" sz="2400" dirty="0"/>
              <a:t>-&gt;precio=producto-&gt;precio;</a:t>
            </a:r>
          </a:p>
          <a:p>
            <a:r>
              <a:rPr lang="es-AR" sz="2400" dirty="0"/>
              <a:t>}</a:t>
            </a:r>
          </a:p>
          <a:p>
            <a:r>
              <a:rPr lang="es-AR" sz="2400" dirty="0"/>
              <a:t>nodo *</a:t>
            </a:r>
            <a:r>
              <a:rPr lang="es-AR" sz="2400" dirty="0" err="1"/>
              <a:t>buscar_producto</a:t>
            </a:r>
            <a:r>
              <a:rPr lang="es-AR" sz="2400" dirty="0"/>
              <a:t>(nodo *lista, nodo producto){</a:t>
            </a:r>
          </a:p>
          <a:p>
            <a:r>
              <a:rPr lang="es-AR" sz="2400" dirty="0"/>
              <a:t>	nodo *</a:t>
            </a:r>
            <a:r>
              <a:rPr lang="es-AR" sz="2400" dirty="0" err="1"/>
              <a:t>aux</a:t>
            </a:r>
            <a:r>
              <a:rPr lang="es-AR" sz="2400" dirty="0"/>
              <a:t>=lista;</a:t>
            </a:r>
          </a:p>
          <a:p>
            <a:r>
              <a:rPr lang="es-AR" sz="2400" dirty="0"/>
              <a:t>	while(</a:t>
            </a:r>
            <a:r>
              <a:rPr lang="es-AR" sz="2400" dirty="0" err="1"/>
              <a:t>comparar_cadenas</a:t>
            </a:r>
            <a:r>
              <a:rPr lang="es-AR" sz="2400" dirty="0"/>
              <a:t>(</a:t>
            </a:r>
            <a:r>
              <a:rPr lang="es-AR" sz="2400" dirty="0" err="1"/>
              <a:t>aux</a:t>
            </a:r>
            <a:r>
              <a:rPr lang="es-AR" sz="2400" dirty="0"/>
              <a:t>-&gt;</a:t>
            </a:r>
            <a:r>
              <a:rPr lang="es-AR" sz="2400" dirty="0" err="1"/>
              <a:t>categoria</a:t>
            </a:r>
            <a:r>
              <a:rPr lang="es-AR" sz="2400" dirty="0"/>
              <a:t>, </a:t>
            </a:r>
            <a:r>
              <a:rPr lang="es-AR" sz="2400" dirty="0" err="1" smtClean="0"/>
              <a:t>producto.categoria</a:t>
            </a:r>
            <a:r>
              <a:rPr lang="es-AR" sz="2400" dirty="0" smtClean="0"/>
              <a:t>) 		!=</a:t>
            </a:r>
            <a:r>
              <a:rPr lang="es-AR" sz="2400" dirty="0"/>
              <a:t>0 &amp;&amp; </a:t>
            </a:r>
            <a:r>
              <a:rPr lang="es-AR" sz="2400" dirty="0" err="1"/>
              <a:t>comparar_cadenas</a:t>
            </a:r>
            <a:r>
              <a:rPr lang="es-AR" sz="2400" dirty="0"/>
              <a:t>(</a:t>
            </a:r>
            <a:r>
              <a:rPr lang="es-AR" sz="2400" dirty="0" err="1"/>
              <a:t>aux</a:t>
            </a:r>
            <a:r>
              <a:rPr lang="es-AR" sz="2400" dirty="0"/>
              <a:t>-</a:t>
            </a:r>
            <a:r>
              <a:rPr lang="es-AR" sz="2400" dirty="0" smtClean="0"/>
              <a:t>&gt;tipo</a:t>
            </a:r>
            <a:r>
              <a:rPr lang="es-AR" sz="2400" dirty="0"/>
              <a:t>, </a:t>
            </a:r>
            <a:r>
              <a:rPr lang="es-AR" sz="2400" dirty="0" err="1"/>
              <a:t>producto.tipo</a:t>
            </a:r>
            <a:r>
              <a:rPr lang="es-AR" sz="2400" dirty="0"/>
              <a:t>)!=0 </a:t>
            </a:r>
            <a:r>
              <a:rPr lang="es-AR" sz="2400" dirty="0" smtClean="0"/>
              <a:t>		&amp;&amp; </a:t>
            </a:r>
            <a:r>
              <a:rPr lang="es-AR" sz="2400" dirty="0" err="1"/>
              <a:t>aux</a:t>
            </a:r>
            <a:r>
              <a:rPr lang="es-AR" sz="2400" dirty="0"/>
              <a:t>-</a:t>
            </a:r>
            <a:r>
              <a:rPr lang="es-AR" sz="2400" dirty="0" smtClean="0"/>
              <a:t>&gt;</a:t>
            </a:r>
            <a:r>
              <a:rPr lang="es-AR" sz="2400" dirty="0" err="1" smtClean="0"/>
              <a:t>tamanio</a:t>
            </a:r>
            <a:r>
              <a:rPr lang="es-AR" sz="2400" dirty="0" smtClean="0"/>
              <a:t> !=</a:t>
            </a:r>
            <a:r>
              <a:rPr lang="es-AR" sz="2400" dirty="0" err="1"/>
              <a:t>producto.tamanio</a:t>
            </a:r>
            <a:r>
              <a:rPr lang="es-AR" sz="2400" dirty="0"/>
              <a:t>)</a:t>
            </a:r>
          </a:p>
          <a:p>
            <a:r>
              <a:rPr lang="es-AR" sz="2400" dirty="0"/>
              <a:t>		</a:t>
            </a:r>
            <a:r>
              <a:rPr lang="es-AR" sz="2400" dirty="0" err="1"/>
              <a:t>aux</a:t>
            </a:r>
            <a:r>
              <a:rPr lang="es-AR" sz="2400" dirty="0"/>
              <a:t>=</a:t>
            </a:r>
            <a:r>
              <a:rPr lang="es-AR" sz="2400" dirty="0" err="1"/>
              <a:t>aux</a:t>
            </a:r>
            <a:r>
              <a:rPr lang="es-AR" sz="2400" dirty="0"/>
              <a:t>-&gt;</a:t>
            </a:r>
            <a:r>
              <a:rPr lang="es-AR" sz="2400" dirty="0" err="1"/>
              <a:t>sig</a:t>
            </a:r>
            <a:r>
              <a:rPr lang="es-AR" sz="2400" dirty="0"/>
              <a:t>;</a:t>
            </a:r>
          </a:p>
          <a:p>
            <a:r>
              <a:rPr lang="es-AR" sz="2400" dirty="0"/>
              <a:t>	</a:t>
            </a:r>
            <a:r>
              <a:rPr lang="es-AR" sz="2400" dirty="0" err="1"/>
              <a:t>return</a:t>
            </a:r>
            <a:r>
              <a:rPr lang="es-AR" sz="2400" dirty="0"/>
              <a:t> </a:t>
            </a:r>
            <a:r>
              <a:rPr lang="es-AR" sz="2400" dirty="0" err="1"/>
              <a:t>aux</a:t>
            </a:r>
            <a:r>
              <a:rPr lang="es-AR" sz="2400" dirty="0"/>
              <a:t>;</a:t>
            </a:r>
          </a:p>
          <a:p>
            <a:r>
              <a:rPr lang="es-AR" sz="2400" dirty="0"/>
              <a:t>}</a:t>
            </a:r>
          </a:p>
        </p:txBody>
      </p:sp>
    </p:spTree>
    <p:extLst>
      <p:ext uri="{BB962C8B-B14F-4D97-AF65-F5344CB8AC3E}">
        <p14:creationId xmlns:p14="http://schemas.microsoft.com/office/powerpoint/2010/main" val="546322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1052736"/>
            <a:ext cx="8640960" cy="4893647"/>
          </a:xfrm>
          <a:prstGeom prst="rect">
            <a:avLst/>
          </a:prstGeom>
        </p:spPr>
        <p:txBody>
          <a:bodyPr wrap="square">
            <a:spAutoFit/>
          </a:bodyPr>
          <a:lstStyle/>
          <a:p>
            <a:r>
              <a:rPr lang="es-AR" sz="2400" dirty="0" err="1"/>
              <a:t>void</a:t>
            </a:r>
            <a:r>
              <a:rPr lang="es-AR" sz="2400" dirty="0"/>
              <a:t> encolar(</a:t>
            </a:r>
            <a:r>
              <a:rPr lang="es-AR" sz="2400" dirty="0" err="1"/>
              <a:t>t_cola</a:t>
            </a:r>
            <a:r>
              <a:rPr lang="es-AR" sz="2400" dirty="0"/>
              <a:t> *cola, nodo *producto){</a:t>
            </a:r>
          </a:p>
          <a:p>
            <a:r>
              <a:rPr lang="es-AR" sz="2400" dirty="0"/>
              <a:t>	</a:t>
            </a:r>
            <a:r>
              <a:rPr lang="es-AR" sz="2400" dirty="0" err="1"/>
              <a:t>nodo_producto</a:t>
            </a:r>
            <a:r>
              <a:rPr lang="es-AR" sz="2400" dirty="0"/>
              <a:t> *nuevo=(</a:t>
            </a:r>
            <a:r>
              <a:rPr lang="es-AR" sz="2400" dirty="0" err="1"/>
              <a:t>nodo_producto</a:t>
            </a:r>
            <a:r>
              <a:rPr lang="es-AR" sz="2400" dirty="0"/>
              <a:t> </a:t>
            </a:r>
            <a:r>
              <a:rPr lang="es-AR" sz="2400" dirty="0" smtClean="0"/>
              <a:t>*) 						</a:t>
            </a:r>
            <a:r>
              <a:rPr lang="es-AR" sz="2400" dirty="0" err="1" smtClean="0"/>
              <a:t>malloc</a:t>
            </a:r>
            <a:r>
              <a:rPr lang="es-AR" sz="2400" dirty="0" smtClean="0"/>
              <a:t>(</a:t>
            </a:r>
            <a:r>
              <a:rPr lang="es-AR" sz="2400" dirty="0" err="1" smtClean="0"/>
              <a:t>sizeof</a:t>
            </a:r>
            <a:r>
              <a:rPr lang="es-AR" sz="2400" dirty="0" smtClean="0"/>
              <a:t>(</a:t>
            </a:r>
            <a:r>
              <a:rPr lang="es-AR" sz="2400" dirty="0" err="1" smtClean="0"/>
              <a:t>nodo_producto</a:t>
            </a:r>
            <a:r>
              <a:rPr lang="es-AR" sz="2400" dirty="0"/>
              <a:t>));</a:t>
            </a:r>
          </a:p>
          <a:p>
            <a:r>
              <a:rPr lang="es-AR" sz="2400" dirty="0"/>
              <a:t>	nuevo-&gt;producto=producto;</a:t>
            </a:r>
          </a:p>
          <a:p>
            <a:r>
              <a:rPr lang="es-AR" sz="2400" dirty="0"/>
              <a:t>	nuevo-&gt;</a:t>
            </a:r>
            <a:r>
              <a:rPr lang="es-AR" sz="2400" dirty="0" err="1"/>
              <a:t>sig</a:t>
            </a:r>
            <a:r>
              <a:rPr lang="es-AR" sz="2400" dirty="0"/>
              <a:t>=NULL;</a:t>
            </a:r>
          </a:p>
          <a:p>
            <a:r>
              <a:rPr lang="es-AR" sz="2400" dirty="0"/>
              <a:t>	</a:t>
            </a:r>
            <a:r>
              <a:rPr lang="es-AR" sz="2400" dirty="0" err="1"/>
              <a:t>if</a:t>
            </a:r>
            <a:r>
              <a:rPr lang="es-AR" sz="2400" dirty="0"/>
              <a:t>(cola-&gt;primero==NULL){</a:t>
            </a:r>
          </a:p>
          <a:p>
            <a:r>
              <a:rPr lang="es-AR" sz="2400" dirty="0"/>
              <a:t>		cola-&gt;primero=nuevo;</a:t>
            </a:r>
          </a:p>
          <a:p>
            <a:r>
              <a:rPr lang="es-AR" sz="2400" dirty="0"/>
              <a:t>		cola-&gt;ultimo=nuevo;</a:t>
            </a:r>
          </a:p>
          <a:p>
            <a:r>
              <a:rPr lang="es-AR" sz="2400" dirty="0"/>
              <a:t>	}</a:t>
            </a:r>
            <a:r>
              <a:rPr lang="es-AR" sz="2400" dirty="0" err="1"/>
              <a:t>else</a:t>
            </a:r>
            <a:r>
              <a:rPr lang="es-AR" sz="2400" dirty="0"/>
              <a:t>{</a:t>
            </a:r>
          </a:p>
          <a:p>
            <a:r>
              <a:rPr lang="es-AR" sz="2400" dirty="0"/>
              <a:t>		cola-&gt;ultimo-&gt;</a:t>
            </a:r>
            <a:r>
              <a:rPr lang="es-AR" sz="2400" dirty="0" err="1"/>
              <a:t>sig</a:t>
            </a:r>
            <a:r>
              <a:rPr lang="es-AR" sz="2400" dirty="0"/>
              <a:t>=nuevo;</a:t>
            </a:r>
          </a:p>
          <a:p>
            <a:r>
              <a:rPr lang="es-AR" sz="2400" dirty="0"/>
              <a:t>		cola-&gt;ultimo=nuevo;</a:t>
            </a:r>
          </a:p>
          <a:p>
            <a:r>
              <a:rPr lang="es-AR" sz="2400" dirty="0"/>
              <a:t>	}</a:t>
            </a:r>
          </a:p>
          <a:p>
            <a:r>
              <a:rPr lang="es-AR" sz="2400" dirty="0"/>
              <a:t>}</a:t>
            </a:r>
          </a:p>
        </p:txBody>
      </p:sp>
    </p:spTree>
    <p:extLst>
      <p:ext uri="{BB962C8B-B14F-4D97-AF65-F5344CB8AC3E}">
        <p14:creationId xmlns:p14="http://schemas.microsoft.com/office/powerpoint/2010/main" val="1263425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1052736"/>
            <a:ext cx="8856984" cy="3046988"/>
          </a:xfrm>
          <a:prstGeom prst="rect">
            <a:avLst/>
          </a:prstGeom>
        </p:spPr>
        <p:txBody>
          <a:bodyPr wrap="square">
            <a:spAutoFit/>
          </a:bodyPr>
          <a:lstStyle/>
          <a:p>
            <a:r>
              <a:rPr lang="es-AR" sz="2400" dirty="0" err="1"/>
              <a:t>void</a:t>
            </a:r>
            <a:r>
              <a:rPr lang="es-AR" sz="2400" dirty="0"/>
              <a:t> </a:t>
            </a:r>
            <a:r>
              <a:rPr lang="es-AR" sz="2400" dirty="0" err="1"/>
              <a:t>recorrer_recursivamente</a:t>
            </a:r>
            <a:r>
              <a:rPr lang="es-AR" sz="2400" dirty="0"/>
              <a:t>(nodo *catalogo, </a:t>
            </a:r>
            <a:r>
              <a:rPr lang="es-AR" sz="2400" dirty="0" err="1"/>
              <a:t>t_cola</a:t>
            </a:r>
            <a:r>
              <a:rPr lang="es-AR" sz="2400" dirty="0"/>
              <a:t> *cola){</a:t>
            </a:r>
          </a:p>
          <a:p>
            <a:r>
              <a:rPr lang="es-AR" sz="2400" dirty="0"/>
              <a:t>	nodo *</a:t>
            </a:r>
            <a:r>
              <a:rPr lang="es-AR" sz="2400" dirty="0" err="1"/>
              <a:t>aux</a:t>
            </a:r>
            <a:r>
              <a:rPr lang="es-AR" sz="2400" dirty="0"/>
              <a:t>;</a:t>
            </a:r>
          </a:p>
          <a:p>
            <a:r>
              <a:rPr lang="es-AR" sz="2400" dirty="0"/>
              <a:t>	</a:t>
            </a:r>
            <a:r>
              <a:rPr lang="es-AR" sz="2400" dirty="0" err="1"/>
              <a:t>if</a:t>
            </a:r>
            <a:r>
              <a:rPr lang="es-AR" sz="2400" dirty="0"/>
              <a:t>(</a:t>
            </a:r>
            <a:r>
              <a:rPr lang="es-AR" sz="2400" dirty="0" err="1"/>
              <a:t>aux</a:t>
            </a:r>
            <a:r>
              <a:rPr lang="es-AR" sz="2400" dirty="0"/>
              <a:t>!=NULL){</a:t>
            </a:r>
          </a:p>
          <a:p>
            <a:r>
              <a:rPr lang="es-AR" sz="2400" dirty="0"/>
              <a:t>		</a:t>
            </a:r>
            <a:r>
              <a:rPr lang="es-AR" sz="2400" dirty="0" err="1"/>
              <a:t>if</a:t>
            </a:r>
            <a:r>
              <a:rPr lang="es-AR" sz="2400" dirty="0"/>
              <a:t>(</a:t>
            </a:r>
            <a:r>
              <a:rPr lang="es-AR" sz="2400" dirty="0" err="1"/>
              <a:t>aux</a:t>
            </a:r>
            <a:r>
              <a:rPr lang="es-AR" sz="2400" dirty="0"/>
              <a:t>-&gt;cantidad&lt;</a:t>
            </a:r>
            <a:r>
              <a:rPr lang="es-AR" sz="2400" dirty="0" err="1"/>
              <a:t>aux</a:t>
            </a:r>
            <a:r>
              <a:rPr lang="es-AR" sz="2400" dirty="0"/>
              <a:t>-&gt;</a:t>
            </a:r>
            <a:r>
              <a:rPr lang="es-AR" sz="2400" dirty="0" err="1"/>
              <a:t>minimo</a:t>
            </a:r>
            <a:r>
              <a:rPr lang="es-AR" sz="2400" dirty="0"/>
              <a:t>)</a:t>
            </a:r>
          </a:p>
          <a:p>
            <a:r>
              <a:rPr lang="es-AR" sz="2400" dirty="0"/>
              <a:t>			encolar(cola, </a:t>
            </a:r>
            <a:r>
              <a:rPr lang="es-AR" sz="2400" dirty="0" err="1"/>
              <a:t>aux</a:t>
            </a:r>
            <a:r>
              <a:rPr lang="es-AR" sz="2400" dirty="0"/>
              <a:t>);</a:t>
            </a:r>
          </a:p>
          <a:p>
            <a:r>
              <a:rPr lang="es-AR" sz="2400" dirty="0"/>
              <a:t>			</a:t>
            </a:r>
            <a:r>
              <a:rPr lang="es-AR" sz="2400" dirty="0" err="1"/>
              <a:t>recorrer_recursivamente</a:t>
            </a:r>
            <a:r>
              <a:rPr lang="es-AR" sz="2400" dirty="0"/>
              <a:t>(</a:t>
            </a:r>
            <a:r>
              <a:rPr lang="es-AR" sz="2400" dirty="0" err="1"/>
              <a:t>aux</a:t>
            </a:r>
            <a:r>
              <a:rPr lang="es-AR" sz="2400" dirty="0"/>
              <a:t>-&gt;</a:t>
            </a:r>
            <a:r>
              <a:rPr lang="es-AR" sz="2400" dirty="0" err="1"/>
              <a:t>sig</a:t>
            </a:r>
            <a:r>
              <a:rPr lang="es-AR" sz="2400" dirty="0"/>
              <a:t>, cola);</a:t>
            </a:r>
          </a:p>
          <a:p>
            <a:r>
              <a:rPr lang="es-AR" sz="2400" dirty="0"/>
              <a:t>	}</a:t>
            </a:r>
          </a:p>
          <a:p>
            <a:r>
              <a:rPr lang="es-AR" sz="2400" dirty="0"/>
              <a:t>}</a:t>
            </a:r>
          </a:p>
        </p:txBody>
      </p:sp>
    </p:spTree>
    <p:extLst>
      <p:ext uri="{BB962C8B-B14F-4D97-AF65-F5344CB8AC3E}">
        <p14:creationId xmlns:p14="http://schemas.microsoft.com/office/powerpoint/2010/main" val="1263425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Rectángulo"/>
          <p:cNvSpPr/>
          <p:nvPr/>
        </p:nvSpPr>
        <p:spPr>
          <a:xfrm>
            <a:off x="107504" y="908720"/>
            <a:ext cx="8856984" cy="4801314"/>
          </a:xfrm>
          <a:prstGeom prst="rect">
            <a:avLst/>
          </a:prstGeom>
        </p:spPr>
        <p:txBody>
          <a:bodyPr wrap="square">
            <a:spAutoFit/>
          </a:bodyPr>
          <a:lstStyle/>
          <a:p>
            <a:pPr algn="just"/>
            <a:r>
              <a:rPr lang="es-AR" dirty="0" smtClean="0"/>
              <a:t>En </a:t>
            </a:r>
            <a:r>
              <a:rPr lang="es-AR" dirty="0"/>
              <a:t>una oficina de trámites administrativos se gestionan expedientes con la siguiente información: 1) Código de tramite (numero de 10 dígitos); 2) Fecha de creación; 3) Fecha de ingreso a la oficina; 4) Caratula del expediente (cadena de 30 caracteres); 5) Resumen administrativo (texto de 200 caracteres); 6) Origen del expediente (cadena 20 caracteres); 7) Origen del expediente (cadena 20 caracteres); 8) Destino del expediente (cadena 20 caracteres); y 9) Fecha de salida. La administración se realiza con una lista ordenada por código. La lista mantiene la información completa de cada expediente menos el destino y la fecha de salida. Al comenzar el día, se presenta una pila de expedientes archivados que deben des archivarse y agregarse a la lista ordenada. Posteriormente, y durante la jornada laboral, se ingresan los números de código de expedientes a trabajar, se buscan en la lista y se modifican los atributos resumen, destino y fecha de salida. Todos los expedientes que tienen como destino el ARCHIVO, son apilados para archivarse, removiéndolos de la lista ordenada. Los expedientes con otro destino se encolan en la SALIDA (también removiéndose de la lista). Cuando termina el día se debe informar cuantos expedientes se archivaron y cuantos salieron. Además, debe informarse la cantidad de expedientes que quedaron en la lista ordenada desconociéndose el número inicial; para ello debe usarse una función recursiva.</a:t>
            </a:r>
          </a:p>
        </p:txBody>
      </p:sp>
    </p:spTree>
    <p:extLst>
      <p:ext uri="{BB962C8B-B14F-4D97-AF65-F5344CB8AC3E}">
        <p14:creationId xmlns:p14="http://schemas.microsoft.com/office/powerpoint/2010/main" val="37772515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3847207"/>
          </a:xfrm>
          <a:prstGeom prst="rect">
            <a:avLst/>
          </a:prstGeom>
          <a:noFill/>
        </p:spPr>
        <p:txBody>
          <a:bodyPr wrap="square" rtlCol="0">
            <a:spAutoFit/>
          </a:bodyPr>
          <a:lstStyle/>
          <a:p>
            <a:pPr algn="just"/>
            <a:r>
              <a:rPr lang="es-AR" sz="2400" b="1" u="sng" cap="all" dirty="0" smtClean="0"/>
              <a:t>Estructuras DE DATOS:</a:t>
            </a:r>
          </a:p>
          <a:p>
            <a:pPr algn="just"/>
            <a:endParaRPr lang="es-AR" sz="2000" cap="all" dirty="0" smtClean="0"/>
          </a:p>
          <a:p>
            <a:pPr algn="just"/>
            <a:r>
              <a:rPr lang="es-AR" sz="2000" cap="all" dirty="0" smtClean="0"/>
              <a:t>LAS ESTRUCTURAS NECESARIAS SON:</a:t>
            </a:r>
          </a:p>
          <a:p>
            <a:pPr algn="just"/>
            <a:endParaRPr lang="es-AR" sz="2000" cap="all" dirty="0"/>
          </a:p>
          <a:p>
            <a:pPr marL="914400" lvl="1" indent="-457200" algn="just">
              <a:buFont typeface="+mj-lt"/>
              <a:buAutoNum type="arabicParenR"/>
            </a:pPr>
            <a:r>
              <a:rPr lang="es-AR" sz="2000" cap="all" dirty="0" smtClean="0"/>
              <a:t>UNA LISTA DE EXPEDIENTES.</a:t>
            </a:r>
          </a:p>
          <a:p>
            <a:pPr marL="914400" lvl="1" indent="-457200" algn="just">
              <a:buFont typeface="+mj-lt"/>
              <a:buAutoNum type="arabicParenR"/>
            </a:pPr>
            <a:endParaRPr lang="es-AR" sz="2000" cap="all" dirty="0"/>
          </a:p>
          <a:p>
            <a:pPr marL="914400" lvl="1" indent="-457200" algn="just">
              <a:buFont typeface="+mj-lt"/>
              <a:buAutoNum type="arabicParenR"/>
            </a:pPr>
            <a:r>
              <a:rPr lang="es-AR" sz="2000" cap="all" dirty="0" smtClean="0"/>
              <a:t>UNA PILA DE EXPEDIENTES QUE INGRESAN.</a:t>
            </a:r>
          </a:p>
          <a:p>
            <a:pPr marL="914400" lvl="1" indent="-457200" algn="just">
              <a:buFont typeface="+mj-lt"/>
              <a:buAutoNum type="arabicParenR"/>
            </a:pPr>
            <a:endParaRPr lang="es-AR" sz="2000" cap="all" dirty="0"/>
          </a:p>
          <a:p>
            <a:pPr marL="914400" lvl="1" indent="-457200" algn="just">
              <a:buFont typeface="+mj-lt"/>
              <a:buAutoNum type="arabicParenR"/>
            </a:pPr>
            <a:r>
              <a:rPr lang="es-AR" sz="2000" cap="all" dirty="0" smtClean="0"/>
              <a:t>UNA PILA DE EXPEDIENTES QUE SALEN.</a:t>
            </a:r>
          </a:p>
          <a:p>
            <a:pPr marL="914400" lvl="1" indent="-457200" algn="just">
              <a:buFont typeface="+mj-lt"/>
              <a:buAutoNum type="arabicParenR"/>
            </a:pPr>
            <a:endParaRPr lang="es-AR" sz="2000" cap="all" dirty="0"/>
          </a:p>
          <a:p>
            <a:pPr marL="914400" lvl="1" indent="-457200" algn="just">
              <a:buFont typeface="+mj-lt"/>
              <a:buAutoNum type="arabicParenR"/>
            </a:pPr>
            <a:r>
              <a:rPr lang="es-AR" sz="2000" cap="all" dirty="0" smtClean="0"/>
              <a:t>UNA COLA DE EXPEDIENTES QUE SE ARCHIVAN.</a:t>
            </a:r>
          </a:p>
          <a:p>
            <a:pPr algn="just"/>
            <a:endParaRPr lang="es-AR" sz="2000" cap="all" dirty="0"/>
          </a:p>
        </p:txBody>
      </p:sp>
    </p:spTree>
    <p:extLst>
      <p:ext uri="{BB962C8B-B14F-4D97-AF65-F5344CB8AC3E}">
        <p14:creationId xmlns:p14="http://schemas.microsoft.com/office/powerpoint/2010/main" val="1866459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908720"/>
            <a:ext cx="8640960" cy="3724096"/>
          </a:xfrm>
          <a:prstGeom prst="rect">
            <a:avLst/>
          </a:prstGeom>
          <a:noFill/>
        </p:spPr>
        <p:txBody>
          <a:bodyPr wrap="square" rtlCol="0">
            <a:spAutoFit/>
          </a:bodyPr>
          <a:lstStyle/>
          <a:p>
            <a:pPr algn="just"/>
            <a:r>
              <a:rPr lang="es-AR" sz="2000" b="1" u="sng" cap="all" dirty="0" smtClean="0"/>
              <a:t>ESTRUTURA DE LOS NODOS y variables:</a:t>
            </a:r>
          </a:p>
          <a:p>
            <a:pPr algn="just"/>
            <a:endParaRPr lang="es-AR" cap="all" dirty="0" smtClean="0"/>
          </a:p>
          <a:p>
            <a:pPr lvl="2" algn="just"/>
            <a:r>
              <a:rPr lang="es-AR" i="1" dirty="0" smtClean="0">
                <a:latin typeface="Courier New" pitchFamily="49" charset="0"/>
                <a:cs typeface="Courier New" pitchFamily="49" charset="0"/>
              </a:rPr>
              <a:t>/*Nodo con </a:t>
            </a:r>
            <a:r>
              <a:rPr lang="es-AR" i="1" dirty="0" err="1" smtClean="0">
                <a:latin typeface="Courier New" pitchFamily="49" charset="0"/>
                <a:cs typeface="Courier New" pitchFamily="49" charset="0"/>
              </a:rPr>
              <a:t>informacion</a:t>
            </a:r>
            <a:r>
              <a:rPr lang="es-AR" i="1" dirty="0" smtClean="0">
                <a:latin typeface="Courier New" pitchFamily="49" charset="0"/>
                <a:cs typeface="Courier New" pitchFamily="49" charset="0"/>
              </a:rPr>
              <a:t> de </a:t>
            </a:r>
            <a:r>
              <a:rPr lang="es-AR" i="1" dirty="0" err="1" smtClean="0">
                <a:latin typeface="Courier New" pitchFamily="49" charset="0"/>
                <a:cs typeface="Courier New" pitchFamily="49" charset="0"/>
              </a:rPr>
              <a:t>analisis</a:t>
            </a:r>
            <a:r>
              <a:rPr lang="es-AR" i="1" dirty="0" smtClean="0">
                <a:latin typeface="Courier New" pitchFamily="49" charset="0"/>
                <a:cs typeface="Courier New" pitchFamily="49" charset="0"/>
              </a:rPr>
              <a:t>*/</a:t>
            </a:r>
            <a:endParaRPr lang="es-AR" i="1" dirty="0">
              <a:latin typeface="Courier New" pitchFamily="49" charset="0"/>
              <a:cs typeface="Courier New" pitchFamily="49" charset="0"/>
            </a:endParaRPr>
          </a:p>
          <a:p>
            <a:pPr lvl="2" algn="just"/>
            <a:r>
              <a:rPr lang="es-AR" i="1" dirty="0" err="1">
                <a:latin typeface="Courier New" pitchFamily="49" charset="0"/>
                <a:cs typeface="Courier New" pitchFamily="49" charset="0"/>
              </a:rPr>
              <a:t>typedef</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tipo_nodo_analisis</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int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dni</a:t>
            </a:r>
            <a:r>
              <a:rPr lang="es-AR" i="1" dirty="0">
                <a:latin typeface="Courier New" pitchFamily="49" charset="0"/>
                <a:cs typeface="Courier New" pitchFamily="49" charset="0"/>
              </a:rPr>
              <a:t>, simples, complejas;</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char</a:t>
            </a:r>
            <a:r>
              <a:rPr lang="es-AR" i="1" dirty="0">
                <a:latin typeface="Courier New" pitchFamily="49" charset="0"/>
                <a:cs typeface="Courier New" pitchFamily="49" charset="0"/>
              </a:rPr>
              <a:t> diagnostico[20], </a:t>
            </a:r>
            <a:r>
              <a:rPr lang="es-AR" i="1" dirty="0" err="1">
                <a:latin typeface="Courier New" pitchFamily="49" charset="0"/>
                <a:cs typeface="Courier New" pitchFamily="49" charset="0"/>
              </a:rPr>
              <a:t>analisis</a:t>
            </a:r>
            <a:r>
              <a:rPr lang="es-AR" i="1" dirty="0">
                <a:latin typeface="Courier New" pitchFamily="49" charset="0"/>
                <a:cs typeface="Courier New" pitchFamily="49" charset="0"/>
              </a:rPr>
              <a:t>[100];</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tipo_nodo_analisis</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sig</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a:t>
            </a:r>
            <a:r>
              <a:rPr lang="es-AR" i="1" dirty="0" err="1">
                <a:latin typeface="Courier New" pitchFamily="49" charset="0"/>
                <a:cs typeface="Courier New" pitchFamily="49" charset="0"/>
              </a:rPr>
              <a:t>nodo_analisis</a:t>
            </a:r>
            <a:r>
              <a:rPr lang="es-AR" i="1" dirty="0">
                <a:latin typeface="Courier New" pitchFamily="49" charset="0"/>
                <a:cs typeface="Courier New" pitchFamily="49" charset="0"/>
              </a:rPr>
              <a:t>;</a:t>
            </a:r>
          </a:p>
          <a:p>
            <a:pPr lvl="2" algn="just"/>
            <a:endParaRPr lang="es-AR" i="1" dirty="0" smtClean="0">
              <a:latin typeface="Courier New" pitchFamily="49" charset="0"/>
              <a:cs typeface="Courier New" pitchFamily="49" charset="0"/>
            </a:endParaRPr>
          </a:p>
          <a:p>
            <a:pPr lvl="2" algn="just"/>
            <a:r>
              <a:rPr lang="es-AR" i="1" dirty="0" smtClean="0">
                <a:latin typeface="Courier New" pitchFamily="49" charset="0"/>
                <a:cs typeface="Courier New" pitchFamily="49" charset="0"/>
              </a:rPr>
              <a:t>/*Nodo para encolar </a:t>
            </a:r>
            <a:r>
              <a:rPr lang="es-AR" i="1" dirty="0" err="1" smtClean="0">
                <a:latin typeface="Courier New" pitchFamily="49" charset="0"/>
                <a:cs typeface="Courier New" pitchFamily="49" charset="0"/>
              </a:rPr>
              <a:t>analisis</a:t>
            </a:r>
            <a:r>
              <a:rPr lang="es-AR" i="1" dirty="0" smtClean="0">
                <a:latin typeface="Courier New" pitchFamily="49" charset="0"/>
                <a:cs typeface="Courier New" pitchFamily="49" charset="0"/>
              </a:rPr>
              <a:t> a pacientes*/</a:t>
            </a:r>
            <a:endParaRPr lang="es-AR" i="1" dirty="0">
              <a:latin typeface="Courier New" pitchFamily="49" charset="0"/>
              <a:cs typeface="Courier New" pitchFamily="49" charset="0"/>
            </a:endParaRPr>
          </a:p>
          <a:p>
            <a:pPr lvl="2" algn="just"/>
            <a:r>
              <a:rPr lang="es-AR" i="1" dirty="0" err="1" smtClean="0">
                <a:latin typeface="Courier New" pitchFamily="49" charset="0"/>
                <a:cs typeface="Courier New" pitchFamily="49" charset="0"/>
              </a:rPr>
              <a:t>typedef</a:t>
            </a:r>
            <a:r>
              <a:rPr lang="es-AR" i="1" dirty="0" smtClean="0">
                <a:latin typeface="Courier New" pitchFamily="49" charset="0"/>
                <a:cs typeface="Courier New" pitchFamily="49" charset="0"/>
              </a:rPr>
              <a:t> </a:t>
            </a:r>
            <a:r>
              <a:rPr lang="es-AR" i="1" dirty="0" err="1">
                <a:latin typeface="Courier New" pitchFamily="49" charset="0"/>
                <a:cs typeface="Courier New" pitchFamily="49" charset="0"/>
              </a:rPr>
              <a:t>struct</a:t>
            </a:r>
            <a:r>
              <a:rPr lang="es-AR" i="1" dirty="0">
                <a:latin typeface="Courier New" pitchFamily="49" charset="0"/>
                <a:cs typeface="Courier New" pitchFamily="49" charset="0"/>
              </a:rPr>
              <a:t> </a:t>
            </a:r>
            <a:r>
              <a:rPr lang="es-AR" i="1" dirty="0" err="1">
                <a:latin typeface="Courier New" pitchFamily="49" charset="0"/>
                <a:cs typeface="Courier New" pitchFamily="49" charset="0"/>
              </a:rPr>
              <a:t>tipo_cola_analisis</a:t>
            </a:r>
            <a:r>
              <a:rPr lang="es-AR" i="1" dirty="0">
                <a:latin typeface="Courier New" pitchFamily="49" charset="0"/>
                <a:cs typeface="Courier New" pitchFamily="49" charset="0"/>
              </a:rPr>
              <a:t>{</a:t>
            </a:r>
          </a:p>
          <a:p>
            <a:pPr lvl="2" algn="just"/>
            <a:r>
              <a:rPr lang="es-AR" i="1" dirty="0">
                <a:latin typeface="Courier New" pitchFamily="49" charset="0"/>
                <a:cs typeface="Courier New" pitchFamily="49" charset="0"/>
              </a:rPr>
              <a:t>	</a:t>
            </a:r>
            <a:r>
              <a:rPr lang="es-AR" i="1" dirty="0" err="1">
                <a:latin typeface="Courier New" pitchFamily="49" charset="0"/>
                <a:cs typeface="Courier New" pitchFamily="49" charset="0"/>
              </a:rPr>
              <a:t>nodo_analisis</a:t>
            </a:r>
            <a:r>
              <a:rPr lang="es-AR" i="1" dirty="0">
                <a:latin typeface="Courier New" pitchFamily="49" charset="0"/>
                <a:cs typeface="Courier New" pitchFamily="49" charset="0"/>
              </a:rPr>
              <a:t> *primero, *ultimo;</a:t>
            </a:r>
          </a:p>
          <a:p>
            <a:pPr lvl="2" algn="just"/>
            <a:r>
              <a:rPr lang="es-AR" i="1" dirty="0">
                <a:latin typeface="Courier New" pitchFamily="49" charset="0"/>
                <a:cs typeface="Courier New" pitchFamily="49" charset="0"/>
              </a:rPr>
              <a:t>}</a:t>
            </a:r>
            <a:r>
              <a:rPr lang="es-AR" i="1" dirty="0" err="1">
                <a:latin typeface="Courier New" pitchFamily="49" charset="0"/>
                <a:cs typeface="Courier New" pitchFamily="49" charset="0"/>
              </a:rPr>
              <a:t>t_cola_analisis</a:t>
            </a:r>
            <a:r>
              <a:rPr lang="es-AR" i="1" dirty="0">
                <a:latin typeface="Courier New" pitchFamily="49" charset="0"/>
                <a:cs typeface="Courier New" pitchFamily="49" charset="0"/>
              </a:rPr>
              <a:t>;</a:t>
            </a:r>
            <a:endParaRPr lang="es-AR" i="1" dirty="0" smtClean="0">
              <a:latin typeface="Courier New" pitchFamily="49" charset="0"/>
              <a:cs typeface="Courier New" pitchFamily="49" charset="0"/>
            </a:endParaRPr>
          </a:p>
        </p:txBody>
      </p:sp>
    </p:spTree>
    <p:extLst>
      <p:ext uri="{BB962C8B-B14F-4D97-AF65-F5344CB8AC3E}">
        <p14:creationId xmlns:p14="http://schemas.microsoft.com/office/powerpoint/2010/main" val="31241954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386090"/>
          </a:xfrm>
          <a:prstGeom prst="rect">
            <a:avLst/>
          </a:prstGeom>
          <a:noFill/>
        </p:spPr>
        <p:txBody>
          <a:bodyPr wrap="square" rtlCol="0">
            <a:spAutoFit/>
          </a:bodyPr>
          <a:lstStyle/>
          <a:p>
            <a:pPr algn="just"/>
            <a:r>
              <a:rPr lang="es-AR" sz="2400" b="1" u="sng" cap="all" dirty="0" smtClean="0"/>
              <a:t>ESTRUTURA DE LOS NODOS y variables:</a:t>
            </a:r>
          </a:p>
          <a:p>
            <a:pPr algn="just"/>
            <a:endParaRPr lang="es-AR" sz="2000" cap="all" dirty="0" smtClean="0"/>
          </a:p>
          <a:p>
            <a:pPr lvl="2" algn="just"/>
            <a:r>
              <a:rPr lang="es-AR" sz="2000" i="1" dirty="0" err="1">
                <a:latin typeface="Courier New" pitchFamily="49" charset="0"/>
                <a:cs typeface="Courier New" pitchFamily="49" charset="0"/>
              </a:rPr>
              <a:t>typedef</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int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cod</a:t>
            </a:r>
            <a:r>
              <a:rPr lang="es-AR" sz="2000" i="1" dirty="0">
                <a:latin typeface="Courier New" pitchFamily="49" charset="0"/>
                <a:cs typeface="Courier New" pitchFamily="49" charset="0"/>
              </a:rPr>
              <a:t>, ingreso, salida;</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char</a:t>
            </a:r>
            <a:r>
              <a:rPr lang="es-AR" sz="2000" i="1" dirty="0">
                <a:latin typeface="Courier New" pitchFamily="49" charset="0"/>
                <a:cs typeface="Courier New" pitchFamily="49" charset="0"/>
              </a:rPr>
              <a:t> origen[20], destino[20];</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char</a:t>
            </a:r>
            <a:r>
              <a:rPr lang="es-AR" sz="2000" i="1" dirty="0">
                <a:latin typeface="Courier New" pitchFamily="49" charset="0"/>
                <a:cs typeface="Courier New" pitchFamily="49" charset="0"/>
              </a:rPr>
              <a:t> caratula[30], resumen[200];</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sig</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}nodo;</a:t>
            </a:r>
          </a:p>
          <a:p>
            <a:pPr lvl="2" algn="just"/>
            <a:r>
              <a:rPr lang="es-AR" sz="2000" i="1" dirty="0" smtClean="0">
                <a:latin typeface="Courier New" pitchFamily="49" charset="0"/>
                <a:cs typeface="Courier New" pitchFamily="49" charset="0"/>
              </a:rPr>
              <a:t>//…………………………………………………………………………………………………………………………</a:t>
            </a:r>
            <a:endParaRPr lang="es-AR" sz="2000" i="1" dirty="0">
              <a:latin typeface="Courier New" pitchFamily="49" charset="0"/>
              <a:cs typeface="Courier New" pitchFamily="49" charset="0"/>
            </a:endParaRPr>
          </a:p>
          <a:p>
            <a:pPr lvl="2" algn="just"/>
            <a:endParaRPr lang="es-AR" sz="2000" i="1" dirty="0" smtClean="0">
              <a:latin typeface="Courier New" pitchFamily="49" charset="0"/>
              <a:cs typeface="Courier New" pitchFamily="49" charset="0"/>
            </a:endParaRPr>
          </a:p>
          <a:p>
            <a:pPr lvl="2" algn="just"/>
            <a:r>
              <a:rPr lang="es-AR" sz="2000" i="1" dirty="0" err="1">
                <a:latin typeface="Courier New" pitchFamily="49" charset="0"/>
                <a:cs typeface="Courier New" pitchFamily="49" charset="0"/>
              </a:rPr>
              <a:t>typedef</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tipo_cola</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nodo *primero, *ultimo;</a:t>
            </a:r>
          </a:p>
          <a:p>
            <a:pPr lvl="2" algn="just"/>
            <a:r>
              <a:rPr lang="es-AR" sz="2000" i="1" dirty="0">
                <a:latin typeface="Courier New" pitchFamily="49" charset="0"/>
                <a:cs typeface="Courier New" pitchFamily="49" charset="0"/>
              </a:rPr>
              <a:t>}</a:t>
            </a:r>
            <a:r>
              <a:rPr lang="es-AR" sz="2000" i="1" dirty="0" err="1">
                <a:latin typeface="Courier New" pitchFamily="49" charset="0"/>
                <a:cs typeface="Courier New" pitchFamily="49" charset="0"/>
              </a:rPr>
              <a:t>t_cola</a:t>
            </a:r>
            <a:r>
              <a:rPr lang="es-AR" sz="2000" i="1" dirty="0">
                <a:latin typeface="Courier New" pitchFamily="49" charset="0"/>
                <a:cs typeface="Courier New" pitchFamily="49" charset="0"/>
              </a:rPr>
              <a:t>;</a:t>
            </a:r>
          </a:p>
          <a:p>
            <a:pPr lvl="2" algn="just"/>
            <a:r>
              <a:rPr lang="es-AR" sz="2000" i="1" dirty="0" smtClean="0">
                <a:latin typeface="Courier New" pitchFamily="49" charset="0"/>
                <a:cs typeface="Courier New" pitchFamily="49" charset="0"/>
              </a:rPr>
              <a:t>//…………………………………………………………………………………………………………………………</a:t>
            </a:r>
            <a:endParaRPr lang="es-AR" sz="2000" i="1" dirty="0">
              <a:latin typeface="Courier New" pitchFamily="49" charset="0"/>
              <a:cs typeface="Courier New" pitchFamily="49" charset="0"/>
            </a:endParaRPr>
          </a:p>
          <a:p>
            <a:pPr lvl="2" algn="just"/>
            <a:endParaRPr lang="es-AR" sz="2000" i="1" dirty="0" smtClean="0">
              <a:latin typeface="Courier New" pitchFamily="49" charset="0"/>
              <a:cs typeface="Courier New" pitchFamily="49" charset="0"/>
            </a:endParaRPr>
          </a:p>
          <a:p>
            <a:pPr lvl="2" algn="just"/>
            <a:r>
              <a:rPr lang="es-AR" sz="2000" i="1" dirty="0">
                <a:latin typeface="Courier New" pitchFamily="49" charset="0"/>
                <a:cs typeface="Courier New" pitchFamily="49" charset="0"/>
              </a:rPr>
              <a:t>nodo *lista, *pila, *</a:t>
            </a:r>
            <a:r>
              <a:rPr lang="es-AR" sz="2000" i="1" dirty="0" smtClean="0">
                <a:latin typeface="Courier New" pitchFamily="49" charset="0"/>
                <a:cs typeface="Courier New" pitchFamily="49" charset="0"/>
              </a:rPr>
              <a:t>archivo;</a:t>
            </a:r>
            <a:endParaRPr lang="es-AR" sz="2000" i="1" dirty="0">
              <a:latin typeface="Courier New" pitchFamily="49" charset="0"/>
              <a:cs typeface="Courier New" pitchFamily="49" charset="0"/>
            </a:endParaRPr>
          </a:p>
          <a:p>
            <a:pPr lvl="2" algn="just"/>
            <a:r>
              <a:rPr lang="es-AR" sz="2000" i="1" dirty="0" err="1" smtClean="0">
                <a:latin typeface="Courier New" pitchFamily="49" charset="0"/>
                <a:cs typeface="Courier New" pitchFamily="49" charset="0"/>
              </a:rPr>
              <a:t>t_cola</a:t>
            </a:r>
            <a:r>
              <a:rPr lang="es-AR" sz="2000" i="1" dirty="0" smtClean="0">
                <a:latin typeface="Courier New" pitchFamily="49" charset="0"/>
                <a:cs typeface="Courier New" pitchFamily="49" charset="0"/>
              </a:rPr>
              <a:t> </a:t>
            </a:r>
            <a:r>
              <a:rPr lang="es-AR" sz="2000" i="1" dirty="0">
                <a:latin typeface="Courier New" pitchFamily="49" charset="0"/>
                <a:cs typeface="Courier New" pitchFamily="49" charset="0"/>
              </a:rPr>
              <a:t>salida;</a:t>
            </a:r>
            <a:endParaRPr lang="es-AR" sz="2000" i="1" dirty="0" smtClean="0">
              <a:latin typeface="Courier New" pitchFamily="49" charset="0"/>
              <a:cs typeface="Courier New" pitchFamily="49" charset="0"/>
            </a:endParaRPr>
          </a:p>
        </p:txBody>
      </p:sp>
    </p:spTree>
    <p:extLst>
      <p:ext uri="{BB962C8B-B14F-4D97-AF65-F5344CB8AC3E}">
        <p14:creationId xmlns:p14="http://schemas.microsoft.com/office/powerpoint/2010/main" val="1129762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386090"/>
          </a:xfrm>
          <a:prstGeom prst="rect">
            <a:avLst/>
          </a:prstGeom>
          <a:noFill/>
        </p:spPr>
        <p:txBody>
          <a:bodyPr wrap="square" rtlCol="0">
            <a:spAutoFit/>
          </a:bodyPr>
          <a:lstStyle/>
          <a:p>
            <a:pPr algn="just"/>
            <a:r>
              <a:rPr lang="es-AR" sz="2400" b="1" u="sng" cap="all" dirty="0" smtClean="0"/>
              <a:t>estrategia:</a:t>
            </a:r>
          </a:p>
          <a:p>
            <a:pPr algn="just"/>
            <a:endParaRPr lang="es-AR" sz="2000" cap="all" dirty="0" smtClean="0"/>
          </a:p>
          <a:p>
            <a:pPr algn="just"/>
            <a:r>
              <a:rPr lang="es-AR" sz="2000" cap="all" dirty="0" smtClean="0"/>
              <a:t>AL COMENZAR EL DÍA SE RECIBE UNA </a:t>
            </a:r>
            <a:r>
              <a:rPr lang="es-AR" sz="2000" cap="all" dirty="0" err="1" smtClean="0"/>
              <a:t>pILA</a:t>
            </a:r>
            <a:r>
              <a:rPr lang="es-AR" sz="2000" cap="all" dirty="0" smtClean="0"/>
              <a:t> </a:t>
            </a:r>
            <a:r>
              <a:rPr lang="es-AR" sz="2000" cap="all" dirty="0" smtClean="0"/>
              <a:t>DE EXPEDIENTES </a:t>
            </a:r>
            <a:r>
              <a:rPr lang="es-AR" sz="2000" cap="all" dirty="0" err="1" smtClean="0"/>
              <a:t>qUE</a:t>
            </a:r>
            <a:r>
              <a:rPr lang="es-AR" sz="2000" cap="all" dirty="0" smtClean="0"/>
              <a:t> </a:t>
            </a:r>
            <a:r>
              <a:rPr lang="es-AR" sz="2000" cap="all" dirty="0" smtClean="0"/>
              <a:t>DEBEN DESAPILARSE Y CARGARSE (INSERTARSE ORDENADO) EN LA LISTA DE EXPEDIENTES. HABRÁ UN WHILE (MIENTRAS PILA NO VACÍA) DENTRO DEL CUAL SE DESAPILAN LOS EXPEDIENTES Y SE INSERTAN EN LA LISTA.</a:t>
            </a:r>
          </a:p>
          <a:p>
            <a:pPr algn="just"/>
            <a:endParaRPr lang="es-AR" sz="2000" cap="all" dirty="0"/>
          </a:p>
          <a:p>
            <a:pPr algn="just"/>
            <a:r>
              <a:rPr lang="es-AR" sz="2000" cap="all" dirty="0" smtClean="0"/>
              <a:t>LUEGO SE TRABAJAN LOS EXPEDIENTES. HABRÁ UN WHILE CUYA CONDICIÓN SERÁ QUE SE NO HAYA TERMINADO EL DÍA. LA CONDICIÓN LA SIMULAREMOS CON EL CÓDIGO DE EXPEDIENTE, UN CÓDIGO 0 INDICA QUE EL DÍA TERMINÓ (NO HAY EXEDIENTES CON CÓDIGO 0). DENTRO DEL WHILE SE BUSCARÁ UN EXPEDIENTE POR CÓDIGO, SE REMOVERÁ DE LA LISTA Y DE ACUERDO A SI SE ARCHIVA O SALE A OTRO DESTINO SE APILARA (SALIDA) O SE ENCOLARÁ (ARCHIVO).</a:t>
            </a:r>
          </a:p>
          <a:p>
            <a:pPr algn="just"/>
            <a:endParaRPr lang="es-AR" sz="2000" cap="all" dirty="0"/>
          </a:p>
          <a:p>
            <a:pPr algn="just"/>
            <a:r>
              <a:rPr lang="es-AR" sz="2000" cap="all" dirty="0" smtClean="0"/>
              <a:t>AL TERMINAR EL DÍA SE RECORRE RECUSRIVAMENTE LA LISTA DE </a:t>
            </a:r>
            <a:r>
              <a:rPr lang="es-AR" sz="2000" cap="all" dirty="0" err="1" smtClean="0"/>
              <a:t>ExPEDIENTES</a:t>
            </a:r>
            <a:r>
              <a:rPr lang="es-AR" sz="2000" cap="all" dirty="0" smtClean="0"/>
              <a:t> </a:t>
            </a:r>
            <a:r>
              <a:rPr lang="es-AR" sz="2000" cap="all" dirty="0" smtClean="0"/>
              <a:t>PARA CONTAR LA CANTIDAD QUE QUEDARON.</a:t>
            </a:r>
            <a:endParaRPr lang="es-AR" sz="2000" cap="all" dirty="0"/>
          </a:p>
        </p:txBody>
      </p:sp>
    </p:spTree>
    <p:extLst>
      <p:ext uri="{BB962C8B-B14F-4D97-AF65-F5344CB8AC3E}">
        <p14:creationId xmlns:p14="http://schemas.microsoft.com/office/powerpoint/2010/main" val="14357521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980728"/>
            <a:ext cx="8424936" cy="1323439"/>
          </a:xfrm>
          <a:prstGeom prst="rect">
            <a:avLst/>
          </a:prstGeom>
        </p:spPr>
        <p:txBody>
          <a:bodyPr wrap="square">
            <a:spAutoFit/>
          </a:bodyPr>
          <a:lstStyle/>
          <a:p>
            <a:pPr algn="just"/>
            <a:r>
              <a:rPr lang="es-AR" sz="2000" cap="all" dirty="0"/>
              <a:t>AL COMENZAR EL DÍA SE RECIBE UNA ILA DE EXPEDIENTES UE DEBEN DESAPILARSE Y CARGARSE (INSERTARSE ORDENADO) EN LA LISTA DE EXPEDIENTES. HABRÁ UN WHILE (MIENTRAS PILA NO VACÍA) DENTRO DEL CUAL SE DESAPILAN LOS EXPEDIENTES Y SE INSERTAN EN LA </a:t>
            </a:r>
            <a:r>
              <a:rPr lang="es-AR" sz="2000" cap="all" dirty="0" smtClean="0"/>
              <a:t>LISTA:</a:t>
            </a:r>
            <a:endParaRPr lang="es-AR" sz="2000" cap="all" dirty="0"/>
          </a:p>
        </p:txBody>
      </p:sp>
      <p:sp>
        <p:nvSpPr>
          <p:cNvPr id="3" name="2 Rectángulo"/>
          <p:cNvSpPr/>
          <p:nvPr/>
        </p:nvSpPr>
        <p:spPr>
          <a:xfrm>
            <a:off x="323528" y="2996952"/>
            <a:ext cx="8424936" cy="1938992"/>
          </a:xfrm>
          <a:prstGeom prst="rect">
            <a:avLst/>
          </a:prstGeom>
        </p:spPr>
        <p:txBody>
          <a:bodyPr wrap="square">
            <a:spAutoFit/>
          </a:bodyPr>
          <a:lstStyle/>
          <a:p>
            <a:r>
              <a:rPr lang="es-AR" sz="2400" dirty="0"/>
              <a:t>	/*Inicia el día, se reciben expediente en pila*/</a:t>
            </a:r>
          </a:p>
          <a:p>
            <a:r>
              <a:rPr lang="es-AR" sz="2400" dirty="0"/>
              <a:t>	while(!</a:t>
            </a:r>
            <a:r>
              <a:rPr lang="es-AR" sz="2400" dirty="0" err="1"/>
              <a:t>pila_vacia</a:t>
            </a:r>
            <a:r>
              <a:rPr lang="es-AR" sz="2400" dirty="0"/>
              <a:t>(pila)){</a:t>
            </a:r>
          </a:p>
          <a:p>
            <a:r>
              <a:rPr lang="es-AR" sz="2400" dirty="0"/>
              <a:t>		</a:t>
            </a:r>
            <a:r>
              <a:rPr lang="es-AR" sz="2400" dirty="0" err="1"/>
              <a:t>exp</a:t>
            </a:r>
            <a:r>
              <a:rPr lang="es-AR" sz="2400" dirty="0"/>
              <a:t>=desapilar(&amp;pila);</a:t>
            </a:r>
          </a:p>
          <a:p>
            <a:r>
              <a:rPr lang="es-AR" sz="2400" dirty="0"/>
              <a:t>		</a:t>
            </a:r>
            <a:r>
              <a:rPr lang="es-AR" sz="2400" dirty="0" err="1"/>
              <a:t>insertar_expediente</a:t>
            </a:r>
            <a:r>
              <a:rPr lang="es-AR" sz="2400" dirty="0"/>
              <a:t>(&amp;lista, &amp;</a:t>
            </a:r>
            <a:r>
              <a:rPr lang="es-AR" sz="2400" dirty="0" err="1"/>
              <a:t>exp</a:t>
            </a:r>
            <a:r>
              <a:rPr lang="es-AR" sz="2400" dirty="0"/>
              <a:t>);</a:t>
            </a:r>
          </a:p>
          <a:p>
            <a:r>
              <a:rPr lang="es-AR" sz="2400" dirty="0"/>
              <a:t>	}</a:t>
            </a:r>
          </a:p>
        </p:txBody>
      </p:sp>
    </p:spTree>
    <p:extLst>
      <p:ext uri="{BB962C8B-B14F-4D97-AF65-F5344CB8AC3E}">
        <p14:creationId xmlns:p14="http://schemas.microsoft.com/office/powerpoint/2010/main" val="8844038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764704"/>
            <a:ext cx="8856984" cy="954107"/>
          </a:xfrm>
          <a:prstGeom prst="rect">
            <a:avLst/>
          </a:prstGeom>
        </p:spPr>
        <p:txBody>
          <a:bodyPr wrap="square">
            <a:spAutoFit/>
          </a:bodyPr>
          <a:lstStyle/>
          <a:p>
            <a:pPr algn="just"/>
            <a:r>
              <a:rPr lang="es-AR" sz="1400" cap="all" dirty="0"/>
              <a:t>LUEGO SE TRABAJAN LOS EXPEDIENTES. HABRÁ UN WHILE CUYA CONDICIÓN SERÁ QUE SE NO HAYA TERMINADO EL DÍA. LA CONDICIÓN LA SIMULAREMOS CON EL CÓDIGO DE EXPEDIENTE, UN CÓDIGO 0 INDICA QUE EL DÍA TERMINÓ (NO HAY EXEDIENTES CON CÓDIGO 0). DENTRO DEL WHILE SE BUSCARÁ UN EXPEDIENTE POR CÓDIGO, SE REMOVERÁ DE LA LISTA Y DE ACUERDO A SI SE ARCHIVA O SALE A OTRO DESTINO SE APILARA (SALIDA) O SE ENCOLARÁ (ARCHIVO</a:t>
            </a:r>
            <a:r>
              <a:rPr lang="es-AR" sz="1400" cap="all" dirty="0" smtClean="0"/>
              <a:t>):</a:t>
            </a:r>
            <a:endParaRPr lang="es-AR" sz="1400" cap="all" dirty="0"/>
          </a:p>
        </p:txBody>
      </p:sp>
      <p:sp>
        <p:nvSpPr>
          <p:cNvPr id="3" name="2 Rectángulo"/>
          <p:cNvSpPr/>
          <p:nvPr/>
        </p:nvSpPr>
        <p:spPr>
          <a:xfrm>
            <a:off x="107504" y="1700808"/>
            <a:ext cx="8856984" cy="4832092"/>
          </a:xfrm>
          <a:prstGeom prst="rect">
            <a:avLst/>
          </a:prstGeom>
        </p:spPr>
        <p:txBody>
          <a:bodyPr wrap="square">
            <a:spAutoFit/>
          </a:bodyPr>
          <a:lstStyle/>
          <a:p>
            <a:r>
              <a:rPr lang="es-AR" sz="1400" dirty="0"/>
              <a:t>	</a:t>
            </a:r>
            <a:r>
              <a:rPr lang="es-AR" sz="1400" dirty="0" err="1"/>
              <a:t>printf</a:t>
            </a:r>
            <a:r>
              <a:rPr lang="es-AR" sz="1400" dirty="0"/>
              <a:t>("\n");</a:t>
            </a:r>
          </a:p>
          <a:p>
            <a:r>
              <a:rPr lang="es-AR" sz="1400" dirty="0"/>
              <a:t>	</a:t>
            </a:r>
            <a:r>
              <a:rPr lang="es-AR" sz="1400" dirty="0" err="1"/>
              <a:t>printf</a:t>
            </a:r>
            <a:r>
              <a:rPr lang="es-AR" sz="1400" dirty="0"/>
              <a:t>("Ingrese el </a:t>
            </a:r>
            <a:r>
              <a:rPr lang="es-AR" sz="1400" dirty="0" err="1"/>
              <a:t>codigo</a:t>
            </a:r>
            <a:r>
              <a:rPr lang="es-AR" sz="1400" dirty="0"/>
              <a:t> del expediente, 0 para terminar: \n");</a:t>
            </a:r>
          </a:p>
          <a:p>
            <a:r>
              <a:rPr lang="es-AR" sz="1400" dirty="0"/>
              <a:t>	</a:t>
            </a:r>
            <a:r>
              <a:rPr lang="es-AR" sz="1400" dirty="0" err="1"/>
              <a:t>scanf</a:t>
            </a:r>
            <a:r>
              <a:rPr lang="es-AR" sz="1400" dirty="0"/>
              <a:t>("%d", &amp;</a:t>
            </a:r>
            <a:r>
              <a:rPr lang="es-AR" sz="1400" dirty="0" err="1"/>
              <a:t>cod</a:t>
            </a:r>
            <a:r>
              <a:rPr lang="es-AR" sz="1400" dirty="0"/>
              <a:t>);</a:t>
            </a:r>
          </a:p>
          <a:p>
            <a:r>
              <a:rPr lang="es-AR" sz="1400" dirty="0"/>
              <a:t>	while(</a:t>
            </a:r>
            <a:r>
              <a:rPr lang="es-AR" sz="1400" dirty="0" err="1"/>
              <a:t>cod</a:t>
            </a:r>
            <a:r>
              <a:rPr lang="es-AR" sz="1400" dirty="0"/>
              <a:t>){</a:t>
            </a:r>
          </a:p>
          <a:p>
            <a:r>
              <a:rPr lang="es-AR" sz="1400" dirty="0"/>
              <a:t>		expediente=</a:t>
            </a:r>
            <a:r>
              <a:rPr lang="es-AR" sz="1400" dirty="0" err="1"/>
              <a:t>remover_expediente</a:t>
            </a:r>
            <a:r>
              <a:rPr lang="es-AR" sz="1400" dirty="0"/>
              <a:t>(&amp;lista, </a:t>
            </a:r>
            <a:r>
              <a:rPr lang="es-AR" sz="1400" dirty="0" err="1"/>
              <a:t>cod</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fecha de salida (AAAAMMDD): \n");</a:t>
            </a:r>
          </a:p>
          <a:p>
            <a:r>
              <a:rPr lang="es-AR" sz="1400" dirty="0"/>
              <a:t>		</a:t>
            </a:r>
            <a:r>
              <a:rPr lang="es-AR" sz="1400" dirty="0" err="1"/>
              <a:t>scanf</a:t>
            </a:r>
            <a:r>
              <a:rPr lang="es-AR" sz="1400" dirty="0"/>
              <a:t>("%d", &amp;expediente-&gt;salida);</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resumen administrativo: \n");</a:t>
            </a:r>
          </a:p>
          <a:p>
            <a:r>
              <a:rPr lang="es-AR" sz="1400" dirty="0"/>
              <a:t>		</a:t>
            </a:r>
            <a:r>
              <a:rPr lang="es-AR" sz="1400" dirty="0" err="1"/>
              <a:t>scanf</a:t>
            </a:r>
            <a:r>
              <a:rPr lang="es-AR" sz="1400" dirty="0"/>
              <a:t>("%S", &amp;expediente-&gt;resumen);</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destino del expediente: \n");</a:t>
            </a:r>
          </a:p>
          <a:p>
            <a:r>
              <a:rPr lang="es-AR" sz="1400" dirty="0"/>
              <a:t>		</a:t>
            </a:r>
            <a:r>
              <a:rPr lang="es-AR" sz="1400" dirty="0" err="1"/>
              <a:t>scanf</a:t>
            </a:r>
            <a:r>
              <a:rPr lang="es-AR" sz="1400" dirty="0"/>
              <a:t>("%S", &amp;expediente-&gt;destino);</a:t>
            </a:r>
          </a:p>
          <a:p>
            <a:r>
              <a:rPr lang="es-AR" sz="1400" dirty="0"/>
              <a:t>		</a:t>
            </a:r>
            <a:r>
              <a:rPr lang="es-AR" sz="1400" dirty="0" err="1"/>
              <a:t>if</a:t>
            </a:r>
            <a:r>
              <a:rPr lang="es-AR" sz="1400" dirty="0"/>
              <a:t>(</a:t>
            </a:r>
            <a:r>
              <a:rPr lang="es-AR" sz="1400" dirty="0" err="1"/>
              <a:t>comparar_cadenas</a:t>
            </a:r>
            <a:r>
              <a:rPr lang="es-AR" sz="1400" dirty="0"/>
              <a:t>(expediente-&gt;destino, </a:t>
            </a:r>
            <a:r>
              <a:rPr lang="es-AR" sz="1400" dirty="0" err="1"/>
              <a:t>cadena_archivo</a:t>
            </a:r>
            <a:r>
              <a:rPr lang="es-AR" sz="1400" dirty="0"/>
              <a:t>)==0)</a:t>
            </a:r>
          </a:p>
          <a:p>
            <a:r>
              <a:rPr lang="es-AR" sz="1400" dirty="0"/>
              <a:t>			apilar(&amp;archivo, expediente);</a:t>
            </a:r>
          </a:p>
          <a:p>
            <a:r>
              <a:rPr lang="es-AR" sz="1400" dirty="0"/>
              <a:t>		</a:t>
            </a:r>
            <a:r>
              <a:rPr lang="es-AR" sz="1400" dirty="0" err="1"/>
              <a:t>else</a:t>
            </a:r>
            <a:endParaRPr lang="es-AR" sz="1400" dirty="0"/>
          </a:p>
          <a:p>
            <a:r>
              <a:rPr lang="es-AR" sz="1400" dirty="0"/>
              <a:t>			encolar(&amp;salida, expediente);</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a:t>
            </a:r>
            <a:r>
              <a:rPr lang="es-AR" sz="1400" dirty="0" err="1"/>
              <a:t>codigo</a:t>
            </a:r>
            <a:r>
              <a:rPr lang="es-AR" sz="1400" dirty="0"/>
              <a:t> del expediente, 0 para terminar: \n");</a:t>
            </a:r>
          </a:p>
          <a:p>
            <a:r>
              <a:rPr lang="es-AR" sz="1400" dirty="0"/>
              <a:t>		</a:t>
            </a:r>
            <a:r>
              <a:rPr lang="es-AR" sz="1400" dirty="0" err="1"/>
              <a:t>scanf</a:t>
            </a:r>
            <a:r>
              <a:rPr lang="es-AR" sz="1400" dirty="0"/>
              <a:t>("%d", &amp;</a:t>
            </a:r>
            <a:r>
              <a:rPr lang="es-AR" sz="1400" dirty="0" err="1"/>
              <a:t>cod</a:t>
            </a:r>
            <a:r>
              <a:rPr lang="es-AR" sz="1400" dirty="0"/>
              <a:t>);</a:t>
            </a:r>
          </a:p>
          <a:p>
            <a:r>
              <a:rPr lang="es-AR" sz="1400" dirty="0"/>
              <a:t>	}</a:t>
            </a:r>
          </a:p>
        </p:txBody>
      </p:sp>
    </p:spTree>
    <p:extLst>
      <p:ext uri="{BB962C8B-B14F-4D97-AF65-F5344CB8AC3E}">
        <p14:creationId xmlns:p14="http://schemas.microsoft.com/office/powerpoint/2010/main" val="3483907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856984" cy="646331"/>
          </a:xfrm>
          <a:prstGeom prst="rect">
            <a:avLst/>
          </a:prstGeom>
        </p:spPr>
        <p:txBody>
          <a:bodyPr wrap="square">
            <a:spAutoFit/>
          </a:bodyPr>
          <a:lstStyle/>
          <a:p>
            <a:pPr algn="just"/>
            <a:r>
              <a:rPr lang="es-AR" cap="all" dirty="0"/>
              <a:t>AL TERMINAR EL DÍA SE RECORRE RECUSRIVAMENTE LA LISTA DE EPEDIENTES PARA CONTAR LA CANTIDAD QUE </a:t>
            </a:r>
            <a:r>
              <a:rPr lang="es-AR" cap="all" dirty="0" smtClean="0"/>
              <a:t>QUEDARON:</a:t>
            </a:r>
            <a:endParaRPr lang="es-AR" cap="all" dirty="0"/>
          </a:p>
        </p:txBody>
      </p:sp>
      <p:sp>
        <p:nvSpPr>
          <p:cNvPr id="3" name="2 Rectángulo"/>
          <p:cNvSpPr/>
          <p:nvPr/>
        </p:nvSpPr>
        <p:spPr>
          <a:xfrm>
            <a:off x="251520" y="1772816"/>
            <a:ext cx="8640960" cy="3139321"/>
          </a:xfrm>
          <a:prstGeom prst="rect">
            <a:avLst/>
          </a:prstGeom>
        </p:spPr>
        <p:txBody>
          <a:bodyPr wrap="square">
            <a:spAutoFit/>
          </a:bodyPr>
          <a:lstStyle/>
          <a:p>
            <a:r>
              <a:rPr lang="es-AR" dirty="0" smtClean="0"/>
              <a:t>cantidad=</a:t>
            </a:r>
            <a:r>
              <a:rPr lang="es-AR" dirty="0" err="1" smtClean="0"/>
              <a:t>contar_expedientes</a:t>
            </a:r>
            <a:r>
              <a:rPr lang="es-AR" dirty="0" smtClean="0"/>
              <a:t>(lista</a:t>
            </a:r>
            <a:r>
              <a:rPr lang="es-AR" dirty="0"/>
              <a:t>);</a:t>
            </a:r>
          </a:p>
          <a:p>
            <a:r>
              <a:rPr lang="es-AR" dirty="0" err="1" smtClean="0"/>
              <a:t>printf</a:t>
            </a:r>
            <a:r>
              <a:rPr lang="es-AR" dirty="0"/>
              <a:t>("\n");</a:t>
            </a:r>
          </a:p>
          <a:p>
            <a:r>
              <a:rPr lang="es-AR" dirty="0" err="1" smtClean="0"/>
              <a:t>printf</a:t>
            </a:r>
            <a:r>
              <a:rPr lang="es-AR" dirty="0"/>
              <a:t>("La cantidad de expedientes que quedaron es de &amp;d expedientes", cantidad</a:t>
            </a:r>
            <a:r>
              <a:rPr lang="es-AR" dirty="0" smtClean="0"/>
              <a:t>);</a:t>
            </a:r>
          </a:p>
          <a:p>
            <a:endParaRPr lang="es-AR" dirty="0"/>
          </a:p>
          <a:p>
            <a:r>
              <a:rPr lang="es-AR" dirty="0" err="1"/>
              <a:t>int</a:t>
            </a:r>
            <a:r>
              <a:rPr lang="es-AR" dirty="0"/>
              <a:t> </a:t>
            </a:r>
            <a:r>
              <a:rPr lang="es-AR" dirty="0" err="1"/>
              <a:t>contar_expedientes</a:t>
            </a:r>
            <a:r>
              <a:rPr lang="es-AR" dirty="0"/>
              <a:t>(nodo *lista){</a:t>
            </a:r>
          </a:p>
          <a:p>
            <a:r>
              <a:rPr lang="es-AR" dirty="0"/>
              <a:t>	nodo *</a:t>
            </a:r>
            <a:r>
              <a:rPr lang="es-AR" dirty="0" err="1"/>
              <a:t>aux</a:t>
            </a:r>
            <a:r>
              <a:rPr lang="es-AR" dirty="0"/>
              <a:t>=lista;</a:t>
            </a:r>
          </a:p>
          <a:p>
            <a:r>
              <a:rPr lang="es-AR" dirty="0"/>
              <a:t>	</a:t>
            </a:r>
            <a:r>
              <a:rPr lang="es-AR" dirty="0" err="1"/>
              <a:t>if</a:t>
            </a:r>
            <a:r>
              <a:rPr lang="es-AR" dirty="0"/>
              <a:t>(</a:t>
            </a:r>
            <a:r>
              <a:rPr lang="es-AR" dirty="0" err="1"/>
              <a:t>aux</a:t>
            </a:r>
            <a:r>
              <a:rPr lang="es-AR" dirty="0"/>
              <a:t>==NULL)</a:t>
            </a:r>
          </a:p>
          <a:p>
            <a:r>
              <a:rPr lang="es-AR" dirty="0"/>
              <a:t>		</a:t>
            </a:r>
            <a:r>
              <a:rPr lang="es-AR" dirty="0" err="1"/>
              <a:t>return</a:t>
            </a:r>
            <a:r>
              <a:rPr lang="es-AR" dirty="0"/>
              <a:t> 0;</a:t>
            </a:r>
          </a:p>
          <a:p>
            <a:r>
              <a:rPr lang="es-AR" dirty="0"/>
              <a:t>	</a:t>
            </a:r>
            <a:r>
              <a:rPr lang="es-AR" dirty="0" err="1"/>
              <a:t>else</a:t>
            </a:r>
            <a:endParaRPr lang="es-AR" dirty="0"/>
          </a:p>
          <a:p>
            <a:r>
              <a:rPr lang="es-AR" dirty="0"/>
              <a:t>		</a:t>
            </a:r>
            <a:r>
              <a:rPr lang="es-AR" dirty="0" err="1"/>
              <a:t>return</a:t>
            </a:r>
            <a:r>
              <a:rPr lang="es-AR" dirty="0"/>
              <a:t> (1+contar_expedientes(</a:t>
            </a:r>
            <a:r>
              <a:rPr lang="es-AR" dirty="0" err="1"/>
              <a:t>aux</a:t>
            </a:r>
            <a:r>
              <a:rPr lang="es-AR" dirty="0"/>
              <a:t>-&gt;</a:t>
            </a:r>
            <a:r>
              <a:rPr lang="es-AR" dirty="0" err="1"/>
              <a:t>sig</a:t>
            </a:r>
            <a:r>
              <a:rPr lang="es-AR" dirty="0"/>
              <a:t>));</a:t>
            </a:r>
          </a:p>
          <a:p>
            <a:r>
              <a:rPr lang="es-AR" dirty="0"/>
              <a:t>}</a:t>
            </a:r>
          </a:p>
        </p:txBody>
      </p:sp>
      <p:sp>
        <p:nvSpPr>
          <p:cNvPr id="11" name="10 Rectángulo"/>
          <p:cNvSpPr/>
          <p:nvPr/>
        </p:nvSpPr>
        <p:spPr>
          <a:xfrm>
            <a:off x="107504" y="5301208"/>
            <a:ext cx="8424936" cy="369332"/>
          </a:xfrm>
          <a:prstGeom prst="rect">
            <a:avLst/>
          </a:prstGeom>
        </p:spPr>
        <p:txBody>
          <a:bodyPr wrap="square">
            <a:spAutoFit/>
          </a:bodyPr>
          <a:lstStyle/>
          <a:p>
            <a:r>
              <a:rPr lang="es-AR" cap="all" dirty="0" smtClean="0"/>
              <a:t>A continuación el código completo de la aplicación. </a:t>
            </a:r>
            <a:endParaRPr lang="es-AR" dirty="0"/>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80728"/>
            <a:ext cx="8784976" cy="5262979"/>
          </a:xfrm>
          <a:prstGeom prst="rect">
            <a:avLst/>
          </a:prstGeom>
        </p:spPr>
        <p:txBody>
          <a:bodyPr wrap="square">
            <a:spAutoFit/>
          </a:bodyPr>
          <a:lstStyle/>
          <a:p>
            <a:r>
              <a:rPr lang="es-AR" sz="2400" dirty="0"/>
              <a:t>#</a:t>
            </a:r>
            <a:r>
              <a:rPr lang="es-AR" sz="2400" dirty="0" err="1"/>
              <a:t>include</a:t>
            </a:r>
            <a:r>
              <a:rPr lang="es-AR" sz="2400" dirty="0"/>
              <a:t>&lt;</a:t>
            </a:r>
            <a:r>
              <a:rPr lang="es-AR" sz="2400" dirty="0" err="1"/>
              <a:t>stdio.h</a:t>
            </a:r>
            <a:r>
              <a:rPr lang="es-AR" sz="2400" dirty="0"/>
              <a:t>&gt;</a:t>
            </a:r>
          </a:p>
          <a:p>
            <a:r>
              <a:rPr lang="es-AR" sz="2400" dirty="0"/>
              <a:t>#</a:t>
            </a:r>
            <a:r>
              <a:rPr lang="es-AR" sz="2400" dirty="0" err="1"/>
              <a:t>include</a:t>
            </a:r>
            <a:r>
              <a:rPr lang="es-AR" sz="2400" dirty="0"/>
              <a:t>&lt;</a:t>
            </a:r>
            <a:r>
              <a:rPr lang="es-AR" sz="2400" dirty="0" err="1"/>
              <a:t>stdlib.h</a:t>
            </a:r>
            <a:r>
              <a:rPr lang="es-AR" sz="2400" dirty="0"/>
              <a:t>&gt;</a:t>
            </a:r>
          </a:p>
          <a:p>
            <a:r>
              <a:rPr lang="es-AR" sz="2400" dirty="0" err="1"/>
              <a:t>typedef</a:t>
            </a:r>
            <a:r>
              <a:rPr lang="es-AR" sz="2400" dirty="0"/>
              <a:t> </a:t>
            </a:r>
            <a:r>
              <a:rPr lang="es-AR" sz="2400" dirty="0" err="1"/>
              <a:t>struct</a:t>
            </a:r>
            <a:r>
              <a:rPr lang="es-AR" sz="2400" dirty="0"/>
              <a:t> </a:t>
            </a:r>
            <a:r>
              <a:rPr lang="es-AR" sz="2400" dirty="0" err="1"/>
              <a:t>tipo_nodo</a:t>
            </a:r>
            <a:r>
              <a:rPr lang="es-AR" sz="2400" dirty="0"/>
              <a:t>{</a:t>
            </a:r>
          </a:p>
          <a:p>
            <a:r>
              <a:rPr lang="es-AR" sz="2400" dirty="0"/>
              <a:t>	</a:t>
            </a:r>
            <a:r>
              <a:rPr lang="es-AR" sz="2400" dirty="0" err="1"/>
              <a:t>int</a:t>
            </a:r>
            <a:r>
              <a:rPr lang="es-AR" sz="2400" dirty="0"/>
              <a:t> </a:t>
            </a:r>
            <a:r>
              <a:rPr lang="es-AR" sz="2400" dirty="0" err="1"/>
              <a:t>cod</a:t>
            </a:r>
            <a:r>
              <a:rPr lang="es-AR" sz="2400" dirty="0"/>
              <a:t>, ingreso, salida;</a:t>
            </a:r>
          </a:p>
          <a:p>
            <a:r>
              <a:rPr lang="es-AR" sz="2400" dirty="0"/>
              <a:t>	</a:t>
            </a:r>
            <a:r>
              <a:rPr lang="es-AR" sz="2400" dirty="0" err="1"/>
              <a:t>char</a:t>
            </a:r>
            <a:r>
              <a:rPr lang="es-AR" sz="2400" dirty="0"/>
              <a:t> origen[20], destino[20];</a:t>
            </a:r>
          </a:p>
          <a:p>
            <a:r>
              <a:rPr lang="es-AR" sz="2400" dirty="0"/>
              <a:t>	</a:t>
            </a:r>
            <a:r>
              <a:rPr lang="es-AR" sz="2400" dirty="0" err="1"/>
              <a:t>char</a:t>
            </a:r>
            <a:r>
              <a:rPr lang="es-AR" sz="2400" dirty="0"/>
              <a:t> caratula[30], resumen[200];</a:t>
            </a:r>
          </a:p>
          <a:p>
            <a:r>
              <a:rPr lang="es-AR" sz="2400" dirty="0"/>
              <a:t>	</a:t>
            </a:r>
            <a:r>
              <a:rPr lang="es-AR" sz="2400" dirty="0" err="1"/>
              <a:t>struct</a:t>
            </a:r>
            <a:r>
              <a:rPr lang="es-AR" sz="2400" dirty="0"/>
              <a:t> </a:t>
            </a:r>
            <a:r>
              <a:rPr lang="es-AR" sz="2400" dirty="0" err="1"/>
              <a:t>tipo_nodo</a:t>
            </a:r>
            <a:r>
              <a:rPr lang="es-AR" sz="2400" dirty="0"/>
              <a:t> *</a:t>
            </a:r>
            <a:r>
              <a:rPr lang="es-AR" sz="2400" dirty="0" err="1"/>
              <a:t>sig</a:t>
            </a:r>
            <a:r>
              <a:rPr lang="es-AR" sz="2400" dirty="0"/>
              <a:t>;</a:t>
            </a:r>
          </a:p>
          <a:p>
            <a:r>
              <a:rPr lang="es-AR" sz="2400" dirty="0"/>
              <a:t>}nodo;</a:t>
            </a:r>
          </a:p>
          <a:p>
            <a:r>
              <a:rPr lang="es-AR" sz="2400" dirty="0" err="1"/>
              <a:t>typedef</a:t>
            </a:r>
            <a:r>
              <a:rPr lang="es-AR" sz="2400" dirty="0"/>
              <a:t> </a:t>
            </a:r>
            <a:r>
              <a:rPr lang="es-AR" sz="2400" dirty="0" err="1"/>
              <a:t>struct</a:t>
            </a:r>
            <a:r>
              <a:rPr lang="es-AR" sz="2400" dirty="0"/>
              <a:t> </a:t>
            </a:r>
            <a:r>
              <a:rPr lang="es-AR" sz="2400" dirty="0" err="1"/>
              <a:t>tipo_cola</a:t>
            </a:r>
            <a:r>
              <a:rPr lang="es-AR" sz="2400" dirty="0"/>
              <a:t>{</a:t>
            </a:r>
          </a:p>
          <a:p>
            <a:r>
              <a:rPr lang="es-AR" sz="2400" dirty="0"/>
              <a:t>	nodo *primero, *ultimo;</a:t>
            </a:r>
          </a:p>
          <a:p>
            <a:r>
              <a:rPr lang="es-AR" sz="2400" dirty="0"/>
              <a:t>}</a:t>
            </a:r>
            <a:r>
              <a:rPr lang="es-AR" sz="2400" dirty="0" err="1"/>
              <a:t>t_cola</a:t>
            </a:r>
            <a:r>
              <a:rPr lang="es-AR" sz="2400" dirty="0"/>
              <a:t>;</a:t>
            </a:r>
          </a:p>
          <a:p>
            <a:r>
              <a:rPr lang="es-AR" sz="2400" dirty="0"/>
              <a:t>/*variables globales*/</a:t>
            </a:r>
          </a:p>
          <a:p>
            <a:r>
              <a:rPr lang="es-AR" sz="2400" dirty="0" err="1"/>
              <a:t>char</a:t>
            </a:r>
            <a:r>
              <a:rPr lang="es-AR" sz="2400" dirty="0"/>
              <a:t> </a:t>
            </a:r>
            <a:r>
              <a:rPr lang="es-AR" sz="2400" dirty="0" err="1"/>
              <a:t>cadena_nula</a:t>
            </a:r>
            <a:r>
              <a:rPr lang="es-AR" sz="2400" dirty="0"/>
              <a:t>[1]="";</a:t>
            </a:r>
          </a:p>
          <a:p>
            <a:r>
              <a:rPr lang="es-AR" sz="2400" dirty="0" err="1"/>
              <a:t>char</a:t>
            </a:r>
            <a:r>
              <a:rPr lang="es-AR" sz="2400" dirty="0"/>
              <a:t> </a:t>
            </a:r>
            <a:r>
              <a:rPr lang="es-AR" sz="2400" dirty="0" err="1"/>
              <a:t>cadena_archivo</a:t>
            </a:r>
            <a:r>
              <a:rPr lang="es-AR" sz="2400" dirty="0"/>
              <a:t>[8]="ARCHIVO";</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928992" cy="5632311"/>
          </a:xfrm>
          <a:prstGeom prst="rect">
            <a:avLst/>
          </a:prstGeom>
        </p:spPr>
        <p:txBody>
          <a:bodyPr wrap="square">
            <a:spAutoFit/>
          </a:bodyPr>
          <a:lstStyle/>
          <a:p>
            <a:r>
              <a:rPr lang="es-AR" sz="2400" dirty="0"/>
              <a:t>/*Prototipos de funciones*/</a:t>
            </a:r>
          </a:p>
          <a:p>
            <a:r>
              <a:rPr lang="es-AR" sz="2400" dirty="0" err="1"/>
              <a:t>int</a:t>
            </a:r>
            <a:r>
              <a:rPr lang="es-AR" sz="2400" dirty="0"/>
              <a:t> </a:t>
            </a:r>
            <a:r>
              <a:rPr lang="es-AR" sz="2400" dirty="0" err="1"/>
              <a:t>comparar_cadenas</a:t>
            </a:r>
            <a:r>
              <a:rPr lang="es-AR" sz="2400" dirty="0"/>
              <a:t>(</a:t>
            </a:r>
            <a:r>
              <a:rPr lang="es-AR" sz="2400" dirty="0" err="1"/>
              <a:t>char</a:t>
            </a:r>
            <a:r>
              <a:rPr lang="es-AR" sz="2400" dirty="0"/>
              <a:t> s[], </a:t>
            </a:r>
            <a:r>
              <a:rPr lang="es-AR" sz="2400" dirty="0" err="1"/>
              <a:t>char</a:t>
            </a:r>
            <a:r>
              <a:rPr lang="es-AR" sz="2400" dirty="0"/>
              <a:t> t[]);</a:t>
            </a:r>
          </a:p>
          <a:p>
            <a:r>
              <a:rPr lang="es-AR" sz="2400" dirty="0" err="1"/>
              <a:t>void</a:t>
            </a:r>
            <a:r>
              <a:rPr lang="es-AR" sz="2400" dirty="0"/>
              <a:t> copiar(</a:t>
            </a:r>
            <a:r>
              <a:rPr lang="es-AR" sz="2400" dirty="0" err="1"/>
              <a:t>char</a:t>
            </a:r>
            <a:r>
              <a:rPr lang="es-AR" sz="2400" dirty="0"/>
              <a:t> s[], </a:t>
            </a:r>
            <a:r>
              <a:rPr lang="es-AR" sz="2400" dirty="0" err="1"/>
              <a:t>char</a:t>
            </a:r>
            <a:r>
              <a:rPr lang="es-AR" sz="2400" dirty="0"/>
              <a:t> t[]);</a:t>
            </a:r>
          </a:p>
          <a:p>
            <a:r>
              <a:rPr lang="es-AR" sz="2400" dirty="0" err="1"/>
              <a:t>void</a:t>
            </a:r>
            <a:r>
              <a:rPr lang="es-AR" sz="2400" dirty="0"/>
              <a:t> crear(nodo **lista);</a:t>
            </a:r>
          </a:p>
          <a:p>
            <a:r>
              <a:rPr lang="es-AR" sz="2400" dirty="0" err="1"/>
              <a:t>void</a:t>
            </a:r>
            <a:r>
              <a:rPr lang="es-AR" sz="2400" dirty="0"/>
              <a:t> </a:t>
            </a:r>
            <a:r>
              <a:rPr lang="es-AR" sz="2400" dirty="0" err="1"/>
              <a:t>crear_cola</a:t>
            </a:r>
            <a:r>
              <a:rPr lang="es-AR" sz="2400" dirty="0"/>
              <a:t>(</a:t>
            </a:r>
            <a:r>
              <a:rPr lang="es-AR" sz="2400" dirty="0" err="1"/>
              <a:t>t_cola</a:t>
            </a:r>
            <a:r>
              <a:rPr lang="es-AR" sz="2400" dirty="0"/>
              <a:t> *cola);</a:t>
            </a:r>
          </a:p>
          <a:p>
            <a:r>
              <a:rPr lang="es-AR" sz="2400" dirty="0" err="1"/>
              <a:t>void</a:t>
            </a:r>
            <a:r>
              <a:rPr lang="es-AR" sz="2400" dirty="0"/>
              <a:t> </a:t>
            </a:r>
            <a:r>
              <a:rPr lang="es-AR" sz="2400" dirty="0" err="1"/>
              <a:t>ingresar_expediente</a:t>
            </a:r>
            <a:r>
              <a:rPr lang="es-AR" sz="2400" dirty="0"/>
              <a:t>(nodo *expediente, </a:t>
            </a:r>
            <a:r>
              <a:rPr lang="es-AR" sz="2400" dirty="0" err="1"/>
              <a:t>int</a:t>
            </a:r>
            <a:r>
              <a:rPr lang="es-AR" sz="2400" dirty="0"/>
              <a:t> </a:t>
            </a:r>
            <a:r>
              <a:rPr lang="es-AR" sz="2400" dirty="0" err="1"/>
              <a:t>cod</a:t>
            </a:r>
            <a:r>
              <a:rPr lang="es-AR" sz="2400" dirty="0"/>
              <a:t>);</a:t>
            </a:r>
          </a:p>
          <a:p>
            <a:r>
              <a:rPr lang="es-AR" sz="2400" dirty="0" err="1"/>
              <a:t>void</a:t>
            </a:r>
            <a:r>
              <a:rPr lang="es-AR" sz="2400" dirty="0"/>
              <a:t> </a:t>
            </a:r>
            <a:r>
              <a:rPr lang="es-AR" sz="2400" dirty="0" err="1"/>
              <a:t>insertar_expediente</a:t>
            </a:r>
            <a:r>
              <a:rPr lang="es-AR" sz="2400" dirty="0"/>
              <a:t>(nodo **lista, nodo *expediente);</a:t>
            </a:r>
          </a:p>
          <a:p>
            <a:r>
              <a:rPr lang="es-AR" sz="2400" dirty="0" err="1"/>
              <a:t>void</a:t>
            </a:r>
            <a:r>
              <a:rPr lang="es-AR" sz="2400" dirty="0"/>
              <a:t> cargar(nodo **lista);</a:t>
            </a:r>
          </a:p>
          <a:p>
            <a:r>
              <a:rPr lang="es-AR" sz="2400" dirty="0" err="1"/>
              <a:t>void</a:t>
            </a:r>
            <a:r>
              <a:rPr lang="es-AR" sz="2400" dirty="0"/>
              <a:t> </a:t>
            </a:r>
            <a:r>
              <a:rPr lang="es-AR" sz="2400" dirty="0" err="1"/>
              <a:t>cargar_pila</a:t>
            </a:r>
            <a:r>
              <a:rPr lang="es-AR" sz="2400" dirty="0"/>
              <a:t>(nodo **pila);</a:t>
            </a:r>
          </a:p>
          <a:p>
            <a:r>
              <a:rPr lang="es-AR" sz="2400" dirty="0" err="1"/>
              <a:t>int</a:t>
            </a:r>
            <a:r>
              <a:rPr lang="es-AR" sz="2400" dirty="0"/>
              <a:t> </a:t>
            </a:r>
            <a:r>
              <a:rPr lang="es-AR" sz="2400" dirty="0" err="1"/>
              <a:t>pila_vacia</a:t>
            </a:r>
            <a:r>
              <a:rPr lang="es-AR" sz="2400" dirty="0"/>
              <a:t>(nodo *pila);</a:t>
            </a:r>
          </a:p>
          <a:p>
            <a:r>
              <a:rPr lang="es-AR" sz="2400" dirty="0"/>
              <a:t>nodo desapilar(nodo **pila);</a:t>
            </a:r>
          </a:p>
          <a:p>
            <a:r>
              <a:rPr lang="es-AR" sz="2400" dirty="0"/>
              <a:t>nodo *</a:t>
            </a:r>
            <a:r>
              <a:rPr lang="es-AR" sz="2400" dirty="0" err="1"/>
              <a:t>remover_expediente</a:t>
            </a:r>
            <a:r>
              <a:rPr lang="es-AR" sz="2400" dirty="0"/>
              <a:t>(nodo **lista, </a:t>
            </a:r>
            <a:r>
              <a:rPr lang="es-AR" sz="2400" dirty="0" err="1"/>
              <a:t>int</a:t>
            </a:r>
            <a:r>
              <a:rPr lang="es-AR" sz="2400" dirty="0"/>
              <a:t> </a:t>
            </a:r>
            <a:r>
              <a:rPr lang="es-AR" sz="2400" dirty="0" err="1"/>
              <a:t>cod</a:t>
            </a:r>
            <a:r>
              <a:rPr lang="es-AR" sz="2400" dirty="0"/>
              <a:t>);</a:t>
            </a:r>
          </a:p>
          <a:p>
            <a:r>
              <a:rPr lang="es-AR" sz="2400" dirty="0" err="1"/>
              <a:t>void</a:t>
            </a:r>
            <a:r>
              <a:rPr lang="es-AR" sz="2400" dirty="0"/>
              <a:t> apilar(nodo **</a:t>
            </a:r>
            <a:r>
              <a:rPr lang="es-AR" sz="2400" dirty="0" err="1"/>
              <a:t>pila_salida</a:t>
            </a:r>
            <a:r>
              <a:rPr lang="es-AR" sz="2400" dirty="0"/>
              <a:t>, nodo *expediente);</a:t>
            </a:r>
          </a:p>
          <a:p>
            <a:r>
              <a:rPr lang="es-AR" sz="2400" dirty="0" err="1"/>
              <a:t>void</a:t>
            </a:r>
            <a:r>
              <a:rPr lang="es-AR" sz="2400" dirty="0"/>
              <a:t> encolar(</a:t>
            </a:r>
            <a:r>
              <a:rPr lang="es-AR" sz="2400" dirty="0" err="1"/>
              <a:t>t_cola</a:t>
            </a:r>
            <a:r>
              <a:rPr lang="es-AR" sz="2400" dirty="0"/>
              <a:t> *cola, nodo *expediente);</a:t>
            </a:r>
          </a:p>
          <a:p>
            <a:r>
              <a:rPr lang="es-AR" sz="2400" dirty="0" err="1"/>
              <a:t>int</a:t>
            </a:r>
            <a:r>
              <a:rPr lang="es-AR" sz="2400" dirty="0"/>
              <a:t> </a:t>
            </a:r>
            <a:r>
              <a:rPr lang="es-AR" sz="2400" dirty="0" err="1"/>
              <a:t>contar_expedientes</a:t>
            </a:r>
            <a:r>
              <a:rPr lang="es-AR" sz="2400" dirty="0"/>
              <a:t>(nodo *lista);</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712968" cy="5632311"/>
          </a:xfrm>
          <a:prstGeom prst="rect">
            <a:avLst/>
          </a:prstGeom>
        </p:spPr>
        <p:txBody>
          <a:bodyPr wrap="square">
            <a:spAutoFit/>
          </a:bodyPr>
          <a:lstStyle/>
          <a:p>
            <a:r>
              <a:rPr lang="es-AR" sz="2000" dirty="0"/>
              <a:t>/*Cuerpo principal del programa*/</a:t>
            </a:r>
          </a:p>
          <a:p>
            <a:r>
              <a:rPr lang="es-AR" sz="2000" dirty="0" err="1"/>
              <a:t>main</a:t>
            </a:r>
            <a:r>
              <a:rPr lang="es-AR" sz="2000" dirty="0"/>
              <a:t>(){</a:t>
            </a:r>
          </a:p>
          <a:p>
            <a:r>
              <a:rPr lang="es-AR" sz="2000" dirty="0"/>
              <a:t>	/*Declaración de variables*/</a:t>
            </a:r>
          </a:p>
          <a:p>
            <a:r>
              <a:rPr lang="es-AR" sz="2000" dirty="0"/>
              <a:t>	nodo *lista, *pila, *archivo, *expediente, </a:t>
            </a:r>
            <a:r>
              <a:rPr lang="es-AR" sz="2000" dirty="0" err="1"/>
              <a:t>exp</a:t>
            </a:r>
            <a:r>
              <a:rPr lang="es-AR" sz="2000" dirty="0"/>
              <a:t>;</a:t>
            </a:r>
          </a:p>
          <a:p>
            <a:r>
              <a:rPr lang="es-AR" sz="2000" dirty="0"/>
              <a:t>	</a:t>
            </a:r>
            <a:r>
              <a:rPr lang="es-AR" sz="2000" dirty="0" err="1"/>
              <a:t>t_cola</a:t>
            </a:r>
            <a:r>
              <a:rPr lang="es-AR" sz="2000" dirty="0"/>
              <a:t> salida;</a:t>
            </a:r>
          </a:p>
          <a:p>
            <a:r>
              <a:rPr lang="es-AR" sz="2000" dirty="0"/>
              <a:t>	</a:t>
            </a:r>
            <a:r>
              <a:rPr lang="es-AR" sz="2000" dirty="0" err="1"/>
              <a:t>int</a:t>
            </a:r>
            <a:r>
              <a:rPr lang="es-AR" sz="2000" dirty="0"/>
              <a:t> </a:t>
            </a:r>
            <a:r>
              <a:rPr lang="es-AR" sz="2000" dirty="0" err="1"/>
              <a:t>cod</a:t>
            </a:r>
            <a:r>
              <a:rPr lang="es-AR" sz="2000" dirty="0"/>
              <a:t>, cantidad;</a:t>
            </a:r>
          </a:p>
          <a:p>
            <a:r>
              <a:rPr lang="es-AR" sz="2000" dirty="0"/>
              <a:t>	/*Inicialización de variables*/</a:t>
            </a:r>
          </a:p>
          <a:p>
            <a:r>
              <a:rPr lang="es-AR" sz="2000" dirty="0"/>
              <a:t>	crear(&amp;lista);</a:t>
            </a:r>
          </a:p>
          <a:p>
            <a:r>
              <a:rPr lang="es-AR" sz="2000" dirty="0"/>
              <a:t>	crear(&amp;pila);</a:t>
            </a:r>
          </a:p>
          <a:p>
            <a:r>
              <a:rPr lang="es-AR" sz="2000" dirty="0"/>
              <a:t>	crear(&amp;archivo);</a:t>
            </a:r>
          </a:p>
          <a:p>
            <a:r>
              <a:rPr lang="es-AR" sz="2000" dirty="0"/>
              <a:t>	</a:t>
            </a:r>
            <a:r>
              <a:rPr lang="es-AR" sz="2000" dirty="0" err="1"/>
              <a:t>crear_cola</a:t>
            </a:r>
            <a:r>
              <a:rPr lang="es-AR" sz="2000" dirty="0"/>
              <a:t>(&amp;salida);</a:t>
            </a:r>
          </a:p>
          <a:p>
            <a:r>
              <a:rPr lang="es-AR" sz="2000" dirty="0"/>
              <a:t>	cargar(&amp;lista);</a:t>
            </a:r>
          </a:p>
          <a:p>
            <a:r>
              <a:rPr lang="es-AR" sz="2000" dirty="0"/>
              <a:t>	</a:t>
            </a:r>
            <a:r>
              <a:rPr lang="es-AR" sz="2000" dirty="0" err="1"/>
              <a:t>cargar_pila</a:t>
            </a:r>
            <a:r>
              <a:rPr lang="es-AR" sz="2000" dirty="0"/>
              <a:t>(&amp;pila);</a:t>
            </a:r>
          </a:p>
          <a:p>
            <a:r>
              <a:rPr lang="es-AR" sz="2000" dirty="0"/>
              <a:t>	/*Inicia el día, se reciben expediente en pila*/</a:t>
            </a:r>
          </a:p>
          <a:p>
            <a:r>
              <a:rPr lang="es-AR" sz="2000" dirty="0"/>
              <a:t>	while(!</a:t>
            </a:r>
            <a:r>
              <a:rPr lang="es-AR" sz="2000" dirty="0" err="1"/>
              <a:t>pila_vacia</a:t>
            </a:r>
            <a:r>
              <a:rPr lang="es-AR" sz="2000" dirty="0"/>
              <a:t>(pila)){</a:t>
            </a:r>
          </a:p>
          <a:p>
            <a:r>
              <a:rPr lang="es-AR" sz="2000" dirty="0"/>
              <a:t>		</a:t>
            </a:r>
            <a:r>
              <a:rPr lang="es-AR" sz="2000" dirty="0" err="1"/>
              <a:t>exp</a:t>
            </a:r>
            <a:r>
              <a:rPr lang="es-AR" sz="2000" dirty="0"/>
              <a:t>=desapilar(&amp;pila);</a:t>
            </a:r>
          </a:p>
          <a:p>
            <a:r>
              <a:rPr lang="es-AR" sz="2000" dirty="0"/>
              <a:t>		</a:t>
            </a:r>
            <a:r>
              <a:rPr lang="es-AR" sz="2000" dirty="0" err="1"/>
              <a:t>insertar_expediente</a:t>
            </a:r>
            <a:r>
              <a:rPr lang="es-AR" sz="2000" dirty="0"/>
              <a:t>(&amp;lista, &amp;</a:t>
            </a:r>
            <a:r>
              <a:rPr lang="es-AR" sz="2000" dirty="0" err="1"/>
              <a:t>exp</a:t>
            </a:r>
            <a:r>
              <a:rPr lang="es-AR" sz="2000" dirty="0"/>
              <a:t>);</a:t>
            </a:r>
          </a:p>
          <a:p>
            <a:r>
              <a:rPr lang="es-AR" sz="2000" dirty="0"/>
              <a:t>	}</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764704"/>
            <a:ext cx="8712968" cy="5940088"/>
          </a:xfrm>
          <a:prstGeom prst="rect">
            <a:avLst/>
          </a:prstGeom>
        </p:spPr>
        <p:txBody>
          <a:bodyPr wrap="square">
            <a:spAutoFit/>
          </a:bodyPr>
          <a:lstStyle/>
          <a:p>
            <a:r>
              <a:rPr lang="es-AR" sz="1600" dirty="0"/>
              <a:t>	/*Se trabajan los expedientes*/</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a:t>
            </a:r>
            <a:r>
              <a:rPr lang="es-AR" sz="1600" dirty="0" err="1"/>
              <a:t>codigo</a:t>
            </a:r>
            <a:r>
              <a:rPr lang="es-AR" sz="1600" dirty="0"/>
              <a:t> del expediente, 0 para terminar: \n");</a:t>
            </a:r>
          </a:p>
          <a:p>
            <a:r>
              <a:rPr lang="es-AR" sz="1600" dirty="0"/>
              <a:t>	</a:t>
            </a:r>
            <a:r>
              <a:rPr lang="es-AR" sz="1600" dirty="0" err="1"/>
              <a:t>scanf</a:t>
            </a:r>
            <a:r>
              <a:rPr lang="es-AR" sz="1600" dirty="0"/>
              <a:t>("%d", &amp;</a:t>
            </a:r>
            <a:r>
              <a:rPr lang="es-AR" sz="1600" dirty="0" err="1"/>
              <a:t>cod</a:t>
            </a:r>
            <a:r>
              <a:rPr lang="es-AR" sz="1600" dirty="0"/>
              <a:t>);</a:t>
            </a:r>
          </a:p>
          <a:p>
            <a:r>
              <a:rPr lang="es-AR" sz="1600" dirty="0"/>
              <a:t>	while(</a:t>
            </a:r>
            <a:r>
              <a:rPr lang="es-AR" sz="1600" dirty="0" err="1"/>
              <a:t>cod</a:t>
            </a:r>
            <a:r>
              <a:rPr lang="es-AR" sz="1600" dirty="0"/>
              <a:t>){</a:t>
            </a:r>
          </a:p>
          <a:p>
            <a:r>
              <a:rPr lang="es-AR" sz="1600" dirty="0"/>
              <a:t>		expediente=</a:t>
            </a:r>
            <a:r>
              <a:rPr lang="es-AR" sz="1600" dirty="0" err="1"/>
              <a:t>remover_expediente</a:t>
            </a:r>
            <a:r>
              <a:rPr lang="es-AR" sz="1600" dirty="0"/>
              <a:t>(&amp;lista, </a:t>
            </a:r>
            <a:r>
              <a:rPr lang="es-AR" sz="1600" dirty="0" err="1"/>
              <a:t>cod</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fecha de salida (AAAAMMDD): \n");</a:t>
            </a:r>
          </a:p>
          <a:p>
            <a:r>
              <a:rPr lang="es-AR" sz="1600" dirty="0"/>
              <a:t>		</a:t>
            </a:r>
            <a:r>
              <a:rPr lang="es-AR" sz="1600" dirty="0" err="1"/>
              <a:t>scanf</a:t>
            </a:r>
            <a:r>
              <a:rPr lang="es-AR" sz="1600" dirty="0"/>
              <a:t>("%d", &amp;expediente-&gt;salida);</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resumen administrativo: \n");</a:t>
            </a:r>
          </a:p>
          <a:p>
            <a:r>
              <a:rPr lang="es-AR" sz="1600" dirty="0"/>
              <a:t>		</a:t>
            </a:r>
            <a:r>
              <a:rPr lang="es-AR" sz="1600" dirty="0" err="1"/>
              <a:t>scanf</a:t>
            </a:r>
            <a:r>
              <a:rPr lang="es-AR" sz="1600" dirty="0"/>
              <a:t>("%S", &amp;expediente-&gt;resumen);</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destino del expediente: \n");</a:t>
            </a:r>
          </a:p>
          <a:p>
            <a:r>
              <a:rPr lang="es-AR" sz="1600" dirty="0"/>
              <a:t>		</a:t>
            </a:r>
            <a:r>
              <a:rPr lang="es-AR" sz="1600" dirty="0" err="1"/>
              <a:t>scanf</a:t>
            </a:r>
            <a:r>
              <a:rPr lang="es-AR" sz="1600" dirty="0"/>
              <a:t>("%S", &amp;expediente-&gt;destino);</a:t>
            </a:r>
          </a:p>
          <a:p>
            <a:r>
              <a:rPr lang="es-AR" sz="1600" dirty="0"/>
              <a:t>		</a:t>
            </a:r>
            <a:r>
              <a:rPr lang="es-AR" sz="1600" dirty="0" err="1"/>
              <a:t>if</a:t>
            </a:r>
            <a:r>
              <a:rPr lang="es-AR" sz="1600" dirty="0"/>
              <a:t>(</a:t>
            </a:r>
            <a:r>
              <a:rPr lang="es-AR" sz="1600" dirty="0" err="1"/>
              <a:t>comparar_cadenas</a:t>
            </a:r>
            <a:r>
              <a:rPr lang="es-AR" sz="1600" dirty="0"/>
              <a:t>(expediente-&gt;destino, </a:t>
            </a:r>
            <a:r>
              <a:rPr lang="es-AR" sz="1600" dirty="0" err="1"/>
              <a:t>cadena_archivo</a:t>
            </a:r>
            <a:r>
              <a:rPr lang="es-AR" sz="1600" dirty="0"/>
              <a:t>)==0)</a:t>
            </a:r>
          </a:p>
          <a:p>
            <a:r>
              <a:rPr lang="es-AR" sz="1600" dirty="0"/>
              <a:t>			apilar(&amp;archivo, expediente);</a:t>
            </a:r>
          </a:p>
          <a:p>
            <a:r>
              <a:rPr lang="es-AR" sz="1600" dirty="0"/>
              <a:t>		</a:t>
            </a:r>
            <a:r>
              <a:rPr lang="es-AR" sz="1600" dirty="0" err="1"/>
              <a:t>else</a:t>
            </a:r>
            <a:endParaRPr lang="es-AR" sz="1600" dirty="0"/>
          </a:p>
          <a:p>
            <a:r>
              <a:rPr lang="es-AR" sz="1600" dirty="0"/>
              <a:t>			encolar(&amp;salida, expediente);</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a:t>
            </a:r>
            <a:r>
              <a:rPr lang="es-AR" sz="1600" dirty="0" err="1"/>
              <a:t>codigo</a:t>
            </a:r>
            <a:r>
              <a:rPr lang="es-AR" sz="1600" dirty="0"/>
              <a:t> del expediente, 0 para terminar: \n");</a:t>
            </a:r>
          </a:p>
          <a:p>
            <a:r>
              <a:rPr lang="es-AR" sz="1600" dirty="0"/>
              <a:t>		</a:t>
            </a:r>
            <a:r>
              <a:rPr lang="es-AR" sz="1600" dirty="0" err="1"/>
              <a:t>scanf</a:t>
            </a:r>
            <a:r>
              <a:rPr lang="es-AR" sz="1600" dirty="0"/>
              <a:t>("%d", &amp;</a:t>
            </a:r>
            <a:r>
              <a:rPr lang="es-AR" sz="1600" dirty="0" err="1"/>
              <a:t>cod</a:t>
            </a:r>
            <a:r>
              <a:rPr lang="es-AR" sz="1600" dirty="0"/>
              <a:t>);</a:t>
            </a:r>
          </a:p>
          <a:p>
            <a:r>
              <a:rPr lang="es-AR" sz="1600" dirty="0"/>
              <a:t>	}</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80728"/>
            <a:ext cx="8712968" cy="5262979"/>
          </a:xfrm>
          <a:prstGeom prst="rect">
            <a:avLst/>
          </a:prstGeom>
        </p:spPr>
        <p:txBody>
          <a:bodyPr wrap="square">
            <a:spAutoFit/>
          </a:bodyPr>
          <a:lstStyle/>
          <a:p>
            <a:r>
              <a:rPr lang="es-AR" sz="1600" dirty="0" smtClean="0"/>
              <a:t>	/*</a:t>
            </a:r>
            <a:r>
              <a:rPr lang="es-AR" sz="1600" dirty="0"/>
              <a:t>Se cuentan los expedientes recursivamente*/</a:t>
            </a:r>
          </a:p>
          <a:p>
            <a:r>
              <a:rPr lang="es-AR" sz="1600" dirty="0"/>
              <a:t>	cantidad=</a:t>
            </a:r>
            <a:r>
              <a:rPr lang="es-AR" sz="1600" dirty="0" err="1"/>
              <a:t>contar_expedientes</a:t>
            </a:r>
            <a:r>
              <a:rPr lang="es-AR" sz="1600" dirty="0"/>
              <a:t>(lista);</a:t>
            </a:r>
          </a:p>
          <a:p>
            <a:r>
              <a:rPr lang="es-AR" sz="1600" dirty="0"/>
              <a:t>	</a:t>
            </a:r>
            <a:r>
              <a:rPr lang="es-AR" sz="1600" dirty="0" err="1"/>
              <a:t>printf</a:t>
            </a:r>
            <a:r>
              <a:rPr lang="es-AR" sz="1600" dirty="0"/>
              <a:t>("\n");</a:t>
            </a:r>
          </a:p>
          <a:p>
            <a:r>
              <a:rPr lang="es-AR" sz="1600" dirty="0"/>
              <a:t>	</a:t>
            </a:r>
            <a:r>
              <a:rPr lang="es-AR" sz="1600" dirty="0" err="1"/>
              <a:t>printf</a:t>
            </a:r>
            <a:r>
              <a:rPr lang="es-AR" sz="1600" dirty="0"/>
              <a:t>("La cantidad de expedientes que quedaron es de &amp;d expedientes", cantidad);</a:t>
            </a:r>
          </a:p>
          <a:p>
            <a:r>
              <a:rPr lang="es-AR" sz="1600" dirty="0"/>
              <a:t>	</a:t>
            </a:r>
            <a:r>
              <a:rPr lang="es-AR" sz="1600" dirty="0" err="1"/>
              <a:t>printf</a:t>
            </a:r>
            <a:r>
              <a:rPr lang="es-AR" sz="1600" dirty="0"/>
              <a:t>("\n");</a:t>
            </a:r>
          </a:p>
          <a:p>
            <a:r>
              <a:rPr lang="es-AR" sz="1600" dirty="0"/>
              <a:t>	</a:t>
            </a:r>
            <a:r>
              <a:rPr lang="es-AR" sz="1600" dirty="0" err="1"/>
              <a:t>system</a:t>
            </a:r>
            <a:r>
              <a:rPr lang="es-AR" sz="1600" dirty="0"/>
              <a:t>("pause");</a:t>
            </a:r>
          </a:p>
          <a:p>
            <a:r>
              <a:rPr lang="es-AR" sz="1600" dirty="0" smtClean="0"/>
              <a:t>}</a:t>
            </a:r>
          </a:p>
          <a:p>
            <a:endParaRPr lang="es-AR" sz="1600" dirty="0"/>
          </a:p>
          <a:p>
            <a:r>
              <a:rPr lang="es-AR" sz="1600" dirty="0"/>
              <a:t>/*</a:t>
            </a:r>
            <a:r>
              <a:rPr lang="es-AR" sz="1600" dirty="0" err="1"/>
              <a:t>Definción</a:t>
            </a:r>
            <a:r>
              <a:rPr lang="es-AR" sz="1600" dirty="0"/>
              <a:t> de funciones*/</a:t>
            </a:r>
          </a:p>
          <a:p>
            <a:r>
              <a:rPr lang="es-AR" sz="1600" dirty="0" err="1"/>
              <a:t>int</a:t>
            </a:r>
            <a:r>
              <a:rPr lang="es-AR" sz="1600" dirty="0"/>
              <a:t> </a:t>
            </a:r>
            <a:r>
              <a:rPr lang="es-AR" sz="1600" dirty="0" err="1"/>
              <a:t>comparar_cadenas</a:t>
            </a:r>
            <a:r>
              <a:rPr lang="es-AR" sz="1600" dirty="0"/>
              <a:t>(</a:t>
            </a:r>
            <a:r>
              <a:rPr lang="es-AR" sz="1600" dirty="0" err="1"/>
              <a:t>char</a:t>
            </a:r>
            <a:r>
              <a:rPr lang="es-AR" sz="1600" dirty="0"/>
              <a:t> s[], </a:t>
            </a:r>
            <a:r>
              <a:rPr lang="es-AR" sz="1600" dirty="0" err="1"/>
              <a:t>char</a:t>
            </a:r>
            <a:r>
              <a:rPr lang="es-AR" sz="1600" dirty="0"/>
              <a:t> t[]){</a:t>
            </a:r>
          </a:p>
          <a:p>
            <a:r>
              <a:rPr lang="es-AR" sz="1600" dirty="0"/>
              <a:t>	</a:t>
            </a:r>
            <a:r>
              <a:rPr lang="es-AR" sz="1600" dirty="0" err="1"/>
              <a:t>int</a:t>
            </a:r>
            <a:r>
              <a:rPr lang="es-AR" sz="1600" dirty="0"/>
              <a:t> i;</a:t>
            </a:r>
          </a:p>
          <a:p>
            <a:r>
              <a:rPr lang="es-AR" sz="1600" dirty="0"/>
              <a:t>	</a:t>
            </a:r>
            <a:r>
              <a:rPr lang="es-AR" sz="1600" dirty="0" err="1"/>
              <a:t>for</a:t>
            </a:r>
            <a:r>
              <a:rPr lang="es-AR" sz="1600" dirty="0"/>
              <a:t>(i=0; s[i]==t[i]; i++)</a:t>
            </a:r>
          </a:p>
          <a:p>
            <a:r>
              <a:rPr lang="es-AR" sz="1600" dirty="0"/>
              <a:t>		</a:t>
            </a:r>
            <a:r>
              <a:rPr lang="es-AR" sz="1600" dirty="0" err="1"/>
              <a:t>if</a:t>
            </a:r>
            <a:r>
              <a:rPr lang="es-AR" sz="1600" dirty="0"/>
              <a:t>(s[i]=='\0')</a:t>
            </a:r>
          </a:p>
          <a:p>
            <a:r>
              <a:rPr lang="es-AR" sz="1600" dirty="0"/>
              <a:t>			</a:t>
            </a:r>
            <a:r>
              <a:rPr lang="es-AR" sz="1600" dirty="0" err="1"/>
              <a:t>return</a:t>
            </a:r>
            <a:r>
              <a:rPr lang="es-AR" sz="1600" dirty="0"/>
              <a:t> 0;</a:t>
            </a:r>
          </a:p>
          <a:p>
            <a:r>
              <a:rPr lang="es-AR" sz="1600" dirty="0"/>
              <a:t>	</a:t>
            </a:r>
            <a:r>
              <a:rPr lang="es-AR" sz="1600" dirty="0" err="1"/>
              <a:t>return</a:t>
            </a:r>
            <a:r>
              <a:rPr lang="es-AR" sz="1600" dirty="0"/>
              <a:t>(s[i]-t[i]);</a:t>
            </a:r>
          </a:p>
          <a:p>
            <a:r>
              <a:rPr lang="es-AR" sz="1600" dirty="0"/>
              <a:t>}</a:t>
            </a:r>
          </a:p>
          <a:p>
            <a:r>
              <a:rPr lang="es-AR" sz="1600" dirty="0" err="1"/>
              <a:t>void</a:t>
            </a:r>
            <a:r>
              <a:rPr lang="es-AR" sz="1600" dirty="0"/>
              <a:t> copiar(</a:t>
            </a:r>
            <a:r>
              <a:rPr lang="es-AR" sz="1600" dirty="0" err="1"/>
              <a:t>char</a:t>
            </a:r>
            <a:r>
              <a:rPr lang="es-AR" sz="1600" dirty="0"/>
              <a:t> s[], </a:t>
            </a:r>
            <a:r>
              <a:rPr lang="es-AR" sz="1600" dirty="0" err="1"/>
              <a:t>char</a:t>
            </a:r>
            <a:r>
              <a:rPr lang="es-AR" sz="1600" dirty="0"/>
              <a:t> t[]){</a:t>
            </a:r>
          </a:p>
          <a:p>
            <a:r>
              <a:rPr lang="es-AR" sz="1600" dirty="0"/>
              <a:t>	</a:t>
            </a:r>
            <a:r>
              <a:rPr lang="es-AR" sz="1600" dirty="0" err="1"/>
              <a:t>int</a:t>
            </a:r>
            <a:r>
              <a:rPr lang="es-AR" sz="1600" dirty="0"/>
              <a:t> i=0;</a:t>
            </a:r>
          </a:p>
          <a:p>
            <a:r>
              <a:rPr lang="es-AR" sz="1600" dirty="0"/>
              <a:t>	while((s[i]=t[i]) != '\0')</a:t>
            </a:r>
          </a:p>
          <a:p>
            <a:r>
              <a:rPr lang="es-AR" sz="1600" dirty="0"/>
              <a:t>		i++;</a:t>
            </a:r>
          </a:p>
          <a:p>
            <a:r>
              <a:rPr lang="es-AR" sz="16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663089"/>
          </a:xfrm>
          <a:prstGeom prst="rect">
            <a:avLst/>
          </a:prstGeom>
          <a:noFill/>
        </p:spPr>
        <p:txBody>
          <a:bodyPr wrap="square" rtlCol="0">
            <a:spAutoFit/>
          </a:bodyPr>
          <a:lstStyle/>
          <a:p>
            <a:pPr algn="just"/>
            <a:r>
              <a:rPr lang="es-AR" sz="2000" b="1" u="sng" cap="all" dirty="0" smtClean="0"/>
              <a:t>estrategia:</a:t>
            </a:r>
          </a:p>
          <a:p>
            <a:pPr algn="just"/>
            <a:endParaRPr lang="es-AR" cap="all" dirty="0" smtClean="0"/>
          </a:p>
          <a:p>
            <a:pPr algn="just"/>
            <a:r>
              <a:rPr lang="es-AR" cap="all" dirty="0" smtClean="0"/>
              <a:t>HABRÁ UN WHILE (REPETIR MIENTRAS) HAYA PACIENTES PARA INGRESAR A LA CLINICA. DENTRO DE ESE MIENTRAS SE TOMA EL DNI DEL PACIENTE Y SE BUSCA EN LA LISTA DE PACIENTES, SI NO ESTÁ SE REGISTRA SOLICITÁNDOLE TODOS SUS DATOS.</a:t>
            </a:r>
          </a:p>
          <a:p>
            <a:pPr algn="just"/>
            <a:endParaRPr lang="es-AR" cap="all" dirty="0"/>
          </a:p>
          <a:p>
            <a:pPr algn="just"/>
            <a:r>
              <a:rPr lang="es-AR" cap="all" dirty="0" smtClean="0"/>
              <a:t>LUEGO SE ASIGNA UNA PRIORIDAD AL PACIENTE Y SE ENCOLA EN LA COLA DE ATENCIÓN A PACIENTES. AHÍ TERMINA EL WHILE (MIENTRAS).</a:t>
            </a:r>
          </a:p>
          <a:p>
            <a:pPr algn="just"/>
            <a:endParaRPr lang="es-AR" cap="all" dirty="0"/>
          </a:p>
          <a:p>
            <a:pPr algn="just"/>
            <a:r>
              <a:rPr lang="es-AR" cap="all" dirty="0" smtClean="0"/>
              <a:t>COMIENZA LA ATENCIÓN DE PACIENTES: HABRÁ UN WHILE (MIENTRAS) LA COLA DE ATENCIÓN A ACIENTES NO ESTÉ VACÍA, ENTONCES SE REALIZARÁN (DENTRO DE ESE MIENTRAS COLA NO VACÍA) LAS SIGUIENTES OPERACIONES:</a:t>
            </a:r>
          </a:p>
          <a:p>
            <a:pPr marL="800100" lvl="1" indent="-342900" algn="just">
              <a:buFont typeface="+mj-lt"/>
              <a:buAutoNum type="arabicParenR"/>
            </a:pPr>
            <a:r>
              <a:rPr lang="es-AR" cap="all" dirty="0" smtClean="0"/>
              <a:t>SE DESENCOLA EL SIGUIENTE PACIENTE.</a:t>
            </a:r>
          </a:p>
          <a:p>
            <a:pPr marL="800100" lvl="1" indent="-342900" algn="just">
              <a:buFont typeface="+mj-lt"/>
              <a:buAutoNum type="arabicParenR"/>
            </a:pPr>
            <a:r>
              <a:rPr lang="es-AR" cap="all" dirty="0" smtClean="0"/>
              <a:t>SE ACTUALIZAN LOS DATOS (SE ATIENDE AL PACIENTE).</a:t>
            </a:r>
          </a:p>
          <a:p>
            <a:pPr marL="800100" lvl="1" indent="-342900" algn="just">
              <a:buFont typeface="+mj-lt"/>
              <a:buAutoNum type="arabicParenR"/>
            </a:pPr>
            <a:r>
              <a:rPr lang="es-AR" cap="all" dirty="0" smtClean="0"/>
              <a:t>SI HAY QUE HACERLE ANÁLISIS SE CREA EL NODO DE ANÁLISIS Y SE ENCOLA EN LA COLA DE ANÁLISIS.</a:t>
            </a:r>
          </a:p>
          <a:p>
            <a:pPr marL="800100" lvl="1" indent="-342900" algn="just">
              <a:buFont typeface="+mj-lt"/>
              <a:buAutoNum type="arabicParenR"/>
            </a:pPr>
            <a:r>
              <a:rPr lang="es-AR" cap="all" dirty="0" smtClean="0"/>
              <a:t>TERMINA EL WHILE (MIENTRAS COLA NO VACÍA).</a:t>
            </a:r>
          </a:p>
          <a:p>
            <a:pPr algn="just"/>
            <a:endParaRPr lang="es-AR" cap="all" dirty="0" smtClean="0"/>
          </a:p>
          <a:p>
            <a:pPr algn="just"/>
            <a:r>
              <a:rPr lang="es-AR" cap="all" dirty="0" smtClean="0"/>
              <a:t>SE RECORRE RECUSRIVAMENTE LA COLA DE ANALISIS PARA </a:t>
            </a:r>
            <a:r>
              <a:rPr lang="es-AR" cap="all" dirty="0" err="1" smtClean="0"/>
              <a:t>CoNTABILIZAR</a:t>
            </a:r>
            <a:r>
              <a:rPr lang="es-AR" cap="all" dirty="0" smtClean="0"/>
              <a:t> </a:t>
            </a:r>
            <a:r>
              <a:rPr lang="es-AR" cap="all" dirty="0" smtClean="0"/>
              <a:t>LA CANTIDAD E IMÁGENES SIMPLES Y COMPLEJAS ORDENADAS.</a:t>
            </a:r>
            <a:endParaRPr lang="es-AR" cap="all" dirty="0"/>
          </a:p>
        </p:txBody>
      </p:sp>
    </p:spTree>
    <p:extLst>
      <p:ext uri="{BB962C8B-B14F-4D97-AF65-F5344CB8AC3E}">
        <p14:creationId xmlns:p14="http://schemas.microsoft.com/office/powerpoint/2010/main" val="24105161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640960" cy="5416868"/>
          </a:xfrm>
          <a:prstGeom prst="rect">
            <a:avLst/>
          </a:prstGeom>
        </p:spPr>
        <p:txBody>
          <a:bodyPr wrap="square">
            <a:spAutoFit/>
          </a:bodyPr>
          <a:lstStyle/>
          <a:p>
            <a:r>
              <a:rPr lang="es-AR" sz="1600" dirty="0" err="1"/>
              <a:t>void</a:t>
            </a:r>
            <a:r>
              <a:rPr lang="es-AR" sz="1600" dirty="0"/>
              <a:t> crear(nodo **lista){</a:t>
            </a:r>
          </a:p>
          <a:p>
            <a:r>
              <a:rPr lang="es-AR" sz="1600" dirty="0"/>
              <a:t>	*lista=NULL;</a:t>
            </a:r>
          </a:p>
          <a:p>
            <a:r>
              <a:rPr lang="es-AR" sz="1600" dirty="0"/>
              <a:t>}</a:t>
            </a:r>
          </a:p>
          <a:p>
            <a:r>
              <a:rPr lang="es-AR" sz="1600" dirty="0" err="1"/>
              <a:t>void</a:t>
            </a:r>
            <a:r>
              <a:rPr lang="es-AR" sz="1600" dirty="0"/>
              <a:t> </a:t>
            </a:r>
            <a:r>
              <a:rPr lang="es-AR" sz="1600" dirty="0" err="1"/>
              <a:t>crear_cola</a:t>
            </a:r>
            <a:r>
              <a:rPr lang="es-AR" sz="1600" dirty="0"/>
              <a:t>(</a:t>
            </a:r>
            <a:r>
              <a:rPr lang="es-AR" sz="1600" dirty="0" err="1"/>
              <a:t>t_cola</a:t>
            </a:r>
            <a:r>
              <a:rPr lang="es-AR" sz="1600" dirty="0"/>
              <a:t> *cola){</a:t>
            </a:r>
          </a:p>
          <a:p>
            <a:r>
              <a:rPr lang="es-AR" sz="1600" dirty="0"/>
              <a:t>	cola-&gt;primero=NULL;</a:t>
            </a:r>
          </a:p>
          <a:p>
            <a:r>
              <a:rPr lang="es-AR" sz="1600" dirty="0"/>
              <a:t>	cola-&gt;ultimo=NULL;</a:t>
            </a:r>
          </a:p>
          <a:p>
            <a:r>
              <a:rPr lang="es-AR" sz="1600" dirty="0"/>
              <a:t>}</a:t>
            </a:r>
          </a:p>
          <a:p>
            <a:r>
              <a:rPr lang="es-AR" sz="1600" dirty="0" err="1"/>
              <a:t>void</a:t>
            </a:r>
            <a:r>
              <a:rPr lang="es-AR" sz="1600" dirty="0"/>
              <a:t> </a:t>
            </a:r>
            <a:r>
              <a:rPr lang="es-AR" sz="1600" dirty="0" err="1"/>
              <a:t>ingresar_expediente</a:t>
            </a:r>
            <a:r>
              <a:rPr lang="es-AR" sz="1600" dirty="0"/>
              <a:t>(nodo *expediente, </a:t>
            </a:r>
            <a:r>
              <a:rPr lang="es-AR" sz="1600" dirty="0" err="1"/>
              <a:t>int</a:t>
            </a:r>
            <a:r>
              <a:rPr lang="es-AR" sz="1600" dirty="0"/>
              <a:t> </a:t>
            </a:r>
            <a:r>
              <a:rPr lang="es-AR" sz="1600" dirty="0" err="1"/>
              <a:t>cod</a:t>
            </a:r>
            <a:r>
              <a:rPr lang="es-AR" sz="1600" dirty="0"/>
              <a:t>){</a:t>
            </a:r>
          </a:p>
          <a:p>
            <a:r>
              <a:rPr lang="es-AR" sz="1600" dirty="0"/>
              <a:t>	expediente-&gt;</a:t>
            </a:r>
            <a:r>
              <a:rPr lang="es-AR" sz="1600" dirty="0" err="1"/>
              <a:t>cod</a:t>
            </a:r>
            <a:r>
              <a:rPr lang="es-AR" sz="1600" dirty="0"/>
              <a:t>=</a:t>
            </a:r>
            <a:r>
              <a:rPr lang="es-AR" sz="1600" dirty="0" err="1"/>
              <a:t>cod</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fecha de ingreso (AAAAMMDD): \n");</a:t>
            </a:r>
          </a:p>
          <a:p>
            <a:r>
              <a:rPr lang="es-AR" sz="1600" dirty="0"/>
              <a:t>	</a:t>
            </a:r>
            <a:r>
              <a:rPr lang="es-AR" sz="1600" dirty="0" err="1"/>
              <a:t>scanf</a:t>
            </a:r>
            <a:r>
              <a:rPr lang="es-AR" sz="1600" dirty="0"/>
              <a:t>("%d", &amp;expediente-&gt;ingreso);</a:t>
            </a:r>
          </a:p>
          <a:p>
            <a:r>
              <a:rPr lang="es-AR" sz="1600" dirty="0"/>
              <a:t>	expediente-&gt;salida=0;</a:t>
            </a:r>
          </a:p>
          <a:p>
            <a:r>
              <a:rPr lang="es-AR" sz="1600" dirty="0"/>
              <a:t>	copiar(expediente-&gt;destino, </a:t>
            </a:r>
            <a:r>
              <a:rPr lang="es-AR" sz="1600" dirty="0" err="1"/>
              <a:t>cadena_nula</a:t>
            </a:r>
            <a:r>
              <a:rPr lang="es-AR" sz="1600" dirty="0"/>
              <a:t>);</a:t>
            </a:r>
          </a:p>
          <a:p>
            <a:r>
              <a:rPr lang="es-AR" sz="1600" dirty="0"/>
              <a:t>	</a:t>
            </a:r>
            <a:r>
              <a:rPr lang="es-AR" sz="1600" dirty="0" err="1"/>
              <a:t>printf</a:t>
            </a:r>
            <a:r>
              <a:rPr lang="es-AR" sz="1600" dirty="0"/>
              <a:t>("\n");</a:t>
            </a:r>
          </a:p>
          <a:p>
            <a:r>
              <a:rPr lang="es-AR" sz="1600" dirty="0"/>
              <a:t>	</a:t>
            </a:r>
            <a:r>
              <a:rPr lang="es-AR" sz="1600" dirty="0" err="1"/>
              <a:t>printf</a:t>
            </a:r>
            <a:r>
              <a:rPr lang="es-AR" sz="1600" dirty="0"/>
              <a:t>("Ingrese la caratula del expediente: \n");</a:t>
            </a:r>
          </a:p>
          <a:p>
            <a:r>
              <a:rPr lang="es-AR" sz="1600" dirty="0"/>
              <a:t>	</a:t>
            </a:r>
            <a:r>
              <a:rPr lang="es-AR" sz="1600" dirty="0" err="1"/>
              <a:t>scanf</a:t>
            </a:r>
            <a:r>
              <a:rPr lang="es-AR" sz="1600" dirty="0"/>
              <a:t>("%s", &amp;expediente-&gt;caratula);</a:t>
            </a:r>
          </a:p>
          <a:p>
            <a:r>
              <a:rPr lang="es-AR" sz="1600" dirty="0"/>
              <a:t>	</a:t>
            </a:r>
            <a:r>
              <a:rPr lang="es-AR" sz="1600" dirty="0" err="1"/>
              <a:t>printf</a:t>
            </a:r>
            <a:r>
              <a:rPr lang="es-AR" sz="1600" dirty="0"/>
              <a:t>("\n");</a:t>
            </a:r>
          </a:p>
          <a:p>
            <a:r>
              <a:rPr lang="es-AR" sz="1600" dirty="0"/>
              <a:t>	</a:t>
            </a:r>
            <a:r>
              <a:rPr lang="es-AR" sz="1600" dirty="0" err="1"/>
              <a:t>printf</a:t>
            </a:r>
            <a:r>
              <a:rPr lang="es-AR" sz="1600" dirty="0"/>
              <a:t>("Ingrese el resumen administrativo: \n");</a:t>
            </a:r>
          </a:p>
          <a:p>
            <a:r>
              <a:rPr lang="es-AR" sz="1600" dirty="0"/>
              <a:t>	</a:t>
            </a:r>
            <a:r>
              <a:rPr lang="es-AR" sz="1600" dirty="0" err="1"/>
              <a:t>scanf</a:t>
            </a:r>
            <a:r>
              <a:rPr lang="es-AR" sz="1600" dirty="0"/>
              <a:t>("%S", &amp;expediente-&gt;resumen);</a:t>
            </a:r>
          </a:p>
          <a:p>
            <a:r>
              <a:rPr lang="es-AR" sz="16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836712"/>
            <a:ext cx="8640960" cy="5632311"/>
          </a:xfrm>
          <a:prstGeom prst="rect">
            <a:avLst/>
          </a:prstGeom>
        </p:spPr>
        <p:txBody>
          <a:bodyPr wrap="square">
            <a:spAutoFit/>
          </a:bodyPr>
          <a:lstStyle/>
          <a:p>
            <a:r>
              <a:rPr lang="es-AR" sz="2000" dirty="0" err="1"/>
              <a:t>void</a:t>
            </a:r>
            <a:r>
              <a:rPr lang="es-AR" sz="2000" dirty="0"/>
              <a:t> </a:t>
            </a:r>
            <a:r>
              <a:rPr lang="es-AR" sz="2000" dirty="0" err="1"/>
              <a:t>insertar_expediente</a:t>
            </a:r>
            <a:r>
              <a:rPr lang="es-AR" sz="2000" dirty="0"/>
              <a:t>(nodo **lista, nodo *expediente){</a:t>
            </a:r>
          </a:p>
          <a:p>
            <a:r>
              <a:rPr lang="es-AR" sz="2000" dirty="0"/>
              <a:t>	nodo *actual, *anterior;</a:t>
            </a:r>
          </a:p>
          <a:p>
            <a:r>
              <a:rPr lang="es-AR" sz="2000" dirty="0"/>
              <a:t>	nodo *nuevo=(nodo *)</a:t>
            </a:r>
            <a:r>
              <a:rPr lang="es-AR" sz="2000" dirty="0" err="1"/>
              <a:t>malloc</a:t>
            </a:r>
            <a:r>
              <a:rPr lang="es-AR" sz="2000" dirty="0"/>
              <a:t>(</a:t>
            </a:r>
            <a:r>
              <a:rPr lang="es-AR" sz="2000" dirty="0" err="1"/>
              <a:t>sizeof</a:t>
            </a:r>
            <a:r>
              <a:rPr lang="es-AR" sz="2000" dirty="0"/>
              <a:t>(nodo));</a:t>
            </a:r>
          </a:p>
          <a:p>
            <a:r>
              <a:rPr lang="es-AR" sz="2000" dirty="0"/>
              <a:t>	nuevo=expediente;</a:t>
            </a:r>
          </a:p>
          <a:p>
            <a:r>
              <a:rPr lang="es-AR" sz="2000" dirty="0"/>
              <a:t>	actual=*lista;</a:t>
            </a:r>
          </a:p>
          <a:p>
            <a:r>
              <a:rPr lang="es-AR" sz="2000" dirty="0"/>
              <a:t>	anterior=NULL;</a:t>
            </a:r>
          </a:p>
          <a:p>
            <a:r>
              <a:rPr lang="es-AR" sz="2000" dirty="0"/>
              <a:t>	while(actual!=NULL &amp;&amp; actual-&gt;</a:t>
            </a:r>
            <a:r>
              <a:rPr lang="es-AR" sz="2000" dirty="0" err="1"/>
              <a:t>cod</a:t>
            </a:r>
            <a:r>
              <a:rPr lang="es-AR" sz="2000" dirty="0"/>
              <a:t>&lt;nuevo-&gt;</a:t>
            </a:r>
            <a:r>
              <a:rPr lang="es-AR" sz="2000" dirty="0" err="1"/>
              <a:t>cod</a:t>
            </a:r>
            <a:r>
              <a:rPr lang="es-AR" sz="2000" dirty="0"/>
              <a:t>){</a:t>
            </a:r>
          </a:p>
          <a:p>
            <a:r>
              <a:rPr lang="es-AR" sz="2000" dirty="0"/>
              <a:t>		anterior=actual;</a:t>
            </a:r>
          </a:p>
          <a:p>
            <a:r>
              <a:rPr lang="es-AR" sz="2000" dirty="0"/>
              <a:t>		actual=actual-&gt;</a:t>
            </a:r>
            <a:r>
              <a:rPr lang="es-AR" sz="2000" dirty="0" err="1"/>
              <a:t>sig</a:t>
            </a:r>
            <a:r>
              <a:rPr lang="es-AR" sz="2000" dirty="0"/>
              <a:t>;</a:t>
            </a:r>
          </a:p>
          <a:p>
            <a:r>
              <a:rPr lang="es-AR" sz="2000" dirty="0"/>
              <a:t>	}</a:t>
            </a:r>
          </a:p>
          <a:p>
            <a:r>
              <a:rPr lang="es-AR" sz="2000" dirty="0"/>
              <a:t>	</a:t>
            </a:r>
            <a:r>
              <a:rPr lang="es-AR" sz="2000" dirty="0" err="1"/>
              <a:t>if</a:t>
            </a:r>
            <a:r>
              <a:rPr lang="es-AR" sz="2000" dirty="0"/>
              <a:t>(anterior!=NULL){	/*Inserto en el cuerpo*/</a:t>
            </a:r>
          </a:p>
          <a:p>
            <a:r>
              <a:rPr lang="es-AR" sz="2000" dirty="0"/>
              <a:t>		anterior-&gt;</a:t>
            </a:r>
            <a:r>
              <a:rPr lang="es-AR" sz="2000" dirty="0" err="1"/>
              <a:t>sig</a:t>
            </a:r>
            <a:r>
              <a:rPr lang="es-AR" sz="2000" dirty="0"/>
              <a:t>=nuevo;</a:t>
            </a:r>
          </a:p>
          <a:p>
            <a:r>
              <a:rPr lang="es-AR" sz="2000" dirty="0"/>
              <a:t>		nuevo-&gt;</a:t>
            </a:r>
            <a:r>
              <a:rPr lang="es-AR" sz="2000" dirty="0" err="1"/>
              <a:t>sig</a:t>
            </a:r>
            <a:r>
              <a:rPr lang="es-AR" sz="2000" dirty="0"/>
              <a:t>=actual;</a:t>
            </a:r>
          </a:p>
          <a:p>
            <a:r>
              <a:rPr lang="es-AR" sz="2000" dirty="0"/>
              <a:t>	}</a:t>
            </a:r>
            <a:r>
              <a:rPr lang="es-AR" sz="2000" dirty="0" err="1"/>
              <a:t>else</a:t>
            </a:r>
            <a:r>
              <a:rPr lang="es-AR" sz="2000" dirty="0"/>
              <a:t>{				/*Inserto al inicio*/</a:t>
            </a:r>
          </a:p>
          <a:p>
            <a:r>
              <a:rPr lang="es-AR" sz="2000" dirty="0"/>
              <a:t>		nuevo-&gt;</a:t>
            </a:r>
            <a:r>
              <a:rPr lang="es-AR" sz="2000" dirty="0" err="1"/>
              <a:t>sig</a:t>
            </a:r>
            <a:r>
              <a:rPr lang="es-AR" sz="2000" dirty="0"/>
              <a:t>=*lista;</a:t>
            </a:r>
          </a:p>
          <a:p>
            <a:r>
              <a:rPr lang="es-AR" sz="2000" dirty="0"/>
              <a:t>		*lista=nuevo;</a:t>
            </a:r>
          </a:p>
          <a:p>
            <a:r>
              <a:rPr lang="es-AR" sz="2000" dirty="0"/>
              <a:t>	}	</a:t>
            </a:r>
          </a:p>
          <a:p>
            <a:r>
              <a:rPr lang="es-AR" sz="20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1268760"/>
            <a:ext cx="8640960" cy="4401205"/>
          </a:xfrm>
          <a:prstGeom prst="rect">
            <a:avLst/>
          </a:prstGeom>
        </p:spPr>
        <p:txBody>
          <a:bodyPr wrap="square">
            <a:spAutoFit/>
          </a:bodyPr>
          <a:lstStyle/>
          <a:p>
            <a:r>
              <a:rPr lang="es-AR" sz="2000" dirty="0" err="1"/>
              <a:t>void</a:t>
            </a:r>
            <a:r>
              <a:rPr lang="es-AR" sz="2000" dirty="0"/>
              <a:t> cargar(nodo **lista){</a:t>
            </a:r>
          </a:p>
          <a:p>
            <a:r>
              <a:rPr lang="es-AR" sz="2000" dirty="0"/>
              <a:t>	</a:t>
            </a:r>
            <a:r>
              <a:rPr lang="es-AR" sz="2000" dirty="0" err="1"/>
              <a:t>int</a:t>
            </a:r>
            <a:r>
              <a:rPr lang="es-AR" sz="2000" dirty="0"/>
              <a:t> </a:t>
            </a:r>
            <a:r>
              <a:rPr lang="es-AR" sz="2000" dirty="0" err="1"/>
              <a:t>cod</a:t>
            </a:r>
            <a:r>
              <a:rPr lang="es-AR" sz="2000" dirty="0"/>
              <a:t>;</a:t>
            </a:r>
          </a:p>
          <a:p>
            <a:r>
              <a:rPr lang="es-AR" sz="2000" dirty="0"/>
              <a:t>	nodo *expediente;</a:t>
            </a:r>
          </a:p>
          <a:p>
            <a:r>
              <a:rPr lang="es-AR" sz="2000" dirty="0"/>
              <a:t>	</a:t>
            </a:r>
            <a:r>
              <a:rPr lang="es-AR" sz="2000" dirty="0" err="1"/>
              <a:t>printf</a:t>
            </a:r>
            <a:r>
              <a:rPr lang="es-AR" sz="2000" dirty="0"/>
              <a:t>("\n");</a:t>
            </a:r>
          </a:p>
          <a:p>
            <a:r>
              <a:rPr lang="es-AR" sz="2000" dirty="0"/>
              <a:t>	</a:t>
            </a:r>
            <a:r>
              <a:rPr lang="es-AR" sz="2000" dirty="0" err="1"/>
              <a:t>printf</a:t>
            </a:r>
            <a:r>
              <a:rPr lang="es-AR" sz="2000" dirty="0"/>
              <a:t>("Ingrese el </a:t>
            </a:r>
            <a:r>
              <a:rPr lang="es-AR" sz="2000" dirty="0" err="1"/>
              <a:t>codigo</a:t>
            </a:r>
            <a:r>
              <a:rPr lang="es-AR" sz="2000" dirty="0"/>
              <a:t> del expediente, 0 para terminar: \n");</a:t>
            </a:r>
          </a:p>
          <a:p>
            <a:r>
              <a:rPr lang="es-AR" sz="2000" dirty="0"/>
              <a:t>	</a:t>
            </a:r>
            <a:r>
              <a:rPr lang="es-AR" sz="2000" dirty="0" err="1"/>
              <a:t>scanf</a:t>
            </a:r>
            <a:r>
              <a:rPr lang="es-AR" sz="2000" dirty="0"/>
              <a:t>("%d", &amp;</a:t>
            </a:r>
            <a:r>
              <a:rPr lang="es-AR" sz="2000" dirty="0" err="1"/>
              <a:t>cod</a:t>
            </a:r>
            <a:r>
              <a:rPr lang="es-AR" sz="2000" dirty="0"/>
              <a:t>);</a:t>
            </a:r>
          </a:p>
          <a:p>
            <a:r>
              <a:rPr lang="es-AR" sz="2000" dirty="0"/>
              <a:t>	while(</a:t>
            </a:r>
            <a:r>
              <a:rPr lang="es-AR" sz="2000" dirty="0" err="1"/>
              <a:t>cod</a:t>
            </a:r>
            <a:r>
              <a:rPr lang="es-AR" sz="2000" dirty="0"/>
              <a:t>){</a:t>
            </a:r>
          </a:p>
          <a:p>
            <a:r>
              <a:rPr lang="es-AR" sz="2000" dirty="0"/>
              <a:t>		</a:t>
            </a:r>
            <a:r>
              <a:rPr lang="es-AR" sz="2000" dirty="0" err="1"/>
              <a:t>ingresar_expediente</a:t>
            </a:r>
            <a:r>
              <a:rPr lang="es-AR" sz="2000" dirty="0"/>
              <a:t>(expediente, </a:t>
            </a:r>
            <a:r>
              <a:rPr lang="es-AR" sz="2000" dirty="0" err="1"/>
              <a:t>cod</a:t>
            </a:r>
            <a:r>
              <a:rPr lang="es-AR" sz="2000" dirty="0"/>
              <a:t>);</a:t>
            </a:r>
          </a:p>
          <a:p>
            <a:r>
              <a:rPr lang="es-AR" sz="2000" dirty="0"/>
              <a:t>		</a:t>
            </a:r>
            <a:r>
              <a:rPr lang="es-AR" sz="2000" dirty="0" err="1"/>
              <a:t>insertar_expediente</a:t>
            </a:r>
            <a:r>
              <a:rPr lang="es-AR" sz="2000" dirty="0"/>
              <a:t>(lista, expediente);</a:t>
            </a:r>
          </a:p>
          <a:p>
            <a:r>
              <a:rPr lang="es-AR" sz="2000" dirty="0"/>
              <a:t>		</a:t>
            </a:r>
            <a:r>
              <a:rPr lang="es-AR" sz="2000" dirty="0" err="1"/>
              <a:t>printf</a:t>
            </a:r>
            <a:r>
              <a:rPr lang="es-AR" sz="2000" dirty="0"/>
              <a:t>("\n");</a:t>
            </a:r>
          </a:p>
          <a:p>
            <a:r>
              <a:rPr lang="es-AR" sz="2000" dirty="0"/>
              <a:t>		</a:t>
            </a:r>
            <a:r>
              <a:rPr lang="es-AR" sz="2000" dirty="0" err="1"/>
              <a:t>printf</a:t>
            </a:r>
            <a:r>
              <a:rPr lang="es-AR" sz="2000" dirty="0"/>
              <a:t>("Ingrese el </a:t>
            </a:r>
            <a:r>
              <a:rPr lang="es-AR" sz="2000" dirty="0" err="1"/>
              <a:t>codigo</a:t>
            </a:r>
            <a:r>
              <a:rPr lang="es-AR" sz="2000" dirty="0"/>
              <a:t> del producto, 0 para terminar: \n");</a:t>
            </a:r>
          </a:p>
          <a:p>
            <a:r>
              <a:rPr lang="es-AR" sz="2000" dirty="0"/>
              <a:t>		</a:t>
            </a:r>
            <a:r>
              <a:rPr lang="es-AR" sz="2000" dirty="0" err="1"/>
              <a:t>scanf</a:t>
            </a:r>
            <a:r>
              <a:rPr lang="es-AR" sz="2000" dirty="0"/>
              <a:t>("%d", &amp;</a:t>
            </a:r>
            <a:r>
              <a:rPr lang="es-AR" sz="2000" dirty="0" err="1"/>
              <a:t>cod</a:t>
            </a:r>
            <a:r>
              <a:rPr lang="es-AR" sz="2000" dirty="0"/>
              <a:t>);</a:t>
            </a:r>
          </a:p>
          <a:p>
            <a:r>
              <a:rPr lang="es-AR" sz="2000" dirty="0"/>
              <a:t>	}</a:t>
            </a:r>
          </a:p>
          <a:p>
            <a:r>
              <a:rPr lang="es-AR" sz="20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836712"/>
            <a:ext cx="8568952" cy="5693866"/>
          </a:xfrm>
          <a:prstGeom prst="rect">
            <a:avLst/>
          </a:prstGeom>
        </p:spPr>
        <p:txBody>
          <a:bodyPr wrap="square">
            <a:spAutoFit/>
          </a:bodyPr>
          <a:lstStyle/>
          <a:p>
            <a:r>
              <a:rPr lang="es-AR" sz="1400" dirty="0" err="1"/>
              <a:t>void</a:t>
            </a:r>
            <a:r>
              <a:rPr lang="es-AR" sz="1400" dirty="0"/>
              <a:t> </a:t>
            </a:r>
            <a:r>
              <a:rPr lang="es-AR" sz="1400" dirty="0" err="1"/>
              <a:t>cargar_pila</a:t>
            </a:r>
            <a:r>
              <a:rPr lang="es-AR" sz="1400" dirty="0"/>
              <a:t>(nodo **pila){</a:t>
            </a:r>
          </a:p>
          <a:p>
            <a:r>
              <a:rPr lang="es-AR" sz="1400" dirty="0"/>
              <a:t>	</a:t>
            </a:r>
            <a:r>
              <a:rPr lang="es-AR" sz="1400" dirty="0" err="1"/>
              <a:t>int</a:t>
            </a:r>
            <a:r>
              <a:rPr lang="es-AR" sz="1400" dirty="0"/>
              <a:t> </a:t>
            </a:r>
            <a:r>
              <a:rPr lang="es-AR" sz="1400" dirty="0" err="1"/>
              <a:t>cod</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a:t>
            </a:r>
            <a:r>
              <a:rPr lang="es-AR" sz="1400" dirty="0" err="1"/>
              <a:t>codigo</a:t>
            </a:r>
            <a:r>
              <a:rPr lang="es-AR" sz="1400" dirty="0"/>
              <a:t> del expediente, 0 para terminar: \n");</a:t>
            </a:r>
          </a:p>
          <a:p>
            <a:r>
              <a:rPr lang="es-AR" sz="1400" dirty="0"/>
              <a:t>	</a:t>
            </a:r>
            <a:r>
              <a:rPr lang="es-AR" sz="1400" dirty="0" err="1"/>
              <a:t>scanf</a:t>
            </a:r>
            <a:r>
              <a:rPr lang="es-AR" sz="1400" dirty="0"/>
              <a:t>("%d", &amp;</a:t>
            </a:r>
            <a:r>
              <a:rPr lang="es-AR" sz="1400" dirty="0" err="1"/>
              <a:t>cod</a:t>
            </a:r>
            <a:r>
              <a:rPr lang="es-AR" sz="1400" dirty="0"/>
              <a:t>);</a:t>
            </a:r>
          </a:p>
          <a:p>
            <a:r>
              <a:rPr lang="es-AR" sz="1400" dirty="0"/>
              <a:t>	while(</a:t>
            </a:r>
            <a:r>
              <a:rPr lang="es-AR" sz="1400" dirty="0" err="1"/>
              <a:t>cod</a:t>
            </a:r>
            <a:r>
              <a:rPr lang="es-AR" sz="1400" dirty="0"/>
              <a:t>){</a:t>
            </a:r>
          </a:p>
          <a:p>
            <a:r>
              <a:rPr lang="es-AR" sz="1400" dirty="0"/>
              <a:t>		nodo *nuevo=(nodo *)</a:t>
            </a:r>
            <a:r>
              <a:rPr lang="es-AR" sz="1400" dirty="0" err="1"/>
              <a:t>malloc</a:t>
            </a:r>
            <a:r>
              <a:rPr lang="es-AR" sz="1400" dirty="0"/>
              <a:t>(</a:t>
            </a:r>
            <a:r>
              <a:rPr lang="es-AR" sz="1400" dirty="0" err="1"/>
              <a:t>sizeof</a:t>
            </a:r>
            <a:r>
              <a:rPr lang="es-AR" sz="1400" dirty="0"/>
              <a:t>(nodo));</a:t>
            </a:r>
          </a:p>
          <a:p>
            <a:r>
              <a:rPr lang="es-AR" sz="1400" dirty="0"/>
              <a:t>		nuevo-&gt;</a:t>
            </a:r>
            <a:r>
              <a:rPr lang="es-AR" sz="1400" dirty="0" err="1"/>
              <a:t>cod</a:t>
            </a:r>
            <a:r>
              <a:rPr lang="es-AR" sz="1400" dirty="0"/>
              <a:t>=</a:t>
            </a:r>
            <a:r>
              <a:rPr lang="es-AR" sz="1400" dirty="0" err="1"/>
              <a:t>cod</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fecha de ingreso (AAAAMMDD): \n");</a:t>
            </a:r>
          </a:p>
          <a:p>
            <a:r>
              <a:rPr lang="es-AR" sz="1400" dirty="0"/>
              <a:t>		</a:t>
            </a:r>
            <a:r>
              <a:rPr lang="es-AR" sz="1400" dirty="0" err="1"/>
              <a:t>scanf</a:t>
            </a:r>
            <a:r>
              <a:rPr lang="es-AR" sz="1400" dirty="0"/>
              <a:t>("%d", &amp;nuevo-&gt;ingreso);</a:t>
            </a:r>
          </a:p>
          <a:p>
            <a:r>
              <a:rPr lang="es-AR" sz="1400" dirty="0"/>
              <a:t>		nuevo-&gt;salida=0;</a:t>
            </a:r>
          </a:p>
          <a:p>
            <a:r>
              <a:rPr lang="es-AR" sz="1400" dirty="0"/>
              <a:t>		copiar(nuevo-&gt;destino, </a:t>
            </a:r>
            <a:r>
              <a:rPr lang="es-AR" sz="1400" dirty="0" err="1"/>
              <a:t>cadena_nula</a:t>
            </a:r>
            <a:r>
              <a:rPr lang="es-AR" sz="1400" dirty="0"/>
              <a:t>);</a:t>
            </a:r>
          </a:p>
          <a:p>
            <a:r>
              <a:rPr lang="es-AR" sz="1400" dirty="0"/>
              <a:t>		</a:t>
            </a:r>
            <a:r>
              <a:rPr lang="es-AR" sz="1400" dirty="0" err="1"/>
              <a:t>printf</a:t>
            </a:r>
            <a:r>
              <a:rPr lang="es-AR" sz="1400" dirty="0"/>
              <a:t>("\n");</a:t>
            </a:r>
          </a:p>
          <a:p>
            <a:r>
              <a:rPr lang="es-AR" sz="1400" dirty="0"/>
              <a:t>		</a:t>
            </a:r>
            <a:r>
              <a:rPr lang="es-AR" sz="1400" dirty="0" err="1"/>
              <a:t>printf</a:t>
            </a:r>
            <a:r>
              <a:rPr lang="es-AR" sz="1400" dirty="0"/>
              <a:t>("Ingrese la caratula del expediente: \n");</a:t>
            </a:r>
          </a:p>
          <a:p>
            <a:r>
              <a:rPr lang="es-AR" sz="1400" dirty="0"/>
              <a:t>		</a:t>
            </a:r>
            <a:r>
              <a:rPr lang="es-AR" sz="1400" dirty="0" err="1"/>
              <a:t>scanf</a:t>
            </a:r>
            <a:r>
              <a:rPr lang="es-AR" sz="1400" dirty="0"/>
              <a:t>("%s", &amp;nuevo-&gt;caratula);</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resumen administrativo: \n");</a:t>
            </a:r>
          </a:p>
          <a:p>
            <a:r>
              <a:rPr lang="es-AR" sz="1400" dirty="0"/>
              <a:t>		</a:t>
            </a:r>
            <a:r>
              <a:rPr lang="es-AR" sz="1400" dirty="0" err="1"/>
              <a:t>scanf</a:t>
            </a:r>
            <a:r>
              <a:rPr lang="es-AR" sz="1400" dirty="0"/>
              <a:t>("%S", &amp;nuevo-&gt;resumen);</a:t>
            </a:r>
          </a:p>
          <a:p>
            <a:r>
              <a:rPr lang="es-AR" sz="1400" dirty="0"/>
              <a:t>		/*Apilar</a:t>
            </a:r>
            <a:r>
              <a:rPr lang="es-AR" sz="1400" dirty="0" smtClean="0"/>
              <a:t>:*/{	nuevo-</a:t>
            </a:r>
            <a:r>
              <a:rPr lang="es-AR" sz="1400" dirty="0"/>
              <a:t>&gt;</a:t>
            </a:r>
            <a:r>
              <a:rPr lang="es-AR" sz="1400" dirty="0" err="1"/>
              <a:t>sig</a:t>
            </a:r>
            <a:r>
              <a:rPr lang="es-AR" sz="1400" dirty="0"/>
              <a:t>=*pila;</a:t>
            </a:r>
          </a:p>
          <a:p>
            <a:r>
              <a:rPr lang="es-AR" sz="1400" dirty="0" smtClean="0"/>
              <a:t>	</a:t>
            </a:r>
            <a:r>
              <a:rPr lang="es-AR" sz="1400" dirty="0"/>
              <a:t>		*pila=nuevo</a:t>
            </a:r>
            <a:r>
              <a:rPr lang="es-AR" sz="1400" dirty="0" smtClean="0"/>
              <a:t>;  }/*</a:t>
            </a:r>
            <a:r>
              <a:rPr lang="es-AR" sz="1400" dirty="0"/>
              <a:t>Fin apilar*/</a:t>
            </a:r>
          </a:p>
          <a:p>
            <a:r>
              <a:rPr lang="es-AR" sz="1400" dirty="0"/>
              <a:t>		</a:t>
            </a:r>
            <a:r>
              <a:rPr lang="es-AR" sz="1400" dirty="0" err="1"/>
              <a:t>printf</a:t>
            </a:r>
            <a:r>
              <a:rPr lang="es-AR" sz="1400" dirty="0"/>
              <a:t>("\n");</a:t>
            </a:r>
          </a:p>
          <a:p>
            <a:r>
              <a:rPr lang="es-AR" sz="1400" dirty="0"/>
              <a:t>		</a:t>
            </a:r>
            <a:r>
              <a:rPr lang="es-AR" sz="1400" dirty="0" err="1"/>
              <a:t>printf</a:t>
            </a:r>
            <a:r>
              <a:rPr lang="es-AR" sz="1400" dirty="0"/>
              <a:t>("Ingrese el </a:t>
            </a:r>
            <a:r>
              <a:rPr lang="es-AR" sz="1400" dirty="0" err="1"/>
              <a:t>codigo</a:t>
            </a:r>
            <a:r>
              <a:rPr lang="es-AR" sz="1400" dirty="0"/>
              <a:t> del expediente, 0 para terminar: \n");</a:t>
            </a:r>
          </a:p>
          <a:p>
            <a:r>
              <a:rPr lang="es-AR" sz="1400" dirty="0"/>
              <a:t>		</a:t>
            </a:r>
            <a:r>
              <a:rPr lang="es-AR" sz="1400" dirty="0" err="1"/>
              <a:t>scanf</a:t>
            </a:r>
            <a:r>
              <a:rPr lang="es-AR" sz="1400" dirty="0"/>
              <a:t>("%d", &amp;</a:t>
            </a:r>
            <a:r>
              <a:rPr lang="es-AR" sz="1400" dirty="0" err="1"/>
              <a:t>cod</a:t>
            </a:r>
            <a:r>
              <a:rPr lang="es-AR" sz="1400" dirty="0"/>
              <a:t>);</a:t>
            </a:r>
          </a:p>
          <a:p>
            <a:r>
              <a:rPr lang="es-AR" sz="1400" dirty="0"/>
              <a:t>	}</a:t>
            </a:r>
          </a:p>
          <a:p>
            <a:r>
              <a:rPr lang="es-AR" sz="14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712968" cy="5416868"/>
          </a:xfrm>
          <a:prstGeom prst="rect">
            <a:avLst/>
          </a:prstGeom>
        </p:spPr>
        <p:txBody>
          <a:bodyPr wrap="square">
            <a:spAutoFit/>
          </a:bodyPr>
          <a:lstStyle/>
          <a:p>
            <a:r>
              <a:rPr lang="es-AR" sz="1600" dirty="0" err="1"/>
              <a:t>int</a:t>
            </a:r>
            <a:r>
              <a:rPr lang="es-AR" sz="1600" dirty="0"/>
              <a:t> </a:t>
            </a:r>
            <a:r>
              <a:rPr lang="es-AR" sz="1600" dirty="0" err="1"/>
              <a:t>pila_vacia</a:t>
            </a:r>
            <a:r>
              <a:rPr lang="es-AR" sz="1600" dirty="0"/>
              <a:t>(nodo *pila){</a:t>
            </a:r>
          </a:p>
          <a:p>
            <a:r>
              <a:rPr lang="es-AR" sz="1600" dirty="0"/>
              <a:t>	</a:t>
            </a:r>
            <a:r>
              <a:rPr lang="es-AR" sz="1600" dirty="0" err="1"/>
              <a:t>if</a:t>
            </a:r>
            <a:r>
              <a:rPr lang="es-AR" sz="1600" dirty="0"/>
              <a:t>(pila==NULL)</a:t>
            </a:r>
          </a:p>
          <a:p>
            <a:r>
              <a:rPr lang="es-AR" sz="1600" dirty="0"/>
              <a:t>		</a:t>
            </a:r>
            <a:r>
              <a:rPr lang="es-AR" sz="1600" dirty="0" err="1"/>
              <a:t>return</a:t>
            </a:r>
            <a:r>
              <a:rPr lang="es-AR" sz="1600" dirty="0"/>
              <a:t> 1;</a:t>
            </a:r>
          </a:p>
          <a:p>
            <a:r>
              <a:rPr lang="es-AR" sz="1600" dirty="0"/>
              <a:t>	</a:t>
            </a:r>
            <a:r>
              <a:rPr lang="es-AR" sz="1600" dirty="0" err="1"/>
              <a:t>else</a:t>
            </a:r>
            <a:endParaRPr lang="es-AR" sz="1600" dirty="0"/>
          </a:p>
          <a:p>
            <a:r>
              <a:rPr lang="es-AR" sz="1600" dirty="0"/>
              <a:t>		</a:t>
            </a:r>
            <a:r>
              <a:rPr lang="es-AR" sz="1600" dirty="0" err="1"/>
              <a:t>return</a:t>
            </a:r>
            <a:r>
              <a:rPr lang="es-AR" sz="1600" dirty="0"/>
              <a:t> 0;</a:t>
            </a:r>
          </a:p>
          <a:p>
            <a:r>
              <a:rPr lang="es-AR" sz="1600" dirty="0"/>
              <a:t>}</a:t>
            </a:r>
          </a:p>
          <a:p>
            <a:r>
              <a:rPr lang="es-AR" sz="1600" dirty="0"/>
              <a:t>nodo desapilar(nodo **pila){</a:t>
            </a:r>
          </a:p>
          <a:p>
            <a:r>
              <a:rPr lang="es-AR" sz="1600" dirty="0"/>
              <a:t>	nodo *</a:t>
            </a:r>
            <a:r>
              <a:rPr lang="es-AR" sz="1600" dirty="0" err="1"/>
              <a:t>aux</a:t>
            </a:r>
            <a:r>
              <a:rPr lang="es-AR" sz="1600" dirty="0"/>
              <a:t>, expediente;</a:t>
            </a:r>
          </a:p>
          <a:p>
            <a:r>
              <a:rPr lang="es-AR" sz="1600" dirty="0"/>
              <a:t>	</a:t>
            </a:r>
            <a:r>
              <a:rPr lang="es-AR" sz="1600" dirty="0" err="1"/>
              <a:t>aux</a:t>
            </a:r>
            <a:r>
              <a:rPr lang="es-AR" sz="1600" dirty="0"/>
              <a:t>=*pila;</a:t>
            </a:r>
          </a:p>
          <a:p>
            <a:r>
              <a:rPr lang="es-AR" sz="1600" dirty="0"/>
              <a:t>	*pila=</a:t>
            </a:r>
            <a:r>
              <a:rPr lang="es-AR" sz="1600" dirty="0" err="1"/>
              <a:t>aux</a:t>
            </a:r>
            <a:r>
              <a:rPr lang="es-AR" sz="1600" dirty="0"/>
              <a:t>-&gt;</a:t>
            </a:r>
            <a:r>
              <a:rPr lang="es-AR" sz="1600" dirty="0" err="1"/>
              <a:t>sig</a:t>
            </a:r>
            <a:r>
              <a:rPr lang="es-AR" sz="1600" dirty="0"/>
              <a:t>;</a:t>
            </a:r>
          </a:p>
          <a:p>
            <a:r>
              <a:rPr lang="es-AR" sz="1600" dirty="0"/>
              <a:t>	</a:t>
            </a:r>
            <a:r>
              <a:rPr lang="es-AR" sz="1600" dirty="0" err="1"/>
              <a:t>expediente.cod</a:t>
            </a:r>
            <a:r>
              <a:rPr lang="es-AR" sz="1600" dirty="0"/>
              <a:t>=</a:t>
            </a:r>
            <a:r>
              <a:rPr lang="es-AR" sz="1600" dirty="0" err="1"/>
              <a:t>aux</a:t>
            </a:r>
            <a:r>
              <a:rPr lang="es-AR" sz="1600" dirty="0"/>
              <a:t>-&gt;</a:t>
            </a:r>
            <a:r>
              <a:rPr lang="es-AR" sz="1600" dirty="0" err="1"/>
              <a:t>cod</a:t>
            </a:r>
            <a:r>
              <a:rPr lang="es-AR" sz="1600" dirty="0"/>
              <a:t>;</a:t>
            </a:r>
          </a:p>
          <a:p>
            <a:r>
              <a:rPr lang="es-AR" sz="1600" dirty="0"/>
              <a:t>	</a:t>
            </a:r>
            <a:r>
              <a:rPr lang="es-AR" sz="1600" dirty="0" err="1"/>
              <a:t>expediente.ingreso</a:t>
            </a:r>
            <a:r>
              <a:rPr lang="es-AR" sz="1600" dirty="0"/>
              <a:t>=</a:t>
            </a:r>
            <a:r>
              <a:rPr lang="es-AR" sz="1600" dirty="0" err="1"/>
              <a:t>aux</a:t>
            </a:r>
            <a:r>
              <a:rPr lang="es-AR" sz="1600" dirty="0"/>
              <a:t>-&gt;ingreso;</a:t>
            </a:r>
          </a:p>
          <a:p>
            <a:r>
              <a:rPr lang="es-AR" sz="1600" dirty="0"/>
              <a:t>	</a:t>
            </a:r>
            <a:r>
              <a:rPr lang="es-AR" sz="1600" dirty="0" err="1"/>
              <a:t>expediente.salida</a:t>
            </a:r>
            <a:r>
              <a:rPr lang="es-AR" sz="1600" dirty="0"/>
              <a:t>=</a:t>
            </a:r>
            <a:r>
              <a:rPr lang="es-AR" sz="1600" dirty="0" err="1"/>
              <a:t>aux</a:t>
            </a:r>
            <a:r>
              <a:rPr lang="es-AR" sz="1600" dirty="0"/>
              <a:t>-&gt;salida;</a:t>
            </a:r>
          </a:p>
          <a:p>
            <a:r>
              <a:rPr lang="es-AR" sz="1600" dirty="0"/>
              <a:t>	copiar(</a:t>
            </a:r>
            <a:r>
              <a:rPr lang="es-AR" sz="1600" dirty="0" err="1"/>
              <a:t>expediente.caratula</a:t>
            </a:r>
            <a:r>
              <a:rPr lang="es-AR" sz="1600" dirty="0"/>
              <a:t>, </a:t>
            </a:r>
            <a:r>
              <a:rPr lang="es-AR" sz="1600" dirty="0" err="1"/>
              <a:t>aux</a:t>
            </a:r>
            <a:r>
              <a:rPr lang="es-AR" sz="1600" dirty="0"/>
              <a:t>-&gt;caratula);</a:t>
            </a:r>
          </a:p>
          <a:p>
            <a:r>
              <a:rPr lang="es-AR" sz="1600" dirty="0"/>
              <a:t>	copiar(</a:t>
            </a:r>
            <a:r>
              <a:rPr lang="es-AR" sz="1600" dirty="0" err="1"/>
              <a:t>expediente.resumen</a:t>
            </a:r>
            <a:r>
              <a:rPr lang="es-AR" sz="1600" dirty="0"/>
              <a:t>, </a:t>
            </a:r>
            <a:r>
              <a:rPr lang="es-AR" sz="1600" dirty="0" err="1"/>
              <a:t>aux</a:t>
            </a:r>
            <a:r>
              <a:rPr lang="es-AR" sz="1600" dirty="0"/>
              <a:t>-&gt;resumen);</a:t>
            </a:r>
          </a:p>
          <a:p>
            <a:r>
              <a:rPr lang="es-AR" sz="1600" dirty="0"/>
              <a:t>	copiar(</a:t>
            </a:r>
            <a:r>
              <a:rPr lang="es-AR" sz="1600" dirty="0" err="1"/>
              <a:t>expediente.origen</a:t>
            </a:r>
            <a:r>
              <a:rPr lang="es-AR" sz="1600" dirty="0"/>
              <a:t>, </a:t>
            </a:r>
            <a:r>
              <a:rPr lang="es-AR" sz="1600" dirty="0" err="1"/>
              <a:t>aux</a:t>
            </a:r>
            <a:r>
              <a:rPr lang="es-AR" sz="1600" dirty="0"/>
              <a:t>-&gt;origen);</a:t>
            </a:r>
          </a:p>
          <a:p>
            <a:r>
              <a:rPr lang="es-AR" sz="1600" dirty="0"/>
              <a:t>	copiar(</a:t>
            </a:r>
            <a:r>
              <a:rPr lang="es-AR" sz="1600" dirty="0" err="1"/>
              <a:t>expediente.destino</a:t>
            </a:r>
            <a:r>
              <a:rPr lang="es-AR" sz="1600" dirty="0"/>
              <a:t>, </a:t>
            </a:r>
            <a:r>
              <a:rPr lang="es-AR" sz="1600" dirty="0" err="1"/>
              <a:t>aux</a:t>
            </a:r>
            <a:r>
              <a:rPr lang="es-AR" sz="1600" dirty="0"/>
              <a:t>-&gt;destino);</a:t>
            </a:r>
          </a:p>
          <a:p>
            <a:r>
              <a:rPr lang="es-AR" sz="1600" dirty="0"/>
              <a:t>	</a:t>
            </a:r>
            <a:r>
              <a:rPr lang="es-AR" sz="1600" dirty="0" err="1"/>
              <a:t>expediente.sig</a:t>
            </a:r>
            <a:r>
              <a:rPr lang="es-AR" sz="1600" dirty="0"/>
              <a:t>=NULL;</a:t>
            </a:r>
          </a:p>
          <a:p>
            <a:r>
              <a:rPr lang="es-AR" sz="1600" dirty="0"/>
              <a:t>	free(</a:t>
            </a:r>
            <a:r>
              <a:rPr lang="es-AR" sz="1600" dirty="0" err="1"/>
              <a:t>aux</a:t>
            </a:r>
            <a:r>
              <a:rPr lang="es-AR" sz="1600" dirty="0"/>
              <a:t>);</a:t>
            </a:r>
          </a:p>
          <a:p>
            <a:r>
              <a:rPr lang="es-AR" sz="1600" dirty="0"/>
              <a:t>	</a:t>
            </a:r>
            <a:r>
              <a:rPr lang="es-AR" sz="1600" dirty="0" err="1"/>
              <a:t>return</a:t>
            </a:r>
            <a:r>
              <a:rPr lang="es-AR" sz="1600" dirty="0"/>
              <a:t> expediente;</a:t>
            </a:r>
          </a:p>
          <a:p>
            <a:r>
              <a:rPr lang="es-AR" sz="16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568952" cy="5293757"/>
          </a:xfrm>
          <a:prstGeom prst="rect">
            <a:avLst/>
          </a:prstGeom>
        </p:spPr>
        <p:txBody>
          <a:bodyPr wrap="square">
            <a:spAutoFit/>
          </a:bodyPr>
          <a:lstStyle/>
          <a:p>
            <a:r>
              <a:rPr lang="es-AR" sz="2000" dirty="0"/>
              <a:t>nodo *</a:t>
            </a:r>
            <a:r>
              <a:rPr lang="es-AR" sz="2000" dirty="0" err="1"/>
              <a:t>remover_expediente</a:t>
            </a:r>
            <a:r>
              <a:rPr lang="es-AR" sz="2000" dirty="0"/>
              <a:t>(nodo **lista, </a:t>
            </a:r>
            <a:r>
              <a:rPr lang="es-AR" sz="2000" dirty="0" err="1"/>
              <a:t>int</a:t>
            </a:r>
            <a:r>
              <a:rPr lang="es-AR" sz="2000" dirty="0"/>
              <a:t> </a:t>
            </a:r>
            <a:r>
              <a:rPr lang="es-AR" sz="2000" dirty="0" err="1"/>
              <a:t>cod</a:t>
            </a:r>
            <a:r>
              <a:rPr lang="es-AR" sz="2000" dirty="0"/>
              <a:t>){</a:t>
            </a:r>
          </a:p>
          <a:p>
            <a:r>
              <a:rPr lang="es-AR" sz="2000" dirty="0"/>
              <a:t>	nodo *actual, *anterior;</a:t>
            </a:r>
          </a:p>
          <a:p>
            <a:r>
              <a:rPr lang="es-AR" sz="2000" dirty="0"/>
              <a:t>	actual=*lista;</a:t>
            </a:r>
          </a:p>
          <a:p>
            <a:r>
              <a:rPr lang="es-AR" sz="2000" dirty="0"/>
              <a:t>	anterior=NULL;</a:t>
            </a:r>
          </a:p>
          <a:p>
            <a:r>
              <a:rPr lang="es-AR" sz="2000" dirty="0"/>
              <a:t>	while(actual!=NULL &amp;&amp; actual-&gt;</a:t>
            </a:r>
            <a:r>
              <a:rPr lang="es-AR" sz="2000" dirty="0" err="1"/>
              <a:t>cod</a:t>
            </a:r>
            <a:r>
              <a:rPr lang="es-AR" sz="2000" dirty="0"/>
              <a:t>!=</a:t>
            </a:r>
            <a:r>
              <a:rPr lang="es-AR" sz="2000" dirty="0" err="1"/>
              <a:t>cod</a:t>
            </a:r>
            <a:r>
              <a:rPr lang="es-AR" sz="2000" dirty="0"/>
              <a:t>){</a:t>
            </a:r>
          </a:p>
          <a:p>
            <a:r>
              <a:rPr lang="es-AR" sz="2000" dirty="0"/>
              <a:t>		anterior=actual;</a:t>
            </a:r>
          </a:p>
          <a:p>
            <a:r>
              <a:rPr lang="es-AR" sz="2000" dirty="0"/>
              <a:t>		actual=actual-&gt;</a:t>
            </a:r>
            <a:r>
              <a:rPr lang="es-AR" sz="2000" dirty="0" err="1"/>
              <a:t>sig</a:t>
            </a:r>
            <a:r>
              <a:rPr lang="es-AR" sz="2000" dirty="0"/>
              <a:t>;</a:t>
            </a:r>
          </a:p>
          <a:p>
            <a:r>
              <a:rPr lang="es-AR" sz="2000" dirty="0"/>
              <a:t>	}</a:t>
            </a:r>
          </a:p>
          <a:p>
            <a:r>
              <a:rPr lang="es-AR" sz="2000" dirty="0"/>
              <a:t>	</a:t>
            </a:r>
            <a:r>
              <a:rPr lang="es-AR" sz="2000" dirty="0" err="1"/>
              <a:t>if</a:t>
            </a:r>
            <a:r>
              <a:rPr lang="es-AR" sz="2000" dirty="0"/>
              <a:t>(actual!=NULL){	/*dato encontrado*/</a:t>
            </a:r>
          </a:p>
          <a:p>
            <a:r>
              <a:rPr lang="es-AR" sz="2000" dirty="0"/>
              <a:t>		</a:t>
            </a:r>
            <a:r>
              <a:rPr lang="es-AR" sz="2000" dirty="0" err="1"/>
              <a:t>if</a:t>
            </a:r>
            <a:r>
              <a:rPr lang="es-AR" sz="2000" dirty="0"/>
              <a:t>(anterior!=NULL){	/*borrar del cuerpo*/</a:t>
            </a:r>
          </a:p>
          <a:p>
            <a:r>
              <a:rPr lang="es-AR" sz="2000" dirty="0"/>
              <a:t>			anterior-&gt;</a:t>
            </a:r>
            <a:r>
              <a:rPr lang="es-AR" sz="2000" dirty="0" err="1"/>
              <a:t>sig</a:t>
            </a:r>
            <a:r>
              <a:rPr lang="es-AR" sz="2000" dirty="0"/>
              <a:t>=actual-&gt;</a:t>
            </a:r>
            <a:r>
              <a:rPr lang="es-AR" sz="2000" dirty="0" err="1"/>
              <a:t>sig</a:t>
            </a:r>
            <a:r>
              <a:rPr lang="es-AR" sz="2000" dirty="0"/>
              <a:t>;</a:t>
            </a:r>
          </a:p>
          <a:p>
            <a:r>
              <a:rPr lang="es-AR" sz="2000" dirty="0"/>
              <a:t>		}</a:t>
            </a:r>
            <a:r>
              <a:rPr lang="es-AR" sz="2000" dirty="0" err="1"/>
              <a:t>else</a:t>
            </a:r>
            <a:r>
              <a:rPr lang="es-AR" sz="2000" dirty="0"/>
              <a:t>{			/*borrar del inicio*/</a:t>
            </a:r>
          </a:p>
          <a:p>
            <a:r>
              <a:rPr lang="es-AR" sz="2000" dirty="0"/>
              <a:t>			*lista=actual-&gt;</a:t>
            </a:r>
            <a:r>
              <a:rPr lang="es-AR" sz="2000" dirty="0" err="1"/>
              <a:t>sig</a:t>
            </a:r>
            <a:r>
              <a:rPr lang="es-AR" sz="2000" dirty="0"/>
              <a:t>;</a:t>
            </a:r>
          </a:p>
          <a:p>
            <a:r>
              <a:rPr lang="es-AR" sz="2000" dirty="0"/>
              <a:t>		}</a:t>
            </a:r>
          </a:p>
          <a:p>
            <a:r>
              <a:rPr lang="es-AR" sz="2000" dirty="0"/>
              <a:t>	}</a:t>
            </a:r>
          </a:p>
          <a:p>
            <a:r>
              <a:rPr lang="es-AR" sz="2000" dirty="0"/>
              <a:t>	</a:t>
            </a:r>
            <a:r>
              <a:rPr lang="es-AR" sz="2000" dirty="0" err="1"/>
              <a:t>return</a:t>
            </a:r>
            <a:r>
              <a:rPr lang="es-AR" sz="2000" dirty="0"/>
              <a:t> actual;</a:t>
            </a:r>
          </a:p>
          <a:p>
            <a:r>
              <a:rPr lang="es-AR" sz="20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712968" cy="5416868"/>
          </a:xfrm>
          <a:prstGeom prst="rect">
            <a:avLst/>
          </a:prstGeom>
        </p:spPr>
        <p:txBody>
          <a:bodyPr wrap="square">
            <a:spAutoFit/>
          </a:bodyPr>
          <a:lstStyle/>
          <a:p>
            <a:r>
              <a:rPr lang="es-AR" sz="1600" dirty="0" err="1"/>
              <a:t>void</a:t>
            </a:r>
            <a:r>
              <a:rPr lang="es-AR" sz="1600" dirty="0"/>
              <a:t> apilar(nodo **</a:t>
            </a:r>
            <a:r>
              <a:rPr lang="es-AR" sz="1600" dirty="0" err="1"/>
              <a:t>pila_salida</a:t>
            </a:r>
            <a:r>
              <a:rPr lang="es-AR" sz="1600" dirty="0"/>
              <a:t>, nodo *expediente){</a:t>
            </a:r>
          </a:p>
          <a:p>
            <a:r>
              <a:rPr lang="es-AR" sz="1600" dirty="0"/>
              <a:t>	expediente-&gt;</a:t>
            </a:r>
            <a:r>
              <a:rPr lang="es-AR" sz="1600" dirty="0" err="1"/>
              <a:t>sig</a:t>
            </a:r>
            <a:r>
              <a:rPr lang="es-AR" sz="1600" dirty="0"/>
              <a:t>=*</a:t>
            </a:r>
            <a:r>
              <a:rPr lang="es-AR" sz="1600" dirty="0" err="1"/>
              <a:t>pila_salida</a:t>
            </a:r>
            <a:r>
              <a:rPr lang="es-AR" sz="1600" dirty="0"/>
              <a:t>;</a:t>
            </a:r>
          </a:p>
          <a:p>
            <a:r>
              <a:rPr lang="es-AR" sz="1600" dirty="0"/>
              <a:t>	*</a:t>
            </a:r>
            <a:r>
              <a:rPr lang="es-AR" sz="1600" dirty="0" err="1"/>
              <a:t>pila_salida</a:t>
            </a:r>
            <a:r>
              <a:rPr lang="es-AR" sz="1600" dirty="0"/>
              <a:t>=expediente;</a:t>
            </a:r>
          </a:p>
          <a:p>
            <a:r>
              <a:rPr lang="es-AR" sz="1600" dirty="0"/>
              <a:t>}</a:t>
            </a:r>
          </a:p>
          <a:p>
            <a:r>
              <a:rPr lang="es-AR" sz="1600" dirty="0" err="1"/>
              <a:t>void</a:t>
            </a:r>
            <a:r>
              <a:rPr lang="es-AR" sz="1600" dirty="0"/>
              <a:t> encolar(</a:t>
            </a:r>
            <a:r>
              <a:rPr lang="es-AR" sz="1600" dirty="0" err="1"/>
              <a:t>t_cola</a:t>
            </a:r>
            <a:r>
              <a:rPr lang="es-AR" sz="1600" dirty="0"/>
              <a:t> *cola, nodo *expediente){</a:t>
            </a:r>
          </a:p>
          <a:p>
            <a:r>
              <a:rPr lang="es-AR" sz="1600" dirty="0"/>
              <a:t>	expediente-&gt;</a:t>
            </a:r>
            <a:r>
              <a:rPr lang="es-AR" sz="1600" dirty="0" err="1"/>
              <a:t>sig</a:t>
            </a:r>
            <a:r>
              <a:rPr lang="es-AR" sz="1600" dirty="0"/>
              <a:t>=NULL;</a:t>
            </a:r>
          </a:p>
          <a:p>
            <a:r>
              <a:rPr lang="es-AR" sz="1600" dirty="0"/>
              <a:t>	</a:t>
            </a:r>
            <a:r>
              <a:rPr lang="es-AR" sz="1600" dirty="0" err="1"/>
              <a:t>if</a:t>
            </a:r>
            <a:r>
              <a:rPr lang="es-AR" sz="1600" dirty="0"/>
              <a:t>(cola-&gt;primero==NULL){</a:t>
            </a:r>
          </a:p>
          <a:p>
            <a:r>
              <a:rPr lang="es-AR" sz="1600" dirty="0"/>
              <a:t>		cola-&gt;primero=expediente;</a:t>
            </a:r>
          </a:p>
          <a:p>
            <a:r>
              <a:rPr lang="es-AR" sz="1600" dirty="0"/>
              <a:t>		cola-&gt;ultimo=expediente;</a:t>
            </a:r>
          </a:p>
          <a:p>
            <a:r>
              <a:rPr lang="es-AR" sz="1600" dirty="0"/>
              <a:t>	}</a:t>
            </a:r>
            <a:r>
              <a:rPr lang="es-AR" sz="1600" dirty="0" err="1"/>
              <a:t>else</a:t>
            </a:r>
            <a:r>
              <a:rPr lang="es-AR" sz="1600" dirty="0"/>
              <a:t>{</a:t>
            </a:r>
          </a:p>
          <a:p>
            <a:r>
              <a:rPr lang="es-AR" sz="1600" dirty="0"/>
              <a:t>		cola-&gt;ultimo-&gt;</a:t>
            </a:r>
            <a:r>
              <a:rPr lang="es-AR" sz="1600" dirty="0" err="1"/>
              <a:t>sig</a:t>
            </a:r>
            <a:r>
              <a:rPr lang="es-AR" sz="1600" dirty="0"/>
              <a:t>=expediente;</a:t>
            </a:r>
          </a:p>
          <a:p>
            <a:r>
              <a:rPr lang="es-AR" sz="1600" dirty="0"/>
              <a:t>		cola-&gt;ultimo=expediente;</a:t>
            </a:r>
          </a:p>
          <a:p>
            <a:r>
              <a:rPr lang="es-AR" sz="1600" dirty="0"/>
              <a:t>	}</a:t>
            </a:r>
          </a:p>
          <a:p>
            <a:r>
              <a:rPr lang="es-AR" sz="1600" dirty="0"/>
              <a:t>}</a:t>
            </a:r>
          </a:p>
          <a:p>
            <a:r>
              <a:rPr lang="es-AR" sz="1600" dirty="0" err="1"/>
              <a:t>int</a:t>
            </a:r>
            <a:r>
              <a:rPr lang="es-AR" sz="1600" dirty="0"/>
              <a:t> </a:t>
            </a:r>
            <a:r>
              <a:rPr lang="es-AR" sz="1600" dirty="0" err="1"/>
              <a:t>contar_expedientes</a:t>
            </a:r>
            <a:r>
              <a:rPr lang="es-AR" sz="1600" dirty="0"/>
              <a:t>(nodo *lista){</a:t>
            </a:r>
          </a:p>
          <a:p>
            <a:r>
              <a:rPr lang="es-AR" sz="1600" dirty="0"/>
              <a:t>	nodo *</a:t>
            </a:r>
            <a:r>
              <a:rPr lang="es-AR" sz="1600" dirty="0" err="1"/>
              <a:t>aux</a:t>
            </a:r>
            <a:r>
              <a:rPr lang="es-AR" sz="1600" dirty="0"/>
              <a:t>=lista;</a:t>
            </a:r>
          </a:p>
          <a:p>
            <a:r>
              <a:rPr lang="es-AR" sz="1600" dirty="0"/>
              <a:t>	</a:t>
            </a:r>
            <a:r>
              <a:rPr lang="es-AR" sz="1600" dirty="0" err="1"/>
              <a:t>if</a:t>
            </a:r>
            <a:r>
              <a:rPr lang="es-AR" sz="1600" dirty="0"/>
              <a:t>(</a:t>
            </a:r>
            <a:r>
              <a:rPr lang="es-AR" sz="1600" dirty="0" err="1"/>
              <a:t>aux</a:t>
            </a:r>
            <a:r>
              <a:rPr lang="es-AR" sz="1600" dirty="0"/>
              <a:t>==NULL)</a:t>
            </a:r>
          </a:p>
          <a:p>
            <a:r>
              <a:rPr lang="es-AR" sz="1600" dirty="0"/>
              <a:t>		</a:t>
            </a:r>
            <a:r>
              <a:rPr lang="es-AR" sz="1600" dirty="0" err="1"/>
              <a:t>return</a:t>
            </a:r>
            <a:r>
              <a:rPr lang="es-AR" sz="1600" dirty="0"/>
              <a:t> 0;</a:t>
            </a:r>
          </a:p>
          <a:p>
            <a:r>
              <a:rPr lang="es-AR" sz="1600" dirty="0"/>
              <a:t>	</a:t>
            </a:r>
            <a:r>
              <a:rPr lang="es-AR" sz="1600" dirty="0" err="1"/>
              <a:t>else</a:t>
            </a:r>
            <a:endParaRPr lang="es-AR" sz="1600" dirty="0"/>
          </a:p>
          <a:p>
            <a:r>
              <a:rPr lang="es-AR" sz="1600" dirty="0"/>
              <a:t>		</a:t>
            </a:r>
            <a:r>
              <a:rPr lang="es-AR" sz="1600" dirty="0" err="1"/>
              <a:t>return</a:t>
            </a:r>
            <a:r>
              <a:rPr lang="es-AR" sz="1600" dirty="0"/>
              <a:t> (1+contar_expedientes(</a:t>
            </a:r>
            <a:r>
              <a:rPr lang="es-AR" sz="1600" dirty="0" err="1"/>
              <a:t>aux</a:t>
            </a:r>
            <a:r>
              <a:rPr lang="es-AR" sz="1600" dirty="0"/>
              <a:t>-&gt;</a:t>
            </a:r>
            <a:r>
              <a:rPr lang="es-AR" sz="1600" dirty="0" err="1"/>
              <a:t>sig</a:t>
            </a:r>
            <a:r>
              <a:rPr lang="es-AR" sz="1600" dirty="0"/>
              <a:t>));</a:t>
            </a:r>
          </a:p>
          <a:p>
            <a:r>
              <a:rPr lang="es-AR" sz="1600" dirty="0"/>
              <a:t>}</a:t>
            </a:r>
          </a:p>
        </p:txBody>
      </p:sp>
    </p:spTree>
    <p:extLst>
      <p:ext uri="{BB962C8B-B14F-4D97-AF65-F5344CB8AC3E}">
        <p14:creationId xmlns:p14="http://schemas.microsoft.com/office/powerpoint/2010/main" val="12149306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Rectángulo"/>
          <p:cNvSpPr/>
          <p:nvPr/>
        </p:nvSpPr>
        <p:spPr>
          <a:xfrm>
            <a:off x="107504" y="980728"/>
            <a:ext cx="8928992" cy="4247317"/>
          </a:xfrm>
          <a:prstGeom prst="rect">
            <a:avLst/>
          </a:prstGeom>
        </p:spPr>
        <p:txBody>
          <a:bodyPr wrap="square">
            <a:spAutoFit/>
          </a:bodyPr>
          <a:lstStyle/>
          <a:p>
            <a:pPr algn="just"/>
            <a:r>
              <a:rPr lang="es-AR" dirty="0" smtClean="0"/>
              <a:t>Controlador </a:t>
            </a:r>
            <a:r>
              <a:rPr lang="es-AR" dirty="0"/>
              <a:t>aéreo: una torre de control aéreo trabaja por ciclos de tiempo corto, sin embargo, en cada ciclo pueden solicitar autorización para aterrizar numerosas aeronaves. El funcionamiento es el siguiente: 1) La torre mantiene un listado ordenado de aviones que alguna vez aterrizaron en ese aeropuerto. 2) Cada vez que un avión solicita autorización de aterrizaje se verifica si ya estuvo antes ahí. 3) En caso de ser un avión ya registrado se actualizan los siguientes datos: origen, cantidad de pasajeros, día y hora de arribo programada, numero de vuelo y piloto. 4) En caso de ser un avión no registrado, se registra con los datos del punto anterior más los siguientes: capacidad, aerolínea, nacionalidad, tipo de avión e identificador internacional (dato por el cual queda la lista ordenada). 5) Una vez solicitada la autorización, se asigna una prioridad de 1 a 10 de acuerdo a varios datos (como autonomía restante, incidentes registrados, etc.) y se encola en lo que será la cola de aterrizaje. 6) Terminado el ciclo, los aviones comienzan a aterrizar, registrando el aterrizaje en una lista ordenada, con el tiempo de retraso en cada caso. 7) Al finalizar el ciclo se desea recorrer recursivamente el listado de aterrizaje, indicando la cantidad de vuelos que aterrizaron con retraso en ese ciclo.</a:t>
            </a:r>
          </a:p>
        </p:txBody>
      </p:sp>
    </p:spTree>
    <p:extLst>
      <p:ext uri="{BB962C8B-B14F-4D97-AF65-F5344CB8AC3E}">
        <p14:creationId xmlns:p14="http://schemas.microsoft.com/office/powerpoint/2010/main" val="37772515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4216539"/>
          </a:xfrm>
          <a:prstGeom prst="rect">
            <a:avLst/>
          </a:prstGeom>
          <a:noFill/>
        </p:spPr>
        <p:txBody>
          <a:bodyPr wrap="square" rtlCol="0">
            <a:spAutoFit/>
          </a:bodyPr>
          <a:lstStyle/>
          <a:p>
            <a:pPr algn="just"/>
            <a:r>
              <a:rPr lang="es-AR" sz="2800" b="1" u="sng" cap="all" dirty="0" smtClean="0"/>
              <a:t>Estructuras DE DATOS:</a:t>
            </a:r>
          </a:p>
          <a:p>
            <a:pPr algn="just"/>
            <a:endParaRPr lang="es-AR" sz="2400" cap="all" dirty="0" smtClean="0"/>
          </a:p>
          <a:p>
            <a:pPr algn="just"/>
            <a:r>
              <a:rPr lang="es-AR" sz="2400" cap="all" dirty="0" smtClean="0"/>
              <a:t>LAS ESTRUCTURAS NECESARIAS SON:</a:t>
            </a:r>
          </a:p>
          <a:p>
            <a:pPr algn="just"/>
            <a:endParaRPr lang="es-AR" sz="2400" cap="all" dirty="0"/>
          </a:p>
          <a:p>
            <a:pPr marL="914400" lvl="1" indent="-457200" algn="just">
              <a:buFont typeface="+mj-lt"/>
              <a:buAutoNum type="arabicParenR"/>
            </a:pPr>
            <a:r>
              <a:rPr lang="es-AR" sz="2400" cap="all" dirty="0" smtClean="0"/>
              <a:t>Una lista ordenada de aviones.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cola de 10 prioridades para el aterrizaje de los aviones.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lista de control ordenada con los aviones y retrasos.</a:t>
            </a:r>
            <a:endParaRPr lang="es-AR" sz="2400" cap="all" dirty="0"/>
          </a:p>
        </p:txBody>
      </p:sp>
    </p:spTree>
    <p:extLst>
      <p:ext uri="{BB962C8B-B14F-4D97-AF65-F5344CB8AC3E}">
        <p14:creationId xmlns:p14="http://schemas.microsoft.com/office/powerpoint/2010/main" val="18664594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4770537"/>
          </a:xfrm>
          <a:prstGeom prst="rect">
            <a:avLst/>
          </a:prstGeom>
          <a:noFill/>
        </p:spPr>
        <p:txBody>
          <a:bodyPr wrap="square" rtlCol="0">
            <a:spAutoFit/>
          </a:bodyPr>
          <a:lstStyle/>
          <a:p>
            <a:pPr algn="just"/>
            <a:r>
              <a:rPr lang="es-AR" sz="2400" b="1" u="sng" cap="all" dirty="0" smtClean="0"/>
              <a:t>ESTRUTURA DE LOS NODOS y variables:</a:t>
            </a:r>
          </a:p>
          <a:p>
            <a:pPr algn="just"/>
            <a:endParaRPr lang="es-AR" sz="2000" cap="all" dirty="0" smtClean="0"/>
          </a:p>
          <a:p>
            <a:pPr lvl="2" algn="just"/>
            <a:r>
              <a:rPr lang="es-AR" sz="2000" i="1" dirty="0" err="1">
                <a:latin typeface="Courier New" pitchFamily="49" charset="0"/>
                <a:cs typeface="Courier New" pitchFamily="49" charset="0"/>
              </a:rPr>
              <a:t>typedef</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int</a:t>
            </a:r>
            <a:r>
              <a:rPr lang="es-AR" sz="2000" i="1" dirty="0">
                <a:latin typeface="Courier New" pitchFamily="49" charset="0"/>
                <a:cs typeface="Courier New" pitchFamily="49" charset="0"/>
              </a:rPr>
              <a:t> pasajeros, capacidad, id;</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int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fecha_arribo</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nro_vuelo</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char</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aerolinea</a:t>
            </a:r>
            <a:r>
              <a:rPr lang="es-AR" sz="2000" i="1" dirty="0">
                <a:latin typeface="Courier New" pitchFamily="49" charset="0"/>
                <a:cs typeface="Courier New" pitchFamily="49" charset="0"/>
              </a:rPr>
              <a:t>[10], tipo[10];</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char</a:t>
            </a:r>
            <a:r>
              <a:rPr lang="es-AR" sz="2000" i="1" dirty="0">
                <a:latin typeface="Courier New" pitchFamily="49" charset="0"/>
                <a:cs typeface="Courier New" pitchFamily="49" charset="0"/>
              </a:rPr>
              <a:t> origen[10], nacionalidad[10];</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char</a:t>
            </a:r>
            <a:r>
              <a:rPr lang="es-AR" sz="2000" i="1" dirty="0">
                <a:latin typeface="Courier New" pitchFamily="49" charset="0"/>
                <a:cs typeface="Courier New" pitchFamily="49" charset="0"/>
              </a:rPr>
              <a:t> piloto[10];</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sig</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}nodo;</a:t>
            </a:r>
          </a:p>
          <a:p>
            <a:pPr lvl="2" algn="just"/>
            <a:r>
              <a:rPr lang="es-AR" sz="2000" i="1" dirty="0" err="1">
                <a:latin typeface="Courier New" pitchFamily="49" charset="0"/>
                <a:cs typeface="Courier New" pitchFamily="49" charset="0"/>
              </a:rPr>
              <a:t>typedef</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tipo_nodo_ctrl</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nodo *</a:t>
            </a:r>
            <a:r>
              <a:rPr lang="es-AR" sz="2000" i="1" dirty="0" err="1">
                <a:latin typeface="Courier New" pitchFamily="49" charset="0"/>
                <a:cs typeface="Courier New" pitchFamily="49" charset="0"/>
              </a:rPr>
              <a:t>avion</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int</a:t>
            </a:r>
            <a:r>
              <a:rPr lang="es-AR" sz="2000" i="1" dirty="0">
                <a:latin typeface="Courier New" pitchFamily="49" charset="0"/>
                <a:cs typeface="Courier New" pitchFamily="49" charset="0"/>
              </a:rPr>
              <a:t> retraso;</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tipo_nodo_ctrl</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sig</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a:t>
            </a:r>
            <a:r>
              <a:rPr lang="es-AR" sz="2000" i="1" dirty="0" err="1">
                <a:latin typeface="Courier New" pitchFamily="49" charset="0"/>
                <a:cs typeface="Courier New" pitchFamily="49" charset="0"/>
              </a:rPr>
              <a:t>nodo_ctrl</a:t>
            </a:r>
            <a:r>
              <a:rPr lang="es-AR" sz="2000" i="1" dirty="0" smtClean="0">
                <a:latin typeface="Courier New" pitchFamily="49" charset="0"/>
                <a:cs typeface="Courier New" pitchFamily="49" charset="0"/>
              </a:rPr>
              <a:t>;</a:t>
            </a:r>
            <a:endParaRPr lang="es-AR" sz="2000" i="1" dirty="0">
              <a:latin typeface="Courier New" pitchFamily="49" charset="0"/>
              <a:cs typeface="Courier New" pitchFamily="49" charset="0"/>
            </a:endParaRPr>
          </a:p>
        </p:txBody>
      </p:sp>
    </p:spTree>
    <p:extLst>
      <p:ext uri="{BB962C8B-B14F-4D97-AF65-F5344CB8AC3E}">
        <p14:creationId xmlns:p14="http://schemas.microsoft.com/office/powerpoint/2010/main" val="1129762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1477328"/>
          </a:xfrm>
          <a:prstGeom prst="rect">
            <a:avLst/>
          </a:prstGeom>
        </p:spPr>
        <p:txBody>
          <a:bodyPr wrap="square">
            <a:spAutoFit/>
          </a:bodyPr>
          <a:lstStyle/>
          <a:p>
            <a:pPr algn="just"/>
            <a:r>
              <a:rPr lang="es-AR" cap="all" dirty="0"/>
              <a:t>HABRÁ UN WHILE (REPETIR MIENTRAS) HAYA PACIENTES PARA INGRESAR A LA CLINICA. DENTRO DE ESE MIENTRAS SE TOMA EL DNI DEL PACIENTE Y SE BUSCA EN LA LISTA DE PACIENTES, SI NO ESTÁ SE REGISTRA SOLICITÁNDOLE TODOS SUS </a:t>
            </a:r>
            <a:r>
              <a:rPr lang="es-AR" cap="all" dirty="0" smtClean="0"/>
              <a:t>DATOS</a:t>
            </a:r>
            <a:r>
              <a:rPr lang="es-AR" cap="all" dirty="0" smtClean="0"/>
              <a:t>. </a:t>
            </a:r>
            <a:r>
              <a:rPr lang="es-AR" cap="all" dirty="0" err="1" smtClean="0"/>
              <a:t>lUEGO</a:t>
            </a:r>
            <a:r>
              <a:rPr lang="es-AR" cap="all" dirty="0" smtClean="0"/>
              <a:t> </a:t>
            </a:r>
            <a:r>
              <a:rPr lang="es-AR" cap="all" dirty="0"/>
              <a:t>SE ASIGNA UNA PRIORIDAD AL PACIENTE Y SE ENCOLA EN LA COLA DE ATENCIÓN A PACIENTES. AHÍ TERMINA EL WHILE (MIENTRAS</a:t>
            </a:r>
            <a:r>
              <a:rPr lang="es-AR" cap="all" dirty="0" smtClean="0"/>
              <a:t>):</a:t>
            </a:r>
            <a:endParaRPr lang="es-AR" cap="all" dirty="0"/>
          </a:p>
        </p:txBody>
      </p:sp>
      <p:sp>
        <p:nvSpPr>
          <p:cNvPr id="4" name="3 Rectángulo"/>
          <p:cNvSpPr/>
          <p:nvPr/>
        </p:nvSpPr>
        <p:spPr>
          <a:xfrm>
            <a:off x="395536" y="2420888"/>
            <a:ext cx="8496944" cy="3970318"/>
          </a:xfrm>
          <a:prstGeom prst="rect">
            <a:avLst/>
          </a:prstGeom>
        </p:spPr>
        <p:txBody>
          <a:bodyPr wrap="square">
            <a:spAutoFit/>
          </a:bodyPr>
          <a:lstStyle/>
          <a:p>
            <a:r>
              <a:rPr lang="es-AR" dirty="0" smtClean="0"/>
              <a:t>	</a:t>
            </a:r>
            <a:r>
              <a:rPr lang="es-AR" dirty="0" err="1" smtClean="0"/>
              <a:t>printf</a:t>
            </a:r>
            <a:r>
              <a:rPr lang="es-AR" dirty="0"/>
              <a:t>("Ingrese el DNI del siguiente paciente, 0 para terminar: \n");</a:t>
            </a:r>
          </a:p>
          <a:p>
            <a:r>
              <a:rPr lang="es-AR" dirty="0"/>
              <a:t>	</a:t>
            </a:r>
            <a:r>
              <a:rPr lang="es-AR" dirty="0" err="1" smtClean="0"/>
              <a:t>scanf</a:t>
            </a:r>
            <a:r>
              <a:rPr lang="es-AR" dirty="0"/>
              <a:t>("%d", &amp;</a:t>
            </a:r>
            <a:r>
              <a:rPr lang="es-AR" dirty="0" err="1"/>
              <a:t>dni</a:t>
            </a:r>
            <a:r>
              <a:rPr lang="es-AR" dirty="0" smtClean="0"/>
              <a:t>);</a:t>
            </a:r>
            <a:endParaRPr lang="es-AR" dirty="0" smtClean="0"/>
          </a:p>
          <a:p>
            <a:r>
              <a:rPr lang="es-AR" dirty="0" smtClean="0"/>
              <a:t>	</a:t>
            </a:r>
            <a:r>
              <a:rPr lang="es-AR" dirty="0" err="1" smtClean="0"/>
              <a:t>while</a:t>
            </a:r>
            <a:r>
              <a:rPr lang="es-AR" dirty="0" smtClean="0"/>
              <a:t>(</a:t>
            </a:r>
            <a:r>
              <a:rPr lang="es-AR" dirty="0" err="1" smtClean="0"/>
              <a:t>dni</a:t>
            </a:r>
            <a:r>
              <a:rPr lang="es-AR" dirty="0"/>
              <a:t>){</a:t>
            </a:r>
          </a:p>
          <a:p>
            <a:r>
              <a:rPr lang="es-AR" dirty="0"/>
              <a:t>		paciente=</a:t>
            </a:r>
            <a:r>
              <a:rPr lang="es-AR" dirty="0" err="1"/>
              <a:t>buscar_paciente</a:t>
            </a:r>
            <a:r>
              <a:rPr lang="es-AR" dirty="0"/>
              <a:t>(</a:t>
            </a:r>
            <a:r>
              <a:rPr lang="es-AR" dirty="0" err="1"/>
              <a:t>lista_pacientes</a:t>
            </a:r>
            <a:r>
              <a:rPr lang="es-AR" dirty="0"/>
              <a:t>, </a:t>
            </a:r>
            <a:r>
              <a:rPr lang="es-AR" dirty="0" err="1"/>
              <a:t>dni</a:t>
            </a:r>
            <a:r>
              <a:rPr lang="es-AR" dirty="0"/>
              <a:t>);</a:t>
            </a:r>
          </a:p>
          <a:p>
            <a:r>
              <a:rPr lang="es-AR" dirty="0"/>
              <a:t>		</a:t>
            </a:r>
            <a:r>
              <a:rPr lang="es-AR" dirty="0" err="1"/>
              <a:t>if</a:t>
            </a:r>
            <a:r>
              <a:rPr lang="es-AR" dirty="0"/>
              <a:t>(paciente==NULL)</a:t>
            </a:r>
          </a:p>
          <a:p>
            <a:r>
              <a:rPr lang="es-AR" dirty="0"/>
              <a:t>			paciente=</a:t>
            </a:r>
            <a:r>
              <a:rPr lang="es-AR" dirty="0" err="1"/>
              <a:t>insertar_paciente</a:t>
            </a:r>
            <a:r>
              <a:rPr lang="es-AR" dirty="0"/>
              <a:t>(&amp;</a:t>
            </a:r>
            <a:r>
              <a:rPr lang="es-AR" dirty="0" err="1"/>
              <a:t>lista_pacientes</a:t>
            </a:r>
            <a:r>
              <a:rPr lang="es-AR" dirty="0"/>
              <a:t>, </a:t>
            </a:r>
            <a:r>
              <a:rPr lang="es-AR" dirty="0" err="1"/>
              <a:t>dni</a:t>
            </a:r>
            <a:r>
              <a:rPr lang="es-AR" dirty="0"/>
              <a:t>);</a:t>
            </a:r>
          </a:p>
          <a:p>
            <a:r>
              <a:rPr lang="es-AR" dirty="0"/>
              <a:t>		</a:t>
            </a:r>
            <a:r>
              <a:rPr lang="es-AR" dirty="0" err="1"/>
              <a:t>printf</a:t>
            </a:r>
            <a:r>
              <a:rPr lang="es-AR" dirty="0"/>
              <a:t>("\n");</a:t>
            </a:r>
          </a:p>
          <a:p>
            <a:r>
              <a:rPr lang="es-AR" dirty="0"/>
              <a:t>		</a:t>
            </a:r>
            <a:r>
              <a:rPr lang="es-AR" dirty="0" err="1"/>
              <a:t>printf</a:t>
            </a:r>
            <a:r>
              <a:rPr lang="es-AR" dirty="0"/>
              <a:t>("Ingrese la prioridad del paciente: \n");</a:t>
            </a:r>
          </a:p>
          <a:p>
            <a:r>
              <a:rPr lang="es-AR" dirty="0"/>
              <a:t>		</a:t>
            </a:r>
            <a:r>
              <a:rPr lang="es-AR" dirty="0" err="1"/>
              <a:t>scanf</a:t>
            </a:r>
            <a:r>
              <a:rPr lang="es-AR" dirty="0"/>
              <a:t>("%d", &amp;prioridad);</a:t>
            </a:r>
          </a:p>
          <a:p>
            <a:r>
              <a:rPr lang="es-AR" dirty="0"/>
              <a:t>		</a:t>
            </a:r>
            <a:r>
              <a:rPr lang="es-AR" dirty="0" err="1"/>
              <a:t>encolar_paciente</a:t>
            </a:r>
            <a:r>
              <a:rPr lang="es-AR" dirty="0"/>
              <a:t>(</a:t>
            </a:r>
            <a:r>
              <a:rPr lang="es-AR" dirty="0" err="1"/>
              <a:t>cola_pacientes</a:t>
            </a:r>
            <a:r>
              <a:rPr lang="es-AR" dirty="0"/>
              <a:t>, paciente, prioridad);	</a:t>
            </a:r>
          </a:p>
          <a:p>
            <a:r>
              <a:rPr lang="es-AR" dirty="0"/>
              <a:t>		</a:t>
            </a:r>
            <a:r>
              <a:rPr lang="es-AR" dirty="0" err="1"/>
              <a:t>printf</a:t>
            </a:r>
            <a:r>
              <a:rPr lang="es-AR" dirty="0"/>
              <a:t>("\n");</a:t>
            </a:r>
          </a:p>
          <a:p>
            <a:r>
              <a:rPr lang="es-AR" dirty="0"/>
              <a:t>		</a:t>
            </a:r>
            <a:r>
              <a:rPr lang="es-AR" dirty="0" err="1"/>
              <a:t>printf</a:t>
            </a:r>
            <a:r>
              <a:rPr lang="es-AR" dirty="0"/>
              <a:t>("Ingrese el DNI del siguiente paciente, 0 para terminar: \n");</a:t>
            </a:r>
          </a:p>
          <a:p>
            <a:r>
              <a:rPr lang="es-AR" dirty="0"/>
              <a:t>		</a:t>
            </a:r>
            <a:r>
              <a:rPr lang="es-AR" dirty="0" err="1"/>
              <a:t>scanf</a:t>
            </a:r>
            <a:r>
              <a:rPr lang="es-AR" dirty="0"/>
              <a:t>("%d", &amp;</a:t>
            </a:r>
            <a:r>
              <a:rPr lang="es-AR" dirty="0" err="1"/>
              <a:t>dni</a:t>
            </a:r>
            <a:r>
              <a:rPr lang="es-AR" dirty="0"/>
              <a:t>);</a:t>
            </a:r>
          </a:p>
          <a:p>
            <a:r>
              <a:rPr lang="es-AR" dirty="0"/>
              <a:t>	}</a:t>
            </a:r>
          </a:p>
        </p:txBody>
      </p:sp>
    </p:spTree>
    <p:extLst>
      <p:ext uri="{BB962C8B-B14F-4D97-AF65-F5344CB8AC3E}">
        <p14:creationId xmlns:p14="http://schemas.microsoft.com/office/powerpoint/2010/main" val="7296739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4154984"/>
          </a:xfrm>
          <a:prstGeom prst="rect">
            <a:avLst/>
          </a:prstGeom>
          <a:noFill/>
        </p:spPr>
        <p:txBody>
          <a:bodyPr wrap="square" rtlCol="0">
            <a:spAutoFit/>
          </a:bodyPr>
          <a:lstStyle/>
          <a:p>
            <a:pPr algn="just"/>
            <a:r>
              <a:rPr lang="es-AR" sz="2400" b="1" u="sng" cap="all" dirty="0" smtClean="0"/>
              <a:t>ESTRUTURA DE LOS NODOS y variables:</a:t>
            </a:r>
          </a:p>
          <a:p>
            <a:pPr algn="just"/>
            <a:endParaRPr lang="es-AR" sz="2000" cap="all" dirty="0" smtClean="0"/>
          </a:p>
          <a:p>
            <a:pPr lvl="2" algn="just"/>
            <a:r>
              <a:rPr lang="es-AR" sz="2000" i="1" dirty="0" err="1" smtClean="0">
                <a:latin typeface="Courier New" pitchFamily="49" charset="0"/>
                <a:cs typeface="Courier New" pitchFamily="49" charset="0"/>
              </a:rPr>
              <a:t>typedef</a:t>
            </a:r>
            <a:r>
              <a:rPr lang="es-AR" sz="2000" i="1" dirty="0" smtClean="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tipo_nodo_avion</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nodo *</a:t>
            </a:r>
            <a:r>
              <a:rPr lang="es-AR" sz="2000" i="1" dirty="0" err="1">
                <a:latin typeface="Courier New" pitchFamily="49" charset="0"/>
                <a:cs typeface="Courier New" pitchFamily="49" charset="0"/>
              </a:rPr>
              <a:t>avion</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tipo_nodo_avion</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sig</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a:t>
            </a:r>
            <a:r>
              <a:rPr lang="es-AR" sz="2000" i="1" dirty="0" err="1">
                <a:latin typeface="Courier New" pitchFamily="49" charset="0"/>
                <a:cs typeface="Courier New" pitchFamily="49" charset="0"/>
              </a:rPr>
              <a:t>nodo_avion</a:t>
            </a:r>
            <a:r>
              <a:rPr lang="es-AR" sz="2000" i="1" dirty="0">
                <a:latin typeface="Courier New" pitchFamily="49" charset="0"/>
                <a:cs typeface="Courier New" pitchFamily="49" charset="0"/>
              </a:rPr>
              <a:t>;</a:t>
            </a:r>
          </a:p>
          <a:p>
            <a:pPr lvl="2" algn="just"/>
            <a:r>
              <a:rPr lang="es-AR" sz="2000" i="1" dirty="0" err="1">
                <a:latin typeface="Courier New" pitchFamily="49" charset="0"/>
                <a:cs typeface="Courier New" pitchFamily="49" charset="0"/>
              </a:rPr>
              <a:t>typedef</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struct</a:t>
            </a:r>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tipo_cola</a:t>
            </a:r>
            <a:r>
              <a:rPr lang="es-AR" sz="2000" i="1" dirty="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a:latin typeface="Courier New" pitchFamily="49" charset="0"/>
                <a:cs typeface="Courier New" pitchFamily="49" charset="0"/>
              </a:rPr>
              <a:t>nodo_avion</a:t>
            </a:r>
            <a:r>
              <a:rPr lang="es-AR" sz="2000" i="1" dirty="0">
                <a:latin typeface="Courier New" pitchFamily="49" charset="0"/>
                <a:cs typeface="Courier New" pitchFamily="49" charset="0"/>
              </a:rPr>
              <a:t> *primero, *ultimo;</a:t>
            </a:r>
          </a:p>
          <a:p>
            <a:pPr lvl="2" algn="just"/>
            <a:r>
              <a:rPr lang="es-AR" sz="2000" i="1" dirty="0">
                <a:latin typeface="Courier New" pitchFamily="49" charset="0"/>
                <a:cs typeface="Courier New" pitchFamily="49" charset="0"/>
              </a:rPr>
              <a:t>}</a:t>
            </a:r>
            <a:r>
              <a:rPr lang="es-AR" sz="2000" i="1" dirty="0" err="1">
                <a:latin typeface="Courier New" pitchFamily="49" charset="0"/>
                <a:cs typeface="Courier New" pitchFamily="49" charset="0"/>
              </a:rPr>
              <a:t>t_cola</a:t>
            </a:r>
            <a:r>
              <a:rPr lang="es-AR" sz="2000" i="1" dirty="0" smtClean="0">
                <a:latin typeface="Courier New" pitchFamily="49" charset="0"/>
                <a:cs typeface="Courier New" pitchFamily="49" charset="0"/>
              </a:rPr>
              <a:t>;</a:t>
            </a:r>
          </a:p>
          <a:p>
            <a:pPr lvl="2" algn="just"/>
            <a:endParaRPr lang="es-AR" sz="2000" i="1" dirty="0" smtClean="0">
              <a:latin typeface="Courier New" pitchFamily="49" charset="0"/>
              <a:cs typeface="Courier New" pitchFamily="49" charset="0"/>
            </a:endParaRPr>
          </a:p>
          <a:p>
            <a:pPr lvl="2" algn="just"/>
            <a:r>
              <a:rPr lang="es-AR" sz="2000" i="1" dirty="0">
                <a:latin typeface="Courier New" pitchFamily="49" charset="0"/>
                <a:cs typeface="Courier New" pitchFamily="49" charset="0"/>
              </a:rPr>
              <a:t>nodo *</a:t>
            </a:r>
            <a:r>
              <a:rPr lang="es-AR" sz="2000" i="1" dirty="0" smtClean="0">
                <a:latin typeface="Courier New" pitchFamily="49" charset="0"/>
                <a:cs typeface="Courier New" pitchFamily="49" charset="0"/>
              </a:rPr>
              <a:t>lista;</a:t>
            </a:r>
            <a:endParaRPr lang="es-AR" sz="2000" i="1" dirty="0">
              <a:latin typeface="Courier New" pitchFamily="49" charset="0"/>
              <a:cs typeface="Courier New" pitchFamily="49" charset="0"/>
            </a:endParaRPr>
          </a:p>
          <a:p>
            <a:pPr lvl="2" algn="just"/>
            <a:r>
              <a:rPr lang="es-AR" sz="2000" i="1" dirty="0" err="1" smtClean="0">
                <a:latin typeface="Courier New" pitchFamily="49" charset="0"/>
                <a:cs typeface="Courier New" pitchFamily="49" charset="0"/>
              </a:rPr>
              <a:t>nodo_ctrl</a:t>
            </a:r>
            <a:r>
              <a:rPr lang="es-AR" sz="2000" i="1" dirty="0" smtClean="0">
                <a:latin typeface="Courier New" pitchFamily="49" charset="0"/>
                <a:cs typeface="Courier New" pitchFamily="49" charset="0"/>
              </a:rPr>
              <a:t> </a:t>
            </a:r>
            <a:r>
              <a:rPr lang="es-AR" sz="2000" i="1" dirty="0">
                <a:latin typeface="Courier New" pitchFamily="49" charset="0"/>
                <a:cs typeface="Courier New" pitchFamily="49" charset="0"/>
              </a:rPr>
              <a:t>*</a:t>
            </a:r>
            <a:r>
              <a:rPr lang="es-AR" sz="2000" i="1" dirty="0" err="1">
                <a:latin typeface="Courier New" pitchFamily="49" charset="0"/>
                <a:cs typeface="Courier New" pitchFamily="49" charset="0"/>
              </a:rPr>
              <a:t>lista_ctrl</a:t>
            </a:r>
            <a:r>
              <a:rPr lang="es-AR" sz="2000" i="1" dirty="0">
                <a:latin typeface="Courier New" pitchFamily="49" charset="0"/>
                <a:cs typeface="Courier New" pitchFamily="49" charset="0"/>
              </a:rPr>
              <a:t>; </a:t>
            </a:r>
          </a:p>
          <a:p>
            <a:pPr lvl="2" algn="just"/>
            <a:r>
              <a:rPr lang="es-AR" sz="2000" i="1" dirty="0" err="1" smtClean="0">
                <a:latin typeface="Courier New" pitchFamily="49" charset="0"/>
                <a:cs typeface="Courier New" pitchFamily="49" charset="0"/>
              </a:rPr>
              <a:t>t_cola</a:t>
            </a:r>
            <a:r>
              <a:rPr lang="es-AR" sz="2000" i="1" dirty="0" smtClean="0">
                <a:latin typeface="Courier New" pitchFamily="49" charset="0"/>
                <a:cs typeface="Courier New" pitchFamily="49" charset="0"/>
              </a:rPr>
              <a:t> </a:t>
            </a:r>
            <a:r>
              <a:rPr lang="es-AR" sz="2000" i="1" dirty="0">
                <a:latin typeface="Courier New" pitchFamily="49" charset="0"/>
                <a:cs typeface="Courier New" pitchFamily="49" charset="0"/>
              </a:rPr>
              <a:t>cola[10];</a:t>
            </a:r>
            <a:endParaRPr lang="es-AR" sz="2000" i="1" dirty="0" smtClean="0">
              <a:latin typeface="Courier New" pitchFamily="49" charset="0"/>
              <a:cs typeface="Courier New" pitchFamily="49" charset="0"/>
            </a:endParaRPr>
          </a:p>
        </p:txBody>
      </p:sp>
    </p:spTree>
    <p:extLst>
      <p:ext uri="{BB962C8B-B14F-4D97-AF65-F5344CB8AC3E}">
        <p14:creationId xmlns:p14="http://schemas.microsoft.com/office/powerpoint/2010/main" val="15734876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908720"/>
            <a:ext cx="8640960" cy="4555093"/>
          </a:xfrm>
          <a:prstGeom prst="rect">
            <a:avLst/>
          </a:prstGeom>
          <a:noFill/>
        </p:spPr>
        <p:txBody>
          <a:bodyPr wrap="square" rtlCol="0">
            <a:spAutoFit/>
          </a:bodyPr>
          <a:lstStyle/>
          <a:p>
            <a:pPr algn="just"/>
            <a:r>
              <a:rPr lang="es-AR" sz="2000" b="1" u="sng" cap="all" dirty="0" smtClean="0"/>
              <a:t>estrategia:</a:t>
            </a:r>
          </a:p>
          <a:p>
            <a:pPr algn="just"/>
            <a:endParaRPr lang="es-AR" cap="all" dirty="0" smtClean="0"/>
          </a:p>
          <a:p>
            <a:pPr algn="just"/>
            <a:r>
              <a:rPr lang="es-AR" cap="all" dirty="0"/>
              <a:t>Se tendrá una estructura de repetición condicional (mientras) cuya condición será mientras haya </a:t>
            </a:r>
            <a:r>
              <a:rPr lang="es-AR" cap="all" dirty="0" smtClean="0"/>
              <a:t>aviones. Dentro </a:t>
            </a:r>
            <a:r>
              <a:rPr lang="es-AR" cap="all" dirty="0"/>
              <a:t>del mientras se ingresan los aviones</a:t>
            </a:r>
            <a:r>
              <a:rPr lang="es-AR" cap="all" dirty="0" smtClean="0"/>
              <a:t>. </a:t>
            </a:r>
            <a:r>
              <a:rPr lang="es-AR" cap="all" dirty="0"/>
              <a:t>Cada vez que ingresa un </a:t>
            </a:r>
            <a:r>
              <a:rPr lang="es-AR" cap="all" dirty="0" smtClean="0"/>
              <a:t>avión se </a:t>
            </a:r>
            <a:r>
              <a:rPr lang="es-AR" cap="all" dirty="0"/>
              <a:t>verifica si está registrado. Si no lo estaba se registra con todos los datos, y si ya estaba registrado solamente se actualizan en la lista cierto conjunto de datos del </a:t>
            </a:r>
            <a:r>
              <a:rPr lang="es-AR" cap="all" dirty="0" smtClean="0"/>
              <a:t>mismo. Luego </a:t>
            </a:r>
            <a:r>
              <a:rPr lang="es-AR" cap="all" dirty="0"/>
              <a:t>se asigna al avión </a:t>
            </a:r>
            <a:r>
              <a:rPr lang="es-AR" cap="all" dirty="0" smtClean="0"/>
              <a:t>una </a:t>
            </a:r>
            <a:r>
              <a:rPr lang="es-AR" cap="all" dirty="0"/>
              <a:t>prioridad de 1 a </a:t>
            </a:r>
            <a:r>
              <a:rPr lang="es-AR" cap="all" dirty="0" smtClean="0"/>
              <a:t>10 </a:t>
            </a:r>
            <a:r>
              <a:rPr lang="es-AR" cap="all" dirty="0"/>
              <a:t>(se ingresa por teclado) y se encola.</a:t>
            </a:r>
          </a:p>
          <a:p>
            <a:pPr algn="just"/>
            <a:endParaRPr lang="es-AR" cap="all" dirty="0"/>
          </a:p>
          <a:p>
            <a:pPr algn="just"/>
            <a:r>
              <a:rPr lang="es-AR" cap="all" dirty="0"/>
              <a:t>Cuando no hay más </a:t>
            </a:r>
            <a:r>
              <a:rPr lang="es-AR" cap="all" dirty="0" smtClean="0"/>
              <a:t>aviones (saliendo </a:t>
            </a:r>
            <a:r>
              <a:rPr lang="es-AR" cap="all" dirty="0"/>
              <a:t>del repetir mientras) comienza el control: estructura de repetición condicional mientras la cola no esté vacía</a:t>
            </a:r>
            <a:r>
              <a:rPr lang="es-AR" cap="all" dirty="0" smtClean="0"/>
              <a:t>. Dentro </a:t>
            </a:r>
            <a:r>
              <a:rPr lang="es-AR" cap="all" dirty="0"/>
              <a:t>del segundo mientras se desencola cada avión </a:t>
            </a:r>
            <a:r>
              <a:rPr lang="es-AR" cap="all" dirty="0" smtClean="0"/>
              <a:t>, </a:t>
            </a:r>
            <a:r>
              <a:rPr lang="es-AR" cap="all" dirty="0"/>
              <a:t>se calcula el retraso </a:t>
            </a:r>
            <a:r>
              <a:rPr lang="es-AR" cap="all" dirty="0" smtClean="0"/>
              <a:t>y </a:t>
            </a:r>
            <a:r>
              <a:rPr lang="es-AR" cap="all" dirty="0"/>
              <a:t>se agrega con </a:t>
            </a:r>
            <a:r>
              <a:rPr lang="es-AR" cap="all" dirty="0" smtClean="0"/>
              <a:t>este dato </a:t>
            </a:r>
            <a:r>
              <a:rPr lang="es-AR" cap="all" dirty="0"/>
              <a:t>en una lista </a:t>
            </a:r>
            <a:r>
              <a:rPr lang="es-AR" cap="all" dirty="0" smtClean="0"/>
              <a:t>ordenada de control.</a:t>
            </a:r>
            <a:endParaRPr lang="es-AR" cap="all" dirty="0"/>
          </a:p>
          <a:p>
            <a:pPr algn="just"/>
            <a:endParaRPr lang="es-AR" cap="all" dirty="0"/>
          </a:p>
          <a:p>
            <a:pPr algn="just"/>
            <a:r>
              <a:rPr lang="es-AR" cap="all" dirty="0"/>
              <a:t>Fuera del segundo mientras, se recorre la segunda lista recursivamente mostrando en pantalla los </a:t>
            </a:r>
            <a:r>
              <a:rPr lang="es-AR" cap="all" dirty="0" smtClean="0"/>
              <a:t>aviones que </a:t>
            </a:r>
            <a:r>
              <a:rPr lang="es-AR" cap="all" dirty="0"/>
              <a:t>se excedieron en </a:t>
            </a:r>
            <a:r>
              <a:rPr lang="es-AR" cap="all" dirty="0" smtClean="0"/>
              <a:t>tiempo.</a:t>
            </a:r>
            <a:endParaRPr lang="es-AR" cap="all" dirty="0"/>
          </a:p>
        </p:txBody>
      </p:sp>
    </p:spTree>
    <p:extLst>
      <p:ext uri="{BB962C8B-B14F-4D97-AF65-F5344CB8AC3E}">
        <p14:creationId xmlns:p14="http://schemas.microsoft.com/office/powerpoint/2010/main" val="14357521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784976" cy="1754326"/>
          </a:xfrm>
          <a:prstGeom prst="rect">
            <a:avLst/>
          </a:prstGeom>
        </p:spPr>
        <p:txBody>
          <a:bodyPr wrap="square">
            <a:spAutoFit/>
          </a:bodyPr>
          <a:lstStyle/>
          <a:p>
            <a:pPr algn="just"/>
            <a:r>
              <a:rPr lang="es-AR" cap="all" dirty="0"/>
              <a:t>Se tendrá una estructura de repetición condicional (mientras) cuya condición será mientras haya aviones. Dentro del mientras se ingresan los aviones. Cada vez que ingresa un avión se verifica si está registrado. Si no lo estaba se registra con todos los datos, y si ya estaba registrado solamente se actualizan en la lista cierto conjunto de datos del mismo. Luego se asigna al avión una prioridad de 1 a 10 (se ingresa por teclado) y se </a:t>
            </a:r>
            <a:r>
              <a:rPr lang="es-AR" cap="all" dirty="0" smtClean="0"/>
              <a:t>encola:</a:t>
            </a:r>
            <a:endParaRPr lang="es-AR" cap="all" dirty="0"/>
          </a:p>
        </p:txBody>
      </p:sp>
      <p:sp>
        <p:nvSpPr>
          <p:cNvPr id="3" name="2 Rectángulo"/>
          <p:cNvSpPr/>
          <p:nvPr/>
        </p:nvSpPr>
        <p:spPr>
          <a:xfrm>
            <a:off x="395536" y="2708920"/>
            <a:ext cx="8424936" cy="3693319"/>
          </a:xfrm>
          <a:prstGeom prst="rect">
            <a:avLst/>
          </a:prstGeom>
        </p:spPr>
        <p:txBody>
          <a:bodyPr wrap="square">
            <a:spAutoFit/>
          </a:bodyPr>
          <a:lstStyle/>
          <a:p>
            <a:r>
              <a:rPr lang="es-AR" dirty="0"/>
              <a:t>	//Ingresan los aviones</a:t>
            </a:r>
          </a:p>
          <a:p>
            <a:r>
              <a:rPr lang="es-AR" dirty="0"/>
              <a:t>	</a:t>
            </a:r>
            <a:r>
              <a:rPr lang="es-AR" dirty="0" err="1"/>
              <a:t>while</a:t>
            </a:r>
            <a:r>
              <a:rPr lang="es-AR" dirty="0"/>
              <a:t>(</a:t>
            </a:r>
            <a:r>
              <a:rPr lang="es-AR" dirty="0" err="1"/>
              <a:t>hay_aviones</a:t>
            </a:r>
            <a:r>
              <a:rPr lang="es-AR" dirty="0"/>
              <a:t>){</a:t>
            </a:r>
          </a:p>
          <a:p>
            <a:r>
              <a:rPr lang="es-AR" dirty="0"/>
              <a:t>		</a:t>
            </a:r>
            <a:r>
              <a:rPr lang="es-AR" dirty="0" err="1"/>
              <a:t>printf</a:t>
            </a:r>
            <a:r>
              <a:rPr lang="es-AR" dirty="0"/>
              <a:t>("Ingrese el identificador del </a:t>
            </a:r>
            <a:r>
              <a:rPr lang="es-AR" dirty="0" err="1"/>
              <a:t>avion</a:t>
            </a:r>
            <a:r>
              <a:rPr lang="es-AR" dirty="0"/>
              <a:t>: \n");</a:t>
            </a:r>
          </a:p>
          <a:p>
            <a:r>
              <a:rPr lang="es-AR" dirty="0"/>
              <a:t>		</a:t>
            </a:r>
            <a:r>
              <a:rPr lang="es-AR" dirty="0" err="1"/>
              <a:t>scanf</a:t>
            </a:r>
            <a:r>
              <a:rPr lang="es-AR" dirty="0"/>
              <a:t>("%d", &amp;id);</a:t>
            </a:r>
          </a:p>
          <a:p>
            <a:r>
              <a:rPr lang="es-AR" dirty="0"/>
              <a:t>		</a:t>
            </a:r>
            <a:r>
              <a:rPr lang="es-AR" dirty="0" err="1"/>
              <a:t>avion</a:t>
            </a:r>
            <a:r>
              <a:rPr lang="es-AR" dirty="0"/>
              <a:t>=buscar(lista, id);</a:t>
            </a:r>
          </a:p>
          <a:p>
            <a:r>
              <a:rPr lang="es-AR" dirty="0"/>
              <a:t>		</a:t>
            </a:r>
            <a:r>
              <a:rPr lang="es-AR" dirty="0" err="1"/>
              <a:t>if</a:t>
            </a:r>
            <a:r>
              <a:rPr lang="es-AR" dirty="0"/>
              <a:t>(</a:t>
            </a:r>
            <a:r>
              <a:rPr lang="es-AR" dirty="0" err="1"/>
              <a:t>avion</a:t>
            </a:r>
            <a:r>
              <a:rPr lang="es-AR" dirty="0"/>
              <a:t>==NULL)</a:t>
            </a:r>
          </a:p>
          <a:p>
            <a:r>
              <a:rPr lang="es-AR" dirty="0"/>
              <a:t>			</a:t>
            </a:r>
            <a:r>
              <a:rPr lang="es-AR" dirty="0" err="1"/>
              <a:t>avion</a:t>
            </a:r>
            <a:r>
              <a:rPr lang="es-AR" dirty="0"/>
              <a:t>=</a:t>
            </a:r>
            <a:r>
              <a:rPr lang="es-AR" dirty="0" err="1"/>
              <a:t>insertar_nuevo</a:t>
            </a:r>
            <a:r>
              <a:rPr lang="es-AR" dirty="0"/>
              <a:t>(&amp;lista, id);</a:t>
            </a:r>
          </a:p>
          <a:p>
            <a:r>
              <a:rPr lang="es-AR" dirty="0"/>
              <a:t>		</a:t>
            </a:r>
            <a:r>
              <a:rPr lang="es-AR" dirty="0" err="1"/>
              <a:t>printf</a:t>
            </a:r>
            <a:r>
              <a:rPr lang="es-AR" dirty="0"/>
              <a:t>("Ingrese la prioridad del </a:t>
            </a:r>
            <a:r>
              <a:rPr lang="es-AR" dirty="0" err="1"/>
              <a:t>avion</a:t>
            </a:r>
            <a:r>
              <a:rPr lang="es-AR" dirty="0"/>
              <a:t>: \n");	</a:t>
            </a:r>
          </a:p>
          <a:p>
            <a:r>
              <a:rPr lang="es-AR" dirty="0"/>
              <a:t>		</a:t>
            </a:r>
            <a:r>
              <a:rPr lang="es-AR" dirty="0" err="1"/>
              <a:t>scanf</a:t>
            </a:r>
            <a:r>
              <a:rPr lang="es-AR" dirty="0"/>
              <a:t>("%d", &amp;prioridad);</a:t>
            </a:r>
          </a:p>
          <a:p>
            <a:r>
              <a:rPr lang="es-AR" dirty="0"/>
              <a:t>		encolar(cola, </a:t>
            </a:r>
            <a:r>
              <a:rPr lang="es-AR" dirty="0" err="1"/>
              <a:t>avion</a:t>
            </a:r>
            <a:r>
              <a:rPr lang="es-AR" dirty="0"/>
              <a:t>, prioridad);</a:t>
            </a:r>
          </a:p>
          <a:p>
            <a:r>
              <a:rPr lang="es-AR" dirty="0"/>
              <a:t>		</a:t>
            </a:r>
            <a:r>
              <a:rPr lang="es-AR" dirty="0" err="1"/>
              <a:t>printf</a:t>
            </a:r>
            <a:r>
              <a:rPr lang="es-AR" dirty="0"/>
              <a:t>("Hay mas aviones? (1-SI/0-NO): \n");	</a:t>
            </a:r>
          </a:p>
          <a:p>
            <a:r>
              <a:rPr lang="es-AR" dirty="0"/>
              <a:t>		</a:t>
            </a:r>
            <a:r>
              <a:rPr lang="es-AR" dirty="0" err="1"/>
              <a:t>scanf</a:t>
            </a:r>
            <a:r>
              <a:rPr lang="es-AR" dirty="0"/>
              <a:t>("%d", &amp;</a:t>
            </a:r>
            <a:r>
              <a:rPr lang="es-AR" dirty="0" err="1"/>
              <a:t>hay_aviones</a:t>
            </a:r>
            <a:r>
              <a:rPr lang="es-AR" dirty="0"/>
              <a:t>);</a:t>
            </a:r>
          </a:p>
          <a:p>
            <a:r>
              <a:rPr lang="es-AR" dirty="0"/>
              <a:t>	}</a:t>
            </a:r>
          </a:p>
        </p:txBody>
      </p:sp>
    </p:spTree>
    <p:extLst>
      <p:ext uri="{BB962C8B-B14F-4D97-AF65-F5344CB8AC3E}">
        <p14:creationId xmlns:p14="http://schemas.microsoft.com/office/powerpoint/2010/main" val="8844038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928992" cy="1323439"/>
          </a:xfrm>
          <a:prstGeom prst="rect">
            <a:avLst/>
          </a:prstGeom>
        </p:spPr>
        <p:txBody>
          <a:bodyPr wrap="square">
            <a:spAutoFit/>
          </a:bodyPr>
          <a:lstStyle/>
          <a:p>
            <a:pPr algn="just"/>
            <a:r>
              <a:rPr lang="es-AR" sz="2000" cap="all" dirty="0"/>
              <a:t>Cuando no hay más aviones (saliendo del repetir mientras) comienza el control: estructura de repetición condicional mientras la cola no esté vacía. Dentro del segundo mientras se desencola cada avión , se calcula el retraso y se agrega con este dato en una lista ordenada de </a:t>
            </a:r>
            <a:r>
              <a:rPr lang="es-AR" sz="2000" cap="all" dirty="0" smtClean="0"/>
              <a:t>control:</a:t>
            </a:r>
            <a:endParaRPr lang="es-AR" sz="2000" cap="all" dirty="0"/>
          </a:p>
        </p:txBody>
      </p:sp>
      <p:sp>
        <p:nvSpPr>
          <p:cNvPr id="3" name="2 Rectángulo"/>
          <p:cNvSpPr/>
          <p:nvPr/>
        </p:nvSpPr>
        <p:spPr>
          <a:xfrm>
            <a:off x="251520" y="2924944"/>
            <a:ext cx="8712968" cy="1631216"/>
          </a:xfrm>
          <a:prstGeom prst="rect">
            <a:avLst/>
          </a:prstGeom>
        </p:spPr>
        <p:txBody>
          <a:bodyPr wrap="square">
            <a:spAutoFit/>
          </a:bodyPr>
          <a:lstStyle/>
          <a:p>
            <a:r>
              <a:rPr lang="es-AR" sz="2000" dirty="0"/>
              <a:t>	//Los aviones van a ser controlados</a:t>
            </a:r>
          </a:p>
          <a:p>
            <a:r>
              <a:rPr lang="es-AR" sz="2000" dirty="0"/>
              <a:t>	</a:t>
            </a:r>
            <a:r>
              <a:rPr lang="es-AR" sz="2000" dirty="0" err="1"/>
              <a:t>while</a:t>
            </a:r>
            <a:r>
              <a:rPr lang="es-AR" sz="2000" dirty="0"/>
              <a:t>(!</a:t>
            </a:r>
            <a:r>
              <a:rPr lang="es-AR" sz="2000" dirty="0" err="1"/>
              <a:t>cola_vacia</a:t>
            </a:r>
            <a:r>
              <a:rPr lang="es-AR" sz="2000" dirty="0"/>
              <a:t>(cola)){</a:t>
            </a:r>
          </a:p>
          <a:p>
            <a:r>
              <a:rPr lang="es-AR" sz="2000" dirty="0"/>
              <a:t>		</a:t>
            </a:r>
            <a:r>
              <a:rPr lang="es-AR" sz="2000" dirty="0" err="1"/>
              <a:t>avion</a:t>
            </a:r>
            <a:r>
              <a:rPr lang="es-AR" sz="2000" dirty="0"/>
              <a:t>=desencolar(cola);</a:t>
            </a:r>
          </a:p>
          <a:p>
            <a:r>
              <a:rPr lang="es-AR" sz="2000" dirty="0"/>
              <a:t>		</a:t>
            </a:r>
            <a:r>
              <a:rPr lang="es-AR" sz="2000" dirty="0" err="1"/>
              <a:t>insertar_ctrl</a:t>
            </a:r>
            <a:r>
              <a:rPr lang="es-AR" sz="2000" dirty="0"/>
              <a:t>(&amp;</a:t>
            </a:r>
            <a:r>
              <a:rPr lang="es-AR" sz="2000" dirty="0" err="1"/>
              <a:t>lista_ctrl</a:t>
            </a:r>
            <a:r>
              <a:rPr lang="es-AR" sz="2000" dirty="0"/>
              <a:t>, </a:t>
            </a:r>
            <a:r>
              <a:rPr lang="es-AR" sz="2000" dirty="0" err="1"/>
              <a:t>avion</a:t>
            </a:r>
            <a:r>
              <a:rPr lang="es-AR" sz="2000" dirty="0"/>
              <a:t>);</a:t>
            </a:r>
          </a:p>
          <a:p>
            <a:r>
              <a:rPr lang="es-AR" sz="2000" dirty="0"/>
              <a:t>	}</a:t>
            </a:r>
          </a:p>
        </p:txBody>
      </p:sp>
    </p:spTree>
    <p:extLst>
      <p:ext uri="{BB962C8B-B14F-4D97-AF65-F5344CB8AC3E}">
        <p14:creationId xmlns:p14="http://schemas.microsoft.com/office/powerpoint/2010/main" val="34839079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712968" cy="646331"/>
          </a:xfrm>
          <a:prstGeom prst="rect">
            <a:avLst/>
          </a:prstGeom>
        </p:spPr>
        <p:txBody>
          <a:bodyPr wrap="square">
            <a:spAutoFit/>
          </a:bodyPr>
          <a:lstStyle/>
          <a:p>
            <a:pPr algn="just"/>
            <a:r>
              <a:rPr lang="es-AR" cap="all" dirty="0"/>
              <a:t>Fuera del segundo mientras, se recorre la segunda lista recursivamente mostrando en pantalla los aviones que se excedieron en </a:t>
            </a:r>
            <a:r>
              <a:rPr lang="es-AR" cap="all" dirty="0" smtClean="0"/>
              <a:t>tiempo:</a:t>
            </a:r>
            <a:endParaRPr lang="es-AR" cap="all" dirty="0"/>
          </a:p>
        </p:txBody>
      </p:sp>
      <p:sp>
        <p:nvSpPr>
          <p:cNvPr id="3" name="2 Rectángulo"/>
          <p:cNvSpPr/>
          <p:nvPr/>
        </p:nvSpPr>
        <p:spPr>
          <a:xfrm>
            <a:off x="251520" y="1556792"/>
            <a:ext cx="8640960" cy="4247317"/>
          </a:xfrm>
          <a:prstGeom prst="rect">
            <a:avLst/>
          </a:prstGeom>
        </p:spPr>
        <p:txBody>
          <a:bodyPr wrap="square">
            <a:spAutoFit/>
          </a:bodyPr>
          <a:lstStyle/>
          <a:p>
            <a:r>
              <a:rPr lang="pt-BR" dirty="0" smtClean="0"/>
              <a:t>//</a:t>
            </a:r>
            <a:r>
              <a:rPr lang="pt-BR" dirty="0"/>
              <a:t>Se revisa recursivamente </a:t>
            </a:r>
            <a:r>
              <a:rPr lang="pt-BR" dirty="0" err="1"/>
              <a:t>la</a:t>
            </a:r>
            <a:r>
              <a:rPr lang="pt-BR" dirty="0"/>
              <a:t> lista de </a:t>
            </a:r>
            <a:r>
              <a:rPr lang="pt-BR" dirty="0" err="1"/>
              <a:t>control</a:t>
            </a:r>
            <a:endParaRPr lang="pt-BR" dirty="0"/>
          </a:p>
          <a:p>
            <a:r>
              <a:rPr lang="pt-BR" dirty="0" err="1" smtClean="0"/>
              <a:t>recorrer_recursivamente</a:t>
            </a:r>
            <a:r>
              <a:rPr lang="pt-BR" dirty="0" smtClean="0"/>
              <a:t>(</a:t>
            </a:r>
            <a:r>
              <a:rPr lang="pt-BR" dirty="0" err="1" smtClean="0"/>
              <a:t>lista_ctrl</a:t>
            </a:r>
            <a:r>
              <a:rPr lang="pt-BR" dirty="0"/>
              <a:t>);</a:t>
            </a:r>
          </a:p>
          <a:p>
            <a:r>
              <a:rPr lang="pt-BR" dirty="0" err="1" smtClean="0"/>
              <a:t>printf</a:t>
            </a:r>
            <a:r>
              <a:rPr lang="pt-BR" dirty="0"/>
              <a:t>("\n");</a:t>
            </a:r>
          </a:p>
          <a:p>
            <a:r>
              <a:rPr lang="pt-BR" dirty="0" smtClean="0"/>
              <a:t>system</a:t>
            </a:r>
            <a:r>
              <a:rPr lang="pt-BR" dirty="0"/>
              <a:t>("pause</a:t>
            </a:r>
            <a:r>
              <a:rPr lang="pt-BR" dirty="0" smtClean="0"/>
              <a:t>");</a:t>
            </a:r>
          </a:p>
          <a:p>
            <a:endParaRPr lang="pt-BR" dirty="0"/>
          </a:p>
          <a:p>
            <a:r>
              <a:rPr lang="es-AR" dirty="0" err="1"/>
              <a:t>void</a:t>
            </a:r>
            <a:r>
              <a:rPr lang="es-AR" dirty="0"/>
              <a:t> </a:t>
            </a:r>
            <a:r>
              <a:rPr lang="es-AR" dirty="0" err="1"/>
              <a:t>recorrer_recursivamente</a:t>
            </a:r>
            <a:r>
              <a:rPr lang="es-AR" dirty="0"/>
              <a:t>(</a:t>
            </a:r>
            <a:r>
              <a:rPr lang="es-AR" dirty="0" err="1"/>
              <a:t>nodo_ctrl</a:t>
            </a:r>
            <a:r>
              <a:rPr lang="es-AR" dirty="0"/>
              <a:t> *</a:t>
            </a:r>
            <a:r>
              <a:rPr lang="es-AR" dirty="0" err="1"/>
              <a:t>lista_ctrl</a:t>
            </a:r>
            <a:r>
              <a:rPr lang="es-AR" dirty="0"/>
              <a:t>){</a:t>
            </a:r>
          </a:p>
          <a:p>
            <a:r>
              <a:rPr lang="es-AR" dirty="0"/>
              <a:t>	</a:t>
            </a:r>
            <a:r>
              <a:rPr lang="es-AR" dirty="0" err="1"/>
              <a:t>nodo_ctrl</a:t>
            </a:r>
            <a:r>
              <a:rPr lang="es-AR" dirty="0"/>
              <a:t> *</a:t>
            </a:r>
            <a:r>
              <a:rPr lang="es-AR" dirty="0" err="1"/>
              <a:t>aux</a:t>
            </a:r>
            <a:r>
              <a:rPr lang="es-AR" dirty="0"/>
              <a:t>;</a:t>
            </a:r>
          </a:p>
          <a:p>
            <a:r>
              <a:rPr lang="es-AR" dirty="0"/>
              <a:t>	</a:t>
            </a:r>
            <a:r>
              <a:rPr lang="es-AR" dirty="0" err="1"/>
              <a:t>aux</a:t>
            </a:r>
            <a:r>
              <a:rPr lang="es-AR" dirty="0"/>
              <a:t>=</a:t>
            </a:r>
            <a:r>
              <a:rPr lang="es-AR" dirty="0" err="1"/>
              <a:t>lista_ctrl</a:t>
            </a:r>
            <a:r>
              <a:rPr lang="es-AR" dirty="0"/>
              <a:t>;</a:t>
            </a:r>
          </a:p>
          <a:p>
            <a:r>
              <a:rPr lang="es-AR" dirty="0"/>
              <a:t>	</a:t>
            </a:r>
            <a:r>
              <a:rPr lang="es-AR" dirty="0" err="1"/>
              <a:t>if</a:t>
            </a:r>
            <a:r>
              <a:rPr lang="es-AR" dirty="0"/>
              <a:t>(</a:t>
            </a:r>
            <a:r>
              <a:rPr lang="es-AR" dirty="0" err="1"/>
              <a:t>aux</a:t>
            </a:r>
            <a:r>
              <a:rPr lang="es-AR" dirty="0"/>
              <a:t>!=NULL){</a:t>
            </a:r>
          </a:p>
          <a:p>
            <a:r>
              <a:rPr lang="es-AR" dirty="0"/>
              <a:t>		</a:t>
            </a:r>
            <a:r>
              <a:rPr lang="es-AR" dirty="0" err="1"/>
              <a:t>if</a:t>
            </a:r>
            <a:r>
              <a:rPr lang="es-AR" dirty="0"/>
              <a:t>(</a:t>
            </a:r>
            <a:r>
              <a:rPr lang="es-AR" dirty="0" err="1"/>
              <a:t>aux</a:t>
            </a:r>
            <a:r>
              <a:rPr lang="es-AR" dirty="0"/>
              <a:t>-&gt;retraso&gt;0)</a:t>
            </a:r>
          </a:p>
          <a:p>
            <a:r>
              <a:rPr lang="es-AR" dirty="0"/>
              <a:t>			</a:t>
            </a:r>
            <a:r>
              <a:rPr lang="es-AR" dirty="0" err="1"/>
              <a:t>printf</a:t>
            </a:r>
            <a:r>
              <a:rPr lang="es-AR" dirty="0"/>
              <a:t>("</a:t>
            </a:r>
            <a:r>
              <a:rPr lang="es-AR" dirty="0" err="1"/>
              <a:t>Avion</a:t>
            </a:r>
            <a:r>
              <a:rPr lang="es-AR" dirty="0"/>
              <a:t> %d con retraso: &amp;d - ", </a:t>
            </a:r>
            <a:r>
              <a:rPr lang="es-AR" dirty="0" err="1"/>
              <a:t>aux</a:t>
            </a:r>
            <a:r>
              <a:rPr lang="es-AR" dirty="0"/>
              <a:t>-&gt;</a:t>
            </a:r>
            <a:r>
              <a:rPr lang="es-AR" dirty="0" err="1"/>
              <a:t>avion</a:t>
            </a:r>
            <a:r>
              <a:rPr lang="es-AR" dirty="0"/>
              <a:t>-&gt;id, </a:t>
            </a:r>
            <a:r>
              <a:rPr lang="es-AR" dirty="0" err="1"/>
              <a:t>aux</a:t>
            </a:r>
            <a:r>
              <a:rPr lang="es-AR" dirty="0"/>
              <a:t>-&gt;retraso);</a:t>
            </a:r>
          </a:p>
          <a:p>
            <a:r>
              <a:rPr lang="es-AR" dirty="0"/>
              <a:t>		</a:t>
            </a:r>
            <a:r>
              <a:rPr lang="es-AR" dirty="0" err="1"/>
              <a:t>recorrer_recursivamente</a:t>
            </a:r>
            <a:r>
              <a:rPr lang="es-AR" dirty="0"/>
              <a:t>(</a:t>
            </a:r>
            <a:r>
              <a:rPr lang="es-AR" dirty="0" err="1"/>
              <a:t>aux</a:t>
            </a:r>
            <a:r>
              <a:rPr lang="es-AR" dirty="0"/>
              <a:t>-&gt;</a:t>
            </a:r>
            <a:r>
              <a:rPr lang="es-AR" dirty="0" err="1"/>
              <a:t>sig</a:t>
            </a:r>
            <a:r>
              <a:rPr lang="es-AR" dirty="0"/>
              <a:t>);</a:t>
            </a:r>
          </a:p>
          <a:p>
            <a:r>
              <a:rPr lang="es-AR" dirty="0"/>
              <a:t>	}</a:t>
            </a:r>
          </a:p>
          <a:p>
            <a:r>
              <a:rPr lang="es-AR" dirty="0"/>
              <a:t>}</a:t>
            </a:r>
          </a:p>
        </p:txBody>
      </p:sp>
      <p:sp>
        <p:nvSpPr>
          <p:cNvPr id="11" name="10 Rectángulo"/>
          <p:cNvSpPr/>
          <p:nvPr/>
        </p:nvSpPr>
        <p:spPr>
          <a:xfrm>
            <a:off x="251520" y="5877272"/>
            <a:ext cx="8424936" cy="369332"/>
          </a:xfrm>
          <a:prstGeom prst="rect">
            <a:avLst/>
          </a:prstGeom>
        </p:spPr>
        <p:txBody>
          <a:bodyPr wrap="square">
            <a:spAutoFit/>
          </a:bodyPr>
          <a:lstStyle/>
          <a:p>
            <a:r>
              <a:rPr lang="es-AR" cap="all" dirty="0" smtClean="0"/>
              <a:t>A continuación el código completo de la aplicación. </a:t>
            </a:r>
            <a:endParaRPr lang="es-AR" dirty="0"/>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5693866"/>
          </a:xfrm>
          <a:prstGeom prst="rect">
            <a:avLst/>
          </a:prstGeom>
        </p:spPr>
        <p:txBody>
          <a:bodyPr wrap="square">
            <a:spAutoFit/>
          </a:bodyPr>
          <a:lstStyle/>
          <a:p>
            <a:r>
              <a:rPr lang="es-AR" sz="1600" dirty="0"/>
              <a:t>#</a:t>
            </a:r>
            <a:r>
              <a:rPr lang="es-AR" sz="1600" dirty="0" err="1"/>
              <a:t>include</a:t>
            </a:r>
            <a:r>
              <a:rPr lang="es-AR" sz="1600" dirty="0"/>
              <a:t>&lt;</a:t>
            </a:r>
            <a:r>
              <a:rPr lang="es-AR" sz="1600" dirty="0" err="1"/>
              <a:t>stdio.h</a:t>
            </a:r>
            <a:r>
              <a:rPr lang="es-AR" sz="1600" dirty="0"/>
              <a:t>&gt;</a:t>
            </a:r>
          </a:p>
          <a:p>
            <a:r>
              <a:rPr lang="es-AR" sz="1600" dirty="0"/>
              <a:t>#</a:t>
            </a:r>
            <a:r>
              <a:rPr lang="es-AR" sz="1600" dirty="0" err="1"/>
              <a:t>include</a:t>
            </a:r>
            <a:r>
              <a:rPr lang="es-AR" sz="1600" dirty="0"/>
              <a:t>&lt;</a:t>
            </a:r>
            <a:r>
              <a:rPr lang="es-AR" sz="1600" dirty="0" err="1"/>
              <a:t>stdlib.h</a:t>
            </a:r>
            <a:r>
              <a:rPr lang="es-AR" sz="1600" dirty="0"/>
              <a:t>&gt;</a:t>
            </a:r>
          </a:p>
          <a:p>
            <a:r>
              <a:rPr lang="es-AR" sz="1600" dirty="0" err="1"/>
              <a:t>typedef</a:t>
            </a:r>
            <a:r>
              <a:rPr lang="es-AR" sz="1600" dirty="0"/>
              <a:t> </a:t>
            </a:r>
            <a:r>
              <a:rPr lang="es-AR" sz="1600" dirty="0" err="1"/>
              <a:t>struct</a:t>
            </a:r>
            <a:r>
              <a:rPr lang="es-AR" sz="1600" dirty="0"/>
              <a:t> </a:t>
            </a:r>
            <a:r>
              <a:rPr lang="es-AR" sz="1600" dirty="0" err="1"/>
              <a:t>tipo_nodo</a:t>
            </a:r>
            <a:r>
              <a:rPr lang="es-AR" sz="1600" dirty="0"/>
              <a:t>{</a:t>
            </a:r>
          </a:p>
          <a:p>
            <a:r>
              <a:rPr lang="es-AR" sz="1600" dirty="0"/>
              <a:t>	</a:t>
            </a:r>
            <a:r>
              <a:rPr lang="es-AR" sz="1600" dirty="0" err="1"/>
              <a:t>int</a:t>
            </a:r>
            <a:r>
              <a:rPr lang="es-AR" sz="1600" dirty="0"/>
              <a:t> pasajeros, capacidad, id;</a:t>
            </a:r>
          </a:p>
          <a:p>
            <a:r>
              <a:rPr lang="es-AR" sz="1600" dirty="0"/>
              <a:t>	</a:t>
            </a:r>
            <a:r>
              <a:rPr lang="es-AR" sz="1600" dirty="0" err="1"/>
              <a:t>int</a:t>
            </a:r>
            <a:r>
              <a:rPr lang="es-AR" sz="1600" dirty="0"/>
              <a:t> </a:t>
            </a:r>
            <a:r>
              <a:rPr lang="es-AR" sz="1600" dirty="0" err="1"/>
              <a:t>fecha_arribo</a:t>
            </a:r>
            <a:r>
              <a:rPr lang="es-AR" sz="1600" dirty="0"/>
              <a:t>, </a:t>
            </a:r>
            <a:r>
              <a:rPr lang="es-AR" sz="1600" dirty="0" err="1"/>
              <a:t>nro_vuelo</a:t>
            </a:r>
            <a:r>
              <a:rPr lang="es-AR" sz="1600" dirty="0"/>
              <a:t>;</a:t>
            </a:r>
          </a:p>
          <a:p>
            <a:r>
              <a:rPr lang="es-AR" sz="1600" dirty="0"/>
              <a:t>	</a:t>
            </a:r>
            <a:r>
              <a:rPr lang="es-AR" sz="1600" dirty="0" err="1"/>
              <a:t>char</a:t>
            </a:r>
            <a:r>
              <a:rPr lang="es-AR" sz="1600" dirty="0"/>
              <a:t> </a:t>
            </a:r>
            <a:r>
              <a:rPr lang="es-AR" sz="1600" dirty="0" err="1"/>
              <a:t>aerolinea</a:t>
            </a:r>
            <a:r>
              <a:rPr lang="es-AR" sz="1600" dirty="0"/>
              <a:t>[10], tipo[10];</a:t>
            </a:r>
          </a:p>
          <a:p>
            <a:r>
              <a:rPr lang="es-AR" sz="1600" dirty="0"/>
              <a:t>	</a:t>
            </a:r>
            <a:r>
              <a:rPr lang="es-AR" sz="1600" dirty="0" err="1"/>
              <a:t>char</a:t>
            </a:r>
            <a:r>
              <a:rPr lang="es-AR" sz="1600" dirty="0"/>
              <a:t> origen[10], nacionalidad[10];</a:t>
            </a:r>
          </a:p>
          <a:p>
            <a:r>
              <a:rPr lang="es-AR" sz="1600" dirty="0"/>
              <a:t>	</a:t>
            </a:r>
            <a:r>
              <a:rPr lang="es-AR" sz="1600" dirty="0" err="1"/>
              <a:t>char</a:t>
            </a:r>
            <a:r>
              <a:rPr lang="es-AR" sz="1600" dirty="0"/>
              <a:t> piloto[10];</a:t>
            </a:r>
          </a:p>
          <a:p>
            <a:r>
              <a:rPr lang="es-AR" sz="1600" dirty="0"/>
              <a:t>	</a:t>
            </a:r>
            <a:r>
              <a:rPr lang="es-AR" sz="1600" dirty="0" err="1"/>
              <a:t>struct</a:t>
            </a:r>
            <a:r>
              <a:rPr lang="es-AR" sz="1600" dirty="0"/>
              <a:t> </a:t>
            </a:r>
            <a:r>
              <a:rPr lang="es-AR" sz="1600" dirty="0" err="1"/>
              <a:t>tipo_nodo</a:t>
            </a:r>
            <a:r>
              <a:rPr lang="es-AR" sz="1600" dirty="0"/>
              <a:t> *</a:t>
            </a:r>
            <a:r>
              <a:rPr lang="es-AR" sz="1600" dirty="0" err="1"/>
              <a:t>sig</a:t>
            </a:r>
            <a:r>
              <a:rPr lang="es-AR" sz="1600" dirty="0"/>
              <a:t>;</a:t>
            </a:r>
          </a:p>
          <a:p>
            <a:r>
              <a:rPr lang="es-AR" sz="1600" dirty="0"/>
              <a:t>}nodo;</a:t>
            </a:r>
          </a:p>
          <a:p>
            <a:r>
              <a:rPr lang="es-AR" sz="1600" dirty="0" err="1"/>
              <a:t>typedef</a:t>
            </a:r>
            <a:r>
              <a:rPr lang="es-AR" sz="1600" dirty="0"/>
              <a:t> </a:t>
            </a:r>
            <a:r>
              <a:rPr lang="es-AR" sz="1600" dirty="0" err="1"/>
              <a:t>struct</a:t>
            </a:r>
            <a:r>
              <a:rPr lang="es-AR" sz="1600" dirty="0"/>
              <a:t> </a:t>
            </a:r>
            <a:r>
              <a:rPr lang="es-AR" sz="1600" dirty="0" err="1"/>
              <a:t>tipo_nodo_ctrl</a:t>
            </a:r>
            <a:r>
              <a:rPr lang="es-AR" sz="1600" dirty="0"/>
              <a:t>{</a:t>
            </a:r>
          </a:p>
          <a:p>
            <a:r>
              <a:rPr lang="es-AR" sz="1600" dirty="0"/>
              <a:t>	nodo *</a:t>
            </a:r>
            <a:r>
              <a:rPr lang="es-AR" sz="1600" dirty="0" err="1"/>
              <a:t>avion</a:t>
            </a:r>
            <a:r>
              <a:rPr lang="es-AR" sz="1600" dirty="0"/>
              <a:t>;</a:t>
            </a:r>
          </a:p>
          <a:p>
            <a:r>
              <a:rPr lang="es-AR" sz="1600" dirty="0"/>
              <a:t>	</a:t>
            </a:r>
            <a:r>
              <a:rPr lang="es-AR" sz="1600" dirty="0" err="1"/>
              <a:t>int</a:t>
            </a:r>
            <a:r>
              <a:rPr lang="es-AR" sz="1600" dirty="0"/>
              <a:t> retraso;</a:t>
            </a:r>
          </a:p>
          <a:p>
            <a:r>
              <a:rPr lang="es-AR" sz="1600" dirty="0"/>
              <a:t>	</a:t>
            </a:r>
            <a:r>
              <a:rPr lang="es-AR" sz="1600" dirty="0" err="1"/>
              <a:t>struct</a:t>
            </a:r>
            <a:r>
              <a:rPr lang="es-AR" sz="1600" dirty="0"/>
              <a:t> </a:t>
            </a:r>
            <a:r>
              <a:rPr lang="es-AR" sz="1600" dirty="0" err="1"/>
              <a:t>tipo_nodo_ctrl</a:t>
            </a:r>
            <a:r>
              <a:rPr lang="es-AR" sz="1600" dirty="0"/>
              <a:t> *</a:t>
            </a:r>
            <a:r>
              <a:rPr lang="es-AR" sz="1600" dirty="0" err="1"/>
              <a:t>sig</a:t>
            </a:r>
            <a:r>
              <a:rPr lang="es-AR" sz="1600" dirty="0"/>
              <a:t>;</a:t>
            </a:r>
          </a:p>
          <a:p>
            <a:r>
              <a:rPr lang="es-AR" sz="1600" dirty="0"/>
              <a:t>}</a:t>
            </a:r>
            <a:r>
              <a:rPr lang="es-AR" sz="1600" dirty="0" err="1"/>
              <a:t>nodo_ctrl</a:t>
            </a:r>
            <a:r>
              <a:rPr lang="es-AR" sz="1600" dirty="0"/>
              <a:t>;</a:t>
            </a:r>
          </a:p>
          <a:p>
            <a:r>
              <a:rPr lang="es-AR" sz="1600" dirty="0" err="1"/>
              <a:t>typedef</a:t>
            </a:r>
            <a:r>
              <a:rPr lang="es-AR" sz="1600" dirty="0"/>
              <a:t> </a:t>
            </a:r>
            <a:r>
              <a:rPr lang="es-AR" sz="1600" dirty="0" err="1"/>
              <a:t>struct</a:t>
            </a:r>
            <a:r>
              <a:rPr lang="es-AR" sz="1600" dirty="0"/>
              <a:t> </a:t>
            </a:r>
            <a:r>
              <a:rPr lang="es-AR" sz="1600" dirty="0" err="1"/>
              <a:t>tipo_nodo_avion</a:t>
            </a:r>
            <a:r>
              <a:rPr lang="es-AR" sz="1600" dirty="0"/>
              <a:t>{</a:t>
            </a:r>
          </a:p>
          <a:p>
            <a:r>
              <a:rPr lang="es-AR" sz="1600" dirty="0"/>
              <a:t>	nodo *</a:t>
            </a:r>
            <a:r>
              <a:rPr lang="es-AR" sz="1600" dirty="0" err="1"/>
              <a:t>avion</a:t>
            </a:r>
            <a:r>
              <a:rPr lang="es-AR" sz="1600" dirty="0"/>
              <a:t>;</a:t>
            </a:r>
          </a:p>
          <a:p>
            <a:r>
              <a:rPr lang="es-AR" sz="1600" dirty="0"/>
              <a:t>	</a:t>
            </a:r>
            <a:r>
              <a:rPr lang="es-AR" sz="1600" dirty="0" err="1"/>
              <a:t>struct</a:t>
            </a:r>
            <a:r>
              <a:rPr lang="es-AR" sz="1600" dirty="0"/>
              <a:t> </a:t>
            </a:r>
            <a:r>
              <a:rPr lang="es-AR" sz="1600" dirty="0" err="1"/>
              <a:t>tipo_nodo_avion</a:t>
            </a:r>
            <a:r>
              <a:rPr lang="es-AR" sz="1600" dirty="0"/>
              <a:t> *</a:t>
            </a:r>
            <a:r>
              <a:rPr lang="es-AR" sz="1600" dirty="0" err="1"/>
              <a:t>sig</a:t>
            </a:r>
            <a:r>
              <a:rPr lang="es-AR" sz="1600" dirty="0"/>
              <a:t>;</a:t>
            </a:r>
          </a:p>
          <a:p>
            <a:r>
              <a:rPr lang="es-AR" sz="1600" dirty="0"/>
              <a:t>}</a:t>
            </a:r>
            <a:r>
              <a:rPr lang="es-AR" sz="1600" dirty="0" err="1"/>
              <a:t>nodo_avion</a:t>
            </a:r>
            <a:r>
              <a:rPr lang="es-AR" sz="1600" dirty="0"/>
              <a:t>;</a:t>
            </a:r>
          </a:p>
          <a:p>
            <a:r>
              <a:rPr lang="es-AR" sz="1600" dirty="0" err="1"/>
              <a:t>typedef</a:t>
            </a:r>
            <a:r>
              <a:rPr lang="es-AR" sz="1600" dirty="0"/>
              <a:t> </a:t>
            </a:r>
            <a:r>
              <a:rPr lang="es-AR" sz="1600" dirty="0" err="1"/>
              <a:t>struct</a:t>
            </a:r>
            <a:r>
              <a:rPr lang="es-AR" sz="1600" dirty="0"/>
              <a:t> </a:t>
            </a:r>
            <a:r>
              <a:rPr lang="es-AR" sz="1600" dirty="0" err="1"/>
              <a:t>tipo_cola</a:t>
            </a:r>
            <a:r>
              <a:rPr lang="es-AR" sz="1600" dirty="0"/>
              <a:t>{</a:t>
            </a:r>
          </a:p>
          <a:p>
            <a:r>
              <a:rPr lang="es-AR" sz="1600" dirty="0"/>
              <a:t>	</a:t>
            </a:r>
            <a:r>
              <a:rPr lang="es-AR" sz="1600" dirty="0" err="1"/>
              <a:t>nodo_avion</a:t>
            </a:r>
            <a:r>
              <a:rPr lang="es-AR" sz="1600" dirty="0"/>
              <a:t> *primero, *ultimo;</a:t>
            </a:r>
          </a:p>
          <a:p>
            <a:r>
              <a:rPr lang="es-AR" sz="1600" dirty="0"/>
              <a:t>}</a:t>
            </a:r>
            <a:r>
              <a:rPr lang="es-AR" sz="1600" dirty="0" err="1"/>
              <a:t>t_cola</a:t>
            </a:r>
            <a:r>
              <a:rPr lang="es-AR" sz="1600"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712968" cy="5078313"/>
          </a:xfrm>
          <a:prstGeom prst="rect">
            <a:avLst/>
          </a:prstGeom>
        </p:spPr>
        <p:txBody>
          <a:bodyPr wrap="square">
            <a:spAutoFit/>
          </a:bodyPr>
          <a:lstStyle/>
          <a:p>
            <a:r>
              <a:rPr lang="es-AR" dirty="0" err="1"/>
              <a:t>void</a:t>
            </a:r>
            <a:r>
              <a:rPr lang="es-AR" dirty="0"/>
              <a:t> </a:t>
            </a:r>
            <a:r>
              <a:rPr lang="es-AR" dirty="0" err="1"/>
              <a:t>crear_lista</a:t>
            </a:r>
            <a:r>
              <a:rPr lang="es-AR" dirty="0"/>
              <a:t>(nodo **lista);</a:t>
            </a:r>
          </a:p>
          <a:p>
            <a:r>
              <a:rPr lang="es-AR" dirty="0" err="1"/>
              <a:t>void</a:t>
            </a:r>
            <a:r>
              <a:rPr lang="es-AR" dirty="0"/>
              <a:t> </a:t>
            </a:r>
            <a:r>
              <a:rPr lang="es-AR" dirty="0" err="1"/>
              <a:t>crear_cola</a:t>
            </a:r>
            <a:r>
              <a:rPr lang="es-AR" dirty="0"/>
              <a:t>(</a:t>
            </a:r>
            <a:r>
              <a:rPr lang="es-AR" dirty="0" err="1"/>
              <a:t>t_cola</a:t>
            </a:r>
            <a:r>
              <a:rPr lang="es-AR" dirty="0"/>
              <a:t> cola[]);</a:t>
            </a:r>
          </a:p>
          <a:p>
            <a:r>
              <a:rPr lang="es-AR" dirty="0" err="1"/>
              <a:t>void</a:t>
            </a:r>
            <a:r>
              <a:rPr lang="es-AR" dirty="0"/>
              <a:t> </a:t>
            </a:r>
            <a:r>
              <a:rPr lang="es-AR" dirty="0" err="1"/>
              <a:t>crear_lista_ctrl</a:t>
            </a:r>
            <a:r>
              <a:rPr lang="es-AR" dirty="0"/>
              <a:t>(</a:t>
            </a:r>
            <a:r>
              <a:rPr lang="es-AR" dirty="0" err="1"/>
              <a:t>nodo_ctrl</a:t>
            </a:r>
            <a:r>
              <a:rPr lang="es-AR" dirty="0"/>
              <a:t> **</a:t>
            </a:r>
            <a:r>
              <a:rPr lang="es-AR" dirty="0" err="1"/>
              <a:t>lista_ctrl</a:t>
            </a:r>
            <a:r>
              <a:rPr lang="es-AR" dirty="0"/>
              <a:t>);</a:t>
            </a:r>
          </a:p>
          <a:p>
            <a:r>
              <a:rPr lang="es-AR" dirty="0"/>
              <a:t>nodo *buscar(nodo *lista, </a:t>
            </a:r>
            <a:r>
              <a:rPr lang="es-AR" dirty="0" err="1"/>
              <a:t>int</a:t>
            </a:r>
            <a:r>
              <a:rPr lang="es-AR" dirty="0"/>
              <a:t> id);</a:t>
            </a:r>
          </a:p>
          <a:p>
            <a:r>
              <a:rPr lang="es-AR" dirty="0"/>
              <a:t>nodo *</a:t>
            </a:r>
            <a:r>
              <a:rPr lang="es-AR" dirty="0" err="1"/>
              <a:t>insertar_nuevo</a:t>
            </a:r>
            <a:r>
              <a:rPr lang="es-AR" dirty="0"/>
              <a:t>(nodo **lista, </a:t>
            </a:r>
            <a:r>
              <a:rPr lang="es-AR" dirty="0" err="1"/>
              <a:t>int</a:t>
            </a:r>
            <a:r>
              <a:rPr lang="es-AR" dirty="0"/>
              <a:t> id);</a:t>
            </a:r>
          </a:p>
          <a:p>
            <a:r>
              <a:rPr lang="es-AR" dirty="0" err="1"/>
              <a:t>void</a:t>
            </a:r>
            <a:r>
              <a:rPr lang="es-AR" dirty="0"/>
              <a:t> encolar(</a:t>
            </a:r>
            <a:r>
              <a:rPr lang="es-AR" dirty="0" err="1"/>
              <a:t>t_cola</a:t>
            </a:r>
            <a:r>
              <a:rPr lang="es-AR" dirty="0"/>
              <a:t> cola[], nodo *</a:t>
            </a:r>
            <a:r>
              <a:rPr lang="es-AR" dirty="0" err="1"/>
              <a:t>camion</a:t>
            </a:r>
            <a:r>
              <a:rPr lang="es-AR" dirty="0"/>
              <a:t>, </a:t>
            </a:r>
            <a:r>
              <a:rPr lang="es-AR" dirty="0" err="1"/>
              <a:t>int</a:t>
            </a:r>
            <a:r>
              <a:rPr lang="es-AR" dirty="0"/>
              <a:t> prioridad);</a:t>
            </a:r>
          </a:p>
          <a:p>
            <a:r>
              <a:rPr lang="es-AR" dirty="0" err="1"/>
              <a:t>int</a:t>
            </a:r>
            <a:r>
              <a:rPr lang="es-AR" dirty="0"/>
              <a:t> </a:t>
            </a:r>
            <a:r>
              <a:rPr lang="es-AR" dirty="0" err="1"/>
              <a:t>cola_vacia</a:t>
            </a:r>
            <a:r>
              <a:rPr lang="es-AR" dirty="0"/>
              <a:t>(</a:t>
            </a:r>
            <a:r>
              <a:rPr lang="es-AR" dirty="0" err="1"/>
              <a:t>t_cola</a:t>
            </a:r>
            <a:r>
              <a:rPr lang="es-AR" dirty="0"/>
              <a:t> cola[]);</a:t>
            </a:r>
          </a:p>
          <a:p>
            <a:r>
              <a:rPr lang="es-AR" dirty="0"/>
              <a:t>nodo *desencolar(</a:t>
            </a:r>
            <a:r>
              <a:rPr lang="es-AR" dirty="0" err="1"/>
              <a:t>t_cola</a:t>
            </a:r>
            <a:r>
              <a:rPr lang="es-AR" dirty="0"/>
              <a:t> cola[]);</a:t>
            </a:r>
          </a:p>
          <a:p>
            <a:r>
              <a:rPr lang="es-AR" dirty="0" err="1"/>
              <a:t>void</a:t>
            </a:r>
            <a:r>
              <a:rPr lang="es-AR" dirty="0"/>
              <a:t> </a:t>
            </a:r>
            <a:r>
              <a:rPr lang="es-AR" dirty="0" err="1"/>
              <a:t>insertar_ctrl</a:t>
            </a:r>
            <a:r>
              <a:rPr lang="es-AR" dirty="0"/>
              <a:t>(</a:t>
            </a:r>
            <a:r>
              <a:rPr lang="es-AR" dirty="0" err="1"/>
              <a:t>nodo_ctrl</a:t>
            </a:r>
            <a:r>
              <a:rPr lang="es-AR" dirty="0"/>
              <a:t> **</a:t>
            </a:r>
            <a:r>
              <a:rPr lang="es-AR" dirty="0" err="1"/>
              <a:t>lista_ctrl</a:t>
            </a:r>
            <a:r>
              <a:rPr lang="es-AR" dirty="0"/>
              <a:t>, nodo *</a:t>
            </a:r>
            <a:r>
              <a:rPr lang="es-AR" dirty="0" err="1"/>
              <a:t>camion</a:t>
            </a:r>
            <a:r>
              <a:rPr lang="es-AR" dirty="0"/>
              <a:t>);</a:t>
            </a:r>
          </a:p>
          <a:p>
            <a:r>
              <a:rPr lang="es-AR" dirty="0" err="1"/>
              <a:t>void</a:t>
            </a:r>
            <a:r>
              <a:rPr lang="es-AR" dirty="0"/>
              <a:t> </a:t>
            </a:r>
            <a:r>
              <a:rPr lang="es-AR" dirty="0" err="1"/>
              <a:t>recorrer_recursivamente</a:t>
            </a:r>
            <a:r>
              <a:rPr lang="es-AR" dirty="0"/>
              <a:t>(</a:t>
            </a:r>
            <a:r>
              <a:rPr lang="es-AR" dirty="0" err="1"/>
              <a:t>nodo_ctrl</a:t>
            </a:r>
            <a:r>
              <a:rPr lang="es-AR" dirty="0"/>
              <a:t> *</a:t>
            </a:r>
            <a:r>
              <a:rPr lang="es-AR" dirty="0" err="1"/>
              <a:t>lista_ctrl</a:t>
            </a:r>
            <a:r>
              <a:rPr lang="es-AR" dirty="0"/>
              <a:t>);</a:t>
            </a:r>
          </a:p>
          <a:p>
            <a:r>
              <a:rPr lang="es-AR" dirty="0" err="1"/>
              <a:t>main</a:t>
            </a:r>
            <a:r>
              <a:rPr lang="es-AR" dirty="0"/>
              <a:t>(){</a:t>
            </a:r>
          </a:p>
          <a:p>
            <a:r>
              <a:rPr lang="es-AR" dirty="0"/>
              <a:t>	nodo *lista, *</a:t>
            </a:r>
            <a:r>
              <a:rPr lang="es-AR" dirty="0" err="1"/>
              <a:t>avion</a:t>
            </a:r>
            <a:r>
              <a:rPr lang="es-AR" dirty="0"/>
              <a:t>;</a:t>
            </a:r>
          </a:p>
          <a:p>
            <a:r>
              <a:rPr lang="es-AR" dirty="0"/>
              <a:t>	</a:t>
            </a:r>
            <a:r>
              <a:rPr lang="es-AR" dirty="0" err="1"/>
              <a:t>nodo_ctrl</a:t>
            </a:r>
            <a:r>
              <a:rPr lang="es-AR" dirty="0"/>
              <a:t> *</a:t>
            </a:r>
            <a:r>
              <a:rPr lang="es-AR" dirty="0" err="1"/>
              <a:t>lista_ctrl</a:t>
            </a:r>
            <a:r>
              <a:rPr lang="es-AR" dirty="0"/>
              <a:t>; </a:t>
            </a:r>
          </a:p>
          <a:p>
            <a:r>
              <a:rPr lang="es-AR" dirty="0"/>
              <a:t>	</a:t>
            </a:r>
            <a:r>
              <a:rPr lang="es-AR" dirty="0" err="1"/>
              <a:t>t_cola</a:t>
            </a:r>
            <a:r>
              <a:rPr lang="es-AR" dirty="0"/>
              <a:t> cola[10];</a:t>
            </a:r>
          </a:p>
          <a:p>
            <a:r>
              <a:rPr lang="es-AR" dirty="0"/>
              <a:t>	</a:t>
            </a:r>
            <a:r>
              <a:rPr lang="es-AR" dirty="0" err="1"/>
              <a:t>crear_lista</a:t>
            </a:r>
            <a:r>
              <a:rPr lang="es-AR" dirty="0"/>
              <a:t>(&amp;lista);</a:t>
            </a:r>
          </a:p>
          <a:p>
            <a:r>
              <a:rPr lang="es-AR" dirty="0"/>
              <a:t>	</a:t>
            </a:r>
            <a:r>
              <a:rPr lang="es-AR" dirty="0" err="1"/>
              <a:t>crear_cola</a:t>
            </a:r>
            <a:r>
              <a:rPr lang="es-AR" dirty="0"/>
              <a:t>(cola);</a:t>
            </a:r>
          </a:p>
          <a:p>
            <a:r>
              <a:rPr lang="es-AR" dirty="0"/>
              <a:t>	</a:t>
            </a:r>
            <a:r>
              <a:rPr lang="es-AR" dirty="0" err="1"/>
              <a:t>crear_lista_ctrl</a:t>
            </a:r>
            <a:r>
              <a:rPr lang="es-AR" dirty="0"/>
              <a:t>(&amp;</a:t>
            </a:r>
            <a:r>
              <a:rPr lang="es-AR" dirty="0" err="1"/>
              <a:t>lista_ctrl</a:t>
            </a:r>
            <a:r>
              <a:rPr lang="es-AR" dirty="0"/>
              <a:t>);</a:t>
            </a:r>
          </a:p>
          <a:p>
            <a:r>
              <a:rPr lang="es-AR" dirty="0"/>
              <a:t>	</a:t>
            </a:r>
            <a:r>
              <a:rPr lang="es-AR" dirty="0" err="1"/>
              <a:t>int</a:t>
            </a:r>
            <a:r>
              <a:rPr lang="es-AR" dirty="0"/>
              <a:t> id, </a:t>
            </a:r>
            <a:r>
              <a:rPr lang="es-AR" dirty="0" err="1"/>
              <a:t>hay_aviones</a:t>
            </a:r>
            <a:r>
              <a:rPr lang="es-AR" dirty="0"/>
              <a:t>=1, prioridad;</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764704"/>
            <a:ext cx="8712968" cy="5940088"/>
          </a:xfrm>
          <a:prstGeom prst="rect">
            <a:avLst/>
          </a:prstGeom>
        </p:spPr>
        <p:txBody>
          <a:bodyPr wrap="square">
            <a:spAutoFit/>
          </a:bodyPr>
          <a:lstStyle/>
          <a:p>
            <a:r>
              <a:rPr lang="es-AR" sz="1600" dirty="0"/>
              <a:t>	//Ingresan los aviones</a:t>
            </a:r>
          </a:p>
          <a:p>
            <a:r>
              <a:rPr lang="es-AR" sz="1600" dirty="0"/>
              <a:t>	</a:t>
            </a:r>
            <a:r>
              <a:rPr lang="es-AR" sz="1600" dirty="0" err="1"/>
              <a:t>while</a:t>
            </a:r>
            <a:r>
              <a:rPr lang="es-AR" sz="1600" dirty="0"/>
              <a:t>(</a:t>
            </a:r>
            <a:r>
              <a:rPr lang="es-AR" sz="1600" dirty="0" err="1"/>
              <a:t>hay_aviones</a:t>
            </a:r>
            <a:r>
              <a:rPr lang="es-AR" sz="1600" dirty="0"/>
              <a:t>){</a:t>
            </a:r>
          </a:p>
          <a:p>
            <a:r>
              <a:rPr lang="es-AR" sz="1600" dirty="0"/>
              <a:t>		</a:t>
            </a:r>
            <a:r>
              <a:rPr lang="es-AR" sz="1600" dirty="0" err="1"/>
              <a:t>printf</a:t>
            </a:r>
            <a:r>
              <a:rPr lang="es-AR" sz="1600" dirty="0"/>
              <a:t>("Ingrese el identificador del </a:t>
            </a:r>
            <a:r>
              <a:rPr lang="es-AR" sz="1600" dirty="0" err="1"/>
              <a:t>avion</a:t>
            </a:r>
            <a:r>
              <a:rPr lang="es-AR" sz="1600" dirty="0"/>
              <a:t>: \n");</a:t>
            </a:r>
          </a:p>
          <a:p>
            <a:r>
              <a:rPr lang="es-AR" sz="1600" dirty="0"/>
              <a:t>		</a:t>
            </a:r>
            <a:r>
              <a:rPr lang="es-AR" sz="1600" dirty="0" err="1"/>
              <a:t>scanf</a:t>
            </a:r>
            <a:r>
              <a:rPr lang="es-AR" sz="1600" dirty="0"/>
              <a:t>("%d", &amp;id);</a:t>
            </a:r>
          </a:p>
          <a:p>
            <a:r>
              <a:rPr lang="es-AR" sz="1600" dirty="0"/>
              <a:t>		</a:t>
            </a:r>
            <a:r>
              <a:rPr lang="es-AR" sz="1600" dirty="0" err="1"/>
              <a:t>avion</a:t>
            </a:r>
            <a:r>
              <a:rPr lang="es-AR" sz="1600" dirty="0"/>
              <a:t>=buscar(lista, id);</a:t>
            </a:r>
          </a:p>
          <a:p>
            <a:r>
              <a:rPr lang="es-AR" sz="1600" dirty="0"/>
              <a:t>		</a:t>
            </a:r>
            <a:r>
              <a:rPr lang="es-AR" sz="1600" dirty="0" err="1"/>
              <a:t>if</a:t>
            </a:r>
            <a:r>
              <a:rPr lang="es-AR" sz="1600" dirty="0"/>
              <a:t>(</a:t>
            </a:r>
            <a:r>
              <a:rPr lang="es-AR" sz="1600" dirty="0" err="1"/>
              <a:t>avion</a:t>
            </a:r>
            <a:r>
              <a:rPr lang="es-AR" sz="1600" dirty="0"/>
              <a:t>==NULL)</a:t>
            </a:r>
          </a:p>
          <a:p>
            <a:r>
              <a:rPr lang="es-AR" sz="1600" dirty="0"/>
              <a:t>			</a:t>
            </a:r>
            <a:r>
              <a:rPr lang="es-AR" sz="1600" dirty="0" err="1"/>
              <a:t>avion</a:t>
            </a:r>
            <a:r>
              <a:rPr lang="es-AR" sz="1600" dirty="0"/>
              <a:t>=</a:t>
            </a:r>
            <a:r>
              <a:rPr lang="es-AR" sz="1600" dirty="0" err="1"/>
              <a:t>insertar_nuevo</a:t>
            </a:r>
            <a:r>
              <a:rPr lang="es-AR" sz="1600" dirty="0"/>
              <a:t>(&amp;lista, id);</a:t>
            </a:r>
          </a:p>
          <a:p>
            <a:r>
              <a:rPr lang="es-AR" sz="1600" dirty="0"/>
              <a:t>		</a:t>
            </a:r>
            <a:r>
              <a:rPr lang="es-AR" sz="1600" dirty="0" err="1"/>
              <a:t>printf</a:t>
            </a:r>
            <a:r>
              <a:rPr lang="es-AR" sz="1600" dirty="0"/>
              <a:t>("Ingrese la prioridad del </a:t>
            </a:r>
            <a:r>
              <a:rPr lang="es-AR" sz="1600" dirty="0" err="1"/>
              <a:t>avion</a:t>
            </a:r>
            <a:r>
              <a:rPr lang="es-AR" sz="1600" dirty="0"/>
              <a:t>: \n");	</a:t>
            </a:r>
          </a:p>
          <a:p>
            <a:r>
              <a:rPr lang="es-AR" sz="1600" dirty="0"/>
              <a:t>		</a:t>
            </a:r>
            <a:r>
              <a:rPr lang="es-AR" sz="1600" dirty="0" err="1"/>
              <a:t>scanf</a:t>
            </a:r>
            <a:r>
              <a:rPr lang="es-AR" sz="1600" dirty="0"/>
              <a:t>("%d", &amp;prioridad);</a:t>
            </a:r>
          </a:p>
          <a:p>
            <a:r>
              <a:rPr lang="es-AR" sz="1600" dirty="0"/>
              <a:t>		encolar(cola, </a:t>
            </a:r>
            <a:r>
              <a:rPr lang="es-AR" sz="1600" dirty="0" err="1"/>
              <a:t>avion</a:t>
            </a:r>
            <a:r>
              <a:rPr lang="es-AR" sz="1600" dirty="0"/>
              <a:t>, prioridad);</a:t>
            </a:r>
          </a:p>
          <a:p>
            <a:r>
              <a:rPr lang="es-AR" sz="1600" dirty="0"/>
              <a:t>		</a:t>
            </a:r>
            <a:r>
              <a:rPr lang="es-AR" sz="1600" dirty="0" err="1"/>
              <a:t>printf</a:t>
            </a:r>
            <a:r>
              <a:rPr lang="es-AR" sz="1600" dirty="0"/>
              <a:t>("Hay mas aviones? (1-SI/0-NO): \n");	</a:t>
            </a:r>
          </a:p>
          <a:p>
            <a:r>
              <a:rPr lang="es-AR" sz="1600" dirty="0"/>
              <a:t>		</a:t>
            </a:r>
            <a:r>
              <a:rPr lang="es-AR" sz="1600" dirty="0" err="1"/>
              <a:t>scanf</a:t>
            </a:r>
            <a:r>
              <a:rPr lang="es-AR" sz="1600" dirty="0"/>
              <a:t>("%d", &amp;</a:t>
            </a:r>
            <a:r>
              <a:rPr lang="es-AR" sz="1600" dirty="0" err="1"/>
              <a:t>hay_aviones</a:t>
            </a:r>
            <a:r>
              <a:rPr lang="es-AR" sz="1600" dirty="0"/>
              <a:t>);</a:t>
            </a:r>
          </a:p>
          <a:p>
            <a:r>
              <a:rPr lang="es-AR" sz="1600" dirty="0"/>
              <a:t>	}</a:t>
            </a:r>
          </a:p>
          <a:p>
            <a:r>
              <a:rPr lang="es-AR" sz="1600" dirty="0"/>
              <a:t>	//Los aviones van a ser controlados</a:t>
            </a:r>
          </a:p>
          <a:p>
            <a:r>
              <a:rPr lang="es-AR" sz="1600" dirty="0"/>
              <a:t>	</a:t>
            </a:r>
            <a:r>
              <a:rPr lang="es-AR" sz="1600" dirty="0" err="1"/>
              <a:t>while</a:t>
            </a:r>
            <a:r>
              <a:rPr lang="es-AR" sz="1600" dirty="0"/>
              <a:t>(!</a:t>
            </a:r>
            <a:r>
              <a:rPr lang="es-AR" sz="1600" dirty="0" err="1"/>
              <a:t>cola_vacia</a:t>
            </a:r>
            <a:r>
              <a:rPr lang="es-AR" sz="1600" dirty="0"/>
              <a:t>(cola)){</a:t>
            </a:r>
          </a:p>
          <a:p>
            <a:r>
              <a:rPr lang="es-AR" sz="1600" dirty="0"/>
              <a:t>		</a:t>
            </a:r>
            <a:r>
              <a:rPr lang="es-AR" sz="1600" dirty="0" err="1"/>
              <a:t>avion</a:t>
            </a:r>
            <a:r>
              <a:rPr lang="es-AR" sz="1600" dirty="0"/>
              <a:t>=desencolar(cola);</a:t>
            </a:r>
          </a:p>
          <a:p>
            <a:r>
              <a:rPr lang="es-AR" sz="1600" dirty="0"/>
              <a:t>		</a:t>
            </a:r>
            <a:r>
              <a:rPr lang="es-AR" sz="1600" dirty="0" err="1"/>
              <a:t>insertar_ctrl</a:t>
            </a:r>
            <a:r>
              <a:rPr lang="es-AR" sz="1600" dirty="0"/>
              <a:t>(&amp;</a:t>
            </a:r>
            <a:r>
              <a:rPr lang="es-AR" sz="1600" dirty="0" err="1"/>
              <a:t>lista_ctrl</a:t>
            </a:r>
            <a:r>
              <a:rPr lang="es-AR" sz="1600" dirty="0"/>
              <a:t>, </a:t>
            </a:r>
            <a:r>
              <a:rPr lang="es-AR" sz="1600" dirty="0" err="1"/>
              <a:t>avion</a:t>
            </a:r>
            <a:r>
              <a:rPr lang="es-AR" sz="1600" dirty="0"/>
              <a:t>);</a:t>
            </a:r>
          </a:p>
          <a:p>
            <a:r>
              <a:rPr lang="es-AR" sz="1600" dirty="0"/>
              <a:t>	}</a:t>
            </a:r>
          </a:p>
          <a:p>
            <a:r>
              <a:rPr lang="es-AR" sz="1600" dirty="0"/>
              <a:t>	//Se revisa recursivamente la lista de control</a:t>
            </a:r>
          </a:p>
          <a:p>
            <a:r>
              <a:rPr lang="es-AR" sz="1600" dirty="0"/>
              <a:t>	</a:t>
            </a:r>
            <a:r>
              <a:rPr lang="es-AR" sz="1600" dirty="0" err="1"/>
              <a:t>recorrer_recursivamente</a:t>
            </a:r>
            <a:r>
              <a:rPr lang="es-AR" sz="1600" dirty="0"/>
              <a:t>(</a:t>
            </a:r>
            <a:r>
              <a:rPr lang="es-AR" sz="1600" dirty="0" err="1"/>
              <a:t>lista_ctrl</a:t>
            </a:r>
            <a:r>
              <a:rPr lang="es-AR" sz="1600" dirty="0"/>
              <a:t>);</a:t>
            </a:r>
          </a:p>
          <a:p>
            <a:r>
              <a:rPr lang="es-AR" sz="1600" dirty="0"/>
              <a:t>	</a:t>
            </a:r>
            <a:r>
              <a:rPr lang="es-AR" sz="1600" dirty="0" err="1"/>
              <a:t>printf</a:t>
            </a:r>
            <a:r>
              <a:rPr lang="es-AR" sz="1600" dirty="0"/>
              <a:t>("\n");</a:t>
            </a:r>
          </a:p>
          <a:p>
            <a:r>
              <a:rPr lang="es-AR" sz="1600" dirty="0"/>
              <a:t>	</a:t>
            </a:r>
            <a:r>
              <a:rPr lang="es-AR" sz="1600" dirty="0" err="1"/>
              <a:t>system</a:t>
            </a:r>
            <a:r>
              <a:rPr lang="es-AR" sz="1600" dirty="0"/>
              <a:t>("pause");</a:t>
            </a:r>
          </a:p>
          <a:p>
            <a:r>
              <a:rPr lang="es-AR" sz="1600"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5693866"/>
          </a:xfrm>
          <a:prstGeom prst="rect">
            <a:avLst/>
          </a:prstGeom>
        </p:spPr>
        <p:txBody>
          <a:bodyPr wrap="square">
            <a:spAutoFit/>
          </a:bodyPr>
          <a:lstStyle/>
          <a:p>
            <a:r>
              <a:rPr lang="es-AR" sz="1600" dirty="0" err="1"/>
              <a:t>void</a:t>
            </a:r>
            <a:r>
              <a:rPr lang="es-AR" sz="1600" dirty="0"/>
              <a:t> </a:t>
            </a:r>
            <a:r>
              <a:rPr lang="es-AR" sz="1600" dirty="0" err="1"/>
              <a:t>crear_lista</a:t>
            </a:r>
            <a:r>
              <a:rPr lang="es-AR" sz="1600" dirty="0"/>
              <a:t>(nodo **lista){</a:t>
            </a:r>
          </a:p>
          <a:p>
            <a:r>
              <a:rPr lang="es-AR" sz="1600" dirty="0"/>
              <a:t>	*lista=NULL;</a:t>
            </a:r>
          </a:p>
          <a:p>
            <a:r>
              <a:rPr lang="es-AR" sz="1600" dirty="0"/>
              <a:t>}</a:t>
            </a:r>
          </a:p>
          <a:p>
            <a:r>
              <a:rPr lang="es-AR" sz="1600" dirty="0" err="1"/>
              <a:t>void</a:t>
            </a:r>
            <a:r>
              <a:rPr lang="es-AR" sz="1600" dirty="0"/>
              <a:t> </a:t>
            </a:r>
            <a:r>
              <a:rPr lang="es-AR" sz="1600" dirty="0" err="1"/>
              <a:t>crear_cola</a:t>
            </a:r>
            <a:r>
              <a:rPr lang="es-AR" sz="1600" dirty="0"/>
              <a:t>(</a:t>
            </a:r>
            <a:r>
              <a:rPr lang="es-AR" sz="1600" dirty="0" err="1"/>
              <a:t>t_cola</a:t>
            </a:r>
            <a:r>
              <a:rPr lang="es-AR" sz="1600" dirty="0"/>
              <a:t> cola[]){</a:t>
            </a:r>
          </a:p>
          <a:p>
            <a:r>
              <a:rPr lang="es-AR" sz="1600" dirty="0"/>
              <a:t>	</a:t>
            </a:r>
            <a:r>
              <a:rPr lang="es-AR" sz="1600" dirty="0" err="1"/>
              <a:t>for</a:t>
            </a:r>
            <a:r>
              <a:rPr lang="es-AR" sz="1600" dirty="0"/>
              <a:t>(</a:t>
            </a:r>
            <a:r>
              <a:rPr lang="es-AR" sz="1600" dirty="0" err="1"/>
              <a:t>int</a:t>
            </a:r>
            <a:r>
              <a:rPr lang="es-AR" sz="1600" dirty="0"/>
              <a:t> i=0; i&lt;15; i++){</a:t>
            </a:r>
          </a:p>
          <a:p>
            <a:r>
              <a:rPr lang="es-AR" sz="1600" dirty="0"/>
              <a:t>		cola[i].primero=NULL;</a:t>
            </a:r>
          </a:p>
          <a:p>
            <a:r>
              <a:rPr lang="es-AR" sz="1600" dirty="0"/>
              <a:t>		cola[i].ultimo=NULL;</a:t>
            </a:r>
          </a:p>
          <a:p>
            <a:r>
              <a:rPr lang="es-AR" sz="1600" dirty="0"/>
              <a:t>	}</a:t>
            </a:r>
          </a:p>
          <a:p>
            <a:r>
              <a:rPr lang="es-AR" sz="1600" dirty="0"/>
              <a:t>}</a:t>
            </a:r>
          </a:p>
          <a:p>
            <a:r>
              <a:rPr lang="es-AR" sz="1600" dirty="0" err="1"/>
              <a:t>void</a:t>
            </a:r>
            <a:r>
              <a:rPr lang="es-AR" sz="1600" dirty="0"/>
              <a:t> </a:t>
            </a:r>
            <a:r>
              <a:rPr lang="es-AR" sz="1600" dirty="0" err="1"/>
              <a:t>crear_lista_ctrl</a:t>
            </a:r>
            <a:r>
              <a:rPr lang="es-AR" sz="1600" dirty="0"/>
              <a:t>(</a:t>
            </a:r>
            <a:r>
              <a:rPr lang="es-AR" sz="1600" dirty="0" err="1"/>
              <a:t>nodo_ctrl</a:t>
            </a:r>
            <a:r>
              <a:rPr lang="es-AR" sz="1600" dirty="0"/>
              <a:t> **</a:t>
            </a:r>
            <a:r>
              <a:rPr lang="es-AR" sz="1600" dirty="0" err="1"/>
              <a:t>lista_ctrl</a:t>
            </a:r>
            <a:r>
              <a:rPr lang="es-AR" sz="1600" dirty="0"/>
              <a:t>){</a:t>
            </a:r>
          </a:p>
          <a:p>
            <a:r>
              <a:rPr lang="es-AR" sz="1600" dirty="0"/>
              <a:t>	*</a:t>
            </a:r>
            <a:r>
              <a:rPr lang="es-AR" sz="1600" dirty="0" err="1"/>
              <a:t>lista_ctrl</a:t>
            </a:r>
            <a:r>
              <a:rPr lang="es-AR" sz="1600" dirty="0"/>
              <a:t>=NULL;</a:t>
            </a:r>
          </a:p>
          <a:p>
            <a:r>
              <a:rPr lang="es-AR" sz="1600" dirty="0"/>
              <a:t>}</a:t>
            </a:r>
          </a:p>
          <a:p>
            <a:r>
              <a:rPr lang="es-AR" sz="1600" dirty="0"/>
              <a:t>nodo *buscar(nodo *lista, </a:t>
            </a:r>
            <a:r>
              <a:rPr lang="es-AR" sz="1600" dirty="0" err="1"/>
              <a:t>int</a:t>
            </a:r>
            <a:r>
              <a:rPr lang="es-AR" sz="1600" dirty="0"/>
              <a:t> id){</a:t>
            </a:r>
          </a:p>
          <a:p>
            <a:r>
              <a:rPr lang="es-AR" sz="1600" dirty="0"/>
              <a:t>	nodo *</a:t>
            </a:r>
            <a:r>
              <a:rPr lang="es-AR" sz="1600" dirty="0" err="1"/>
              <a:t>avion</a:t>
            </a:r>
            <a:r>
              <a:rPr lang="es-AR" sz="1600" dirty="0"/>
              <a:t>;</a:t>
            </a:r>
          </a:p>
          <a:p>
            <a:r>
              <a:rPr lang="es-AR" sz="1600" dirty="0"/>
              <a:t>	</a:t>
            </a:r>
            <a:r>
              <a:rPr lang="es-AR" sz="1600" dirty="0" err="1"/>
              <a:t>avion</a:t>
            </a:r>
            <a:r>
              <a:rPr lang="es-AR" sz="1600" dirty="0"/>
              <a:t>=lista;</a:t>
            </a:r>
          </a:p>
          <a:p>
            <a:r>
              <a:rPr lang="es-AR" sz="1600" dirty="0"/>
              <a:t>	</a:t>
            </a:r>
            <a:r>
              <a:rPr lang="es-AR" sz="1600" dirty="0" err="1"/>
              <a:t>while</a:t>
            </a:r>
            <a:r>
              <a:rPr lang="es-AR" sz="1600" dirty="0"/>
              <a:t>(</a:t>
            </a:r>
            <a:r>
              <a:rPr lang="es-AR" sz="1600" dirty="0" err="1"/>
              <a:t>avion</a:t>
            </a:r>
            <a:r>
              <a:rPr lang="es-AR" sz="1600" dirty="0"/>
              <a:t>!=NULL){</a:t>
            </a:r>
          </a:p>
          <a:p>
            <a:r>
              <a:rPr lang="es-AR" sz="1600" dirty="0"/>
              <a:t>		</a:t>
            </a:r>
            <a:r>
              <a:rPr lang="es-AR" sz="1600" dirty="0" err="1"/>
              <a:t>if</a:t>
            </a:r>
            <a:r>
              <a:rPr lang="es-AR" sz="1600" dirty="0"/>
              <a:t>(</a:t>
            </a:r>
            <a:r>
              <a:rPr lang="es-AR" sz="1600" dirty="0" err="1"/>
              <a:t>avion</a:t>
            </a:r>
            <a:r>
              <a:rPr lang="es-AR" sz="1600" dirty="0"/>
              <a:t>-&gt;</a:t>
            </a:r>
            <a:r>
              <a:rPr lang="es-AR" sz="1600" dirty="0" smtClean="0"/>
              <a:t>id==id</a:t>
            </a:r>
            <a:r>
              <a:rPr lang="es-AR" sz="1600" dirty="0"/>
              <a:t>)</a:t>
            </a:r>
          </a:p>
          <a:p>
            <a:r>
              <a:rPr lang="es-AR" sz="1600" dirty="0"/>
              <a:t>			break;</a:t>
            </a:r>
          </a:p>
          <a:p>
            <a:r>
              <a:rPr lang="es-AR" sz="1600" dirty="0"/>
              <a:t>		</a:t>
            </a:r>
            <a:r>
              <a:rPr lang="es-AR" sz="1600" dirty="0" err="1"/>
              <a:t>avion</a:t>
            </a:r>
            <a:r>
              <a:rPr lang="es-AR" sz="1600" dirty="0"/>
              <a:t>=</a:t>
            </a:r>
            <a:r>
              <a:rPr lang="es-AR" sz="1600" dirty="0" err="1"/>
              <a:t>avion</a:t>
            </a:r>
            <a:r>
              <a:rPr lang="es-AR" sz="1600" dirty="0"/>
              <a:t>-&gt;</a:t>
            </a:r>
            <a:r>
              <a:rPr lang="es-AR" sz="1600" dirty="0" err="1"/>
              <a:t>sig</a:t>
            </a:r>
            <a:r>
              <a:rPr lang="es-AR" sz="1600" dirty="0"/>
              <a:t>;</a:t>
            </a:r>
          </a:p>
          <a:p>
            <a:r>
              <a:rPr lang="es-AR" sz="1600" dirty="0"/>
              <a:t>	}</a:t>
            </a:r>
          </a:p>
          <a:p>
            <a:r>
              <a:rPr lang="es-AR" sz="1600" dirty="0"/>
              <a:t>	</a:t>
            </a:r>
            <a:r>
              <a:rPr lang="es-AR" sz="1600" dirty="0" err="1"/>
              <a:t>return</a:t>
            </a:r>
            <a:r>
              <a:rPr lang="es-AR" sz="1600" dirty="0"/>
              <a:t> </a:t>
            </a:r>
            <a:r>
              <a:rPr lang="es-AR" sz="1600" dirty="0" err="1"/>
              <a:t>avion</a:t>
            </a:r>
            <a:r>
              <a:rPr lang="es-AR" sz="1600" dirty="0"/>
              <a:t>;</a:t>
            </a:r>
          </a:p>
          <a:p>
            <a:r>
              <a:rPr lang="es-AR" sz="1600"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836712"/>
            <a:ext cx="8568952" cy="5693866"/>
          </a:xfrm>
          <a:prstGeom prst="rect">
            <a:avLst/>
          </a:prstGeom>
        </p:spPr>
        <p:txBody>
          <a:bodyPr wrap="square">
            <a:spAutoFit/>
          </a:bodyPr>
          <a:lstStyle/>
          <a:p>
            <a:r>
              <a:rPr lang="es-AR" sz="1600" dirty="0"/>
              <a:t>nodo *</a:t>
            </a:r>
            <a:r>
              <a:rPr lang="es-AR" sz="1600" dirty="0" err="1"/>
              <a:t>insertar_nuevo</a:t>
            </a:r>
            <a:r>
              <a:rPr lang="es-AR" sz="1600" dirty="0"/>
              <a:t>(nodo **lista, </a:t>
            </a:r>
            <a:r>
              <a:rPr lang="es-AR" sz="1600" dirty="0" err="1"/>
              <a:t>int</a:t>
            </a:r>
            <a:r>
              <a:rPr lang="es-AR" sz="1600" dirty="0"/>
              <a:t> id){</a:t>
            </a:r>
          </a:p>
          <a:p>
            <a:r>
              <a:rPr lang="es-AR" sz="1600" dirty="0"/>
              <a:t>	nodo *actual, *anterior;</a:t>
            </a:r>
          </a:p>
          <a:p>
            <a:r>
              <a:rPr lang="es-AR" sz="1600" dirty="0"/>
              <a:t>	nodo *nuevo=(nodo *)</a:t>
            </a:r>
            <a:r>
              <a:rPr lang="es-AR" sz="1600" dirty="0" err="1"/>
              <a:t>malloc</a:t>
            </a:r>
            <a:r>
              <a:rPr lang="es-AR" sz="1600" dirty="0"/>
              <a:t>(</a:t>
            </a:r>
            <a:r>
              <a:rPr lang="es-AR" sz="1600" dirty="0" err="1"/>
              <a:t>sizeof</a:t>
            </a:r>
            <a:r>
              <a:rPr lang="es-AR" sz="1600" dirty="0"/>
              <a:t>(nodo));</a:t>
            </a:r>
          </a:p>
          <a:p>
            <a:r>
              <a:rPr lang="es-AR" sz="1600" dirty="0"/>
              <a:t>	nuevo-&gt;id=id;</a:t>
            </a:r>
          </a:p>
          <a:p>
            <a:r>
              <a:rPr lang="es-AR" sz="1600" dirty="0"/>
              <a:t>	</a:t>
            </a:r>
            <a:r>
              <a:rPr lang="es-AR" sz="1600" dirty="0" err="1"/>
              <a:t>printf</a:t>
            </a:r>
            <a:r>
              <a:rPr lang="es-AR" sz="1600" dirty="0"/>
              <a:t>("Ingrese la </a:t>
            </a:r>
            <a:r>
              <a:rPr lang="es-AR" sz="1600" dirty="0" err="1"/>
              <a:t>aerolinea</a:t>
            </a:r>
            <a:r>
              <a:rPr lang="es-AR" sz="1600" dirty="0"/>
              <a:t>: \n");</a:t>
            </a:r>
          </a:p>
          <a:p>
            <a:r>
              <a:rPr lang="es-AR" sz="1600" dirty="0"/>
              <a:t>	</a:t>
            </a:r>
            <a:r>
              <a:rPr lang="es-AR" sz="1600" dirty="0" err="1"/>
              <a:t>scanf</a:t>
            </a:r>
            <a:r>
              <a:rPr lang="es-AR" sz="1600" dirty="0"/>
              <a:t>("%s", &amp;nuevo-&gt;</a:t>
            </a:r>
            <a:r>
              <a:rPr lang="es-AR" sz="1600" dirty="0" err="1"/>
              <a:t>aerolinea</a:t>
            </a:r>
            <a:r>
              <a:rPr lang="es-AR" sz="1600" dirty="0"/>
              <a:t>);</a:t>
            </a:r>
          </a:p>
          <a:p>
            <a:r>
              <a:rPr lang="es-AR" sz="1600" dirty="0"/>
              <a:t>	</a:t>
            </a:r>
            <a:r>
              <a:rPr lang="es-AR" sz="1600" dirty="0" err="1"/>
              <a:t>printf</a:t>
            </a:r>
            <a:r>
              <a:rPr lang="es-AR" sz="1600" dirty="0"/>
              <a:t>("Ingrese la nacionalidad: \n");</a:t>
            </a:r>
          </a:p>
          <a:p>
            <a:r>
              <a:rPr lang="es-AR" sz="1600" dirty="0"/>
              <a:t>	</a:t>
            </a:r>
            <a:r>
              <a:rPr lang="es-AR" sz="1600" dirty="0" err="1"/>
              <a:t>scanf</a:t>
            </a:r>
            <a:r>
              <a:rPr lang="es-AR" sz="1600" dirty="0"/>
              <a:t>("%s", &amp;nuevo-&gt;nacionalidad);</a:t>
            </a:r>
          </a:p>
          <a:p>
            <a:r>
              <a:rPr lang="es-AR" sz="1600" dirty="0"/>
              <a:t>	</a:t>
            </a:r>
            <a:r>
              <a:rPr lang="es-AR" sz="1600" dirty="0" err="1"/>
              <a:t>printf</a:t>
            </a:r>
            <a:r>
              <a:rPr lang="es-AR" sz="1600" dirty="0"/>
              <a:t>("Ingrese el tipo de </a:t>
            </a:r>
            <a:r>
              <a:rPr lang="es-AR" sz="1600" dirty="0" err="1"/>
              <a:t>avion</a:t>
            </a:r>
            <a:r>
              <a:rPr lang="es-AR" sz="1600" dirty="0"/>
              <a:t>: \n");</a:t>
            </a:r>
          </a:p>
          <a:p>
            <a:r>
              <a:rPr lang="es-AR" sz="1600" dirty="0"/>
              <a:t>	</a:t>
            </a:r>
            <a:r>
              <a:rPr lang="es-AR" sz="1600" dirty="0" err="1"/>
              <a:t>scanf</a:t>
            </a:r>
            <a:r>
              <a:rPr lang="es-AR" sz="1600" dirty="0"/>
              <a:t>("%s", &amp;nuevo-&gt;tipo);</a:t>
            </a:r>
          </a:p>
          <a:p>
            <a:r>
              <a:rPr lang="es-AR" sz="1600" dirty="0"/>
              <a:t>	</a:t>
            </a:r>
            <a:r>
              <a:rPr lang="es-AR" sz="1600" dirty="0" err="1"/>
              <a:t>printf</a:t>
            </a:r>
            <a:r>
              <a:rPr lang="es-AR" sz="1600" dirty="0"/>
              <a:t>("Ingrese el piloto: \n");</a:t>
            </a:r>
          </a:p>
          <a:p>
            <a:r>
              <a:rPr lang="es-AR" sz="1600" dirty="0"/>
              <a:t>	</a:t>
            </a:r>
            <a:r>
              <a:rPr lang="es-AR" sz="1600" dirty="0" err="1"/>
              <a:t>scanf</a:t>
            </a:r>
            <a:r>
              <a:rPr lang="es-AR" sz="1600" dirty="0"/>
              <a:t>("%s", &amp;nuevo-&gt;piloto);</a:t>
            </a:r>
          </a:p>
          <a:p>
            <a:r>
              <a:rPr lang="es-AR" sz="1600" dirty="0"/>
              <a:t>	</a:t>
            </a:r>
            <a:r>
              <a:rPr lang="es-AR" sz="1600" dirty="0" err="1"/>
              <a:t>printf</a:t>
            </a:r>
            <a:r>
              <a:rPr lang="es-AR" sz="1600" dirty="0"/>
              <a:t>("Ingrese el origen: \n");</a:t>
            </a:r>
          </a:p>
          <a:p>
            <a:r>
              <a:rPr lang="es-AR" sz="1600" dirty="0"/>
              <a:t>	</a:t>
            </a:r>
            <a:r>
              <a:rPr lang="es-AR" sz="1600" dirty="0" err="1"/>
              <a:t>scanf</a:t>
            </a:r>
            <a:r>
              <a:rPr lang="es-AR" sz="1600" dirty="0"/>
              <a:t>("%s", &amp;nuevo-&gt;origen);</a:t>
            </a:r>
          </a:p>
          <a:p>
            <a:r>
              <a:rPr lang="es-AR" sz="1600" dirty="0"/>
              <a:t>	</a:t>
            </a:r>
            <a:r>
              <a:rPr lang="es-AR" sz="1600" dirty="0" err="1"/>
              <a:t>printf</a:t>
            </a:r>
            <a:r>
              <a:rPr lang="es-AR" sz="1600" dirty="0"/>
              <a:t>("Ingrese el arribo: \n");</a:t>
            </a:r>
          </a:p>
          <a:p>
            <a:r>
              <a:rPr lang="es-AR" sz="1600" dirty="0"/>
              <a:t>	</a:t>
            </a:r>
            <a:r>
              <a:rPr lang="es-AR" sz="1600" dirty="0" err="1"/>
              <a:t>scanf</a:t>
            </a:r>
            <a:r>
              <a:rPr lang="es-AR" sz="1600" dirty="0"/>
              <a:t>("%d", &amp;nuevo-&gt;</a:t>
            </a:r>
            <a:r>
              <a:rPr lang="es-AR" sz="1600" dirty="0" err="1"/>
              <a:t>fecha_arribo</a:t>
            </a:r>
            <a:r>
              <a:rPr lang="es-AR" sz="1600" dirty="0"/>
              <a:t>);</a:t>
            </a:r>
          </a:p>
          <a:p>
            <a:r>
              <a:rPr lang="es-AR" sz="1600" dirty="0"/>
              <a:t>	</a:t>
            </a:r>
            <a:r>
              <a:rPr lang="es-AR" sz="1600" dirty="0" err="1"/>
              <a:t>printf</a:t>
            </a:r>
            <a:r>
              <a:rPr lang="es-AR" sz="1600" dirty="0"/>
              <a:t>("Ingrese la capacidad: \n");</a:t>
            </a:r>
          </a:p>
          <a:p>
            <a:r>
              <a:rPr lang="es-AR" sz="1600" dirty="0"/>
              <a:t>	</a:t>
            </a:r>
            <a:r>
              <a:rPr lang="es-AR" sz="1600" dirty="0" err="1"/>
              <a:t>scanf</a:t>
            </a:r>
            <a:r>
              <a:rPr lang="es-AR" sz="1600" dirty="0"/>
              <a:t>("%d", &amp;nuevo-&gt;capacidad);</a:t>
            </a:r>
          </a:p>
          <a:p>
            <a:r>
              <a:rPr lang="es-AR" sz="1600" dirty="0"/>
              <a:t>	</a:t>
            </a:r>
            <a:r>
              <a:rPr lang="es-AR" sz="1600" dirty="0" err="1"/>
              <a:t>printf</a:t>
            </a:r>
            <a:r>
              <a:rPr lang="es-AR" sz="1600" dirty="0"/>
              <a:t>("Ingrese la cantidad de pasajeros: \n");</a:t>
            </a:r>
          </a:p>
          <a:p>
            <a:r>
              <a:rPr lang="es-AR" sz="1600" dirty="0"/>
              <a:t>	</a:t>
            </a:r>
            <a:r>
              <a:rPr lang="es-AR" sz="1600" dirty="0" err="1"/>
              <a:t>scanf</a:t>
            </a:r>
            <a:r>
              <a:rPr lang="es-AR" sz="1600" dirty="0"/>
              <a:t>("%d", &amp;nuevo-&gt;pasajeros);</a:t>
            </a:r>
          </a:p>
          <a:p>
            <a:r>
              <a:rPr lang="es-AR" sz="1600" dirty="0"/>
              <a:t>	</a:t>
            </a:r>
            <a:r>
              <a:rPr lang="es-AR" sz="1600" dirty="0" err="1"/>
              <a:t>printf</a:t>
            </a:r>
            <a:r>
              <a:rPr lang="es-AR" sz="1600" dirty="0"/>
              <a:t>("Ingrese el numero de vuelo: \n");</a:t>
            </a:r>
          </a:p>
          <a:p>
            <a:r>
              <a:rPr lang="es-AR" sz="1600" dirty="0"/>
              <a:t>	</a:t>
            </a:r>
            <a:r>
              <a:rPr lang="es-AR" sz="1600" dirty="0" err="1"/>
              <a:t>scanf</a:t>
            </a:r>
            <a:r>
              <a:rPr lang="es-AR" sz="1600" dirty="0"/>
              <a:t>("%d", &amp;nuevo-&gt;</a:t>
            </a:r>
            <a:r>
              <a:rPr lang="es-AR" sz="1600" dirty="0" err="1"/>
              <a:t>nro_vuelo</a:t>
            </a:r>
            <a:r>
              <a:rPr lang="es-AR" sz="1600"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2308324"/>
          </a:xfrm>
          <a:prstGeom prst="rect">
            <a:avLst/>
          </a:prstGeom>
        </p:spPr>
        <p:txBody>
          <a:bodyPr wrap="square">
            <a:spAutoFit/>
          </a:bodyPr>
          <a:lstStyle/>
          <a:p>
            <a:pPr algn="just"/>
            <a:r>
              <a:rPr lang="es-AR" cap="all" dirty="0"/>
              <a:t>COMIENZA LA ATENCIÓN DE PACIENTES: HABRÁ UN WHILE (MIENTRAS) LA COLA DE ATENCIÓN A ACIENTES NO ESTÉ VACÍA, ENTONCES SE REALIZARÁN (DENTRO DE ESE MIENTRAS COLA NO VACÍA) LAS SIGUIENTES OPERACIONES:</a:t>
            </a:r>
          </a:p>
          <a:p>
            <a:pPr marL="800100" lvl="1" indent="-342900" algn="just">
              <a:buFont typeface="+mj-lt"/>
              <a:buAutoNum type="arabicParenR"/>
            </a:pPr>
            <a:r>
              <a:rPr lang="es-AR" cap="all" dirty="0"/>
              <a:t>SE DESENCOLA EL SIGUIENTE PACIENTE.</a:t>
            </a:r>
          </a:p>
          <a:p>
            <a:pPr marL="800100" lvl="1" indent="-342900" algn="just">
              <a:buFont typeface="+mj-lt"/>
              <a:buAutoNum type="arabicParenR"/>
            </a:pPr>
            <a:r>
              <a:rPr lang="es-AR" cap="all" dirty="0"/>
              <a:t>SE ACTUALIZAN LOS DATOS (SE ATIENDE AL PACIENTE).</a:t>
            </a:r>
          </a:p>
          <a:p>
            <a:pPr marL="800100" lvl="1" indent="-342900" algn="just">
              <a:buFont typeface="+mj-lt"/>
              <a:buAutoNum type="arabicParenR"/>
            </a:pPr>
            <a:r>
              <a:rPr lang="es-AR" cap="all" dirty="0"/>
              <a:t>SI HAY QUE HACERLE ANÁLISIS SE CREA EL NODO DE ANÁLISIS Y SE ENCOLA EN LA COLA DE ANÁLISIS.</a:t>
            </a:r>
          </a:p>
          <a:p>
            <a:pPr marL="800100" lvl="1" indent="-342900" algn="just">
              <a:buFont typeface="+mj-lt"/>
              <a:buAutoNum type="arabicParenR"/>
            </a:pPr>
            <a:r>
              <a:rPr lang="es-AR" cap="all" dirty="0"/>
              <a:t>TERMINA EL WHILE (MIENTRAS COLA NO VACÍA).</a:t>
            </a:r>
          </a:p>
        </p:txBody>
      </p:sp>
      <p:sp>
        <p:nvSpPr>
          <p:cNvPr id="3" name="2 Rectángulo"/>
          <p:cNvSpPr/>
          <p:nvPr/>
        </p:nvSpPr>
        <p:spPr>
          <a:xfrm>
            <a:off x="107504" y="3573016"/>
            <a:ext cx="8856984" cy="2585323"/>
          </a:xfrm>
          <a:prstGeom prst="rect">
            <a:avLst/>
          </a:prstGeom>
        </p:spPr>
        <p:txBody>
          <a:bodyPr wrap="square">
            <a:spAutoFit/>
          </a:bodyPr>
          <a:lstStyle/>
          <a:p>
            <a:r>
              <a:rPr lang="es-AR" dirty="0"/>
              <a:t>	while(!</a:t>
            </a:r>
            <a:r>
              <a:rPr lang="es-AR" dirty="0" err="1"/>
              <a:t>cola_pacientes_vacia</a:t>
            </a:r>
            <a:r>
              <a:rPr lang="es-AR" dirty="0"/>
              <a:t>(</a:t>
            </a:r>
            <a:r>
              <a:rPr lang="es-AR" dirty="0" err="1"/>
              <a:t>cola_pacientes</a:t>
            </a:r>
            <a:r>
              <a:rPr lang="es-AR" dirty="0"/>
              <a:t>)){</a:t>
            </a:r>
          </a:p>
          <a:p>
            <a:r>
              <a:rPr lang="es-AR" dirty="0"/>
              <a:t>		paciente=</a:t>
            </a:r>
            <a:r>
              <a:rPr lang="es-AR" dirty="0" err="1"/>
              <a:t>desencolar_paciente</a:t>
            </a:r>
            <a:r>
              <a:rPr lang="es-AR" dirty="0"/>
              <a:t>(</a:t>
            </a:r>
            <a:r>
              <a:rPr lang="es-AR" dirty="0" err="1"/>
              <a:t>cola_pacientes</a:t>
            </a:r>
            <a:r>
              <a:rPr lang="es-AR" dirty="0"/>
              <a:t>);</a:t>
            </a:r>
          </a:p>
          <a:p>
            <a:r>
              <a:rPr lang="es-AR" dirty="0"/>
              <a:t>		</a:t>
            </a:r>
            <a:r>
              <a:rPr lang="es-AR" dirty="0" err="1"/>
              <a:t>atender_paciente</a:t>
            </a:r>
            <a:r>
              <a:rPr lang="es-AR" dirty="0"/>
              <a:t>(paciente);</a:t>
            </a:r>
          </a:p>
          <a:p>
            <a:r>
              <a:rPr lang="es-AR" dirty="0"/>
              <a:t>		</a:t>
            </a:r>
            <a:r>
              <a:rPr lang="es-AR" dirty="0" err="1"/>
              <a:t>printf</a:t>
            </a:r>
            <a:r>
              <a:rPr lang="es-AR" dirty="0"/>
              <a:t>("\n");</a:t>
            </a:r>
          </a:p>
          <a:p>
            <a:r>
              <a:rPr lang="es-AR" dirty="0"/>
              <a:t>		</a:t>
            </a:r>
            <a:r>
              <a:rPr lang="es-AR" dirty="0" err="1"/>
              <a:t>printf</a:t>
            </a:r>
            <a:r>
              <a:rPr lang="es-AR" dirty="0"/>
              <a:t>("Ingrese si requiere </a:t>
            </a:r>
            <a:r>
              <a:rPr lang="es-AR" dirty="0" err="1"/>
              <a:t>analisis</a:t>
            </a:r>
            <a:r>
              <a:rPr lang="es-AR" dirty="0"/>
              <a:t> el paciente (1 para SI, 0 para NO): \n");</a:t>
            </a:r>
          </a:p>
          <a:p>
            <a:r>
              <a:rPr lang="es-AR" dirty="0"/>
              <a:t>		</a:t>
            </a:r>
            <a:r>
              <a:rPr lang="es-AR" dirty="0" err="1"/>
              <a:t>scanf</a:t>
            </a:r>
            <a:r>
              <a:rPr lang="es-AR" dirty="0"/>
              <a:t>("%d", &amp;</a:t>
            </a:r>
            <a:r>
              <a:rPr lang="es-AR" dirty="0" err="1"/>
              <a:t>analisis</a:t>
            </a:r>
            <a:r>
              <a:rPr lang="es-AR" dirty="0"/>
              <a:t>);</a:t>
            </a:r>
          </a:p>
          <a:p>
            <a:r>
              <a:rPr lang="es-AR" dirty="0"/>
              <a:t>		</a:t>
            </a:r>
            <a:r>
              <a:rPr lang="es-AR" dirty="0" err="1"/>
              <a:t>if</a:t>
            </a:r>
            <a:r>
              <a:rPr lang="es-AR" dirty="0"/>
              <a:t>(</a:t>
            </a:r>
            <a:r>
              <a:rPr lang="es-AR" dirty="0" err="1"/>
              <a:t>analisis</a:t>
            </a:r>
            <a:r>
              <a:rPr lang="es-AR" dirty="0"/>
              <a:t>)</a:t>
            </a:r>
          </a:p>
          <a:p>
            <a:r>
              <a:rPr lang="es-AR" dirty="0"/>
              <a:t>			</a:t>
            </a:r>
            <a:r>
              <a:rPr lang="es-AR" dirty="0" err="1"/>
              <a:t>encolar_analisis</a:t>
            </a:r>
            <a:r>
              <a:rPr lang="es-AR" dirty="0"/>
              <a:t>(&amp;</a:t>
            </a:r>
            <a:r>
              <a:rPr lang="es-AR" dirty="0" err="1"/>
              <a:t>cola_analisis</a:t>
            </a:r>
            <a:r>
              <a:rPr lang="es-AR" dirty="0"/>
              <a:t>, paciente);</a:t>
            </a:r>
          </a:p>
          <a:p>
            <a:r>
              <a:rPr lang="es-AR" dirty="0"/>
              <a:t>	}</a:t>
            </a:r>
          </a:p>
        </p:txBody>
      </p:sp>
    </p:spTree>
    <p:extLst>
      <p:ext uri="{BB962C8B-B14F-4D97-AF65-F5344CB8AC3E}">
        <p14:creationId xmlns:p14="http://schemas.microsoft.com/office/powerpoint/2010/main" val="5911061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640960" cy="4247317"/>
          </a:xfrm>
          <a:prstGeom prst="rect">
            <a:avLst/>
          </a:prstGeom>
        </p:spPr>
        <p:txBody>
          <a:bodyPr wrap="square">
            <a:spAutoFit/>
          </a:bodyPr>
          <a:lstStyle/>
          <a:p>
            <a:r>
              <a:rPr lang="es-AR" dirty="0"/>
              <a:t>	actual=*lista;</a:t>
            </a:r>
          </a:p>
          <a:p>
            <a:r>
              <a:rPr lang="es-AR" dirty="0"/>
              <a:t>	anterior=NULL;</a:t>
            </a:r>
          </a:p>
          <a:p>
            <a:r>
              <a:rPr lang="es-AR" dirty="0"/>
              <a:t>	</a:t>
            </a:r>
            <a:r>
              <a:rPr lang="es-AR" dirty="0" err="1"/>
              <a:t>while</a:t>
            </a:r>
            <a:r>
              <a:rPr lang="es-AR" dirty="0"/>
              <a:t>(actual!=NULL &amp;&amp; actual-&gt;id&lt;id){</a:t>
            </a:r>
          </a:p>
          <a:p>
            <a:r>
              <a:rPr lang="es-AR" dirty="0"/>
              <a:t>		anterior=actual;</a:t>
            </a:r>
          </a:p>
          <a:p>
            <a:r>
              <a:rPr lang="es-AR" dirty="0"/>
              <a:t>		actual=actual-&gt;</a:t>
            </a:r>
            <a:r>
              <a:rPr lang="es-AR" dirty="0" err="1"/>
              <a:t>sig</a:t>
            </a:r>
            <a:r>
              <a:rPr lang="es-AR" dirty="0"/>
              <a:t>;</a:t>
            </a:r>
          </a:p>
          <a:p>
            <a:r>
              <a:rPr lang="es-AR" dirty="0"/>
              <a:t>	}</a:t>
            </a:r>
          </a:p>
          <a:p>
            <a:r>
              <a:rPr lang="es-AR" dirty="0"/>
              <a:t>	</a:t>
            </a:r>
            <a:r>
              <a:rPr lang="es-AR" dirty="0" err="1"/>
              <a:t>if</a:t>
            </a:r>
            <a:r>
              <a:rPr lang="es-AR" dirty="0"/>
              <a:t>(anterior!=NULL){	/*Inserto en el cuerpo*/</a:t>
            </a:r>
          </a:p>
          <a:p>
            <a:r>
              <a:rPr lang="es-AR" dirty="0"/>
              <a:t>		anterior-&gt;</a:t>
            </a:r>
            <a:r>
              <a:rPr lang="es-AR" dirty="0" err="1"/>
              <a:t>sig</a:t>
            </a:r>
            <a:r>
              <a:rPr lang="es-AR" dirty="0"/>
              <a:t>=nuevo;</a:t>
            </a:r>
          </a:p>
          <a:p>
            <a:r>
              <a:rPr lang="es-AR" dirty="0"/>
              <a:t>		nuevo-&gt;</a:t>
            </a:r>
            <a:r>
              <a:rPr lang="es-AR" dirty="0" err="1"/>
              <a:t>sig</a:t>
            </a:r>
            <a:r>
              <a:rPr lang="es-AR" dirty="0"/>
              <a:t>=actual;</a:t>
            </a:r>
          </a:p>
          <a:p>
            <a:r>
              <a:rPr lang="es-AR" dirty="0"/>
              <a:t>	}</a:t>
            </a:r>
            <a:r>
              <a:rPr lang="es-AR" dirty="0" err="1"/>
              <a:t>else</a:t>
            </a:r>
            <a:r>
              <a:rPr lang="es-AR" dirty="0"/>
              <a:t>{				/*Inserto al inicio*/</a:t>
            </a:r>
          </a:p>
          <a:p>
            <a:r>
              <a:rPr lang="es-AR" dirty="0"/>
              <a:t>		nuevo-&gt;</a:t>
            </a:r>
            <a:r>
              <a:rPr lang="es-AR" dirty="0" err="1"/>
              <a:t>sig</a:t>
            </a:r>
            <a:r>
              <a:rPr lang="es-AR" dirty="0"/>
              <a:t>=*lista;</a:t>
            </a:r>
          </a:p>
          <a:p>
            <a:r>
              <a:rPr lang="es-AR" dirty="0"/>
              <a:t>		*lista=nuevo;</a:t>
            </a:r>
          </a:p>
          <a:p>
            <a:r>
              <a:rPr lang="es-AR" dirty="0"/>
              <a:t>	}</a:t>
            </a:r>
          </a:p>
          <a:p>
            <a:r>
              <a:rPr lang="es-AR" dirty="0"/>
              <a:t>	</a:t>
            </a:r>
            <a:r>
              <a:rPr lang="es-AR" dirty="0" err="1"/>
              <a:t>return</a:t>
            </a:r>
            <a:r>
              <a:rPr lang="es-AR" dirty="0"/>
              <a:t> nuevo;</a:t>
            </a:r>
          </a:p>
          <a:p>
            <a:r>
              <a:rPr lang="es-AR"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908720"/>
            <a:ext cx="8640960" cy="5355312"/>
          </a:xfrm>
          <a:prstGeom prst="rect">
            <a:avLst/>
          </a:prstGeom>
        </p:spPr>
        <p:txBody>
          <a:bodyPr wrap="square">
            <a:spAutoFit/>
          </a:bodyPr>
          <a:lstStyle/>
          <a:p>
            <a:r>
              <a:rPr lang="es-AR" dirty="0" err="1"/>
              <a:t>void</a:t>
            </a:r>
            <a:r>
              <a:rPr lang="es-AR" dirty="0"/>
              <a:t> encolar(</a:t>
            </a:r>
            <a:r>
              <a:rPr lang="es-AR" dirty="0" err="1"/>
              <a:t>t_cola</a:t>
            </a:r>
            <a:r>
              <a:rPr lang="es-AR" dirty="0"/>
              <a:t> cola[], nodo *</a:t>
            </a:r>
            <a:r>
              <a:rPr lang="es-AR" dirty="0" err="1"/>
              <a:t>avion</a:t>
            </a:r>
            <a:r>
              <a:rPr lang="es-AR" dirty="0"/>
              <a:t>, </a:t>
            </a:r>
            <a:r>
              <a:rPr lang="es-AR" dirty="0" err="1"/>
              <a:t>int</a:t>
            </a:r>
            <a:r>
              <a:rPr lang="es-AR" dirty="0"/>
              <a:t> prioridad){</a:t>
            </a:r>
          </a:p>
          <a:p>
            <a:r>
              <a:rPr lang="es-AR" dirty="0"/>
              <a:t>	</a:t>
            </a:r>
            <a:r>
              <a:rPr lang="es-AR" dirty="0" err="1"/>
              <a:t>nodo_avion</a:t>
            </a:r>
            <a:r>
              <a:rPr lang="es-AR" dirty="0"/>
              <a:t> *nuevo=(</a:t>
            </a:r>
            <a:r>
              <a:rPr lang="es-AR" dirty="0" err="1"/>
              <a:t>nodo_avion</a:t>
            </a:r>
            <a:r>
              <a:rPr lang="es-AR" dirty="0"/>
              <a:t> *)</a:t>
            </a:r>
            <a:r>
              <a:rPr lang="es-AR" dirty="0" err="1"/>
              <a:t>malloc</a:t>
            </a:r>
            <a:r>
              <a:rPr lang="es-AR" dirty="0"/>
              <a:t>(</a:t>
            </a:r>
            <a:r>
              <a:rPr lang="es-AR" dirty="0" err="1"/>
              <a:t>sizeof</a:t>
            </a:r>
            <a:r>
              <a:rPr lang="es-AR" dirty="0"/>
              <a:t>(</a:t>
            </a:r>
            <a:r>
              <a:rPr lang="es-AR" dirty="0" err="1"/>
              <a:t>nodo_avion</a:t>
            </a:r>
            <a:r>
              <a:rPr lang="es-AR" dirty="0"/>
              <a:t>));</a:t>
            </a:r>
          </a:p>
          <a:p>
            <a:r>
              <a:rPr lang="es-AR" dirty="0"/>
              <a:t>	nuevo-&gt;</a:t>
            </a:r>
            <a:r>
              <a:rPr lang="es-AR" dirty="0" err="1"/>
              <a:t>avion</a:t>
            </a:r>
            <a:r>
              <a:rPr lang="es-AR" dirty="0"/>
              <a:t>=</a:t>
            </a:r>
            <a:r>
              <a:rPr lang="es-AR" dirty="0" err="1"/>
              <a:t>avion</a:t>
            </a:r>
            <a:r>
              <a:rPr lang="es-AR" dirty="0"/>
              <a:t>;</a:t>
            </a:r>
          </a:p>
          <a:p>
            <a:r>
              <a:rPr lang="es-AR" dirty="0"/>
              <a:t>	nuevo-&gt;</a:t>
            </a:r>
            <a:r>
              <a:rPr lang="es-AR" dirty="0" err="1"/>
              <a:t>sig</a:t>
            </a:r>
            <a:r>
              <a:rPr lang="es-AR" dirty="0"/>
              <a:t>=NULL;</a:t>
            </a:r>
          </a:p>
          <a:p>
            <a:r>
              <a:rPr lang="es-AR" dirty="0"/>
              <a:t>	</a:t>
            </a:r>
            <a:r>
              <a:rPr lang="es-AR" dirty="0" err="1"/>
              <a:t>if</a:t>
            </a:r>
            <a:r>
              <a:rPr lang="es-AR" dirty="0"/>
              <a:t>(cola[prioridad].primero==NULL){</a:t>
            </a:r>
          </a:p>
          <a:p>
            <a:r>
              <a:rPr lang="es-AR" dirty="0"/>
              <a:t>		cola[prioridad].primero=nuevo;</a:t>
            </a:r>
          </a:p>
          <a:p>
            <a:r>
              <a:rPr lang="es-AR" dirty="0"/>
              <a:t>		cola[prioridad].ultimo=nuevo;</a:t>
            </a:r>
          </a:p>
          <a:p>
            <a:r>
              <a:rPr lang="es-AR" dirty="0"/>
              <a:t>	}</a:t>
            </a:r>
            <a:r>
              <a:rPr lang="es-AR" dirty="0" err="1"/>
              <a:t>else</a:t>
            </a:r>
            <a:r>
              <a:rPr lang="es-AR" dirty="0"/>
              <a:t>{</a:t>
            </a:r>
          </a:p>
          <a:p>
            <a:r>
              <a:rPr lang="es-AR" dirty="0"/>
              <a:t>		cola[prioridad].ultimo-&gt;</a:t>
            </a:r>
            <a:r>
              <a:rPr lang="es-AR" dirty="0" err="1"/>
              <a:t>sig</a:t>
            </a:r>
            <a:r>
              <a:rPr lang="es-AR" dirty="0"/>
              <a:t>=nuevo;</a:t>
            </a:r>
          </a:p>
          <a:p>
            <a:r>
              <a:rPr lang="es-AR" dirty="0"/>
              <a:t>		cola[prioridad].ultimo=nuevo;</a:t>
            </a:r>
          </a:p>
          <a:p>
            <a:r>
              <a:rPr lang="es-AR" dirty="0"/>
              <a:t>	}</a:t>
            </a:r>
          </a:p>
          <a:p>
            <a:r>
              <a:rPr lang="es-AR" dirty="0"/>
              <a:t>}</a:t>
            </a:r>
          </a:p>
          <a:p>
            <a:r>
              <a:rPr lang="es-AR" dirty="0" err="1"/>
              <a:t>int</a:t>
            </a:r>
            <a:r>
              <a:rPr lang="es-AR" dirty="0"/>
              <a:t> </a:t>
            </a:r>
            <a:r>
              <a:rPr lang="es-AR" dirty="0" err="1"/>
              <a:t>cola_vacia</a:t>
            </a:r>
            <a:r>
              <a:rPr lang="es-AR" dirty="0"/>
              <a:t>(</a:t>
            </a:r>
            <a:r>
              <a:rPr lang="es-AR" dirty="0" err="1"/>
              <a:t>t_cola</a:t>
            </a:r>
            <a:r>
              <a:rPr lang="es-AR" dirty="0"/>
              <a:t> cola[]){</a:t>
            </a:r>
          </a:p>
          <a:p>
            <a:r>
              <a:rPr lang="es-AR" dirty="0"/>
              <a:t>	</a:t>
            </a:r>
            <a:r>
              <a:rPr lang="es-AR" dirty="0" err="1"/>
              <a:t>int</a:t>
            </a:r>
            <a:r>
              <a:rPr lang="es-AR" dirty="0"/>
              <a:t> </a:t>
            </a:r>
            <a:r>
              <a:rPr lang="es-AR" dirty="0" err="1"/>
              <a:t>vacia</a:t>
            </a:r>
            <a:r>
              <a:rPr lang="es-AR" dirty="0"/>
              <a:t>=1, i=0;</a:t>
            </a:r>
          </a:p>
          <a:p>
            <a:r>
              <a:rPr lang="es-AR" dirty="0"/>
              <a:t>	</a:t>
            </a:r>
            <a:r>
              <a:rPr lang="es-AR" dirty="0" err="1"/>
              <a:t>while</a:t>
            </a:r>
            <a:r>
              <a:rPr lang="es-AR" dirty="0"/>
              <a:t>((</a:t>
            </a:r>
            <a:r>
              <a:rPr lang="es-AR" dirty="0" smtClean="0"/>
              <a:t>i&lt;10)&amp;&amp;(</a:t>
            </a:r>
            <a:r>
              <a:rPr lang="es-AR" dirty="0" err="1"/>
              <a:t>vacia</a:t>
            </a:r>
            <a:r>
              <a:rPr lang="es-AR" dirty="0"/>
              <a:t>))</a:t>
            </a:r>
          </a:p>
          <a:p>
            <a:r>
              <a:rPr lang="es-AR" dirty="0"/>
              <a:t>		</a:t>
            </a:r>
            <a:r>
              <a:rPr lang="es-AR" dirty="0" err="1"/>
              <a:t>if</a:t>
            </a:r>
            <a:r>
              <a:rPr lang="es-AR" dirty="0"/>
              <a:t>(cola[i].primero!=NULL)</a:t>
            </a:r>
          </a:p>
          <a:p>
            <a:r>
              <a:rPr lang="es-AR" dirty="0"/>
              <a:t>			</a:t>
            </a:r>
            <a:r>
              <a:rPr lang="es-AR" dirty="0" err="1"/>
              <a:t>vacia</a:t>
            </a:r>
            <a:r>
              <a:rPr lang="es-AR" dirty="0"/>
              <a:t>=0;</a:t>
            </a:r>
          </a:p>
          <a:p>
            <a:r>
              <a:rPr lang="es-AR" dirty="0"/>
              <a:t>	</a:t>
            </a:r>
            <a:r>
              <a:rPr lang="es-AR" dirty="0" err="1"/>
              <a:t>return</a:t>
            </a:r>
            <a:r>
              <a:rPr lang="es-AR" dirty="0"/>
              <a:t> </a:t>
            </a:r>
            <a:r>
              <a:rPr lang="es-AR" dirty="0" err="1"/>
              <a:t>vacia</a:t>
            </a:r>
            <a:r>
              <a:rPr lang="es-AR" dirty="0"/>
              <a:t>;</a:t>
            </a:r>
          </a:p>
          <a:p>
            <a:r>
              <a:rPr lang="es-AR"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251520" y="908720"/>
            <a:ext cx="8712968" cy="5416868"/>
          </a:xfrm>
          <a:prstGeom prst="rect">
            <a:avLst/>
          </a:prstGeom>
        </p:spPr>
        <p:txBody>
          <a:bodyPr wrap="square">
            <a:spAutoFit/>
          </a:bodyPr>
          <a:lstStyle/>
          <a:p>
            <a:r>
              <a:rPr lang="es-AR" sz="1600" dirty="0"/>
              <a:t>nodo *desencolar(</a:t>
            </a:r>
            <a:r>
              <a:rPr lang="es-AR" sz="1600" dirty="0" err="1"/>
              <a:t>t_cola</a:t>
            </a:r>
            <a:r>
              <a:rPr lang="es-AR" sz="1600" dirty="0"/>
              <a:t> cola[]){</a:t>
            </a:r>
          </a:p>
          <a:p>
            <a:r>
              <a:rPr lang="es-AR" sz="1600" dirty="0"/>
              <a:t>	</a:t>
            </a:r>
            <a:r>
              <a:rPr lang="es-AR" sz="1600" dirty="0" err="1"/>
              <a:t>int</a:t>
            </a:r>
            <a:r>
              <a:rPr lang="es-AR" sz="1600" dirty="0"/>
              <a:t> i=0;</a:t>
            </a:r>
          </a:p>
          <a:p>
            <a:r>
              <a:rPr lang="es-AR" sz="1600" dirty="0"/>
              <a:t>	</a:t>
            </a:r>
            <a:r>
              <a:rPr lang="es-AR" sz="1600" dirty="0" err="1"/>
              <a:t>nodo_avion</a:t>
            </a:r>
            <a:r>
              <a:rPr lang="es-AR" sz="1600" dirty="0"/>
              <a:t> *</a:t>
            </a:r>
            <a:r>
              <a:rPr lang="es-AR" sz="1600" dirty="0" err="1"/>
              <a:t>aux</a:t>
            </a:r>
            <a:r>
              <a:rPr lang="es-AR" sz="1600" dirty="0"/>
              <a:t>;</a:t>
            </a:r>
          </a:p>
          <a:p>
            <a:r>
              <a:rPr lang="es-AR" sz="1600" dirty="0"/>
              <a:t>	nodo *</a:t>
            </a:r>
            <a:r>
              <a:rPr lang="es-AR" sz="1600" dirty="0" err="1"/>
              <a:t>avion</a:t>
            </a:r>
            <a:r>
              <a:rPr lang="es-AR" sz="1600" dirty="0"/>
              <a:t>;</a:t>
            </a:r>
          </a:p>
          <a:p>
            <a:r>
              <a:rPr lang="es-AR" sz="1600" dirty="0"/>
              <a:t>	</a:t>
            </a:r>
            <a:r>
              <a:rPr lang="es-AR" sz="1600" dirty="0" err="1"/>
              <a:t>while</a:t>
            </a:r>
            <a:r>
              <a:rPr lang="es-AR" sz="1600" dirty="0"/>
              <a:t>(cola[i].primero==NULL)</a:t>
            </a:r>
          </a:p>
          <a:p>
            <a:r>
              <a:rPr lang="es-AR" sz="1600" dirty="0"/>
              <a:t>		i++;</a:t>
            </a:r>
          </a:p>
          <a:p>
            <a:r>
              <a:rPr lang="es-AR" sz="1600" dirty="0"/>
              <a:t>	</a:t>
            </a:r>
            <a:r>
              <a:rPr lang="es-AR" sz="1600" dirty="0" err="1"/>
              <a:t>aux</a:t>
            </a:r>
            <a:r>
              <a:rPr lang="es-AR" sz="1600" dirty="0"/>
              <a:t>=cola[i].primero;</a:t>
            </a:r>
          </a:p>
          <a:p>
            <a:r>
              <a:rPr lang="es-AR" sz="1600" dirty="0"/>
              <a:t>	cola[i].primero=</a:t>
            </a:r>
            <a:r>
              <a:rPr lang="es-AR" sz="1600" dirty="0" err="1"/>
              <a:t>aux</a:t>
            </a:r>
            <a:r>
              <a:rPr lang="es-AR" sz="1600" dirty="0"/>
              <a:t>-&gt;</a:t>
            </a:r>
            <a:r>
              <a:rPr lang="es-AR" sz="1600" dirty="0" err="1"/>
              <a:t>sig</a:t>
            </a:r>
            <a:r>
              <a:rPr lang="es-AR" sz="1600" dirty="0"/>
              <a:t>;</a:t>
            </a:r>
          </a:p>
          <a:p>
            <a:r>
              <a:rPr lang="es-AR" sz="1600" dirty="0"/>
              <a:t>	</a:t>
            </a:r>
            <a:r>
              <a:rPr lang="es-AR" sz="1600" dirty="0" err="1"/>
              <a:t>avion</a:t>
            </a:r>
            <a:r>
              <a:rPr lang="es-AR" sz="1600" dirty="0"/>
              <a:t>=</a:t>
            </a:r>
            <a:r>
              <a:rPr lang="es-AR" sz="1600" dirty="0" err="1"/>
              <a:t>aux</a:t>
            </a:r>
            <a:r>
              <a:rPr lang="es-AR" sz="1600" dirty="0"/>
              <a:t>-&gt;</a:t>
            </a:r>
            <a:r>
              <a:rPr lang="es-AR" sz="1600" dirty="0" err="1"/>
              <a:t>avion</a:t>
            </a:r>
            <a:r>
              <a:rPr lang="es-AR" sz="1600" dirty="0"/>
              <a:t>;</a:t>
            </a:r>
          </a:p>
          <a:p>
            <a:r>
              <a:rPr lang="es-AR" sz="1600" dirty="0"/>
              <a:t>	free(</a:t>
            </a:r>
            <a:r>
              <a:rPr lang="es-AR" sz="1600" dirty="0" err="1"/>
              <a:t>aux</a:t>
            </a:r>
            <a:r>
              <a:rPr lang="es-AR" sz="1600" dirty="0"/>
              <a:t>);</a:t>
            </a:r>
          </a:p>
          <a:p>
            <a:r>
              <a:rPr lang="es-AR" sz="1600" dirty="0"/>
              <a:t>	</a:t>
            </a:r>
            <a:r>
              <a:rPr lang="es-AR" sz="1600" dirty="0" err="1"/>
              <a:t>return</a:t>
            </a:r>
            <a:r>
              <a:rPr lang="es-AR" sz="1600" dirty="0"/>
              <a:t> </a:t>
            </a:r>
            <a:r>
              <a:rPr lang="es-AR" sz="1600" dirty="0" err="1"/>
              <a:t>avion</a:t>
            </a:r>
            <a:r>
              <a:rPr lang="es-AR" sz="1600" dirty="0"/>
              <a:t>;</a:t>
            </a:r>
          </a:p>
          <a:p>
            <a:r>
              <a:rPr lang="es-AR" sz="1600" dirty="0"/>
              <a:t>}</a:t>
            </a:r>
          </a:p>
          <a:p>
            <a:r>
              <a:rPr lang="es-AR" sz="1600" dirty="0" err="1"/>
              <a:t>void</a:t>
            </a:r>
            <a:r>
              <a:rPr lang="es-AR" sz="1600" dirty="0"/>
              <a:t> </a:t>
            </a:r>
            <a:r>
              <a:rPr lang="es-AR" sz="1600" dirty="0" err="1"/>
              <a:t>insertar_ctrl</a:t>
            </a:r>
            <a:r>
              <a:rPr lang="es-AR" sz="1600" dirty="0"/>
              <a:t>(</a:t>
            </a:r>
            <a:r>
              <a:rPr lang="es-AR" sz="1600" dirty="0" err="1"/>
              <a:t>nodo_ctrl</a:t>
            </a:r>
            <a:r>
              <a:rPr lang="es-AR" sz="1600" dirty="0"/>
              <a:t> **</a:t>
            </a:r>
            <a:r>
              <a:rPr lang="es-AR" sz="1600" dirty="0" err="1"/>
              <a:t>lista_ctrl</a:t>
            </a:r>
            <a:r>
              <a:rPr lang="es-AR" sz="1600" dirty="0"/>
              <a:t>, nodo *</a:t>
            </a:r>
            <a:r>
              <a:rPr lang="es-AR" sz="1600" dirty="0" err="1"/>
              <a:t>avion</a:t>
            </a:r>
            <a:r>
              <a:rPr lang="es-AR" sz="1600" dirty="0"/>
              <a:t>){</a:t>
            </a:r>
          </a:p>
          <a:p>
            <a:r>
              <a:rPr lang="es-AR" sz="1600" dirty="0"/>
              <a:t>	</a:t>
            </a:r>
            <a:r>
              <a:rPr lang="es-AR" sz="1600" dirty="0" err="1"/>
              <a:t>int</a:t>
            </a:r>
            <a:r>
              <a:rPr lang="es-AR" sz="1600" dirty="0"/>
              <a:t> hoy;</a:t>
            </a:r>
          </a:p>
          <a:p>
            <a:r>
              <a:rPr lang="es-AR" sz="1600" dirty="0"/>
              <a:t>	</a:t>
            </a:r>
            <a:r>
              <a:rPr lang="es-AR" sz="1600" dirty="0" err="1"/>
              <a:t>printf</a:t>
            </a:r>
            <a:r>
              <a:rPr lang="es-AR" sz="1600" dirty="0"/>
              <a:t>("Ingrese el arribo real del </a:t>
            </a:r>
            <a:r>
              <a:rPr lang="es-AR" sz="1600" dirty="0" err="1"/>
              <a:t>avion</a:t>
            </a:r>
            <a:r>
              <a:rPr lang="es-AR" sz="1600" dirty="0"/>
              <a:t>: \n");</a:t>
            </a:r>
          </a:p>
          <a:p>
            <a:r>
              <a:rPr lang="es-AR" sz="1600" dirty="0"/>
              <a:t>	</a:t>
            </a:r>
            <a:r>
              <a:rPr lang="es-AR" sz="1600" dirty="0" err="1"/>
              <a:t>scanf</a:t>
            </a:r>
            <a:r>
              <a:rPr lang="es-AR" sz="1600" dirty="0"/>
              <a:t>("%d", &amp;hoy);</a:t>
            </a:r>
          </a:p>
          <a:p>
            <a:r>
              <a:rPr lang="es-AR" sz="1600" dirty="0"/>
              <a:t>	</a:t>
            </a:r>
            <a:r>
              <a:rPr lang="es-AR" sz="1600" dirty="0" err="1"/>
              <a:t>nodo_ctrl</a:t>
            </a:r>
            <a:r>
              <a:rPr lang="es-AR" sz="1600" dirty="0"/>
              <a:t> *actual, *anterior;</a:t>
            </a:r>
          </a:p>
          <a:p>
            <a:r>
              <a:rPr lang="es-AR" sz="1600" dirty="0"/>
              <a:t>	</a:t>
            </a:r>
            <a:r>
              <a:rPr lang="es-AR" sz="1600" dirty="0" err="1"/>
              <a:t>nodo_ctrl</a:t>
            </a:r>
            <a:r>
              <a:rPr lang="es-AR" sz="1600" dirty="0"/>
              <a:t> *nuevo=(</a:t>
            </a:r>
            <a:r>
              <a:rPr lang="es-AR" sz="1600" dirty="0" err="1"/>
              <a:t>nodo_ctrl</a:t>
            </a:r>
            <a:r>
              <a:rPr lang="es-AR" sz="1600" dirty="0"/>
              <a:t> *)</a:t>
            </a:r>
            <a:r>
              <a:rPr lang="es-AR" sz="1600" dirty="0" err="1"/>
              <a:t>malloc</a:t>
            </a:r>
            <a:r>
              <a:rPr lang="es-AR" sz="1600" dirty="0"/>
              <a:t>(</a:t>
            </a:r>
            <a:r>
              <a:rPr lang="es-AR" sz="1600" dirty="0" err="1"/>
              <a:t>sizeof</a:t>
            </a:r>
            <a:r>
              <a:rPr lang="es-AR" sz="1600" dirty="0"/>
              <a:t>(</a:t>
            </a:r>
            <a:r>
              <a:rPr lang="es-AR" sz="1600" dirty="0" err="1"/>
              <a:t>nodo_ctrl</a:t>
            </a:r>
            <a:r>
              <a:rPr lang="es-AR" sz="1600" dirty="0"/>
              <a:t>));</a:t>
            </a:r>
          </a:p>
          <a:p>
            <a:r>
              <a:rPr lang="es-AR" sz="1600" dirty="0"/>
              <a:t>	nuevo-&gt;</a:t>
            </a:r>
            <a:r>
              <a:rPr lang="es-AR" sz="1600" dirty="0" err="1"/>
              <a:t>avion</a:t>
            </a:r>
            <a:r>
              <a:rPr lang="es-AR" sz="1600" dirty="0"/>
              <a:t>=</a:t>
            </a:r>
            <a:r>
              <a:rPr lang="es-AR" sz="1600" dirty="0" err="1"/>
              <a:t>avion</a:t>
            </a:r>
            <a:r>
              <a:rPr lang="es-AR" sz="1600" dirty="0"/>
              <a:t>;</a:t>
            </a:r>
          </a:p>
          <a:p>
            <a:r>
              <a:rPr lang="es-AR" sz="1600" dirty="0"/>
              <a:t>	</a:t>
            </a:r>
            <a:r>
              <a:rPr lang="es-AR" sz="1600" dirty="0" err="1"/>
              <a:t>printf</a:t>
            </a:r>
            <a:r>
              <a:rPr lang="es-AR" sz="1600" dirty="0"/>
              <a:t>("Ingrese el retraso del </a:t>
            </a:r>
            <a:r>
              <a:rPr lang="es-AR" sz="1600" dirty="0" err="1"/>
              <a:t>avion</a:t>
            </a:r>
            <a:r>
              <a:rPr lang="es-AR" sz="1600" dirty="0"/>
              <a:t>: \n");</a:t>
            </a:r>
          </a:p>
          <a:p>
            <a:r>
              <a:rPr lang="es-AR" sz="1600" dirty="0"/>
              <a:t>	</a:t>
            </a:r>
            <a:r>
              <a:rPr lang="es-AR" sz="1600" dirty="0" err="1"/>
              <a:t>scanf</a:t>
            </a:r>
            <a:r>
              <a:rPr lang="es-AR" sz="1600" dirty="0"/>
              <a:t>("%d", &amp;nuevo-&gt;retraso);</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764704"/>
            <a:ext cx="8784976" cy="5847755"/>
          </a:xfrm>
          <a:prstGeom prst="rect">
            <a:avLst/>
          </a:prstGeom>
        </p:spPr>
        <p:txBody>
          <a:bodyPr wrap="square">
            <a:spAutoFit/>
          </a:bodyPr>
          <a:lstStyle/>
          <a:p>
            <a:r>
              <a:rPr lang="es-AR" sz="1600" dirty="0"/>
              <a:t>	actual=*</a:t>
            </a:r>
            <a:r>
              <a:rPr lang="es-AR" sz="1600" dirty="0" err="1"/>
              <a:t>lista_ctrl</a:t>
            </a:r>
            <a:r>
              <a:rPr lang="es-AR" sz="1600" dirty="0"/>
              <a:t>;</a:t>
            </a:r>
          </a:p>
          <a:p>
            <a:r>
              <a:rPr lang="es-AR" sz="1600" dirty="0"/>
              <a:t>	anterior=NULL;</a:t>
            </a:r>
          </a:p>
          <a:p>
            <a:r>
              <a:rPr lang="es-AR" sz="1600" dirty="0"/>
              <a:t>	</a:t>
            </a:r>
            <a:r>
              <a:rPr lang="es-AR" sz="1600" dirty="0" err="1"/>
              <a:t>while</a:t>
            </a:r>
            <a:r>
              <a:rPr lang="es-AR" sz="1600" dirty="0"/>
              <a:t>(actual!=NULL &amp;&amp; actual-&gt;</a:t>
            </a:r>
            <a:r>
              <a:rPr lang="es-AR" sz="1600" dirty="0" err="1"/>
              <a:t>avion</a:t>
            </a:r>
            <a:r>
              <a:rPr lang="es-AR" sz="1600" dirty="0"/>
              <a:t>-&gt;id&lt;</a:t>
            </a:r>
            <a:r>
              <a:rPr lang="es-AR" sz="1600" dirty="0" err="1"/>
              <a:t>avion</a:t>
            </a:r>
            <a:r>
              <a:rPr lang="es-AR" sz="1600" dirty="0"/>
              <a:t>-&gt;id){</a:t>
            </a:r>
          </a:p>
          <a:p>
            <a:r>
              <a:rPr lang="es-AR" sz="1600" dirty="0"/>
              <a:t>		anterior=actual;</a:t>
            </a:r>
          </a:p>
          <a:p>
            <a:r>
              <a:rPr lang="es-AR" sz="1600" dirty="0"/>
              <a:t>		actual=actual-&gt;</a:t>
            </a:r>
            <a:r>
              <a:rPr lang="es-AR" sz="1600" dirty="0" err="1"/>
              <a:t>sig</a:t>
            </a:r>
            <a:r>
              <a:rPr lang="es-AR" sz="1600" dirty="0"/>
              <a:t>;</a:t>
            </a:r>
          </a:p>
          <a:p>
            <a:r>
              <a:rPr lang="es-AR" sz="1600" dirty="0"/>
              <a:t>	}</a:t>
            </a:r>
          </a:p>
          <a:p>
            <a:r>
              <a:rPr lang="es-AR" sz="1600" dirty="0"/>
              <a:t>	</a:t>
            </a:r>
            <a:r>
              <a:rPr lang="es-AR" sz="1600" dirty="0" err="1"/>
              <a:t>if</a:t>
            </a:r>
            <a:r>
              <a:rPr lang="es-AR" sz="1600" dirty="0"/>
              <a:t>(anterior!=NULL){	/*Inserto en el cuerpo*/</a:t>
            </a:r>
          </a:p>
          <a:p>
            <a:r>
              <a:rPr lang="es-AR" sz="1600" dirty="0"/>
              <a:t>		anterior-&gt;</a:t>
            </a:r>
            <a:r>
              <a:rPr lang="es-AR" sz="1600" dirty="0" err="1"/>
              <a:t>sig</a:t>
            </a:r>
            <a:r>
              <a:rPr lang="es-AR" sz="1600" dirty="0"/>
              <a:t>=nuevo;</a:t>
            </a:r>
          </a:p>
          <a:p>
            <a:r>
              <a:rPr lang="es-AR" sz="1600" dirty="0"/>
              <a:t>		nuevo-&gt;</a:t>
            </a:r>
            <a:r>
              <a:rPr lang="es-AR" sz="1600" dirty="0" err="1"/>
              <a:t>sig</a:t>
            </a:r>
            <a:r>
              <a:rPr lang="es-AR" sz="1600" dirty="0"/>
              <a:t>=actual;</a:t>
            </a:r>
          </a:p>
          <a:p>
            <a:r>
              <a:rPr lang="es-AR" sz="1600" dirty="0"/>
              <a:t>	}</a:t>
            </a:r>
            <a:r>
              <a:rPr lang="es-AR" sz="1600" dirty="0" err="1"/>
              <a:t>else</a:t>
            </a:r>
            <a:r>
              <a:rPr lang="es-AR" sz="1600" dirty="0"/>
              <a:t>{		</a:t>
            </a:r>
            <a:r>
              <a:rPr lang="es-AR" sz="1600" dirty="0" smtClean="0"/>
              <a:t>/*</a:t>
            </a:r>
            <a:r>
              <a:rPr lang="es-AR" sz="1600" dirty="0"/>
              <a:t>Inserto al inicio*/</a:t>
            </a:r>
          </a:p>
          <a:p>
            <a:r>
              <a:rPr lang="es-AR" sz="1600" dirty="0"/>
              <a:t>		nuevo-&gt;</a:t>
            </a:r>
            <a:r>
              <a:rPr lang="es-AR" sz="1600" dirty="0" err="1"/>
              <a:t>sig</a:t>
            </a:r>
            <a:r>
              <a:rPr lang="es-AR" sz="1600" dirty="0"/>
              <a:t>=*</a:t>
            </a:r>
            <a:r>
              <a:rPr lang="es-AR" sz="1600" dirty="0" err="1"/>
              <a:t>lista_ctrl</a:t>
            </a:r>
            <a:r>
              <a:rPr lang="es-AR" sz="1600" dirty="0"/>
              <a:t>;</a:t>
            </a:r>
          </a:p>
          <a:p>
            <a:r>
              <a:rPr lang="es-AR" sz="1600" dirty="0"/>
              <a:t>		*</a:t>
            </a:r>
            <a:r>
              <a:rPr lang="es-AR" sz="1600" dirty="0" err="1"/>
              <a:t>lista_ctrl</a:t>
            </a:r>
            <a:r>
              <a:rPr lang="es-AR" sz="1600" dirty="0"/>
              <a:t>=nuevo;</a:t>
            </a:r>
          </a:p>
          <a:p>
            <a:r>
              <a:rPr lang="es-AR" sz="1600" dirty="0"/>
              <a:t>	}</a:t>
            </a:r>
          </a:p>
          <a:p>
            <a:r>
              <a:rPr lang="es-AR" sz="1600" dirty="0"/>
              <a:t>}</a:t>
            </a:r>
          </a:p>
          <a:p>
            <a:r>
              <a:rPr lang="es-AR" sz="1600" dirty="0" err="1"/>
              <a:t>void</a:t>
            </a:r>
            <a:r>
              <a:rPr lang="es-AR" sz="1600" dirty="0"/>
              <a:t> </a:t>
            </a:r>
            <a:r>
              <a:rPr lang="es-AR" sz="1600" dirty="0" err="1"/>
              <a:t>recorrer_recursivamente</a:t>
            </a:r>
            <a:r>
              <a:rPr lang="es-AR" sz="1600" dirty="0"/>
              <a:t>(</a:t>
            </a:r>
            <a:r>
              <a:rPr lang="es-AR" sz="1600" dirty="0" err="1"/>
              <a:t>nodo_ctrl</a:t>
            </a:r>
            <a:r>
              <a:rPr lang="es-AR" sz="1600" dirty="0"/>
              <a:t> *</a:t>
            </a:r>
            <a:r>
              <a:rPr lang="es-AR" sz="1600" dirty="0" err="1"/>
              <a:t>lista_ctrl</a:t>
            </a:r>
            <a:r>
              <a:rPr lang="es-AR" sz="1600" dirty="0"/>
              <a:t>){</a:t>
            </a:r>
          </a:p>
          <a:p>
            <a:r>
              <a:rPr lang="es-AR" sz="1600" dirty="0"/>
              <a:t>	</a:t>
            </a:r>
            <a:r>
              <a:rPr lang="es-AR" sz="1600" dirty="0" err="1"/>
              <a:t>nodo_ctrl</a:t>
            </a:r>
            <a:r>
              <a:rPr lang="es-AR" sz="1600" dirty="0"/>
              <a:t> *</a:t>
            </a:r>
            <a:r>
              <a:rPr lang="es-AR" sz="1600" dirty="0" err="1"/>
              <a:t>aux</a:t>
            </a:r>
            <a:r>
              <a:rPr lang="es-AR" sz="1600" dirty="0"/>
              <a:t>;</a:t>
            </a:r>
          </a:p>
          <a:p>
            <a:r>
              <a:rPr lang="es-AR" sz="1600" dirty="0"/>
              <a:t>	</a:t>
            </a:r>
            <a:r>
              <a:rPr lang="es-AR" sz="1600" dirty="0" err="1"/>
              <a:t>aux</a:t>
            </a:r>
            <a:r>
              <a:rPr lang="es-AR" sz="1600" dirty="0"/>
              <a:t>=</a:t>
            </a:r>
            <a:r>
              <a:rPr lang="es-AR" sz="1600" dirty="0" err="1"/>
              <a:t>lista_ctrl</a:t>
            </a:r>
            <a:r>
              <a:rPr lang="es-AR" sz="1600" dirty="0"/>
              <a:t>;</a:t>
            </a:r>
          </a:p>
          <a:p>
            <a:r>
              <a:rPr lang="es-AR" sz="1600" dirty="0"/>
              <a:t>	</a:t>
            </a:r>
            <a:r>
              <a:rPr lang="es-AR" sz="1600" dirty="0" err="1"/>
              <a:t>if</a:t>
            </a:r>
            <a:r>
              <a:rPr lang="es-AR" sz="1600" dirty="0"/>
              <a:t>(</a:t>
            </a:r>
            <a:r>
              <a:rPr lang="es-AR" sz="1600" dirty="0" err="1"/>
              <a:t>aux</a:t>
            </a:r>
            <a:r>
              <a:rPr lang="es-AR" sz="1600" dirty="0"/>
              <a:t>!=NULL){</a:t>
            </a:r>
          </a:p>
          <a:p>
            <a:r>
              <a:rPr lang="es-AR" sz="1600" dirty="0"/>
              <a:t>		</a:t>
            </a:r>
            <a:r>
              <a:rPr lang="es-AR" sz="1600" dirty="0" err="1"/>
              <a:t>if</a:t>
            </a:r>
            <a:r>
              <a:rPr lang="es-AR" sz="1600" dirty="0"/>
              <a:t>(</a:t>
            </a:r>
            <a:r>
              <a:rPr lang="es-AR" sz="1600" dirty="0" err="1"/>
              <a:t>aux</a:t>
            </a:r>
            <a:r>
              <a:rPr lang="es-AR" sz="1600" dirty="0"/>
              <a:t>-&gt;retraso&gt;0)</a:t>
            </a:r>
          </a:p>
          <a:p>
            <a:r>
              <a:rPr lang="es-AR" sz="1600" dirty="0"/>
              <a:t>			</a:t>
            </a:r>
            <a:r>
              <a:rPr lang="es-AR" sz="1600" dirty="0" err="1"/>
              <a:t>printf</a:t>
            </a:r>
            <a:r>
              <a:rPr lang="es-AR" sz="1600" dirty="0"/>
              <a:t>("</a:t>
            </a:r>
            <a:r>
              <a:rPr lang="es-AR" sz="1600" dirty="0" err="1"/>
              <a:t>Avion</a:t>
            </a:r>
            <a:r>
              <a:rPr lang="es-AR" sz="1600" dirty="0"/>
              <a:t> %d con retraso: &amp;d - ", </a:t>
            </a:r>
            <a:r>
              <a:rPr lang="es-AR" sz="1600" dirty="0" err="1"/>
              <a:t>aux</a:t>
            </a:r>
            <a:r>
              <a:rPr lang="es-AR" sz="1600" dirty="0"/>
              <a:t>-&gt;</a:t>
            </a:r>
            <a:r>
              <a:rPr lang="es-AR" sz="1600" dirty="0" err="1"/>
              <a:t>avion</a:t>
            </a:r>
            <a:r>
              <a:rPr lang="es-AR" sz="1600" dirty="0"/>
              <a:t>-&gt;id, </a:t>
            </a:r>
            <a:r>
              <a:rPr lang="es-AR" sz="1600" dirty="0" err="1"/>
              <a:t>aux</a:t>
            </a:r>
            <a:r>
              <a:rPr lang="es-AR" sz="1600" dirty="0"/>
              <a:t>-&gt;retraso);</a:t>
            </a:r>
          </a:p>
          <a:p>
            <a:r>
              <a:rPr lang="es-AR" sz="1600" dirty="0"/>
              <a:t>		</a:t>
            </a:r>
            <a:r>
              <a:rPr lang="es-AR" sz="1600" dirty="0" err="1"/>
              <a:t>recorrer_recursivamente</a:t>
            </a:r>
            <a:r>
              <a:rPr lang="es-AR" sz="1600" dirty="0"/>
              <a:t>(</a:t>
            </a:r>
            <a:r>
              <a:rPr lang="es-AR" sz="1600" dirty="0" err="1"/>
              <a:t>aux</a:t>
            </a:r>
            <a:r>
              <a:rPr lang="es-AR" sz="1600" dirty="0"/>
              <a:t>-&gt;</a:t>
            </a:r>
            <a:r>
              <a:rPr lang="es-AR" sz="1600" dirty="0" err="1"/>
              <a:t>sig</a:t>
            </a:r>
            <a:r>
              <a:rPr lang="es-AR" sz="1600" dirty="0"/>
              <a:t>);</a:t>
            </a:r>
          </a:p>
          <a:p>
            <a:r>
              <a:rPr lang="es-AR" sz="1600" dirty="0"/>
              <a:t>	}</a:t>
            </a:r>
          </a:p>
          <a:p>
            <a:r>
              <a:rPr lang="es-AR" sz="1600" dirty="0"/>
              <a:t>}</a:t>
            </a:r>
          </a:p>
        </p:txBody>
      </p:sp>
    </p:spTree>
    <p:extLst>
      <p:ext uri="{BB962C8B-B14F-4D97-AF65-F5344CB8AC3E}">
        <p14:creationId xmlns:p14="http://schemas.microsoft.com/office/powerpoint/2010/main" val="270689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80728"/>
            <a:ext cx="8784976" cy="1200329"/>
          </a:xfrm>
          <a:prstGeom prst="rect">
            <a:avLst/>
          </a:prstGeom>
        </p:spPr>
        <p:txBody>
          <a:bodyPr wrap="square">
            <a:spAutoFit/>
          </a:bodyPr>
          <a:lstStyle/>
          <a:p>
            <a:pPr algn="just"/>
            <a:r>
              <a:rPr lang="es-AR" sz="2400" cap="all" dirty="0"/>
              <a:t>SE RECORRE RECUSRIVAMENTE LA COLA DE ANALISIS PARA </a:t>
            </a:r>
            <a:r>
              <a:rPr lang="es-AR" sz="2400" cap="all" dirty="0" err="1" smtClean="0"/>
              <a:t>CoNTABILIZAR</a:t>
            </a:r>
            <a:r>
              <a:rPr lang="es-AR" sz="2400" cap="all" dirty="0" smtClean="0"/>
              <a:t> </a:t>
            </a:r>
            <a:r>
              <a:rPr lang="es-AR" sz="2400" cap="all" dirty="0"/>
              <a:t>LA CANTIDAD </a:t>
            </a:r>
            <a:r>
              <a:rPr lang="es-AR" sz="2400" cap="all" dirty="0" err="1" smtClean="0"/>
              <a:t>dE</a:t>
            </a:r>
            <a:r>
              <a:rPr lang="es-AR" sz="2400" cap="all" dirty="0" smtClean="0"/>
              <a:t> </a:t>
            </a:r>
            <a:r>
              <a:rPr lang="es-AR" sz="2400" cap="all" dirty="0"/>
              <a:t>IMÁGENES SIMPLES Y COMPLEJAS </a:t>
            </a:r>
            <a:r>
              <a:rPr lang="es-AR" sz="2400" cap="all" dirty="0" smtClean="0"/>
              <a:t>ORDENADAS:</a:t>
            </a:r>
            <a:endParaRPr lang="es-AR" sz="2400" cap="all" dirty="0"/>
          </a:p>
        </p:txBody>
      </p:sp>
      <p:sp>
        <p:nvSpPr>
          <p:cNvPr id="3" name="2 Rectángulo"/>
          <p:cNvSpPr/>
          <p:nvPr/>
        </p:nvSpPr>
        <p:spPr>
          <a:xfrm>
            <a:off x="251520" y="2852936"/>
            <a:ext cx="8496944" cy="1569660"/>
          </a:xfrm>
          <a:prstGeom prst="rect">
            <a:avLst/>
          </a:prstGeom>
        </p:spPr>
        <p:txBody>
          <a:bodyPr wrap="square">
            <a:spAutoFit/>
          </a:bodyPr>
          <a:lstStyle/>
          <a:p>
            <a:r>
              <a:rPr lang="pt-BR" sz="2400" dirty="0"/>
              <a:t>	</a:t>
            </a:r>
            <a:r>
              <a:rPr lang="pt-BR" sz="2400" dirty="0" err="1"/>
              <a:t>if</a:t>
            </a:r>
            <a:r>
              <a:rPr lang="pt-BR" sz="2400" dirty="0"/>
              <a:t>(!</a:t>
            </a:r>
            <a:r>
              <a:rPr lang="pt-BR" sz="2400" dirty="0" err="1"/>
              <a:t>cola_analisis_vacia</a:t>
            </a:r>
            <a:r>
              <a:rPr lang="pt-BR" sz="2400" dirty="0"/>
              <a:t>(</a:t>
            </a:r>
            <a:r>
              <a:rPr lang="pt-BR" sz="2400" dirty="0" err="1"/>
              <a:t>cola_analisis</a:t>
            </a:r>
            <a:r>
              <a:rPr lang="pt-BR" sz="2400" dirty="0"/>
              <a:t>))</a:t>
            </a:r>
          </a:p>
          <a:p>
            <a:r>
              <a:rPr lang="pt-BR" sz="2400" dirty="0"/>
              <a:t>		</a:t>
            </a:r>
            <a:r>
              <a:rPr lang="pt-BR" sz="2400" dirty="0" err="1"/>
              <a:t>recorrer_recursivamente</a:t>
            </a:r>
            <a:r>
              <a:rPr lang="pt-BR" sz="2400" dirty="0"/>
              <a:t>(</a:t>
            </a:r>
            <a:r>
              <a:rPr lang="pt-BR" sz="2400" dirty="0" err="1"/>
              <a:t>cola_analisis</a:t>
            </a:r>
            <a:r>
              <a:rPr lang="pt-BR" sz="2400" dirty="0"/>
              <a:t>);</a:t>
            </a:r>
          </a:p>
          <a:p>
            <a:r>
              <a:rPr lang="pt-BR" sz="2400" dirty="0"/>
              <a:t>	</a:t>
            </a:r>
            <a:r>
              <a:rPr lang="pt-BR" sz="2400" dirty="0" err="1"/>
              <a:t>printf</a:t>
            </a:r>
            <a:r>
              <a:rPr lang="pt-BR" sz="2400" dirty="0"/>
              <a:t>("\n");</a:t>
            </a:r>
          </a:p>
          <a:p>
            <a:r>
              <a:rPr lang="pt-BR" sz="2400" dirty="0"/>
              <a:t>	system("pause");</a:t>
            </a:r>
            <a:endParaRPr lang="es-AR" sz="2400" dirty="0"/>
          </a:p>
        </p:txBody>
      </p:sp>
      <p:sp>
        <p:nvSpPr>
          <p:cNvPr id="11" name="10 Rectángulo"/>
          <p:cNvSpPr/>
          <p:nvPr/>
        </p:nvSpPr>
        <p:spPr>
          <a:xfrm>
            <a:off x="179512" y="5301208"/>
            <a:ext cx="8784976" cy="461665"/>
          </a:xfrm>
          <a:prstGeom prst="rect">
            <a:avLst/>
          </a:prstGeom>
        </p:spPr>
        <p:txBody>
          <a:bodyPr wrap="square">
            <a:spAutoFit/>
          </a:bodyPr>
          <a:lstStyle/>
          <a:p>
            <a:pPr algn="just"/>
            <a:r>
              <a:rPr lang="es-AR" sz="2400" cap="all" dirty="0" smtClean="0"/>
              <a:t>A CONTINUACIÓN, EL CÓDIGO COMPLETO DE LA APLICACIÓN.</a:t>
            </a:r>
            <a:endParaRPr lang="es-AR" sz="2400" cap="all" dirty="0"/>
          </a:p>
        </p:txBody>
      </p:sp>
    </p:spTree>
    <p:extLst>
      <p:ext uri="{BB962C8B-B14F-4D97-AF65-F5344CB8AC3E}">
        <p14:creationId xmlns:p14="http://schemas.microsoft.com/office/powerpoint/2010/main" val="3085316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19014</TotalTime>
  <Words>4564</Words>
  <Application>Microsoft Office PowerPoint</Application>
  <PresentationFormat>Presentación en pantalla (4:3)</PresentationFormat>
  <Paragraphs>1495</Paragraphs>
  <Slides>83</Slides>
  <Notes>0</Notes>
  <HiddenSlides>0</HiddenSlides>
  <MMClips>0</MMClips>
  <ScaleCrop>false</ScaleCrop>
  <HeadingPairs>
    <vt:vector size="4" baseType="variant">
      <vt:variant>
        <vt:lpstr>Tema</vt:lpstr>
      </vt:variant>
      <vt:variant>
        <vt:i4>1</vt:i4>
      </vt:variant>
      <vt:variant>
        <vt:lpstr>Títulos de diapositiva</vt:lpstr>
      </vt:variant>
      <vt:variant>
        <vt:i4>83</vt:i4>
      </vt:variant>
    </vt:vector>
  </HeadingPairs>
  <TitlesOfParts>
    <vt:vector size="8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Hernan</cp:lastModifiedBy>
  <cp:revision>605</cp:revision>
  <dcterms:created xsi:type="dcterms:W3CDTF">2020-04-09T11:59:21Z</dcterms:created>
  <dcterms:modified xsi:type="dcterms:W3CDTF">2020-11-16T15:28:42Z</dcterms:modified>
</cp:coreProperties>
</file>