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369" r:id="rId3"/>
    <p:sldId id="592" r:id="rId4"/>
    <p:sldId id="593" r:id="rId5"/>
    <p:sldId id="594" r:id="rId6"/>
    <p:sldId id="595" r:id="rId7"/>
    <p:sldId id="596" r:id="rId8"/>
    <p:sldId id="597" r:id="rId9"/>
    <p:sldId id="598" r:id="rId10"/>
    <p:sldId id="599" r:id="rId11"/>
    <p:sldId id="600" r:id="rId12"/>
    <p:sldId id="601" r:id="rId13"/>
    <p:sldId id="602" r:id="rId14"/>
    <p:sldId id="584" r:id="rId15"/>
    <p:sldId id="585" r:id="rId16"/>
    <p:sldId id="586" r:id="rId17"/>
    <p:sldId id="587" r:id="rId18"/>
    <p:sldId id="609" r:id="rId19"/>
    <p:sldId id="615" r:id="rId20"/>
    <p:sldId id="616" r:id="rId21"/>
    <p:sldId id="610" r:id="rId22"/>
    <p:sldId id="617" r:id="rId23"/>
    <p:sldId id="603" r:id="rId24"/>
    <p:sldId id="588" r:id="rId25"/>
    <p:sldId id="604" r:id="rId26"/>
    <p:sldId id="613" r:id="rId27"/>
    <p:sldId id="605" r:id="rId28"/>
    <p:sldId id="618" r:id="rId29"/>
    <p:sldId id="619" r:id="rId30"/>
    <p:sldId id="620" r:id="rId31"/>
    <p:sldId id="621" r:id="rId32"/>
    <p:sldId id="622" r:id="rId33"/>
    <p:sldId id="611" r:id="rId34"/>
    <p:sldId id="589" r:id="rId35"/>
    <p:sldId id="606" r:id="rId36"/>
    <p:sldId id="607" r:id="rId37"/>
    <p:sldId id="614" r:id="rId38"/>
    <p:sldId id="608" r:id="rId39"/>
    <p:sldId id="590" r:id="rId40"/>
    <p:sldId id="623" r:id="rId41"/>
    <p:sldId id="624" r:id="rId42"/>
    <p:sldId id="625" r:id="rId43"/>
    <p:sldId id="626" r:id="rId44"/>
    <p:sldId id="627" r:id="rId45"/>
    <p:sldId id="591" r:id="rId46"/>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757" autoAdjust="0"/>
  </p:normalViewPr>
  <p:slideViewPr>
    <p:cSldViewPr>
      <p:cViewPr>
        <p:scale>
          <a:sx n="100" d="100"/>
          <a:sy n="100" d="100"/>
        </p:scale>
        <p:origin x="-516" y="5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79150C-33DB-4A1E-954D-544A283D94A8}" type="datetimeFigureOut">
              <a:rPr lang="es-AR" smtClean="0"/>
              <a:pPr/>
              <a:t>16/11/2020</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D7F1E5-ECA6-476A-AD1D-7362883EA6E0}" type="slidenum">
              <a:rPr lang="es-AR" smtClean="0"/>
              <a:pPr/>
              <a:t>‹Nº›</a:t>
            </a:fld>
            <a:endParaRPr lang="es-AR"/>
          </a:p>
        </p:txBody>
      </p:sp>
    </p:spTree>
    <p:extLst>
      <p:ext uri="{BB962C8B-B14F-4D97-AF65-F5344CB8AC3E}">
        <p14:creationId xmlns:p14="http://schemas.microsoft.com/office/powerpoint/2010/main" val="25890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928C3F7A-8EA3-413E-AFF2-191CF5DF7DD4}" type="datetimeFigureOut">
              <a:rPr lang="es-AR" smtClean="0"/>
              <a:pPr/>
              <a:t>16/11/2020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EE604709-847C-494E-B3DF-42C033A9AFDA}" type="slidenum">
              <a:rPr lang="es-AR" smtClean="0"/>
              <a:pPr/>
              <a:t>‹Nº›</a:t>
            </a:fld>
            <a:endParaRPr lang="es-AR"/>
          </a:p>
        </p:txBody>
      </p:sp>
    </p:spTree>
    <p:extLst>
      <p:ext uri="{BB962C8B-B14F-4D97-AF65-F5344CB8AC3E}">
        <p14:creationId xmlns:p14="http://schemas.microsoft.com/office/powerpoint/2010/main" val="67407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928C3F7A-8EA3-413E-AFF2-191CF5DF7DD4}" type="datetimeFigureOut">
              <a:rPr lang="es-AR" smtClean="0"/>
              <a:pPr/>
              <a:t>16/11/2020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EE604709-847C-494E-B3DF-42C033A9AFDA}" type="slidenum">
              <a:rPr lang="es-AR" smtClean="0"/>
              <a:pPr/>
              <a:t>‹Nº›</a:t>
            </a:fld>
            <a:endParaRPr lang="es-AR"/>
          </a:p>
        </p:txBody>
      </p:sp>
    </p:spTree>
    <p:extLst>
      <p:ext uri="{BB962C8B-B14F-4D97-AF65-F5344CB8AC3E}">
        <p14:creationId xmlns:p14="http://schemas.microsoft.com/office/powerpoint/2010/main" val="3357559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928C3F7A-8EA3-413E-AFF2-191CF5DF7DD4}" type="datetimeFigureOut">
              <a:rPr lang="es-AR" smtClean="0"/>
              <a:pPr/>
              <a:t>16/11/2020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EE604709-847C-494E-B3DF-42C033A9AFDA}" type="slidenum">
              <a:rPr lang="es-AR" smtClean="0"/>
              <a:pPr/>
              <a:t>‹Nº›</a:t>
            </a:fld>
            <a:endParaRPr lang="es-AR"/>
          </a:p>
        </p:txBody>
      </p:sp>
    </p:spTree>
    <p:extLst>
      <p:ext uri="{BB962C8B-B14F-4D97-AF65-F5344CB8AC3E}">
        <p14:creationId xmlns:p14="http://schemas.microsoft.com/office/powerpoint/2010/main" val="3275388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928C3F7A-8EA3-413E-AFF2-191CF5DF7DD4}" type="datetimeFigureOut">
              <a:rPr lang="es-AR" smtClean="0"/>
              <a:pPr/>
              <a:t>16/11/2020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EE604709-847C-494E-B3DF-42C033A9AFDA}" type="slidenum">
              <a:rPr lang="es-AR" smtClean="0"/>
              <a:pPr/>
              <a:t>‹Nº›</a:t>
            </a:fld>
            <a:endParaRPr lang="es-AR"/>
          </a:p>
        </p:txBody>
      </p:sp>
    </p:spTree>
    <p:extLst>
      <p:ext uri="{BB962C8B-B14F-4D97-AF65-F5344CB8AC3E}">
        <p14:creationId xmlns:p14="http://schemas.microsoft.com/office/powerpoint/2010/main" val="280482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928C3F7A-8EA3-413E-AFF2-191CF5DF7DD4}" type="datetimeFigureOut">
              <a:rPr lang="es-AR" smtClean="0"/>
              <a:pPr/>
              <a:t>16/11/2020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EE604709-847C-494E-B3DF-42C033A9AFDA}" type="slidenum">
              <a:rPr lang="es-AR" smtClean="0"/>
              <a:pPr/>
              <a:t>‹Nº›</a:t>
            </a:fld>
            <a:endParaRPr lang="es-AR"/>
          </a:p>
        </p:txBody>
      </p:sp>
    </p:spTree>
    <p:extLst>
      <p:ext uri="{BB962C8B-B14F-4D97-AF65-F5344CB8AC3E}">
        <p14:creationId xmlns:p14="http://schemas.microsoft.com/office/powerpoint/2010/main" val="321985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928C3F7A-8EA3-413E-AFF2-191CF5DF7DD4}" type="datetimeFigureOut">
              <a:rPr lang="es-AR" smtClean="0"/>
              <a:pPr/>
              <a:t>16/11/2020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EE604709-847C-494E-B3DF-42C033A9AFDA}" type="slidenum">
              <a:rPr lang="es-AR" smtClean="0"/>
              <a:pPr/>
              <a:t>‹Nº›</a:t>
            </a:fld>
            <a:endParaRPr lang="es-AR"/>
          </a:p>
        </p:txBody>
      </p:sp>
    </p:spTree>
    <p:extLst>
      <p:ext uri="{BB962C8B-B14F-4D97-AF65-F5344CB8AC3E}">
        <p14:creationId xmlns:p14="http://schemas.microsoft.com/office/powerpoint/2010/main" val="3356735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928C3F7A-8EA3-413E-AFF2-191CF5DF7DD4}" type="datetimeFigureOut">
              <a:rPr lang="es-AR" smtClean="0"/>
              <a:pPr/>
              <a:t>16/11/2020</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EE604709-847C-494E-B3DF-42C033A9AFDA}" type="slidenum">
              <a:rPr lang="es-AR" smtClean="0"/>
              <a:pPr/>
              <a:t>‹Nº›</a:t>
            </a:fld>
            <a:endParaRPr lang="es-AR"/>
          </a:p>
        </p:txBody>
      </p:sp>
    </p:spTree>
    <p:extLst>
      <p:ext uri="{BB962C8B-B14F-4D97-AF65-F5344CB8AC3E}">
        <p14:creationId xmlns:p14="http://schemas.microsoft.com/office/powerpoint/2010/main" val="3013722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928C3F7A-8EA3-413E-AFF2-191CF5DF7DD4}" type="datetimeFigureOut">
              <a:rPr lang="es-AR" smtClean="0"/>
              <a:pPr/>
              <a:t>16/11/2020</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EE604709-847C-494E-B3DF-42C033A9AFDA}" type="slidenum">
              <a:rPr lang="es-AR" smtClean="0"/>
              <a:pPr/>
              <a:t>‹Nº›</a:t>
            </a:fld>
            <a:endParaRPr lang="es-AR"/>
          </a:p>
        </p:txBody>
      </p:sp>
    </p:spTree>
    <p:extLst>
      <p:ext uri="{BB962C8B-B14F-4D97-AF65-F5344CB8AC3E}">
        <p14:creationId xmlns:p14="http://schemas.microsoft.com/office/powerpoint/2010/main" val="3099250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28C3F7A-8EA3-413E-AFF2-191CF5DF7DD4}" type="datetimeFigureOut">
              <a:rPr lang="es-AR" smtClean="0"/>
              <a:pPr/>
              <a:t>16/11/2020</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EE604709-847C-494E-B3DF-42C033A9AFDA}" type="slidenum">
              <a:rPr lang="es-AR" smtClean="0"/>
              <a:pPr/>
              <a:t>‹Nº›</a:t>
            </a:fld>
            <a:endParaRPr lang="es-AR"/>
          </a:p>
        </p:txBody>
      </p:sp>
    </p:spTree>
    <p:extLst>
      <p:ext uri="{BB962C8B-B14F-4D97-AF65-F5344CB8AC3E}">
        <p14:creationId xmlns:p14="http://schemas.microsoft.com/office/powerpoint/2010/main" val="1910217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28C3F7A-8EA3-413E-AFF2-191CF5DF7DD4}" type="datetimeFigureOut">
              <a:rPr lang="es-AR" smtClean="0"/>
              <a:pPr/>
              <a:t>16/11/2020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EE604709-847C-494E-B3DF-42C033A9AFDA}" type="slidenum">
              <a:rPr lang="es-AR" smtClean="0"/>
              <a:pPr/>
              <a:t>‹Nº›</a:t>
            </a:fld>
            <a:endParaRPr lang="es-AR"/>
          </a:p>
        </p:txBody>
      </p:sp>
    </p:spTree>
    <p:extLst>
      <p:ext uri="{BB962C8B-B14F-4D97-AF65-F5344CB8AC3E}">
        <p14:creationId xmlns:p14="http://schemas.microsoft.com/office/powerpoint/2010/main" val="3639141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28C3F7A-8EA3-413E-AFF2-191CF5DF7DD4}" type="datetimeFigureOut">
              <a:rPr lang="es-AR" smtClean="0"/>
              <a:pPr/>
              <a:t>16/11/2020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EE604709-847C-494E-B3DF-42C033A9AFDA}" type="slidenum">
              <a:rPr lang="es-AR" smtClean="0"/>
              <a:pPr/>
              <a:t>‹Nº›</a:t>
            </a:fld>
            <a:endParaRPr lang="es-AR"/>
          </a:p>
        </p:txBody>
      </p:sp>
    </p:spTree>
    <p:extLst>
      <p:ext uri="{BB962C8B-B14F-4D97-AF65-F5344CB8AC3E}">
        <p14:creationId xmlns:p14="http://schemas.microsoft.com/office/powerpoint/2010/main" val="1570721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8C3F7A-8EA3-413E-AFF2-191CF5DF7DD4}" type="datetimeFigureOut">
              <a:rPr lang="es-AR" smtClean="0"/>
              <a:pPr/>
              <a:t>16/11/2020</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604709-847C-494E-B3DF-42C033A9AFDA}" type="slidenum">
              <a:rPr lang="es-AR" smtClean="0"/>
              <a:pPr/>
              <a:t>‹Nº›</a:t>
            </a:fld>
            <a:endParaRPr lang="es-AR"/>
          </a:p>
        </p:txBody>
      </p:sp>
    </p:spTree>
    <p:extLst>
      <p:ext uri="{BB962C8B-B14F-4D97-AF65-F5344CB8AC3E}">
        <p14:creationId xmlns:p14="http://schemas.microsoft.com/office/powerpoint/2010/main" val="2851657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611560" y="908720"/>
            <a:ext cx="7920880" cy="4031873"/>
          </a:xfrm>
          <a:prstGeom prst="rect">
            <a:avLst/>
          </a:prstGeom>
          <a:noFill/>
        </p:spPr>
        <p:txBody>
          <a:bodyPr wrap="square" rtlCol="0">
            <a:spAutoFit/>
          </a:bodyPr>
          <a:lstStyle/>
          <a:p>
            <a:pPr algn="ctr"/>
            <a:r>
              <a:rPr lang="es-AR" sz="3600" b="1" u="sng" dirty="0" smtClean="0"/>
              <a:t>ALGORIMOS Y ESTRUCTURA DE DATOS</a:t>
            </a:r>
          </a:p>
          <a:p>
            <a:endParaRPr lang="es-AR" sz="2400" b="1" dirty="0"/>
          </a:p>
          <a:p>
            <a:pPr marL="342900" indent="-342900">
              <a:buFont typeface="Arial" pitchFamily="34" charset="0"/>
              <a:buChar char="•"/>
            </a:pPr>
            <a:r>
              <a:rPr lang="es-AR" sz="2800" b="1" dirty="0" smtClean="0"/>
              <a:t>Ejercicios de parcial.</a:t>
            </a:r>
          </a:p>
          <a:p>
            <a:pPr marL="342900" indent="-342900">
              <a:buFont typeface="Arial" pitchFamily="34" charset="0"/>
              <a:buChar char="•"/>
            </a:pPr>
            <a:endParaRPr lang="es-AR" sz="2800" b="1" dirty="0"/>
          </a:p>
          <a:p>
            <a:pPr marL="342900" indent="-342900">
              <a:buFont typeface="Arial" pitchFamily="34" charset="0"/>
              <a:buChar char="•"/>
            </a:pPr>
            <a:r>
              <a:rPr lang="es-AR" sz="2800" b="1" dirty="0" smtClean="0"/>
              <a:t>Fábrica de materiales.</a:t>
            </a:r>
          </a:p>
          <a:p>
            <a:pPr marL="342900" indent="-342900">
              <a:buFont typeface="Arial" pitchFamily="34" charset="0"/>
              <a:buChar char="•"/>
            </a:pPr>
            <a:endParaRPr lang="es-AR" sz="2800" b="1" dirty="0"/>
          </a:p>
          <a:p>
            <a:pPr marL="342900" indent="-342900">
              <a:buFont typeface="Arial" pitchFamily="34" charset="0"/>
              <a:buChar char="•"/>
            </a:pPr>
            <a:r>
              <a:rPr lang="es-AR" sz="2800" b="1" dirty="0" smtClean="0"/>
              <a:t>Playero para camiones.</a:t>
            </a:r>
          </a:p>
          <a:p>
            <a:pPr marL="342900" indent="-342900">
              <a:buFont typeface="Arial" pitchFamily="34" charset="0"/>
              <a:buChar char="•"/>
            </a:pPr>
            <a:endParaRPr lang="es-AR" sz="2800" b="1" dirty="0"/>
          </a:p>
          <a:p>
            <a:pPr marL="342900" indent="-342900">
              <a:buFont typeface="Arial" pitchFamily="34" charset="0"/>
              <a:buChar char="•"/>
            </a:pPr>
            <a:r>
              <a:rPr lang="es-AR" sz="2800" b="1" dirty="0" smtClean="0"/>
              <a:t>Administración aduanera.</a:t>
            </a:r>
            <a:endParaRPr lang="es-AR" sz="2800" b="1" dirty="0"/>
          </a:p>
        </p:txBody>
      </p:sp>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Tree>
    <p:extLst>
      <p:ext uri="{BB962C8B-B14F-4D97-AF65-F5344CB8AC3E}">
        <p14:creationId xmlns:p14="http://schemas.microsoft.com/office/powerpoint/2010/main" val="190393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07504" y="836712"/>
            <a:ext cx="8928992" cy="4770537"/>
          </a:xfrm>
          <a:prstGeom prst="rect">
            <a:avLst/>
          </a:prstGeom>
        </p:spPr>
        <p:txBody>
          <a:bodyPr wrap="square">
            <a:spAutoFit/>
          </a:bodyPr>
          <a:lstStyle/>
          <a:p>
            <a:pPr algn="just"/>
            <a:r>
              <a:rPr lang="es-AR" sz="1600" b="1" u="sng" dirty="0"/>
              <a:t>Ejercicio N° 9:</a:t>
            </a:r>
            <a:endParaRPr lang="es-AR" sz="1600" dirty="0"/>
          </a:p>
          <a:p>
            <a:pPr algn="just"/>
            <a:r>
              <a:rPr lang="es-AR" sz="1600" dirty="0"/>
              <a:t>Una clínica mantiene un listado ordenado por código interno de cada paciente que fue atendido allí alguna vez, de los cuales se mantiene la siguiente información: 1) Código interno (numero de 8 dígitos); 2) DNI; 3) Nombre y apellido; 4) Contacto (cadena 30 caracteres); 5) Resumen historia clínica (texto 200 caracteres); 6) Fecha primer ingreso; 7) Fecha ultima atención; 8) Ultimo diagnostico medico (cadena 20 caracteres); y 9) Fecha ultima internación. Cuando una persona se va a hacer atender, se presenta, pide número y espera a ser llamado. Si la persona es paciente, solo informa su DNI, de lo contrario provee toda su información personal requerida por el listado histórico de pacientes. Además, un enfermero evalúa la urgencia del paciente y otorga una prioridad al mismo (un numero de 1 a 3), de tal forma que el número de orden otorgado es el que corresponde por orden de llegada a esa prioridad. Así, cuando comience la atención, primero se atienden todos los pacientes de prioridad 1 por orden de llegada, luego los de prioridad 2 y finalmente los de prioridad 3. La manera de administrar los llamados es a través de una cola con prioridades. Una vez recibidos todos los pacientes comienza la atención médica. El médico que atiende a un paciente actualiza la información correspondiente en el listado. Si un paciente requiere hacerse un análisis es colocado en una COLA DE ANALISIS, incluyendo la siguiente información: 1) DNI; 2) Diagnóstico; 3) Análisis requerido (texto 100 caracteres); 4) Cantidad de estudios por imágenes simples (numero 1 digito); y 5) Cantidad de estudios por imágenes complejas (numero 1 digito). Al finalizar el día, se requiere saber la cantidad de estudios por imágenes simples y complejas fueron ordenados recorriendo la cola recursivamente.</a:t>
            </a:r>
          </a:p>
        </p:txBody>
      </p:sp>
    </p:spTree>
    <p:extLst>
      <p:ext uri="{BB962C8B-B14F-4D97-AF65-F5344CB8AC3E}">
        <p14:creationId xmlns:p14="http://schemas.microsoft.com/office/powerpoint/2010/main" val="1897658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07504" y="908720"/>
            <a:ext cx="8928992" cy="4524315"/>
          </a:xfrm>
          <a:prstGeom prst="rect">
            <a:avLst/>
          </a:prstGeom>
        </p:spPr>
        <p:txBody>
          <a:bodyPr wrap="square">
            <a:spAutoFit/>
          </a:bodyPr>
          <a:lstStyle/>
          <a:p>
            <a:pPr algn="just"/>
            <a:r>
              <a:rPr lang="es-AR" b="1" u="sng" dirty="0"/>
              <a:t>Ejercicio N° 10:</a:t>
            </a:r>
            <a:endParaRPr lang="es-AR" dirty="0"/>
          </a:p>
          <a:p>
            <a:pPr algn="just"/>
            <a:r>
              <a:rPr lang="es-AR" dirty="0"/>
              <a:t>Una ferretería maneja su catálogo de productos con una lista ordenada por código de producto que tiene la siguiente información: 1) Código de producto (numero de 8 dígitos); 2) Categoría (cadena 10 caracteres); 3) Tipo de producto (cadena 15 caracteres); 4) Tamaño (real 5,2); 5) Cantidad (numero de 4 dígitos); 6) Cantidad mínima (numero 2 dígitos); y 7) Precio (real 5,2). Al comenzar el día se atiende al proveedor que presenta 3 pilas de productos: 1) La pila de productos nuevos (que no están en la lista); 2) La pila de productos de reposición (para actualizar el stock de la lista, o el precio); y 3) La pila de productos a retirar del mercado (para eliminar de la lista). Cuando se atiende un cliente, éste va realizando distintos pedidos y el empleado ingresa los datos que requiere para la búsqueda (categoría, tipo, tamaño y cantidad). Si la cantidad de un producto que pide el cliente es menor al stock, la venta se realiza sin problemas, de lo contrario la venta se efectúa hasta la cantidad que hay en existencia de ese producto. Cuando se finaliza la atención del cliente, debe actualizarse el stock e informar el precio de lo pedido. Al finalizar el día, se recorre la lista recursivamente para armar una cola de pedidos con aquellos productos cuyo stock está por debajo de la cantidad mínima.</a:t>
            </a:r>
          </a:p>
        </p:txBody>
      </p:sp>
    </p:spTree>
    <p:extLst>
      <p:ext uri="{BB962C8B-B14F-4D97-AF65-F5344CB8AC3E}">
        <p14:creationId xmlns:p14="http://schemas.microsoft.com/office/powerpoint/2010/main" val="1897658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07504" y="908720"/>
            <a:ext cx="8856984" cy="5078313"/>
          </a:xfrm>
          <a:prstGeom prst="rect">
            <a:avLst/>
          </a:prstGeom>
        </p:spPr>
        <p:txBody>
          <a:bodyPr wrap="square">
            <a:spAutoFit/>
          </a:bodyPr>
          <a:lstStyle/>
          <a:p>
            <a:pPr algn="just"/>
            <a:r>
              <a:rPr lang="es-AR" b="1" u="sng" dirty="0"/>
              <a:t>Ejercicio N° 11:</a:t>
            </a:r>
            <a:endParaRPr lang="es-AR" dirty="0"/>
          </a:p>
          <a:p>
            <a:pPr algn="just"/>
            <a:r>
              <a:rPr lang="es-AR" dirty="0"/>
              <a:t>En una oficina de trámites administrativos se gestionan expedientes con la siguiente información: 1) Código de tramite (numero de 10 dígitos); 2) Fecha de creación; 3) Fecha de ingreso a la oficina; 4) Caratula del expediente (cadena de 30 caracteres); 5) Resumen administrativo (texto de 200 caracteres); 6) Origen del expediente (cadena 20 caracteres); 7) Origen del expediente (cadena 20 caracteres); 8) Destino del expediente (cadena 20 caracteres); y 9) Fecha de salida. La administración se realiza con una lista ordenada por código. La lista mantiene la información completa de cada expediente menos el destino y la fecha de salida. Al comenzar el día, se presenta una pila de expedientes archivados que deben des archivarse y agregarse a la lista ordenada. Posteriormente, y durante la jornada laboral, se ingresan los números de código de expedientes a trabajar, se buscan en la lista y se modifican los atributos resumen, destino y fecha de salida. Todos los expedientes que tienen como destino el ARCHIVO, son apilados para archivarse, removiéndolos de la lista ordenada. Los expedientes con otro destino se encolan en la SALIDA (también removiéndose de la lista). Cuando termina el día se debe informar cuantos expedientes se archivaron y cuantos salieron. Además, debe informarse la cantidad de expedientes que quedaron en la lista ordenada desconociéndose el número inicial; para ello debe usarse una función recursiva.</a:t>
            </a:r>
          </a:p>
        </p:txBody>
      </p:sp>
    </p:spTree>
    <p:extLst>
      <p:ext uri="{BB962C8B-B14F-4D97-AF65-F5344CB8AC3E}">
        <p14:creationId xmlns:p14="http://schemas.microsoft.com/office/powerpoint/2010/main" val="1897658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4" name="3 Rectángulo"/>
          <p:cNvSpPr/>
          <p:nvPr/>
        </p:nvSpPr>
        <p:spPr>
          <a:xfrm>
            <a:off x="107504" y="836712"/>
            <a:ext cx="8928992" cy="5401479"/>
          </a:xfrm>
          <a:prstGeom prst="rect">
            <a:avLst/>
          </a:prstGeom>
        </p:spPr>
        <p:txBody>
          <a:bodyPr wrap="square">
            <a:spAutoFit/>
          </a:bodyPr>
          <a:lstStyle/>
          <a:p>
            <a:pPr algn="just"/>
            <a:r>
              <a:rPr lang="es-AR" sz="1500" dirty="0" smtClean="0"/>
              <a:t>Una </a:t>
            </a:r>
            <a:r>
              <a:rPr lang="es-AR" sz="1500" dirty="0"/>
              <a:t>Fábrica de materiales para la construcción atiende a distintos tipos de clientes de 09 a 17 horas. El proceso de atención al público tiene cierta particularidad por la limitación de espacio físico que existe de tal forma que se atienden a los clientes por "turnos", haciendo ingresar a todos los clientes que aguardan afuera del local hasta un máximo de 25, a los que se los ordenará en la recepción para su posterior atención. La forma de ordenarlos es a través de una cola con prioridades. El proceso de atención a clientes en cada "turno" es el siguiente: 1) Existe una lista ordenada con los datos de todos los clientes que alguna vez fueron atendidos en el lugar, previamente cargada en memoria. 2) Los datos que mantiene la lista de los clientes son los siguientes: nombre, apellido, edad, teléfono, domicilio, tipo de documento, número de documento y cantidad de veces atendido hasta el momento. 3) La lista se mantiene ordenada por número de documento. 4) A medida que ingresan los clientes, el recepcionista le pide el documento y se verifica si está registrado (si ya está en la lista de clientes). 5) Si el cliente ya estaba registrado, entonces se incrementa en uno la cantidad de veces que fue atendido en el mes. 6) Si no está registrado, se le pide el resto de los datos y se lo registra en el momento. 7) De acuerdo a ciertas características propias del cliente y el tipo de trámite a realizar (venta a corralones, venta a empresas de construcción, venta a profesionales, venta a particulares con CUIT, venta de materiales especiales, etc.) se asigna al cliente una prioridad de 1 a 5 y se encola para su posterior atención en una cola con prioridad. 8) Para atender a los clientes hay 5 empleados que van llamando a los clientes de a uno (desencolándolos). 9) Para desencolar un cliente se llaman primero a todos los clientes con prioridad uno, luego a los de prioridad dos y así hasta vaciar la cola. Para aquellos clientes que tienen la misma prioridad, se atiende primero al que llego antes (comportamiento de una cola con 5 prioridades). 10) Al terminar el día (el cual posee un número no determinado de "turnos") el encargado recorre la lista recursivamente apilando a todos los clientes (se usa una lista enlazada con comportamiento de pila) que fueron atendidos 10 veces (contador de veces que fue atendido cada cliente) para enviar la información al gerente que les hará llegar un presente (cupón, beneficio, etc.). A todos los clientes que son apilados se les resetea (pone en 0) el contador de veces atendido en el pasado.</a:t>
            </a:r>
          </a:p>
        </p:txBody>
      </p:sp>
    </p:spTree>
    <p:extLst>
      <p:ext uri="{BB962C8B-B14F-4D97-AF65-F5344CB8AC3E}">
        <p14:creationId xmlns:p14="http://schemas.microsoft.com/office/powerpoint/2010/main" val="1564410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11" name="10 CuadroTexto"/>
          <p:cNvSpPr txBox="1"/>
          <p:nvPr/>
        </p:nvSpPr>
        <p:spPr>
          <a:xfrm>
            <a:off x="323528" y="836712"/>
            <a:ext cx="8640960" cy="5386090"/>
          </a:xfrm>
          <a:prstGeom prst="rect">
            <a:avLst/>
          </a:prstGeom>
          <a:noFill/>
        </p:spPr>
        <p:txBody>
          <a:bodyPr wrap="square" rtlCol="0">
            <a:spAutoFit/>
          </a:bodyPr>
          <a:lstStyle/>
          <a:p>
            <a:pPr algn="just"/>
            <a:r>
              <a:rPr lang="es-AR" sz="2400" b="1" u="sng" cap="all" dirty="0" smtClean="0"/>
              <a:t>Estructuras DE DATOS:</a:t>
            </a:r>
          </a:p>
          <a:p>
            <a:pPr algn="just"/>
            <a:endParaRPr lang="es-AR" sz="2000" cap="all" dirty="0" smtClean="0"/>
          </a:p>
          <a:p>
            <a:pPr algn="just"/>
            <a:r>
              <a:rPr lang="es-AR" sz="2000" cap="all" dirty="0" smtClean="0"/>
              <a:t>LAS ESTRUCTURAS NECESARIAS SON:</a:t>
            </a:r>
          </a:p>
          <a:p>
            <a:pPr algn="just"/>
            <a:endParaRPr lang="es-AR" sz="2000" cap="all" dirty="0"/>
          </a:p>
          <a:p>
            <a:pPr marL="914400" lvl="1" indent="-457200" algn="just">
              <a:buFont typeface="+mj-lt"/>
              <a:buAutoNum type="arabicParenR"/>
            </a:pPr>
            <a:r>
              <a:rPr lang="es-AR" sz="2000" cap="all" dirty="0" smtClean="0"/>
              <a:t>UNA LISTA ORDENADA DE CLIENTES, DONDE EL CRITERIO DE </a:t>
            </a:r>
            <a:r>
              <a:rPr lang="es-AR" sz="2000" cap="all" dirty="0" err="1" smtClean="0"/>
              <a:t>oRDENAMIENTO</a:t>
            </a:r>
            <a:r>
              <a:rPr lang="es-AR" sz="2000" cap="all" dirty="0" smtClean="0"/>
              <a:t> ES EL DNI.</a:t>
            </a:r>
          </a:p>
          <a:p>
            <a:pPr marL="914400" lvl="1" indent="-457200" algn="just">
              <a:buFont typeface="+mj-lt"/>
              <a:buAutoNum type="arabicParenR"/>
            </a:pPr>
            <a:endParaRPr lang="es-AR" sz="2000" cap="all" dirty="0"/>
          </a:p>
          <a:p>
            <a:pPr marL="914400" lvl="1" indent="-457200" algn="just">
              <a:buFont typeface="+mj-lt"/>
              <a:buAutoNum type="arabicParenR"/>
            </a:pPr>
            <a:r>
              <a:rPr lang="es-AR" sz="2000" cap="all" dirty="0" smtClean="0"/>
              <a:t>UNA COLA DE 5 PRIORIDADES IMPLEMENTADA COMO UN ARREGLO DE </a:t>
            </a:r>
            <a:r>
              <a:rPr lang="es-AR" sz="2000" cap="all" dirty="0" err="1" smtClean="0"/>
              <a:t>CInCO</a:t>
            </a:r>
            <a:r>
              <a:rPr lang="es-AR" sz="2000" cap="all" dirty="0" smtClean="0"/>
              <a:t> ELEMENTOS DONDE CADA UNO ES UNA COLA (PUNTERO AL INICIO Y AL FINAL) Y LA PRIORIDAD ESTÁ </a:t>
            </a:r>
            <a:r>
              <a:rPr lang="es-AR" sz="2000" cap="all" dirty="0" err="1" smtClean="0"/>
              <a:t>REpRESENTADA</a:t>
            </a:r>
            <a:r>
              <a:rPr lang="es-AR" sz="2000" cap="all" dirty="0" smtClean="0"/>
              <a:t> POR EL ÍNDICE DEL ARREGLO MÁS UNO.</a:t>
            </a:r>
          </a:p>
          <a:p>
            <a:pPr marL="914400" lvl="1" indent="-457200" algn="just">
              <a:buFont typeface="+mj-lt"/>
              <a:buAutoNum type="arabicParenR"/>
            </a:pPr>
            <a:endParaRPr lang="es-AR" sz="2000" cap="all" dirty="0"/>
          </a:p>
          <a:p>
            <a:pPr marL="914400" lvl="1" indent="-457200" algn="just">
              <a:buFont typeface="+mj-lt"/>
              <a:buAutoNum type="arabicParenR"/>
            </a:pPr>
            <a:r>
              <a:rPr lang="es-AR" sz="2000" cap="all" dirty="0" smtClean="0"/>
              <a:t>UNA PILA DE CLIENTES.</a:t>
            </a:r>
          </a:p>
          <a:p>
            <a:pPr algn="just"/>
            <a:endParaRPr lang="es-AR" sz="2000" cap="all" dirty="0"/>
          </a:p>
          <a:p>
            <a:pPr algn="just"/>
            <a:r>
              <a:rPr lang="es-AR" sz="2000" cap="all" dirty="0" smtClean="0"/>
              <a:t>CADA UNA DE ESTAS ESTRUCTURAS ESTÁ CONFORMADA POR UNA SERIE DE NODOS (LISTA ENLAZADA), DONDE TODOS LOS NODOS TIENEN LA MISMA ESTRUCTURA: TIENE LOS DATOS DEL CLIENTE Y EL PUNTERO AL NODO SIGUIENTE.</a:t>
            </a:r>
            <a:endParaRPr lang="es-AR" sz="2000" cap="all" dirty="0"/>
          </a:p>
        </p:txBody>
      </p:sp>
    </p:spTree>
    <p:extLst>
      <p:ext uri="{BB962C8B-B14F-4D97-AF65-F5344CB8AC3E}">
        <p14:creationId xmlns:p14="http://schemas.microsoft.com/office/powerpoint/2010/main" val="2912373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11" name="10 CuadroTexto"/>
          <p:cNvSpPr txBox="1"/>
          <p:nvPr/>
        </p:nvSpPr>
        <p:spPr>
          <a:xfrm>
            <a:off x="323528" y="764704"/>
            <a:ext cx="8640960" cy="5693866"/>
          </a:xfrm>
          <a:prstGeom prst="rect">
            <a:avLst/>
          </a:prstGeom>
          <a:noFill/>
        </p:spPr>
        <p:txBody>
          <a:bodyPr wrap="square" rtlCol="0">
            <a:spAutoFit/>
          </a:bodyPr>
          <a:lstStyle/>
          <a:p>
            <a:pPr algn="just"/>
            <a:r>
              <a:rPr lang="es-AR" sz="2400" b="1" u="sng" cap="all" dirty="0" smtClean="0"/>
              <a:t>ESTRUTURA DE LOS NODOS y variables:</a:t>
            </a:r>
          </a:p>
          <a:p>
            <a:pPr algn="just"/>
            <a:endParaRPr lang="es-AR" sz="2000" cap="all" dirty="0" smtClean="0"/>
          </a:p>
          <a:p>
            <a:pPr lvl="2" algn="just"/>
            <a:r>
              <a:rPr lang="es-AR" sz="2000" i="1" dirty="0" err="1" smtClean="0">
                <a:latin typeface="Courier New" pitchFamily="49" charset="0"/>
                <a:cs typeface="Courier New" pitchFamily="49" charset="0"/>
              </a:rPr>
              <a:t>typedef</a:t>
            </a:r>
            <a:r>
              <a:rPr lang="es-AR" sz="2000" i="1" dirty="0" smtClean="0">
                <a:latin typeface="Courier New" pitchFamily="49" charset="0"/>
                <a:cs typeface="Courier New" pitchFamily="49" charset="0"/>
              </a:rPr>
              <a:t> </a:t>
            </a:r>
            <a:r>
              <a:rPr lang="es-AR" sz="2000" i="1" dirty="0" err="1" smtClean="0">
                <a:latin typeface="Courier New" pitchFamily="49" charset="0"/>
                <a:cs typeface="Courier New" pitchFamily="49" charset="0"/>
              </a:rPr>
              <a:t>struct</a:t>
            </a:r>
            <a:r>
              <a:rPr lang="es-AR" sz="2000" i="1" dirty="0" smtClean="0">
                <a:latin typeface="Courier New" pitchFamily="49" charset="0"/>
                <a:cs typeface="Courier New" pitchFamily="49" charset="0"/>
              </a:rPr>
              <a:t> </a:t>
            </a:r>
            <a:r>
              <a:rPr lang="es-AR" sz="2000" i="1" dirty="0" err="1" smtClean="0">
                <a:latin typeface="Courier New" pitchFamily="49" charset="0"/>
                <a:cs typeface="Courier New" pitchFamily="49" charset="0"/>
              </a:rPr>
              <a:t>tipo_nodo</a:t>
            </a:r>
            <a:r>
              <a:rPr lang="es-AR" sz="2000" i="1" dirty="0" smtClean="0">
                <a:latin typeface="Courier New" pitchFamily="49" charset="0"/>
                <a:cs typeface="Courier New" pitchFamily="49" charset="0"/>
              </a:rPr>
              <a:t>{</a:t>
            </a:r>
          </a:p>
          <a:p>
            <a:pPr lvl="2" algn="just"/>
            <a:r>
              <a:rPr lang="es-AR" sz="2000" i="1" dirty="0">
                <a:latin typeface="Courier New" pitchFamily="49" charset="0"/>
                <a:cs typeface="Courier New" pitchFamily="49" charset="0"/>
              </a:rPr>
              <a:t>	</a:t>
            </a:r>
            <a:r>
              <a:rPr lang="es-AR" sz="2000" i="1" dirty="0" err="1" smtClean="0">
                <a:latin typeface="Courier New" pitchFamily="49" charset="0"/>
                <a:cs typeface="Courier New" pitchFamily="49" charset="0"/>
              </a:rPr>
              <a:t>char</a:t>
            </a:r>
            <a:r>
              <a:rPr lang="es-AR" sz="2000" i="1" dirty="0" smtClean="0">
                <a:latin typeface="Courier New" pitchFamily="49" charset="0"/>
                <a:cs typeface="Courier New" pitchFamily="49" charset="0"/>
              </a:rPr>
              <a:t> nombre[15], apellido[10];</a:t>
            </a:r>
          </a:p>
          <a:p>
            <a:pPr lvl="2" algn="just"/>
            <a:r>
              <a:rPr lang="es-AR" sz="2000" i="1" dirty="0">
                <a:latin typeface="Courier New" pitchFamily="49" charset="0"/>
                <a:cs typeface="Courier New" pitchFamily="49" charset="0"/>
              </a:rPr>
              <a:t>	</a:t>
            </a:r>
            <a:r>
              <a:rPr lang="es-AR" sz="2000" i="1" dirty="0" err="1" smtClean="0">
                <a:latin typeface="Courier New" pitchFamily="49" charset="0"/>
                <a:cs typeface="Courier New" pitchFamily="49" charset="0"/>
              </a:rPr>
              <a:t>char</a:t>
            </a:r>
            <a:r>
              <a:rPr lang="es-AR" sz="2000" i="1" dirty="0" smtClean="0">
                <a:latin typeface="Courier New" pitchFamily="49" charset="0"/>
                <a:cs typeface="Courier New" pitchFamily="49" charset="0"/>
              </a:rPr>
              <a:t> </a:t>
            </a:r>
            <a:r>
              <a:rPr lang="es-AR" sz="2000" i="1" dirty="0" err="1" smtClean="0">
                <a:latin typeface="Courier New" pitchFamily="49" charset="0"/>
                <a:cs typeface="Courier New" pitchFamily="49" charset="0"/>
              </a:rPr>
              <a:t>tipo_doc</a:t>
            </a:r>
            <a:r>
              <a:rPr lang="es-AR" sz="2000" i="1" dirty="0" smtClean="0">
                <a:latin typeface="Courier New" pitchFamily="49" charset="0"/>
                <a:cs typeface="Courier New" pitchFamily="49" charset="0"/>
              </a:rPr>
              <a:t>[5];</a:t>
            </a:r>
          </a:p>
          <a:p>
            <a:pPr lvl="2" algn="just"/>
            <a:r>
              <a:rPr lang="es-AR" sz="2000" i="1" dirty="0">
                <a:latin typeface="Courier New" pitchFamily="49" charset="0"/>
                <a:cs typeface="Courier New" pitchFamily="49" charset="0"/>
              </a:rPr>
              <a:t>	</a:t>
            </a:r>
            <a:r>
              <a:rPr lang="es-AR" sz="2000" i="1" dirty="0" err="1" smtClean="0">
                <a:latin typeface="Courier New" pitchFamily="49" charset="0"/>
                <a:cs typeface="Courier New" pitchFamily="49" charset="0"/>
              </a:rPr>
              <a:t>int</a:t>
            </a:r>
            <a:r>
              <a:rPr lang="es-AR" sz="2000" i="1" dirty="0" smtClean="0">
                <a:latin typeface="Courier New" pitchFamily="49" charset="0"/>
                <a:cs typeface="Courier New" pitchFamily="49" charset="0"/>
              </a:rPr>
              <a:t> edad, </a:t>
            </a:r>
            <a:r>
              <a:rPr lang="es-AR" sz="2000" i="1" dirty="0" err="1" smtClean="0">
                <a:latin typeface="Courier New" pitchFamily="49" charset="0"/>
                <a:cs typeface="Courier New" pitchFamily="49" charset="0"/>
              </a:rPr>
              <a:t>dni</a:t>
            </a:r>
            <a:r>
              <a:rPr lang="es-AR" sz="2000" i="1" dirty="0" smtClean="0">
                <a:latin typeface="Courier New" pitchFamily="49" charset="0"/>
                <a:cs typeface="Courier New" pitchFamily="49" charset="0"/>
              </a:rPr>
              <a:t>, veces;</a:t>
            </a:r>
          </a:p>
          <a:p>
            <a:pPr lvl="2" algn="just"/>
            <a:r>
              <a:rPr lang="es-AR" sz="2000" i="1" dirty="0">
                <a:latin typeface="Courier New" pitchFamily="49" charset="0"/>
                <a:cs typeface="Courier New" pitchFamily="49" charset="0"/>
              </a:rPr>
              <a:t>	</a:t>
            </a:r>
            <a:r>
              <a:rPr lang="es-AR" sz="2000" i="1" dirty="0" err="1" smtClean="0">
                <a:latin typeface="Courier New" pitchFamily="49" charset="0"/>
                <a:cs typeface="Courier New" pitchFamily="49" charset="0"/>
              </a:rPr>
              <a:t>char</a:t>
            </a:r>
            <a:r>
              <a:rPr lang="es-AR" sz="2000" i="1" dirty="0" smtClean="0">
                <a:latin typeface="Courier New" pitchFamily="49" charset="0"/>
                <a:cs typeface="Courier New" pitchFamily="49" charset="0"/>
              </a:rPr>
              <a:t> </a:t>
            </a:r>
            <a:r>
              <a:rPr lang="es-AR" sz="2000" i="1" dirty="0" err="1" smtClean="0">
                <a:latin typeface="Courier New" pitchFamily="49" charset="0"/>
                <a:cs typeface="Courier New" pitchFamily="49" charset="0"/>
              </a:rPr>
              <a:t>tel</a:t>
            </a:r>
            <a:r>
              <a:rPr lang="es-AR" sz="2000" i="1" dirty="0" smtClean="0">
                <a:latin typeface="Courier New" pitchFamily="49" charset="0"/>
                <a:cs typeface="Courier New" pitchFamily="49" charset="0"/>
              </a:rPr>
              <a:t>[18], </a:t>
            </a:r>
            <a:r>
              <a:rPr lang="es-AR" sz="2000" i="1" dirty="0" err="1" smtClean="0">
                <a:latin typeface="Courier New" pitchFamily="49" charset="0"/>
                <a:cs typeface="Courier New" pitchFamily="49" charset="0"/>
              </a:rPr>
              <a:t>dlio</a:t>
            </a:r>
            <a:r>
              <a:rPr lang="es-AR" sz="2000" i="1" dirty="0" smtClean="0">
                <a:latin typeface="Courier New" pitchFamily="49" charset="0"/>
                <a:cs typeface="Courier New" pitchFamily="49" charset="0"/>
              </a:rPr>
              <a:t>[20];</a:t>
            </a:r>
          </a:p>
          <a:p>
            <a:pPr lvl="2" algn="just"/>
            <a:r>
              <a:rPr lang="es-AR" sz="2000" i="1" dirty="0">
                <a:latin typeface="Courier New" pitchFamily="49" charset="0"/>
                <a:cs typeface="Courier New" pitchFamily="49" charset="0"/>
              </a:rPr>
              <a:t>	</a:t>
            </a:r>
            <a:r>
              <a:rPr lang="es-AR" sz="2000" i="1" dirty="0" err="1" smtClean="0">
                <a:latin typeface="Courier New" pitchFamily="49" charset="0"/>
                <a:cs typeface="Courier New" pitchFamily="49" charset="0"/>
              </a:rPr>
              <a:t>struct</a:t>
            </a:r>
            <a:r>
              <a:rPr lang="es-AR" sz="2000" i="1" dirty="0" smtClean="0">
                <a:latin typeface="Courier New" pitchFamily="49" charset="0"/>
                <a:cs typeface="Courier New" pitchFamily="49" charset="0"/>
              </a:rPr>
              <a:t> </a:t>
            </a:r>
            <a:r>
              <a:rPr lang="es-AR" sz="2000" i="1" dirty="0" err="1" smtClean="0">
                <a:latin typeface="Courier New" pitchFamily="49" charset="0"/>
                <a:cs typeface="Courier New" pitchFamily="49" charset="0"/>
              </a:rPr>
              <a:t>tipo_nodo</a:t>
            </a:r>
            <a:r>
              <a:rPr lang="es-AR" sz="2000" i="1" dirty="0" smtClean="0">
                <a:latin typeface="Courier New" pitchFamily="49" charset="0"/>
                <a:cs typeface="Courier New" pitchFamily="49" charset="0"/>
              </a:rPr>
              <a:t> *</a:t>
            </a:r>
            <a:r>
              <a:rPr lang="es-AR" sz="2000" i="1" dirty="0" err="1" smtClean="0">
                <a:latin typeface="Courier New" pitchFamily="49" charset="0"/>
                <a:cs typeface="Courier New" pitchFamily="49" charset="0"/>
              </a:rPr>
              <a:t>sig</a:t>
            </a:r>
            <a:r>
              <a:rPr lang="es-AR" sz="2000" i="1" dirty="0" smtClean="0">
                <a:latin typeface="Courier New" pitchFamily="49" charset="0"/>
                <a:cs typeface="Courier New" pitchFamily="49" charset="0"/>
              </a:rPr>
              <a:t>;</a:t>
            </a:r>
          </a:p>
          <a:p>
            <a:pPr lvl="2" algn="just"/>
            <a:r>
              <a:rPr lang="es-AR" sz="2000" i="1" dirty="0" smtClean="0">
                <a:latin typeface="Courier New" pitchFamily="49" charset="0"/>
                <a:cs typeface="Courier New" pitchFamily="49" charset="0"/>
              </a:rPr>
              <a:t>}nodo;</a:t>
            </a:r>
          </a:p>
          <a:p>
            <a:pPr lvl="2" algn="just"/>
            <a:r>
              <a:rPr lang="es-AR" sz="2000" i="1" dirty="0" smtClean="0">
                <a:latin typeface="Courier New" pitchFamily="49" charset="0"/>
                <a:cs typeface="Courier New" pitchFamily="49" charset="0"/>
              </a:rPr>
              <a:t>//…………………………………………………………………………………………………………………………</a:t>
            </a:r>
            <a:endParaRPr lang="es-AR" sz="2000" i="1" dirty="0">
              <a:latin typeface="Courier New" pitchFamily="49" charset="0"/>
              <a:cs typeface="Courier New" pitchFamily="49" charset="0"/>
            </a:endParaRPr>
          </a:p>
          <a:p>
            <a:pPr lvl="2" algn="just"/>
            <a:endParaRPr lang="es-AR" sz="2000" i="1" dirty="0" smtClean="0">
              <a:latin typeface="Courier New" pitchFamily="49" charset="0"/>
              <a:cs typeface="Courier New" pitchFamily="49" charset="0"/>
            </a:endParaRPr>
          </a:p>
          <a:p>
            <a:pPr lvl="2" algn="just"/>
            <a:r>
              <a:rPr lang="es-AR" sz="2000" i="1" dirty="0" err="1" smtClean="0">
                <a:latin typeface="Courier New" pitchFamily="49" charset="0"/>
                <a:cs typeface="Courier New" pitchFamily="49" charset="0"/>
              </a:rPr>
              <a:t>typedef</a:t>
            </a:r>
            <a:r>
              <a:rPr lang="es-AR" sz="2000" i="1" dirty="0" smtClean="0">
                <a:latin typeface="Courier New" pitchFamily="49" charset="0"/>
                <a:cs typeface="Courier New" pitchFamily="49" charset="0"/>
              </a:rPr>
              <a:t> </a:t>
            </a:r>
            <a:r>
              <a:rPr lang="es-AR" sz="2000" i="1" dirty="0" err="1" smtClean="0">
                <a:latin typeface="Courier New" pitchFamily="49" charset="0"/>
                <a:cs typeface="Courier New" pitchFamily="49" charset="0"/>
              </a:rPr>
              <a:t>struct</a:t>
            </a:r>
            <a:r>
              <a:rPr lang="es-AR" sz="2000" i="1" dirty="0" smtClean="0">
                <a:latin typeface="Courier New" pitchFamily="49" charset="0"/>
                <a:cs typeface="Courier New" pitchFamily="49" charset="0"/>
              </a:rPr>
              <a:t> </a:t>
            </a:r>
            <a:r>
              <a:rPr lang="es-AR" sz="2000" i="1" dirty="0" err="1" smtClean="0">
                <a:latin typeface="Courier New" pitchFamily="49" charset="0"/>
                <a:cs typeface="Courier New" pitchFamily="49" charset="0"/>
              </a:rPr>
              <a:t>tipo_cola</a:t>
            </a:r>
            <a:r>
              <a:rPr lang="es-AR" sz="2000" i="1" dirty="0" smtClean="0">
                <a:latin typeface="Courier New" pitchFamily="49" charset="0"/>
                <a:cs typeface="Courier New" pitchFamily="49" charset="0"/>
              </a:rPr>
              <a:t>{</a:t>
            </a:r>
          </a:p>
          <a:p>
            <a:pPr lvl="2" algn="just"/>
            <a:r>
              <a:rPr lang="es-AR" sz="2000" i="1" dirty="0">
                <a:latin typeface="Courier New" pitchFamily="49" charset="0"/>
                <a:cs typeface="Courier New" pitchFamily="49" charset="0"/>
              </a:rPr>
              <a:t>	</a:t>
            </a:r>
            <a:r>
              <a:rPr lang="es-AR" sz="2000" i="1" dirty="0" smtClean="0">
                <a:latin typeface="Courier New" pitchFamily="49" charset="0"/>
                <a:cs typeface="Courier New" pitchFamily="49" charset="0"/>
              </a:rPr>
              <a:t>nodo *primero, *ultimo;</a:t>
            </a:r>
          </a:p>
          <a:p>
            <a:pPr lvl="2" algn="just"/>
            <a:r>
              <a:rPr lang="es-AR" sz="2000" i="1" dirty="0" smtClean="0">
                <a:latin typeface="Courier New" pitchFamily="49" charset="0"/>
                <a:cs typeface="Courier New" pitchFamily="49" charset="0"/>
              </a:rPr>
              <a:t>}</a:t>
            </a:r>
            <a:r>
              <a:rPr lang="es-AR" sz="2000" i="1" dirty="0" err="1" smtClean="0">
                <a:latin typeface="Courier New" pitchFamily="49" charset="0"/>
                <a:cs typeface="Courier New" pitchFamily="49" charset="0"/>
              </a:rPr>
              <a:t>t_cola</a:t>
            </a:r>
            <a:r>
              <a:rPr lang="es-AR" sz="2000" i="1" dirty="0" smtClean="0">
                <a:latin typeface="Courier New" pitchFamily="49" charset="0"/>
                <a:cs typeface="Courier New" pitchFamily="49" charset="0"/>
              </a:rPr>
              <a:t>;</a:t>
            </a:r>
          </a:p>
          <a:p>
            <a:pPr lvl="2" algn="just"/>
            <a:r>
              <a:rPr lang="es-AR" sz="2000" i="1" dirty="0" smtClean="0">
                <a:latin typeface="Courier New" pitchFamily="49" charset="0"/>
                <a:cs typeface="Courier New" pitchFamily="49" charset="0"/>
              </a:rPr>
              <a:t>//…………………………………………………………………………………………………………………………</a:t>
            </a:r>
            <a:endParaRPr lang="es-AR" sz="2000" i="1" dirty="0">
              <a:latin typeface="Courier New" pitchFamily="49" charset="0"/>
              <a:cs typeface="Courier New" pitchFamily="49" charset="0"/>
            </a:endParaRPr>
          </a:p>
          <a:p>
            <a:pPr lvl="2" algn="just"/>
            <a:endParaRPr lang="es-AR" sz="2000" i="1" dirty="0" smtClean="0">
              <a:latin typeface="Courier New" pitchFamily="49" charset="0"/>
              <a:cs typeface="Courier New" pitchFamily="49" charset="0"/>
            </a:endParaRPr>
          </a:p>
          <a:p>
            <a:pPr lvl="2" algn="just"/>
            <a:r>
              <a:rPr lang="es-AR" sz="2000" i="1" dirty="0" smtClean="0">
                <a:latin typeface="Courier New" pitchFamily="49" charset="0"/>
                <a:cs typeface="Courier New" pitchFamily="49" charset="0"/>
              </a:rPr>
              <a:t>nodo *lista, *pila;</a:t>
            </a:r>
          </a:p>
          <a:p>
            <a:pPr lvl="2" algn="just"/>
            <a:r>
              <a:rPr lang="es-AR" sz="2000" i="1" dirty="0" err="1" smtClean="0">
                <a:latin typeface="Courier New" pitchFamily="49" charset="0"/>
                <a:cs typeface="Courier New" pitchFamily="49" charset="0"/>
              </a:rPr>
              <a:t>t_cola</a:t>
            </a:r>
            <a:r>
              <a:rPr lang="es-AR" sz="2000" i="1" dirty="0" smtClean="0">
                <a:latin typeface="Courier New" pitchFamily="49" charset="0"/>
                <a:cs typeface="Courier New" pitchFamily="49" charset="0"/>
              </a:rPr>
              <a:t> cola[5];</a:t>
            </a:r>
          </a:p>
        </p:txBody>
      </p:sp>
    </p:spTree>
    <p:extLst>
      <p:ext uri="{BB962C8B-B14F-4D97-AF65-F5344CB8AC3E}">
        <p14:creationId xmlns:p14="http://schemas.microsoft.com/office/powerpoint/2010/main" val="29123734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11" name="10 CuadroTexto"/>
          <p:cNvSpPr txBox="1"/>
          <p:nvPr/>
        </p:nvSpPr>
        <p:spPr>
          <a:xfrm>
            <a:off x="323528" y="764704"/>
            <a:ext cx="8640960" cy="5663089"/>
          </a:xfrm>
          <a:prstGeom prst="rect">
            <a:avLst/>
          </a:prstGeom>
          <a:noFill/>
        </p:spPr>
        <p:txBody>
          <a:bodyPr wrap="square" rtlCol="0">
            <a:spAutoFit/>
          </a:bodyPr>
          <a:lstStyle/>
          <a:p>
            <a:pPr algn="just"/>
            <a:r>
              <a:rPr lang="es-AR" sz="2000" b="1" u="sng" cap="all" dirty="0" smtClean="0"/>
              <a:t>estrategia:</a:t>
            </a:r>
          </a:p>
          <a:p>
            <a:pPr algn="just"/>
            <a:endParaRPr lang="es-AR" cap="all" dirty="0" smtClean="0"/>
          </a:p>
          <a:p>
            <a:pPr algn="just"/>
            <a:r>
              <a:rPr lang="es-AR" cap="all" dirty="0" smtClean="0"/>
              <a:t>SE TENDRÁ UNA ESTRUCTURA DE REPETICIÓN CONDICIONAL, DONDE LA CONDICIÓN SERÁ QUE No HAYA TERMINADO EL DÍA.</a:t>
            </a:r>
          </a:p>
          <a:p>
            <a:pPr algn="just"/>
            <a:endParaRPr lang="es-AR" cap="all" dirty="0"/>
          </a:p>
          <a:p>
            <a:pPr algn="just"/>
            <a:r>
              <a:rPr lang="es-AR" cap="all" dirty="0" smtClean="0"/>
              <a:t>DENTRO DE ESTE CONDICIONAL SE HARÁ PASAR A LOS CLIENTES DE A 25, POR LO QUE HABRÁ UNA ESTRUCTURA DE CONTROL INCONDICIONAL DE 1 A 25.</a:t>
            </a:r>
          </a:p>
          <a:p>
            <a:pPr algn="just"/>
            <a:endParaRPr lang="es-AR" cap="all" dirty="0"/>
          </a:p>
          <a:p>
            <a:pPr algn="just"/>
            <a:r>
              <a:rPr lang="es-AR" cap="all" dirty="0" smtClean="0"/>
              <a:t>DENTRO SE TOMARÁ EL DNI DEL CLIENTE Y SE BUSCARÁ EN LA LISTA. SI EL CLIENTE NO ESTÁ SE AGREGA ORDENADO POR DNI.</a:t>
            </a:r>
          </a:p>
          <a:p>
            <a:pPr algn="just"/>
            <a:endParaRPr lang="es-AR" cap="all" dirty="0"/>
          </a:p>
          <a:p>
            <a:pPr algn="just"/>
            <a:r>
              <a:rPr lang="es-AR" cap="all" dirty="0" smtClean="0"/>
              <a:t>SE LE ASIGNA UNA PRIORIDAD AL CLIENTE Y SE ENCOLA. </a:t>
            </a:r>
          </a:p>
          <a:p>
            <a:pPr algn="just"/>
            <a:endParaRPr lang="es-AR" cap="all" dirty="0"/>
          </a:p>
          <a:p>
            <a:pPr algn="just"/>
            <a:r>
              <a:rPr lang="es-AR" cap="all" dirty="0" smtClean="0"/>
              <a:t>EL ROCESO DE ATENCIÓN DE CLIENTES SERÁ DESNCOLANDO HASTA VACIAR LA COLA Y ACTUALIZANDO LA CANTIDAD DE VECES QUE FUE ATENDIDO EN LA LISTA. ESTO SE HACE DESPUÉS DEL REPETIR DE 1 A 25 Y DENTRO DEL REPETIR MIENTRAS NO HAYA TERMINADO EL DÍA.</a:t>
            </a:r>
          </a:p>
          <a:p>
            <a:pPr algn="just"/>
            <a:endParaRPr lang="es-AR" cap="all" dirty="0"/>
          </a:p>
          <a:p>
            <a:pPr algn="just"/>
            <a:r>
              <a:rPr lang="es-AR" cap="all" dirty="0" smtClean="0"/>
              <a:t>AL TERMINAR EL DÍA, FUERA DEL REPETIR MIENTRAS, SE RECORRE LA LISTA DE CLIENTES RECURSIVAMENTE Y SE APILAN AQUELLOS CLENTES QUE FUERON ATENDIDOS 10 VECES.</a:t>
            </a:r>
            <a:endParaRPr lang="es-AR" cap="all" dirty="0"/>
          </a:p>
        </p:txBody>
      </p:sp>
    </p:spTree>
    <p:extLst>
      <p:ext uri="{BB962C8B-B14F-4D97-AF65-F5344CB8AC3E}">
        <p14:creationId xmlns:p14="http://schemas.microsoft.com/office/powerpoint/2010/main" val="29123734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3" name="2 Rectángulo"/>
          <p:cNvSpPr/>
          <p:nvPr/>
        </p:nvSpPr>
        <p:spPr>
          <a:xfrm>
            <a:off x="251520" y="836712"/>
            <a:ext cx="8784976" cy="5693866"/>
          </a:xfrm>
          <a:prstGeom prst="rect">
            <a:avLst/>
          </a:prstGeom>
        </p:spPr>
        <p:txBody>
          <a:bodyPr wrap="square">
            <a:spAutoFit/>
          </a:bodyPr>
          <a:lstStyle/>
          <a:p>
            <a:r>
              <a:rPr lang="es-AR" sz="1400" dirty="0"/>
              <a:t>#</a:t>
            </a:r>
            <a:r>
              <a:rPr lang="es-AR" sz="1400" dirty="0" err="1"/>
              <a:t>include</a:t>
            </a:r>
            <a:r>
              <a:rPr lang="es-AR" sz="1400" dirty="0"/>
              <a:t>&lt;</a:t>
            </a:r>
            <a:r>
              <a:rPr lang="es-AR" sz="1400" dirty="0" err="1"/>
              <a:t>stdio.h</a:t>
            </a:r>
            <a:r>
              <a:rPr lang="es-AR" sz="1400" dirty="0"/>
              <a:t>&gt;</a:t>
            </a:r>
          </a:p>
          <a:p>
            <a:r>
              <a:rPr lang="es-AR" sz="1400" dirty="0"/>
              <a:t>#</a:t>
            </a:r>
            <a:r>
              <a:rPr lang="es-AR" sz="1400" dirty="0" err="1"/>
              <a:t>include</a:t>
            </a:r>
            <a:r>
              <a:rPr lang="es-AR" sz="1400" dirty="0"/>
              <a:t>&lt;</a:t>
            </a:r>
            <a:r>
              <a:rPr lang="es-AR" sz="1400" dirty="0" err="1"/>
              <a:t>stdlib.h</a:t>
            </a:r>
            <a:r>
              <a:rPr lang="es-AR" sz="1400" dirty="0"/>
              <a:t>&gt;</a:t>
            </a:r>
          </a:p>
          <a:p>
            <a:r>
              <a:rPr lang="es-AR" sz="1400" dirty="0" err="1"/>
              <a:t>typedef</a:t>
            </a:r>
            <a:r>
              <a:rPr lang="es-AR" sz="1400" dirty="0"/>
              <a:t> </a:t>
            </a:r>
            <a:r>
              <a:rPr lang="es-AR" sz="1400" dirty="0" err="1"/>
              <a:t>struct</a:t>
            </a:r>
            <a:r>
              <a:rPr lang="es-AR" sz="1400" dirty="0"/>
              <a:t> </a:t>
            </a:r>
            <a:r>
              <a:rPr lang="es-AR" sz="1400" dirty="0" err="1"/>
              <a:t>tipo_nodo</a:t>
            </a:r>
            <a:r>
              <a:rPr lang="es-AR" sz="1400" dirty="0"/>
              <a:t>{</a:t>
            </a:r>
          </a:p>
          <a:p>
            <a:r>
              <a:rPr lang="es-AR" sz="1400" dirty="0"/>
              <a:t>	</a:t>
            </a:r>
            <a:r>
              <a:rPr lang="es-AR" sz="1400" dirty="0" err="1"/>
              <a:t>char</a:t>
            </a:r>
            <a:r>
              <a:rPr lang="es-AR" sz="1400" dirty="0"/>
              <a:t> nombre[15], apellido[10];</a:t>
            </a:r>
          </a:p>
          <a:p>
            <a:r>
              <a:rPr lang="es-AR" sz="1400" dirty="0"/>
              <a:t>	</a:t>
            </a:r>
            <a:r>
              <a:rPr lang="es-AR" sz="1400" dirty="0" err="1"/>
              <a:t>char</a:t>
            </a:r>
            <a:r>
              <a:rPr lang="es-AR" sz="1400" dirty="0"/>
              <a:t> </a:t>
            </a:r>
            <a:r>
              <a:rPr lang="es-AR" sz="1400" dirty="0" err="1"/>
              <a:t>tipo_doc</a:t>
            </a:r>
            <a:r>
              <a:rPr lang="es-AR" sz="1400" dirty="0"/>
              <a:t>[5];</a:t>
            </a:r>
          </a:p>
          <a:p>
            <a:r>
              <a:rPr lang="es-AR" sz="1400" dirty="0"/>
              <a:t>	</a:t>
            </a:r>
            <a:r>
              <a:rPr lang="es-AR" sz="1400" dirty="0" err="1"/>
              <a:t>int</a:t>
            </a:r>
            <a:r>
              <a:rPr lang="es-AR" sz="1400" dirty="0"/>
              <a:t> edad, </a:t>
            </a:r>
            <a:r>
              <a:rPr lang="es-AR" sz="1400" dirty="0" err="1"/>
              <a:t>dni</a:t>
            </a:r>
            <a:r>
              <a:rPr lang="es-AR" sz="1400" dirty="0"/>
              <a:t>, veces;</a:t>
            </a:r>
          </a:p>
          <a:p>
            <a:r>
              <a:rPr lang="es-AR" sz="1400" dirty="0"/>
              <a:t>	</a:t>
            </a:r>
            <a:r>
              <a:rPr lang="es-AR" sz="1400" dirty="0" err="1"/>
              <a:t>char</a:t>
            </a:r>
            <a:r>
              <a:rPr lang="es-AR" sz="1400" dirty="0"/>
              <a:t> </a:t>
            </a:r>
            <a:r>
              <a:rPr lang="es-AR" sz="1400" dirty="0" err="1"/>
              <a:t>tel</a:t>
            </a:r>
            <a:r>
              <a:rPr lang="es-AR" sz="1400" dirty="0"/>
              <a:t>[18], </a:t>
            </a:r>
            <a:r>
              <a:rPr lang="es-AR" sz="1400" dirty="0" err="1"/>
              <a:t>dlio</a:t>
            </a:r>
            <a:r>
              <a:rPr lang="es-AR" sz="1400" dirty="0"/>
              <a:t>[20];</a:t>
            </a:r>
          </a:p>
          <a:p>
            <a:r>
              <a:rPr lang="es-AR" sz="1400" dirty="0"/>
              <a:t>	</a:t>
            </a:r>
            <a:r>
              <a:rPr lang="es-AR" sz="1400" dirty="0" err="1"/>
              <a:t>struct</a:t>
            </a:r>
            <a:r>
              <a:rPr lang="es-AR" sz="1400" dirty="0"/>
              <a:t> </a:t>
            </a:r>
            <a:r>
              <a:rPr lang="es-AR" sz="1400" dirty="0" err="1"/>
              <a:t>tipo_nodo</a:t>
            </a:r>
            <a:r>
              <a:rPr lang="es-AR" sz="1400" dirty="0"/>
              <a:t> *</a:t>
            </a:r>
            <a:r>
              <a:rPr lang="es-AR" sz="1400" dirty="0" err="1"/>
              <a:t>sig</a:t>
            </a:r>
            <a:r>
              <a:rPr lang="es-AR" sz="1400" dirty="0"/>
              <a:t>;</a:t>
            </a:r>
          </a:p>
          <a:p>
            <a:r>
              <a:rPr lang="es-AR" sz="1400" dirty="0"/>
              <a:t>}nodo;</a:t>
            </a:r>
          </a:p>
          <a:p>
            <a:r>
              <a:rPr lang="es-AR" sz="1400" dirty="0" err="1"/>
              <a:t>typedef</a:t>
            </a:r>
            <a:r>
              <a:rPr lang="es-AR" sz="1400" dirty="0"/>
              <a:t> </a:t>
            </a:r>
            <a:r>
              <a:rPr lang="es-AR" sz="1400" dirty="0" err="1"/>
              <a:t>struct</a:t>
            </a:r>
            <a:r>
              <a:rPr lang="es-AR" sz="1400" dirty="0"/>
              <a:t> </a:t>
            </a:r>
            <a:r>
              <a:rPr lang="es-AR" sz="1400" dirty="0" err="1"/>
              <a:t>tipo_nodo_cliente</a:t>
            </a:r>
            <a:r>
              <a:rPr lang="es-AR" sz="1400" dirty="0"/>
              <a:t>{</a:t>
            </a:r>
          </a:p>
          <a:p>
            <a:r>
              <a:rPr lang="es-AR" sz="1400" dirty="0"/>
              <a:t>	nodo *cliente;</a:t>
            </a:r>
          </a:p>
          <a:p>
            <a:r>
              <a:rPr lang="es-AR" sz="1400" dirty="0"/>
              <a:t>	</a:t>
            </a:r>
            <a:r>
              <a:rPr lang="es-AR" sz="1400" dirty="0" err="1"/>
              <a:t>struct</a:t>
            </a:r>
            <a:r>
              <a:rPr lang="es-AR" sz="1400" dirty="0"/>
              <a:t> </a:t>
            </a:r>
            <a:r>
              <a:rPr lang="es-AR" sz="1400" dirty="0" err="1"/>
              <a:t>tipo_nodo_cliente</a:t>
            </a:r>
            <a:r>
              <a:rPr lang="es-AR" sz="1400" dirty="0"/>
              <a:t> *</a:t>
            </a:r>
            <a:r>
              <a:rPr lang="es-AR" sz="1400" dirty="0" err="1"/>
              <a:t>sig</a:t>
            </a:r>
            <a:r>
              <a:rPr lang="es-AR" sz="1400" dirty="0"/>
              <a:t>;</a:t>
            </a:r>
          </a:p>
          <a:p>
            <a:r>
              <a:rPr lang="es-AR" sz="1400" dirty="0"/>
              <a:t>}</a:t>
            </a:r>
            <a:r>
              <a:rPr lang="es-AR" sz="1400" dirty="0" err="1"/>
              <a:t>nodo_cliente</a:t>
            </a:r>
            <a:r>
              <a:rPr lang="es-AR" sz="1400" dirty="0"/>
              <a:t>;</a:t>
            </a:r>
          </a:p>
          <a:p>
            <a:r>
              <a:rPr lang="es-AR" sz="1400" dirty="0" err="1"/>
              <a:t>typedef</a:t>
            </a:r>
            <a:r>
              <a:rPr lang="es-AR" sz="1400" dirty="0"/>
              <a:t> </a:t>
            </a:r>
            <a:r>
              <a:rPr lang="es-AR" sz="1400" dirty="0" err="1"/>
              <a:t>struct</a:t>
            </a:r>
            <a:r>
              <a:rPr lang="es-AR" sz="1400" dirty="0"/>
              <a:t> </a:t>
            </a:r>
            <a:r>
              <a:rPr lang="es-AR" sz="1400" dirty="0" err="1"/>
              <a:t>tipo_cola</a:t>
            </a:r>
            <a:r>
              <a:rPr lang="es-AR" sz="1400" dirty="0"/>
              <a:t>{</a:t>
            </a:r>
          </a:p>
          <a:p>
            <a:r>
              <a:rPr lang="es-AR" sz="1400" dirty="0"/>
              <a:t>	</a:t>
            </a:r>
            <a:r>
              <a:rPr lang="es-AR" sz="1400" dirty="0" err="1"/>
              <a:t>nodo_cliente</a:t>
            </a:r>
            <a:r>
              <a:rPr lang="es-AR" sz="1400" dirty="0"/>
              <a:t> *primero, *ultimo;</a:t>
            </a:r>
          </a:p>
          <a:p>
            <a:r>
              <a:rPr lang="es-AR" sz="1400" dirty="0"/>
              <a:t>}</a:t>
            </a:r>
            <a:r>
              <a:rPr lang="es-AR" sz="1400" dirty="0" err="1"/>
              <a:t>t_cola</a:t>
            </a:r>
            <a:r>
              <a:rPr lang="es-AR" sz="1400" dirty="0"/>
              <a:t>;</a:t>
            </a:r>
          </a:p>
          <a:p>
            <a:r>
              <a:rPr lang="es-AR" sz="1400" dirty="0" err="1"/>
              <a:t>void</a:t>
            </a:r>
            <a:r>
              <a:rPr lang="es-AR" sz="1400" dirty="0"/>
              <a:t> </a:t>
            </a:r>
            <a:r>
              <a:rPr lang="es-AR" sz="1400" dirty="0" err="1"/>
              <a:t>crear_lista</a:t>
            </a:r>
            <a:r>
              <a:rPr lang="es-AR" sz="1400" dirty="0"/>
              <a:t>(nodo **lista);</a:t>
            </a:r>
          </a:p>
          <a:p>
            <a:r>
              <a:rPr lang="es-AR" sz="1400" dirty="0" err="1"/>
              <a:t>void</a:t>
            </a:r>
            <a:r>
              <a:rPr lang="es-AR" sz="1400" dirty="0"/>
              <a:t> </a:t>
            </a:r>
            <a:r>
              <a:rPr lang="es-AR" sz="1400" dirty="0" err="1"/>
              <a:t>crear_cola</a:t>
            </a:r>
            <a:r>
              <a:rPr lang="es-AR" sz="1400" dirty="0"/>
              <a:t>(</a:t>
            </a:r>
            <a:r>
              <a:rPr lang="es-AR" sz="1400" dirty="0" err="1"/>
              <a:t>t_cola</a:t>
            </a:r>
            <a:r>
              <a:rPr lang="es-AR" sz="1400" dirty="0"/>
              <a:t> cola[5]);</a:t>
            </a:r>
          </a:p>
          <a:p>
            <a:r>
              <a:rPr lang="es-AR" sz="1400" dirty="0" err="1"/>
              <a:t>void</a:t>
            </a:r>
            <a:r>
              <a:rPr lang="es-AR" sz="1400" dirty="0"/>
              <a:t> </a:t>
            </a:r>
            <a:r>
              <a:rPr lang="es-AR" sz="1400" dirty="0" err="1"/>
              <a:t>crear_pila</a:t>
            </a:r>
            <a:r>
              <a:rPr lang="es-AR" sz="1400" dirty="0"/>
              <a:t>(</a:t>
            </a:r>
            <a:r>
              <a:rPr lang="es-AR" sz="1400" dirty="0" err="1"/>
              <a:t>nodo_cliente</a:t>
            </a:r>
            <a:r>
              <a:rPr lang="es-AR" sz="1400" dirty="0"/>
              <a:t> **pila);</a:t>
            </a:r>
          </a:p>
          <a:p>
            <a:r>
              <a:rPr lang="es-AR" sz="1400" dirty="0"/>
              <a:t>nodo *buscar(nodo *lista, </a:t>
            </a:r>
            <a:r>
              <a:rPr lang="es-AR" sz="1400" dirty="0" err="1"/>
              <a:t>int</a:t>
            </a:r>
            <a:r>
              <a:rPr lang="es-AR" sz="1400" dirty="0"/>
              <a:t> </a:t>
            </a:r>
            <a:r>
              <a:rPr lang="es-AR" sz="1400" dirty="0" err="1"/>
              <a:t>dni</a:t>
            </a:r>
            <a:r>
              <a:rPr lang="es-AR" sz="1400" dirty="0"/>
              <a:t>);</a:t>
            </a:r>
          </a:p>
          <a:p>
            <a:r>
              <a:rPr lang="es-AR" sz="1400" dirty="0"/>
              <a:t>nodo *</a:t>
            </a:r>
            <a:r>
              <a:rPr lang="es-AR" sz="1400" dirty="0" err="1"/>
              <a:t>insertar_nuevo</a:t>
            </a:r>
            <a:r>
              <a:rPr lang="es-AR" sz="1400" dirty="0"/>
              <a:t>(nodo **lista, </a:t>
            </a:r>
            <a:r>
              <a:rPr lang="es-AR" sz="1400" dirty="0" err="1"/>
              <a:t>int</a:t>
            </a:r>
            <a:r>
              <a:rPr lang="es-AR" sz="1400" dirty="0"/>
              <a:t> </a:t>
            </a:r>
            <a:r>
              <a:rPr lang="es-AR" sz="1400" dirty="0" err="1"/>
              <a:t>dni</a:t>
            </a:r>
            <a:r>
              <a:rPr lang="es-AR" sz="1400" dirty="0"/>
              <a:t>);</a:t>
            </a:r>
          </a:p>
          <a:p>
            <a:r>
              <a:rPr lang="es-AR" sz="1400" dirty="0" err="1"/>
              <a:t>void</a:t>
            </a:r>
            <a:r>
              <a:rPr lang="es-AR" sz="1400" dirty="0"/>
              <a:t> encolar(</a:t>
            </a:r>
            <a:r>
              <a:rPr lang="es-AR" sz="1400" dirty="0" err="1"/>
              <a:t>t_cola</a:t>
            </a:r>
            <a:r>
              <a:rPr lang="es-AR" sz="1400" dirty="0"/>
              <a:t> cola[5], nodo *cliente, </a:t>
            </a:r>
            <a:r>
              <a:rPr lang="es-AR" sz="1400" dirty="0" err="1"/>
              <a:t>int</a:t>
            </a:r>
            <a:r>
              <a:rPr lang="es-AR" sz="1400" dirty="0"/>
              <a:t> prioridad);</a:t>
            </a:r>
          </a:p>
          <a:p>
            <a:r>
              <a:rPr lang="es-AR" sz="1400" dirty="0"/>
              <a:t>nodo *desencolar(</a:t>
            </a:r>
            <a:r>
              <a:rPr lang="es-AR" sz="1400" dirty="0" err="1"/>
              <a:t>t_cola</a:t>
            </a:r>
            <a:r>
              <a:rPr lang="es-AR" sz="1400" dirty="0"/>
              <a:t> cola[5]);</a:t>
            </a:r>
          </a:p>
          <a:p>
            <a:r>
              <a:rPr lang="es-AR" sz="1400" dirty="0" err="1"/>
              <a:t>int</a:t>
            </a:r>
            <a:r>
              <a:rPr lang="es-AR" sz="1400" dirty="0"/>
              <a:t> </a:t>
            </a:r>
            <a:r>
              <a:rPr lang="es-AR" sz="1400" dirty="0" err="1"/>
              <a:t>cola_vacia</a:t>
            </a:r>
            <a:r>
              <a:rPr lang="es-AR" sz="1400" dirty="0"/>
              <a:t>(</a:t>
            </a:r>
            <a:r>
              <a:rPr lang="es-AR" sz="1400" dirty="0" err="1"/>
              <a:t>t_cola</a:t>
            </a:r>
            <a:r>
              <a:rPr lang="es-AR" sz="1400" dirty="0"/>
              <a:t> cola[5]);</a:t>
            </a:r>
          </a:p>
          <a:p>
            <a:r>
              <a:rPr lang="es-AR" sz="1400" dirty="0" err="1"/>
              <a:t>void</a:t>
            </a:r>
            <a:r>
              <a:rPr lang="es-AR" sz="1400" dirty="0"/>
              <a:t> apilar(</a:t>
            </a:r>
            <a:r>
              <a:rPr lang="es-AR" sz="1400" dirty="0" err="1"/>
              <a:t>nodo_cliente</a:t>
            </a:r>
            <a:r>
              <a:rPr lang="es-AR" sz="1400" dirty="0"/>
              <a:t> **pila, nodo *cliente);</a:t>
            </a:r>
          </a:p>
          <a:p>
            <a:r>
              <a:rPr lang="es-AR" sz="1400" dirty="0" err="1"/>
              <a:t>void</a:t>
            </a:r>
            <a:r>
              <a:rPr lang="es-AR" sz="1400" dirty="0"/>
              <a:t> </a:t>
            </a:r>
            <a:r>
              <a:rPr lang="es-AR" sz="1400" dirty="0" err="1"/>
              <a:t>apilar_recursivamente</a:t>
            </a:r>
            <a:r>
              <a:rPr lang="es-AR" sz="1400" dirty="0"/>
              <a:t>(nodo *lista, </a:t>
            </a:r>
            <a:r>
              <a:rPr lang="es-AR" sz="1400" dirty="0" err="1"/>
              <a:t>nodo_cliente</a:t>
            </a:r>
            <a:r>
              <a:rPr lang="es-AR" sz="1400" dirty="0"/>
              <a:t> **pila);</a:t>
            </a:r>
          </a:p>
        </p:txBody>
      </p:sp>
    </p:spTree>
    <p:extLst>
      <p:ext uri="{BB962C8B-B14F-4D97-AF65-F5344CB8AC3E}">
        <p14:creationId xmlns:p14="http://schemas.microsoft.com/office/powerpoint/2010/main" val="2912373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241995" y="821854"/>
            <a:ext cx="8712968" cy="5632311"/>
          </a:xfrm>
          <a:prstGeom prst="rect">
            <a:avLst/>
          </a:prstGeom>
        </p:spPr>
        <p:txBody>
          <a:bodyPr wrap="square">
            <a:spAutoFit/>
          </a:bodyPr>
          <a:lstStyle/>
          <a:p>
            <a:r>
              <a:rPr lang="es-AR" sz="1200" dirty="0" err="1"/>
              <a:t>main</a:t>
            </a:r>
            <a:r>
              <a:rPr lang="es-AR" sz="1200" dirty="0"/>
              <a:t>(){</a:t>
            </a:r>
          </a:p>
          <a:p>
            <a:r>
              <a:rPr lang="es-AR" sz="1200" dirty="0"/>
              <a:t>	nodo *lista, *cliente;</a:t>
            </a:r>
          </a:p>
          <a:p>
            <a:r>
              <a:rPr lang="es-AR" sz="1200" dirty="0"/>
              <a:t>	</a:t>
            </a:r>
            <a:r>
              <a:rPr lang="es-AR" sz="1200" dirty="0" err="1"/>
              <a:t>nodo_cliente</a:t>
            </a:r>
            <a:r>
              <a:rPr lang="es-AR" sz="1200" dirty="0"/>
              <a:t> *pila;</a:t>
            </a:r>
          </a:p>
          <a:p>
            <a:r>
              <a:rPr lang="es-AR" sz="1200" dirty="0"/>
              <a:t>	</a:t>
            </a:r>
            <a:r>
              <a:rPr lang="es-AR" sz="1200" dirty="0" err="1"/>
              <a:t>t_cola</a:t>
            </a:r>
            <a:r>
              <a:rPr lang="es-AR" sz="1200" dirty="0"/>
              <a:t> cola[5];</a:t>
            </a:r>
          </a:p>
          <a:p>
            <a:r>
              <a:rPr lang="es-AR" sz="1200" dirty="0"/>
              <a:t>	</a:t>
            </a:r>
            <a:r>
              <a:rPr lang="es-AR" sz="1200" dirty="0" err="1"/>
              <a:t>int</a:t>
            </a:r>
            <a:r>
              <a:rPr lang="es-AR" sz="1200" dirty="0"/>
              <a:t> i, </a:t>
            </a:r>
            <a:r>
              <a:rPr lang="es-AR" sz="1200" dirty="0" err="1"/>
              <a:t>termino_dia</a:t>
            </a:r>
            <a:r>
              <a:rPr lang="es-AR" sz="1200" dirty="0"/>
              <a:t>=0, </a:t>
            </a:r>
            <a:r>
              <a:rPr lang="es-AR" sz="1200" dirty="0" err="1"/>
              <a:t>dni</a:t>
            </a:r>
            <a:r>
              <a:rPr lang="es-AR" sz="1200" dirty="0"/>
              <a:t>, prioridad;</a:t>
            </a:r>
          </a:p>
          <a:p>
            <a:r>
              <a:rPr lang="es-AR" sz="1200" dirty="0"/>
              <a:t>	</a:t>
            </a:r>
            <a:r>
              <a:rPr lang="es-AR" sz="1200" dirty="0" err="1"/>
              <a:t>crear_lista</a:t>
            </a:r>
            <a:r>
              <a:rPr lang="es-AR" sz="1200" dirty="0"/>
              <a:t>(&amp;lista);</a:t>
            </a:r>
          </a:p>
          <a:p>
            <a:r>
              <a:rPr lang="es-AR" sz="1200" dirty="0"/>
              <a:t>	</a:t>
            </a:r>
            <a:r>
              <a:rPr lang="es-AR" sz="1200" dirty="0" err="1"/>
              <a:t>crear_cola</a:t>
            </a:r>
            <a:r>
              <a:rPr lang="es-AR" sz="1200" dirty="0"/>
              <a:t>(cola);</a:t>
            </a:r>
          </a:p>
          <a:p>
            <a:r>
              <a:rPr lang="es-AR" sz="1200" dirty="0"/>
              <a:t>	</a:t>
            </a:r>
            <a:r>
              <a:rPr lang="es-AR" sz="1200" dirty="0" err="1"/>
              <a:t>crear_pila</a:t>
            </a:r>
            <a:r>
              <a:rPr lang="es-AR" sz="1200" dirty="0"/>
              <a:t>(&amp;pila);</a:t>
            </a:r>
          </a:p>
          <a:p>
            <a:r>
              <a:rPr lang="es-AR" sz="1200" dirty="0"/>
              <a:t>	//Comienza la atención de clientes</a:t>
            </a:r>
          </a:p>
          <a:p>
            <a:r>
              <a:rPr lang="es-AR" sz="1200" dirty="0"/>
              <a:t>	</a:t>
            </a:r>
            <a:r>
              <a:rPr lang="es-AR" sz="1200" dirty="0" err="1"/>
              <a:t>while</a:t>
            </a:r>
            <a:r>
              <a:rPr lang="es-AR" sz="1200" dirty="0"/>
              <a:t>(!</a:t>
            </a:r>
            <a:r>
              <a:rPr lang="es-AR" sz="1200" dirty="0" err="1"/>
              <a:t>termino_dia</a:t>
            </a:r>
            <a:r>
              <a:rPr lang="es-AR" sz="1200" dirty="0"/>
              <a:t>){</a:t>
            </a:r>
          </a:p>
          <a:p>
            <a:r>
              <a:rPr lang="es-AR" sz="1200" dirty="0"/>
              <a:t>		//Ingresan 25 clientes, se registran y se encolan</a:t>
            </a:r>
          </a:p>
          <a:p>
            <a:r>
              <a:rPr lang="es-AR" sz="1200" dirty="0"/>
              <a:t>		</a:t>
            </a:r>
            <a:r>
              <a:rPr lang="es-AR" sz="1200" dirty="0" err="1"/>
              <a:t>for</a:t>
            </a:r>
            <a:r>
              <a:rPr lang="es-AR" sz="1200" dirty="0"/>
              <a:t>(i=1; i&lt;=25; i++){</a:t>
            </a:r>
          </a:p>
          <a:p>
            <a:r>
              <a:rPr lang="es-AR" sz="1200" dirty="0"/>
              <a:t>			</a:t>
            </a:r>
            <a:r>
              <a:rPr lang="es-AR" sz="1200" dirty="0" err="1"/>
              <a:t>printf</a:t>
            </a:r>
            <a:r>
              <a:rPr lang="es-AR" sz="1200" dirty="0"/>
              <a:t>("Ingrese el DNI del cliente: \n");</a:t>
            </a:r>
          </a:p>
          <a:p>
            <a:r>
              <a:rPr lang="es-AR" sz="1200" dirty="0"/>
              <a:t>			</a:t>
            </a:r>
            <a:r>
              <a:rPr lang="es-AR" sz="1200" dirty="0" err="1"/>
              <a:t>scanf</a:t>
            </a:r>
            <a:r>
              <a:rPr lang="es-AR" sz="1200" dirty="0"/>
              <a:t>("%d", &amp;</a:t>
            </a:r>
            <a:r>
              <a:rPr lang="es-AR" sz="1200" dirty="0" err="1"/>
              <a:t>dni</a:t>
            </a:r>
            <a:r>
              <a:rPr lang="es-AR" sz="1200" dirty="0"/>
              <a:t>);</a:t>
            </a:r>
          </a:p>
          <a:p>
            <a:r>
              <a:rPr lang="es-AR" sz="1200" dirty="0"/>
              <a:t>			cliente=buscar(lista, </a:t>
            </a:r>
            <a:r>
              <a:rPr lang="es-AR" sz="1200" dirty="0" err="1"/>
              <a:t>dni</a:t>
            </a:r>
            <a:r>
              <a:rPr lang="es-AR" sz="1200" dirty="0"/>
              <a:t>);</a:t>
            </a:r>
          </a:p>
          <a:p>
            <a:r>
              <a:rPr lang="es-AR" sz="1200" dirty="0"/>
              <a:t>			</a:t>
            </a:r>
            <a:r>
              <a:rPr lang="es-AR" sz="1200" dirty="0" err="1"/>
              <a:t>if</a:t>
            </a:r>
            <a:r>
              <a:rPr lang="es-AR" sz="1200" dirty="0"/>
              <a:t>(cliente==NULL)</a:t>
            </a:r>
          </a:p>
          <a:p>
            <a:r>
              <a:rPr lang="es-AR" sz="1200" dirty="0"/>
              <a:t>				cliente=</a:t>
            </a:r>
            <a:r>
              <a:rPr lang="es-AR" sz="1200" dirty="0" err="1"/>
              <a:t>insertar_nuevo</a:t>
            </a:r>
            <a:r>
              <a:rPr lang="es-AR" sz="1200" dirty="0"/>
              <a:t>(&amp;lista, </a:t>
            </a:r>
            <a:r>
              <a:rPr lang="es-AR" sz="1200" dirty="0" err="1"/>
              <a:t>dni</a:t>
            </a:r>
            <a:r>
              <a:rPr lang="es-AR" sz="1200" dirty="0"/>
              <a:t>);</a:t>
            </a:r>
          </a:p>
          <a:p>
            <a:r>
              <a:rPr lang="es-AR" sz="1200" dirty="0"/>
              <a:t>			</a:t>
            </a:r>
            <a:r>
              <a:rPr lang="es-AR" sz="1200" dirty="0" err="1"/>
              <a:t>printf</a:t>
            </a:r>
            <a:r>
              <a:rPr lang="es-AR" sz="1200" dirty="0"/>
              <a:t>("Ingrese la prioridad del cliente: \n");	</a:t>
            </a:r>
          </a:p>
          <a:p>
            <a:r>
              <a:rPr lang="es-AR" sz="1200" dirty="0"/>
              <a:t>			</a:t>
            </a:r>
            <a:r>
              <a:rPr lang="es-AR" sz="1200" dirty="0" err="1"/>
              <a:t>scanf</a:t>
            </a:r>
            <a:r>
              <a:rPr lang="es-AR" sz="1200" dirty="0"/>
              <a:t>("%d", &amp;prioridad);</a:t>
            </a:r>
          </a:p>
          <a:p>
            <a:r>
              <a:rPr lang="es-AR" sz="1200" dirty="0"/>
              <a:t>			encolar(cola, cliente, prioridad);			</a:t>
            </a:r>
          </a:p>
          <a:p>
            <a:r>
              <a:rPr lang="es-AR" sz="1200" dirty="0"/>
              <a:t>		}</a:t>
            </a:r>
          </a:p>
          <a:p>
            <a:r>
              <a:rPr lang="es-AR" sz="1200" dirty="0"/>
              <a:t>		//Se atiende a los clientes encolados</a:t>
            </a:r>
          </a:p>
          <a:p>
            <a:r>
              <a:rPr lang="es-AR" sz="1200" dirty="0"/>
              <a:t>		</a:t>
            </a:r>
            <a:r>
              <a:rPr lang="es-AR" sz="1200" dirty="0" err="1"/>
              <a:t>while</a:t>
            </a:r>
            <a:r>
              <a:rPr lang="es-AR" sz="1200" dirty="0"/>
              <a:t>(!</a:t>
            </a:r>
            <a:r>
              <a:rPr lang="es-AR" sz="1200" dirty="0" err="1"/>
              <a:t>cola_vacia</a:t>
            </a:r>
            <a:r>
              <a:rPr lang="es-AR" sz="1200" dirty="0"/>
              <a:t>(cola)){</a:t>
            </a:r>
          </a:p>
          <a:p>
            <a:r>
              <a:rPr lang="es-AR" sz="1200" dirty="0"/>
              <a:t>			cliente=desencolar(cola);</a:t>
            </a:r>
          </a:p>
          <a:p>
            <a:r>
              <a:rPr lang="es-AR" sz="1200" dirty="0"/>
              <a:t>			cliente-&gt;veces++;</a:t>
            </a:r>
          </a:p>
          <a:p>
            <a:r>
              <a:rPr lang="es-AR" sz="1200" dirty="0"/>
              <a:t>		}</a:t>
            </a:r>
          </a:p>
          <a:p>
            <a:r>
              <a:rPr lang="es-AR" sz="1200" dirty="0"/>
              <a:t>		</a:t>
            </a:r>
            <a:r>
              <a:rPr lang="es-AR" sz="1200" dirty="0" err="1"/>
              <a:t>printf</a:t>
            </a:r>
            <a:r>
              <a:rPr lang="es-AR" sz="1200" dirty="0"/>
              <a:t>("Indique si termino el </a:t>
            </a:r>
            <a:r>
              <a:rPr lang="es-AR" sz="1200" dirty="0" err="1"/>
              <a:t>dia</a:t>
            </a:r>
            <a:r>
              <a:rPr lang="es-AR" sz="1200" dirty="0"/>
              <a:t> con 1 o 0 si continua: \n");</a:t>
            </a:r>
          </a:p>
          <a:p>
            <a:r>
              <a:rPr lang="es-AR" sz="1200" dirty="0"/>
              <a:t>		</a:t>
            </a:r>
            <a:r>
              <a:rPr lang="es-AR" sz="1200" dirty="0" err="1"/>
              <a:t>scanf</a:t>
            </a:r>
            <a:r>
              <a:rPr lang="es-AR" sz="1200" dirty="0"/>
              <a:t>("%d", &amp;</a:t>
            </a:r>
            <a:r>
              <a:rPr lang="es-AR" sz="1200" dirty="0" err="1"/>
              <a:t>termino_dia</a:t>
            </a:r>
            <a:r>
              <a:rPr lang="es-AR" sz="1200" dirty="0"/>
              <a:t>);</a:t>
            </a:r>
          </a:p>
          <a:p>
            <a:r>
              <a:rPr lang="es-AR" sz="1200" dirty="0"/>
              <a:t>	}</a:t>
            </a:r>
          </a:p>
          <a:p>
            <a:r>
              <a:rPr lang="es-AR" sz="1200" dirty="0"/>
              <a:t>	</a:t>
            </a:r>
          </a:p>
        </p:txBody>
      </p:sp>
    </p:spTree>
    <p:extLst>
      <p:ext uri="{BB962C8B-B14F-4D97-AF65-F5344CB8AC3E}">
        <p14:creationId xmlns:p14="http://schemas.microsoft.com/office/powerpoint/2010/main" val="1529816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251520" y="764704"/>
            <a:ext cx="8640960" cy="5693866"/>
          </a:xfrm>
          <a:prstGeom prst="rect">
            <a:avLst/>
          </a:prstGeom>
        </p:spPr>
        <p:txBody>
          <a:bodyPr wrap="square">
            <a:spAutoFit/>
          </a:bodyPr>
          <a:lstStyle/>
          <a:p>
            <a:r>
              <a:rPr lang="es-AR" sz="1400" dirty="0"/>
              <a:t>	//Se recorre la lista recursivamente apilando los clientes 10 veces atendidos</a:t>
            </a:r>
          </a:p>
          <a:p>
            <a:r>
              <a:rPr lang="es-AR" sz="1400" dirty="0"/>
              <a:t>	</a:t>
            </a:r>
            <a:r>
              <a:rPr lang="es-AR" sz="1400" dirty="0" err="1"/>
              <a:t>apilar_recursivamente</a:t>
            </a:r>
            <a:r>
              <a:rPr lang="es-AR" sz="1400" dirty="0"/>
              <a:t>(lista, &amp;pila);</a:t>
            </a:r>
          </a:p>
          <a:p>
            <a:r>
              <a:rPr lang="es-AR" sz="1400" dirty="0"/>
              <a:t>	</a:t>
            </a:r>
            <a:r>
              <a:rPr lang="es-AR" sz="1400" dirty="0" err="1"/>
              <a:t>system</a:t>
            </a:r>
            <a:r>
              <a:rPr lang="es-AR" sz="1400" dirty="0"/>
              <a:t>("pause");</a:t>
            </a:r>
          </a:p>
          <a:p>
            <a:r>
              <a:rPr lang="es-AR" sz="1400" dirty="0"/>
              <a:t>}</a:t>
            </a:r>
          </a:p>
          <a:p>
            <a:r>
              <a:rPr lang="es-AR" sz="1400" dirty="0" err="1"/>
              <a:t>void</a:t>
            </a:r>
            <a:r>
              <a:rPr lang="es-AR" sz="1400" dirty="0"/>
              <a:t> </a:t>
            </a:r>
            <a:r>
              <a:rPr lang="es-AR" sz="1400" dirty="0" err="1"/>
              <a:t>crear_lista</a:t>
            </a:r>
            <a:r>
              <a:rPr lang="es-AR" sz="1400" dirty="0"/>
              <a:t>(nodo **lista){</a:t>
            </a:r>
          </a:p>
          <a:p>
            <a:r>
              <a:rPr lang="es-AR" sz="1400" dirty="0"/>
              <a:t>	*lista=NULL;</a:t>
            </a:r>
          </a:p>
          <a:p>
            <a:r>
              <a:rPr lang="es-AR" sz="1400" dirty="0"/>
              <a:t>}</a:t>
            </a:r>
          </a:p>
          <a:p>
            <a:r>
              <a:rPr lang="es-AR" sz="1400" dirty="0" err="1"/>
              <a:t>void</a:t>
            </a:r>
            <a:r>
              <a:rPr lang="es-AR" sz="1400" dirty="0"/>
              <a:t> </a:t>
            </a:r>
            <a:r>
              <a:rPr lang="es-AR" sz="1400" dirty="0" err="1"/>
              <a:t>crear_cola</a:t>
            </a:r>
            <a:r>
              <a:rPr lang="es-AR" sz="1400" dirty="0"/>
              <a:t>(</a:t>
            </a:r>
            <a:r>
              <a:rPr lang="es-AR" sz="1400" dirty="0" err="1"/>
              <a:t>t_cola</a:t>
            </a:r>
            <a:r>
              <a:rPr lang="es-AR" sz="1400" dirty="0"/>
              <a:t> cola[5]){</a:t>
            </a:r>
          </a:p>
          <a:p>
            <a:r>
              <a:rPr lang="es-AR" sz="1400" dirty="0"/>
              <a:t>	</a:t>
            </a:r>
            <a:r>
              <a:rPr lang="es-AR" sz="1400" dirty="0" err="1"/>
              <a:t>for</a:t>
            </a:r>
            <a:r>
              <a:rPr lang="es-AR" sz="1400" dirty="0"/>
              <a:t>(</a:t>
            </a:r>
            <a:r>
              <a:rPr lang="es-AR" sz="1400" dirty="0" err="1"/>
              <a:t>int</a:t>
            </a:r>
            <a:r>
              <a:rPr lang="es-AR" sz="1400" dirty="0"/>
              <a:t> i=0; i&lt;5; i++){</a:t>
            </a:r>
          </a:p>
          <a:p>
            <a:r>
              <a:rPr lang="es-AR" sz="1400" dirty="0"/>
              <a:t>		cola[i].primero=NULL;</a:t>
            </a:r>
          </a:p>
          <a:p>
            <a:r>
              <a:rPr lang="es-AR" sz="1400" dirty="0"/>
              <a:t>		cola[i].ultimo=NULL;</a:t>
            </a:r>
          </a:p>
          <a:p>
            <a:r>
              <a:rPr lang="es-AR" sz="1400" dirty="0"/>
              <a:t>	}</a:t>
            </a:r>
          </a:p>
          <a:p>
            <a:r>
              <a:rPr lang="es-AR" sz="1400" dirty="0"/>
              <a:t>}</a:t>
            </a:r>
          </a:p>
          <a:p>
            <a:r>
              <a:rPr lang="es-AR" sz="1400" dirty="0" err="1"/>
              <a:t>void</a:t>
            </a:r>
            <a:r>
              <a:rPr lang="es-AR" sz="1400" dirty="0"/>
              <a:t> </a:t>
            </a:r>
            <a:r>
              <a:rPr lang="es-AR" sz="1400" dirty="0" err="1"/>
              <a:t>crear_pila</a:t>
            </a:r>
            <a:r>
              <a:rPr lang="es-AR" sz="1400" dirty="0"/>
              <a:t>(</a:t>
            </a:r>
            <a:r>
              <a:rPr lang="es-AR" sz="1400" dirty="0" err="1"/>
              <a:t>nodo_cliente</a:t>
            </a:r>
            <a:r>
              <a:rPr lang="es-AR" sz="1400" dirty="0"/>
              <a:t> **pila){</a:t>
            </a:r>
          </a:p>
          <a:p>
            <a:r>
              <a:rPr lang="es-AR" sz="1400" dirty="0"/>
              <a:t>	*pila=NULL;</a:t>
            </a:r>
          </a:p>
          <a:p>
            <a:r>
              <a:rPr lang="es-AR" sz="1400" dirty="0"/>
              <a:t>}</a:t>
            </a:r>
          </a:p>
          <a:p>
            <a:r>
              <a:rPr lang="es-AR" sz="1400" dirty="0"/>
              <a:t>nodo *buscar(nodo *lista, </a:t>
            </a:r>
            <a:r>
              <a:rPr lang="es-AR" sz="1400" dirty="0" err="1"/>
              <a:t>int</a:t>
            </a:r>
            <a:r>
              <a:rPr lang="es-AR" sz="1400" dirty="0"/>
              <a:t> </a:t>
            </a:r>
            <a:r>
              <a:rPr lang="es-AR" sz="1400" dirty="0" err="1"/>
              <a:t>dni</a:t>
            </a:r>
            <a:r>
              <a:rPr lang="es-AR" sz="1400" dirty="0"/>
              <a:t>){</a:t>
            </a:r>
          </a:p>
          <a:p>
            <a:r>
              <a:rPr lang="es-AR" sz="1400" dirty="0"/>
              <a:t>	nodo *cliente;</a:t>
            </a:r>
          </a:p>
          <a:p>
            <a:r>
              <a:rPr lang="es-AR" sz="1400" dirty="0"/>
              <a:t>	cliente=lista;</a:t>
            </a:r>
          </a:p>
          <a:p>
            <a:r>
              <a:rPr lang="es-AR" sz="1400" dirty="0"/>
              <a:t>	</a:t>
            </a:r>
            <a:r>
              <a:rPr lang="es-AR" sz="1400" dirty="0" err="1"/>
              <a:t>while</a:t>
            </a:r>
            <a:r>
              <a:rPr lang="es-AR" sz="1400" dirty="0"/>
              <a:t>(cliente!=NULL){</a:t>
            </a:r>
          </a:p>
          <a:p>
            <a:r>
              <a:rPr lang="es-AR" sz="1400" dirty="0"/>
              <a:t>		</a:t>
            </a:r>
            <a:r>
              <a:rPr lang="es-AR" sz="1400" dirty="0" err="1"/>
              <a:t>if</a:t>
            </a:r>
            <a:r>
              <a:rPr lang="es-AR" sz="1400" dirty="0"/>
              <a:t> (cliente-&gt;</a:t>
            </a:r>
            <a:r>
              <a:rPr lang="es-AR" sz="1400" dirty="0" err="1"/>
              <a:t>dni</a:t>
            </a:r>
            <a:r>
              <a:rPr lang="es-AR" sz="1400" dirty="0"/>
              <a:t>==</a:t>
            </a:r>
            <a:r>
              <a:rPr lang="es-AR" sz="1400" dirty="0" err="1"/>
              <a:t>dni</a:t>
            </a:r>
            <a:r>
              <a:rPr lang="es-AR" sz="1400" dirty="0"/>
              <a:t>)</a:t>
            </a:r>
          </a:p>
          <a:p>
            <a:r>
              <a:rPr lang="es-AR" sz="1400" dirty="0"/>
              <a:t>			break;</a:t>
            </a:r>
          </a:p>
          <a:p>
            <a:r>
              <a:rPr lang="es-AR" sz="1400" dirty="0"/>
              <a:t>		cliente=cliente-&gt;</a:t>
            </a:r>
            <a:r>
              <a:rPr lang="es-AR" sz="1400" dirty="0" err="1"/>
              <a:t>sig</a:t>
            </a:r>
            <a:r>
              <a:rPr lang="es-AR" sz="1400" dirty="0"/>
              <a:t>;</a:t>
            </a:r>
          </a:p>
          <a:p>
            <a:r>
              <a:rPr lang="es-AR" sz="1400" dirty="0"/>
              <a:t>	}</a:t>
            </a:r>
          </a:p>
          <a:p>
            <a:r>
              <a:rPr lang="es-AR" sz="1400" dirty="0"/>
              <a:t>	</a:t>
            </a:r>
            <a:r>
              <a:rPr lang="es-AR" sz="1400" dirty="0" err="1"/>
              <a:t>return</a:t>
            </a:r>
            <a:r>
              <a:rPr lang="es-AR" sz="1400" dirty="0"/>
              <a:t> cliente;</a:t>
            </a:r>
          </a:p>
          <a:p>
            <a:r>
              <a:rPr lang="es-AR" sz="1400" dirty="0"/>
              <a:t>}</a:t>
            </a:r>
          </a:p>
        </p:txBody>
      </p:sp>
    </p:spTree>
    <p:extLst>
      <p:ext uri="{BB962C8B-B14F-4D97-AF65-F5344CB8AC3E}">
        <p14:creationId xmlns:p14="http://schemas.microsoft.com/office/powerpoint/2010/main" val="1862858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4" name="3 Rectángulo"/>
          <p:cNvSpPr/>
          <p:nvPr/>
        </p:nvSpPr>
        <p:spPr>
          <a:xfrm>
            <a:off x="107504" y="836712"/>
            <a:ext cx="8928992" cy="5632311"/>
          </a:xfrm>
          <a:prstGeom prst="rect">
            <a:avLst/>
          </a:prstGeom>
        </p:spPr>
        <p:txBody>
          <a:bodyPr wrap="square">
            <a:spAutoFit/>
          </a:bodyPr>
          <a:lstStyle/>
          <a:p>
            <a:pPr algn="just"/>
            <a:r>
              <a:rPr lang="es-AR" sz="1500" b="1" u="sng" dirty="0"/>
              <a:t>Ejercicio N° 1:</a:t>
            </a:r>
            <a:endParaRPr lang="es-AR" sz="1500" dirty="0"/>
          </a:p>
          <a:p>
            <a:pPr algn="just"/>
            <a:r>
              <a:rPr lang="es-AR" sz="1500" dirty="0"/>
              <a:t>Una Fábrica de materiales para la construcción atiende a distintos tipos de clientes de 09 a 17 horas. El proceso de atención al público tiene cierta particularidad por la limitación de espacio físico que existe de tal forma que se atienden a los clientes por "turnos", haciendo ingresar a todos los clientes que aguardan afuera del local hasta un máximo de 25, a los que se los ordenará en la recepción para su posterior atención. La forma de ordenarlos es a través de una cola con prioridades. El proceso de atención a clientes en cada "turno" es el siguiente: 1) Existe una lista ordenada con los datos de todos los clientes que alguna vez fueron atendidos en el lugar, previamente cargada en memoria. 2) Los datos que mantiene la lista de los clientes son los siguientes: nombre, apellido, edad, teléfono, domicilio, tipo de documento, número de documento y cantidad de veces atendido hasta el momento. 3) La lista se mantiene ordenada por número de documento. 4) A medida que ingresan los clientes, el recepcionista le pide el documento y se verifica si está registrado (si ya está en la lista de clientes). 5) Si el cliente ya estaba registrado, entonces se incrementa en uno la cantidad de veces que fue atendido en el mes. 6) Si no está registrado, se le pide el resto de los datos y se lo registra en el momento. 7) De acuerdo a ciertas características propias del cliente y el tipo de trámite a realizar (venta a corralones, venta a empresas de construcción, venta a profesionales, venta a particulares con CUIT, venta de materiales especiales, etc.) se asigna al cliente una prioridad de 1 a 5 y se encola para su posterior atención en una cola con prioridad. 8) Para atender a los clientes hay 5 empleados que van llamando a los clientes de a uno (desencolándolos). 9) Para desencolar un cliente se llaman primero a todos los clientes con prioridad uno, luego a los de prioridad dos y así hasta vaciar la cola. Para aquellos clientes que tienen la misma prioridad, se atiende primero al que llego antes (comportamiento de una cola con 5 prioridades). 10) Al terminar el día (el cual posee un número no determinado de "turnos") el encargado recorre la lista recursivamente apilando a todos los clientes (se usa una lista enlazada con comportamiento de pila) que fueron atendidos 10 veces (contador de veces que fue atendido cada cliente) para enviar la información al gerente que les hará llegar un presente (cupón, beneficio, etc.). A todos los clientes que son apilados se les resetea (pone en 0) el contador de veces atendido en el pasado.</a:t>
            </a:r>
          </a:p>
        </p:txBody>
      </p:sp>
    </p:spTree>
    <p:extLst>
      <p:ext uri="{BB962C8B-B14F-4D97-AF65-F5344CB8AC3E}">
        <p14:creationId xmlns:p14="http://schemas.microsoft.com/office/powerpoint/2010/main" val="20112207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251520" y="836712"/>
            <a:ext cx="8784976" cy="5509200"/>
          </a:xfrm>
          <a:prstGeom prst="rect">
            <a:avLst/>
          </a:prstGeom>
        </p:spPr>
        <p:txBody>
          <a:bodyPr wrap="square">
            <a:spAutoFit/>
          </a:bodyPr>
          <a:lstStyle/>
          <a:p>
            <a:r>
              <a:rPr lang="es-AR" sz="1100" dirty="0"/>
              <a:t>nodo *</a:t>
            </a:r>
            <a:r>
              <a:rPr lang="es-AR" sz="1100" dirty="0" err="1"/>
              <a:t>insertar_nuevo</a:t>
            </a:r>
            <a:r>
              <a:rPr lang="es-AR" sz="1100" dirty="0"/>
              <a:t>(nodo **lista, </a:t>
            </a:r>
            <a:r>
              <a:rPr lang="es-AR" sz="1100" dirty="0" err="1"/>
              <a:t>int</a:t>
            </a:r>
            <a:r>
              <a:rPr lang="es-AR" sz="1100" dirty="0"/>
              <a:t> </a:t>
            </a:r>
            <a:r>
              <a:rPr lang="es-AR" sz="1100" dirty="0" err="1"/>
              <a:t>dni</a:t>
            </a:r>
            <a:r>
              <a:rPr lang="es-AR" sz="1100" dirty="0"/>
              <a:t>){</a:t>
            </a:r>
          </a:p>
          <a:p>
            <a:r>
              <a:rPr lang="es-AR" sz="1100" dirty="0"/>
              <a:t>	nodo *actual, *anterior;</a:t>
            </a:r>
          </a:p>
          <a:p>
            <a:r>
              <a:rPr lang="es-AR" sz="1100" dirty="0"/>
              <a:t>	nodo *nuevo=(nodo *)</a:t>
            </a:r>
            <a:r>
              <a:rPr lang="es-AR" sz="1100" dirty="0" err="1"/>
              <a:t>malloc</a:t>
            </a:r>
            <a:r>
              <a:rPr lang="es-AR" sz="1100" dirty="0"/>
              <a:t>(</a:t>
            </a:r>
            <a:r>
              <a:rPr lang="es-AR" sz="1100" dirty="0" err="1"/>
              <a:t>sizeof</a:t>
            </a:r>
            <a:r>
              <a:rPr lang="es-AR" sz="1100" dirty="0"/>
              <a:t>(nodo));</a:t>
            </a:r>
          </a:p>
          <a:p>
            <a:r>
              <a:rPr lang="es-AR" sz="1100" dirty="0"/>
              <a:t>	nuevo-&gt;</a:t>
            </a:r>
            <a:r>
              <a:rPr lang="es-AR" sz="1100" dirty="0" err="1"/>
              <a:t>dni</a:t>
            </a:r>
            <a:r>
              <a:rPr lang="es-AR" sz="1100" dirty="0"/>
              <a:t>=</a:t>
            </a:r>
            <a:r>
              <a:rPr lang="es-AR" sz="1100" dirty="0" err="1"/>
              <a:t>dni</a:t>
            </a:r>
            <a:r>
              <a:rPr lang="es-AR" sz="1100" dirty="0"/>
              <a:t>;</a:t>
            </a:r>
          </a:p>
          <a:p>
            <a:r>
              <a:rPr lang="es-AR" sz="1100" dirty="0"/>
              <a:t>	</a:t>
            </a:r>
            <a:r>
              <a:rPr lang="es-AR" sz="1100" dirty="0" err="1"/>
              <a:t>printf</a:t>
            </a:r>
            <a:r>
              <a:rPr lang="es-AR" sz="1100" dirty="0"/>
              <a:t>("Ingrese el nombre: \n");</a:t>
            </a:r>
          </a:p>
          <a:p>
            <a:r>
              <a:rPr lang="es-AR" sz="1100" dirty="0"/>
              <a:t>	</a:t>
            </a:r>
            <a:r>
              <a:rPr lang="es-AR" sz="1100" dirty="0" err="1"/>
              <a:t>scanf</a:t>
            </a:r>
            <a:r>
              <a:rPr lang="es-AR" sz="1100" dirty="0"/>
              <a:t>("%s", &amp;nuevo-&gt;nombre);</a:t>
            </a:r>
          </a:p>
          <a:p>
            <a:r>
              <a:rPr lang="es-AR" sz="1100" dirty="0"/>
              <a:t>	</a:t>
            </a:r>
            <a:r>
              <a:rPr lang="es-AR" sz="1100" dirty="0" err="1"/>
              <a:t>printf</a:t>
            </a:r>
            <a:r>
              <a:rPr lang="es-AR" sz="1100" dirty="0"/>
              <a:t>("Ingrese el apellido: \n");</a:t>
            </a:r>
          </a:p>
          <a:p>
            <a:r>
              <a:rPr lang="es-AR" sz="1100" dirty="0"/>
              <a:t>	</a:t>
            </a:r>
            <a:r>
              <a:rPr lang="es-AR" sz="1100" dirty="0" err="1"/>
              <a:t>scanf</a:t>
            </a:r>
            <a:r>
              <a:rPr lang="es-AR" sz="1100" dirty="0"/>
              <a:t>("%s", &amp;nuevo-&gt;apellido);</a:t>
            </a:r>
          </a:p>
          <a:p>
            <a:r>
              <a:rPr lang="es-AR" sz="1100" dirty="0"/>
              <a:t>	</a:t>
            </a:r>
            <a:r>
              <a:rPr lang="es-AR" sz="1100" dirty="0" err="1"/>
              <a:t>printf</a:t>
            </a:r>
            <a:r>
              <a:rPr lang="es-AR" sz="1100" dirty="0"/>
              <a:t>("Ingrese el tipo de documento: \n");</a:t>
            </a:r>
          </a:p>
          <a:p>
            <a:r>
              <a:rPr lang="es-AR" sz="1100" dirty="0"/>
              <a:t>	</a:t>
            </a:r>
            <a:r>
              <a:rPr lang="es-AR" sz="1100" dirty="0" err="1"/>
              <a:t>scanf</a:t>
            </a:r>
            <a:r>
              <a:rPr lang="es-AR" sz="1100" dirty="0"/>
              <a:t>("%s", &amp;nuevo-&gt;</a:t>
            </a:r>
            <a:r>
              <a:rPr lang="es-AR" sz="1100" dirty="0" err="1"/>
              <a:t>tipo_doc</a:t>
            </a:r>
            <a:r>
              <a:rPr lang="es-AR" sz="1100" dirty="0"/>
              <a:t>);</a:t>
            </a:r>
          </a:p>
          <a:p>
            <a:r>
              <a:rPr lang="es-AR" sz="1100" dirty="0"/>
              <a:t>	</a:t>
            </a:r>
            <a:r>
              <a:rPr lang="es-AR" sz="1100" dirty="0" err="1"/>
              <a:t>printf</a:t>
            </a:r>
            <a:r>
              <a:rPr lang="es-AR" sz="1100" dirty="0"/>
              <a:t>("Ingrese el domicilio: \n");</a:t>
            </a:r>
          </a:p>
          <a:p>
            <a:r>
              <a:rPr lang="es-AR" sz="1100" dirty="0"/>
              <a:t>	</a:t>
            </a:r>
            <a:r>
              <a:rPr lang="es-AR" sz="1100" dirty="0" err="1"/>
              <a:t>scanf</a:t>
            </a:r>
            <a:r>
              <a:rPr lang="es-AR" sz="1100" dirty="0"/>
              <a:t>("%s", &amp;nuevo-&gt;</a:t>
            </a:r>
            <a:r>
              <a:rPr lang="es-AR" sz="1100" dirty="0" err="1"/>
              <a:t>dlio</a:t>
            </a:r>
            <a:r>
              <a:rPr lang="es-AR" sz="1100" dirty="0"/>
              <a:t>);</a:t>
            </a:r>
          </a:p>
          <a:p>
            <a:r>
              <a:rPr lang="es-AR" sz="1100" dirty="0"/>
              <a:t>	</a:t>
            </a:r>
            <a:r>
              <a:rPr lang="es-AR" sz="1100" dirty="0" err="1"/>
              <a:t>printf</a:t>
            </a:r>
            <a:r>
              <a:rPr lang="es-AR" sz="1100" dirty="0"/>
              <a:t>("Ingrese el </a:t>
            </a:r>
            <a:r>
              <a:rPr lang="es-AR" sz="1100" dirty="0" err="1"/>
              <a:t>telefono</a:t>
            </a:r>
            <a:r>
              <a:rPr lang="es-AR" sz="1100" dirty="0"/>
              <a:t>: \n");</a:t>
            </a:r>
          </a:p>
          <a:p>
            <a:r>
              <a:rPr lang="es-AR" sz="1100" dirty="0"/>
              <a:t>	</a:t>
            </a:r>
            <a:r>
              <a:rPr lang="es-AR" sz="1100" dirty="0" err="1"/>
              <a:t>scanf</a:t>
            </a:r>
            <a:r>
              <a:rPr lang="es-AR" sz="1100" dirty="0"/>
              <a:t>("%s", &amp;nuevo-&gt;</a:t>
            </a:r>
            <a:r>
              <a:rPr lang="es-AR" sz="1100" dirty="0" err="1"/>
              <a:t>tel</a:t>
            </a:r>
            <a:r>
              <a:rPr lang="es-AR" sz="1100" dirty="0"/>
              <a:t>);</a:t>
            </a:r>
          </a:p>
          <a:p>
            <a:r>
              <a:rPr lang="es-AR" sz="1100" dirty="0"/>
              <a:t>	</a:t>
            </a:r>
            <a:r>
              <a:rPr lang="es-AR" sz="1100" dirty="0" err="1"/>
              <a:t>printf</a:t>
            </a:r>
            <a:r>
              <a:rPr lang="es-AR" sz="1100" dirty="0"/>
              <a:t>("Ingrese la edad: \n");</a:t>
            </a:r>
          </a:p>
          <a:p>
            <a:r>
              <a:rPr lang="es-AR" sz="1100" dirty="0"/>
              <a:t>	</a:t>
            </a:r>
            <a:r>
              <a:rPr lang="es-AR" sz="1100" dirty="0" err="1"/>
              <a:t>scanf</a:t>
            </a:r>
            <a:r>
              <a:rPr lang="es-AR" sz="1100" dirty="0"/>
              <a:t>("%d", &amp;nuevo-&gt;edad);</a:t>
            </a:r>
          </a:p>
          <a:p>
            <a:r>
              <a:rPr lang="es-AR" sz="1100" dirty="0"/>
              <a:t>	nuevo-&gt;</a:t>
            </a:r>
            <a:r>
              <a:rPr lang="es-AR" sz="1100" dirty="0" smtClean="0"/>
              <a:t>veces=1;</a:t>
            </a:r>
            <a:endParaRPr lang="es-AR" sz="1100" dirty="0"/>
          </a:p>
          <a:p>
            <a:r>
              <a:rPr lang="es-AR" sz="1100" dirty="0"/>
              <a:t>	actual=*lista;</a:t>
            </a:r>
          </a:p>
          <a:p>
            <a:r>
              <a:rPr lang="es-AR" sz="1100" dirty="0"/>
              <a:t>	anterior=NULL;</a:t>
            </a:r>
          </a:p>
          <a:p>
            <a:r>
              <a:rPr lang="es-AR" sz="1100" dirty="0"/>
              <a:t>	</a:t>
            </a:r>
            <a:r>
              <a:rPr lang="es-AR" sz="1100" dirty="0" err="1"/>
              <a:t>while</a:t>
            </a:r>
            <a:r>
              <a:rPr lang="es-AR" sz="1100" dirty="0"/>
              <a:t>(actual!=NULL &amp;&amp; actual-&gt;</a:t>
            </a:r>
            <a:r>
              <a:rPr lang="es-AR" sz="1100" dirty="0" err="1"/>
              <a:t>dni</a:t>
            </a:r>
            <a:r>
              <a:rPr lang="es-AR" sz="1100" dirty="0"/>
              <a:t>&lt;</a:t>
            </a:r>
            <a:r>
              <a:rPr lang="es-AR" sz="1100" dirty="0" err="1"/>
              <a:t>dni</a:t>
            </a:r>
            <a:r>
              <a:rPr lang="es-AR" sz="1100" dirty="0"/>
              <a:t>){</a:t>
            </a:r>
          </a:p>
          <a:p>
            <a:r>
              <a:rPr lang="es-AR" sz="1100" dirty="0"/>
              <a:t>		anterior=actual;</a:t>
            </a:r>
          </a:p>
          <a:p>
            <a:r>
              <a:rPr lang="es-AR" sz="1100" dirty="0"/>
              <a:t>		actual=actual-&gt;</a:t>
            </a:r>
            <a:r>
              <a:rPr lang="es-AR" sz="1100" dirty="0" err="1"/>
              <a:t>sig</a:t>
            </a:r>
            <a:r>
              <a:rPr lang="es-AR" sz="1100" dirty="0"/>
              <a:t>;</a:t>
            </a:r>
          </a:p>
          <a:p>
            <a:r>
              <a:rPr lang="es-AR" sz="1100" dirty="0"/>
              <a:t>	}</a:t>
            </a:r>
          </a:p>
          <a:p>
            <a:r>
              <a:rPr lang="es-AR" sz="1100" dirty="0"/>
              <a:t>	</a:t>
            </a:r>
            <a:r>
              <a:rPr lang="es-AR" sz="1100" dirty="0" err="1"/>
              <a:t>if</a:t>
            </a:r>
            <a:r>
              <a:rPr lang="es-AR" sz="1100" dirty="0"/>
              <a:t>(anterior!=NULL){	/*Inserto en el cuerpo*/</a:t>
            </a:r>
          </a:p>
          <a:p>
            <a:r>
              <a:rPr lang="es-AR" sz="1100" dirty="0"/>
              <a:t>		anterior-&gt;</a:t>
            </a:r>
            <a:r>
              <a:rPr lang="es-AR" sz="1100" dirty="0" err="1"/>
              <a:t>sig</a:t>
            </a:r>
            <a:r>
              <a:rPr lang="es-AR" sz="1100" dirty="0"/>
              <a:t>=nuevo;</a:t>
            </a:r>
          </a:p>
          <a:p>
            <a:r>
              <a:rPr lang="es-AR" sz="1100" dirty="0"/>
              <a:t>		nuevo-&gt;</a:t>
            </a:r>
            <a:r>
              <a:rPr lang="es-AR" sz="1100" dirty="0" err="1"/>
              <a:t>sig</a:t>
            </a:r>
            <a:r>
              <a:rPr lang="es-AR" sz="1100" dirty="0"/>
              <a:t>=actual;</a:t>
            </a:r>
          </a:p>
          <a:p>
            <a:r>
              <a:rPr lang="es-AR" sz="1100" dirty="0"/>
              <a:t>	}</a:t>
            </a:r>
            <a:r>
              <a:rPr lang="es-AR" sz="1100" dirty="0" err="1"/>
              <a:t>else</a:t>
            </a:r>
            <a:r>
              <a:rPr lang="es-AR" sz="1100" dirty="0"/>
              <a:t>{		</a:t>
            </a:r>
            <a:r>
              <a:rPr lang="es-AR" sz="1100" dirty="0" smtClean="0"/>
              <a:t>/*</a:t>
            </a:r>
            <a:r>
              <a:rPr lang="es-AR" sz="1100" dirty="0"/>
              <a:t>Inserto al inicio*/</a:t>
            </a:r>
          </a:p>
          <a:p>
            <a:r>
              <a:rPr lang="es-AR" sz="1100" dirty="0"/>
              <a:t>		nuevo-&gt;</a:t>
            </a:r>
            <a:r>
              <a:rPr lang="es-AR" sz="1100" dirty="0" err="1"/>
              <a:t>sig</a:t>
            </a:r>
            <a:r>
              <a:rPr lang="es-AR" sz="1100" dirty="0"/>
              <a:t>=*lista;</a:t>
            </a:r>
          </a:p>
          <a:p>
            <a:r>
              <a:rPr lang="es-AR" sz="1100" dirty="0"/>
              <a:t>		*lista=nuevo;</a:t>
            </a:r>
          </a:p>
          <a:p>
            <a:r>
              <a:rPr lang="es-AR" sz="1100" dirty="0"/>
              <a:t>	}</a:t>
            </a:r>
          </a:p>
          <a:p>
            <a:r>
              <a:rPr lang="es-AR" sz="1100" dirty="0"/>
              <a:t>	</a:t>
            </a:r>
            <a:r>
              <a:rPr lang="es-AR" sz="1100" dirty="0" err="1"/>
              <a:t>return</a:t>
            </a:r>
            <a:r>
              <a:rPr lang="es-AR" sz="1100" dirty="0"/>
              <a:t> nuevo;</a:t>
            </a:r>
          </a:p>
          <a:p>
            <a:r>
              <a:rPr lang="es-AR" sz="1100" dirty="0"/>
              <a:t>}</a:t>
            </a:r>
          </a:p>
        </p:txBody>
      </p:sp>
    </p:spTree>
    <p:extLst>
      <p:ext uri="{BB962C8B-B14F-4D97-AF65-F5344CB8AC3E}">
        <p14:creationId xmlns:p14="http://schemas.microsoft.com/office/powerpoint/2010/main" val="1862858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323528" y="836712"/>
            <a:ext cx="8568952" cy="5262979"/>
          </a:xfrm>
          <a:prstGeom prst="rect">
            <a:avLst/>
          </a:prstGeom>
        </p:spPr>
        <p:txBody>
          <a:bodyPr wrap="square">
            <a:spAutoFit/>
          </a:bodyPr>
          <a:lstStyle/>
          <a:p>
            <a:r>
              <a:rPr lang="es-AR" sz="1400" dirty="0" err="1"/>
              <a:t>void</a:t>
            </a:r>
            <a:r>
              <a:rPr lang="es-AR" sz="1400" dirty="0"/>
              <a:t> encolar(</a:t>
            </a:r>
            <a:r>
              <a:rPr lang="es-AR" sz="1400" dirty="0" err="1"/>
              <a:t>t_cola</a:t>
            </a:r>
            <a:r>
              <a:rPr lang="es-AR" sz="1400" dirty="0"/>
              <a:t> cola[5], nodo *cliente, </a:t>
            </a:r>
            <a:r>
              <a:rPr lang="es-AR" sz="1400" dirty="0" err="1"/>
              <a:t>int</a:t>
            </a:r>
            <a:r>
              <a:rPr lang="es-AR" sz="1400" dirty="0"/>
              <a:t> prioridad){</a:t>
            </a:r>
          </a:p>
          <a:p>
            <a:r>
              <a:rPr lang="es-AR" sz="1400" dirty="0"/>
              <a:t>	</a:t>
            </a:r>
            <a:r>
              <a:rPr lang="es-AR" sz="1400" dirty="0" err="1"/>
              <a:t>nodo_cliente</a:t>
            </a:r>
            <a:r>
              <a:rPr lang="es-AR" sz="1400" dirty="0"/>
              <a:t> *nuevo=(</a:t>
            </a:r>
            <a:r>
              <a:rPr lang="es-AR" sz="1400" dirty="0" err="1"/>
              <a:t>nodo_cliente</a:t>
            </a:r>
            <a:r>
              <a:rPr lang="es-AR" sz="1400" dirty="0"/>
              <a:t> *)</a:t>
            </a:r>
            <a:r>
              <a:rPr lang="es-AR" sz="1400" dirty="0" err="1"/>
              <a:t>malloc</a:t>
            </a:r>
            <a:r>
              <a:rPr lang="es-AR" sz="1400" dirty="0"/>
              <a:t>(</a:t>
            </a:r>
            <a:r>
              <a:rPr lang="es-AR" sz="1400" dirty="0" err="1"/>
              <a:t>sizeof</a:t>
            </a:r>
            <a:r>
              <a:rPr lang="es-AR" sz="1400" dirty="0"/>
              <a:t>(</a:t>
            </a:r>
            <a:r>
              <a:rPr lang="es-AR" sz="1400" dirty="0" err="1"/>
              <a:t>nodo_cliente</a:t>
            </a:r>
            <a:r>
              <a:rPr lang="es-AR" sz="1400" dirty="0"/>
              <a:t>));</a:t>
            </a:r>
          </a:p>
          <a:p>
            <a:r>
              <a:rPr lang="es-AR" sz="1400" dirty="0"/>
              <a:t>	nuevo-&gt;cliente=cliente;</a:t>
            </a:r>
          </a:p>
          <a:p>
            <a:r>
              <a:rPr lang="es-AR" sz="1400" dirty="0"/>
              <a:t>	nuevo-&gt;</a:t>
            </a:r>
            <a:r>
              <a:rPr lang="es-AR" sz="1400" dirty="0" err="1"/>
              <a:t>sig</a:t>
            </a:r>
            <a:r>
              <a:rPr lang="es-AR" sz="1400" dirty="0"/>
              <a:t>=NULL;</a:t>
            </a:r>
          </a:p>
          <a:p>
            <a:r>
              <a:rPr lang="es-AR" sz="1400" dirty="0"/>
              <a:t>	</a:t>
            </a:r>
            <a:r>
              <a:rPr lang="es-AR" sz="1400" dirty="0" err="1"/>
              <a:t>if</a:t>
            </a:r>
            <a:r>
              <a:rPr lang="es-AR" sz="1400" dirty="0"/>
              <a:t>(cola[prioridad].primero==NULL){</a:t>
            </a:r>
          </a:p>
          <a:p>
            <a:r>
              <a:rPr lang="es-AR" sz="1400" dirty="0"/>
              <a:t>		cola[prioridad].primero=nuevo;</a:t>
            </a:r>
          </a:p>
          <a:p>
            <a:r>
              <a:rPr lang="es-AR" sz="1400" dirty="0"/>
              <a:t>		cola[prioridad].ultimo=nuevo;</a:t>
            </a:r>
          </a:p>
          <a:p>
            <a:r>
              <a:rPr lang="es-AR" sz="1400" dirty="0"/>
              <a:t>	}</a:t>
            </a:r>
            <a:r>
              <a:rPr lang="es-AR" sz="1400" dirty="0" err="1"/>
              <a:t>else</a:t>
            </a:r>
            <a:r>
              <a:rPr lang="es-AR" sz="1400" dirty="0"/>
              <a:t>{</a:t>
            </a:r>
          </a:p>
          <a:p>
            <a:r>
              <a:rPr lang="es-AR" sz="1400" dirty="0"/>
              <a:t>		cola[prioridad].ultimo-&gt;</a:t>
            </a:r>
            <a:r>
              <a:rPr lang="es-AR" sz="1400" dirty="0" err="1"/>
              <a:t>sig</a:t>
            </a:r>
            <a:r>
              <a:rPr lang="es-AR" sz="1400" dirty="0"/>
              <a:t>=nuevo;</a:t>
            </a:r>
          </a:p>
          <a:p>
            <a:r>
              <a:rPr lang="es-AR" sz="1400" dirty="0"/>
              <a:t>		cola[prioridad].ultimo=nuevo;</a:t>
            </a:r>
          </a:p>
          <a:p>
            <a:r>
              <a:rPr lang="es-AR" sz="1400" dirty="0"/>
              <a:t>	}</a:t>
            </a:r>
          </a:p>
          <a:p>
            <a:r>
              <a:rPr lang="es-AR" sz="1400" dirty="0"/>
              <a:t>}</a:t>
            </a:r>
          </a:p>
          <a:p>
            <a:r>
              <a:rPr lang="es-AR" sz="1400" dirty="0"/>
              <a:t>nodo *desencolar(</a:t>
            </a:r>
            <a:r>
              <a:rPr lang="es-AR" sz="1400" dirty="0" err="1"/>
              <a:t>t_cola</a:t>
            </a:r>
            <a:r>
              <a:rPr lang="es-AR" sz="1400" dirty="0"/>
              <a:t> cola[5]){</a:t>
            </a:r>
          </a:p>
          <a:p>
            <a:r>
              <a:rPr lang="es-AR" sz="1400" dirty="0"/>
              <a:t>	</a:t>
            </a:r>
            <a:r>
              <a:rPr lang="es-AR" sz="1400" dirty="0" err="1"/>
              <a:t>int</a:t>
            </a:r>
            <a:r>
              <a:rPr lang="es-AR" sz="1400" dirty="0"/>
              <a:t> i=0;</a:t>
            </a:r>
          </a:p>
          <a:p>
            <a:r>
              <a:rPr lang="es-AR" sz="1400" dirty="0"/>
              <a:t>	</a:t>
            </a:r>
            <a:r>
              <a:rPr lang="es-AR" sz="1400" dirty="0" err="1"/>
              <a:t>nodo_cliente</a:t>
            </a:r>
            <a:r>
              <a:rPr lang="es-AR" sz="1400" dirty="0"/>
              <a:t> *</a:t>
            </a:r>
            <a:r>
              <a:rPr lang="es-AR" sz="1400" dirty="0" err="1"/>
              <a:t>aux</a:t>
            </a:r>
            <a:r>
              <a:rPr lang="es-AR" sz="1400" dirty="0"/>
              <a:t>;</a:t>
            </a:r>
          </a:p>
          <a:p>
            <a:r>
              <a:rPr lang="es-AR" sz="1400" dirty="0"/>
              <a:t>	nodo *cliente;</a:t>
            </a:r>
          </a:p>
          <a:p>
            <a:r>
              <a:rPr lang="es-AR" sz="1400" dirty="0"/>
              <a:t>	</a:t>
            </a:r>
            <a:r>
              <a:rPr lang="es-AR" sz="1400" dirty="0" err="1"/>
              <a:t>while</a:t>
            </a:r>
            <a:r>
              <a:rPr lang="es-AR" sz="1400" dirty="0"/>
              <a:t>(cola[i].primero==NULL)</a:t>
            </a:r>
          </a:p>
          <a:p>
            <a:r>
              <a:rPr lang="es-AR" sz="1400" dirty="0"/>
              <a:t>		i++;</a:t>
            </a:r>
          </a:p>
          <a:p>
            <a:r>
              <a:rPr lang="es-AR" sz="1400" dirty="0"/>
              <a:t>	</a:t>
            </a:r>
            <a:r>
              <a:rPr lang="es-AR" sz="1400" dirty="0" err="1"/>
              <a:t>aux</a:t>
            </a:r>
            <a:r>
              <a:rPr lang="es-AR" sz="1400" dirty="0"/>
              <a:t>=cola[i].primero;</a:t>
            </a:r>
          </a:p>
          <a:p>
            <a:r>
              <a:rPr lang="es-AR" sz="1400" dirty="0"/>
              <a:t>	cola[i].primero=</a:t>
            </a:r>
            <a:r>
              <a:rPr lang="es-AR" sz="1400" dirty="0" err="1"/>
              <a:t>aux</a:t>
            </a:r>
            <a:r>
              <a:rPr lang="es-AR" sz="1400" dirty="0"/>
              <a:t>-&gt;</a:t>
            </a:r>
            <a:r>
              <a:rPr lang="es-AR" sz="1400" dirty="0" err="1"/>
              <a:t>sig</a:t>
            </a:r>
            <a:r>
              <a:rPr lang="es-AR" sz="1400" dirty="0"/>
              <a:t>;</a:t>
            </a:r>
          </a:p>
          <a:p>
            <a:r>
              <a:rPr lang="es-AR" sz="1400" dirty="0"/>
              <a:t>	cliente=</a:t>
            </a:r>
            <a:r>
              <a:rPr lang="es-AR" sz="1400" dirty="0" err="1"/>
              <a:t>aux</a:t>
            </a:r>
            <a:r>
              <a:rPr lang="es-AR" sz="1400" dirty="0"/>
              <a:t>-&gt;cliente;</a:t>
            </a:r>
          </a:p>
          <a:p>
            <a:r>
              <a:rPr lang="es-AR" sz="1400" dirty="0"/>
              <a:t>	free(</a:t>
            </a:r>
            <a:r>
              <a:rPr lang="es-AR" sz="1400" dirty="0" err="1"/>
              <a:t>aux</a:t>
            </a:r>
            <a:r>
              <a:rPr lang="es-AR" sz="1400" dirty="0"/>
              <a:t>);</a:t>
            </a:r>
          </a:p>
          <a:p>
            <a:r>
              <a:rPr lang="es-AR" sz="1400" dirty="0"/>
              <a:t>	</a:t>
            </a:r>
            <a:r>
              <a:rPr lang="es-AR" sz="1400" dirty="0" err="1"/>
              <a:t>return</a:t>
            </a:r>
            <a:r>
              <a:rPr lang="es-AR" sz="1400" dirty="0"/>
              <a:t> cliente;</a:t>
            </a:r>
          </a:p>
          <a:p>
            <a:r>
              <a:rPr lang="es-AR" sz="1400" dirty="0"/>
              <a:t>}</a:t>
            </a:r>
          </a:p>
        </p:txBody>
      </p:sp>
    </p:spTree>
    <p:extLst>
      <p:ext uri="{BB962C8B-B14F-4D97-AF65-F5344CB8AC3E}">
        <p14:creationId xmlns:p14="http://schemas.microsoft.com/office/powerpoint/2010/main" val="1529816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467544" y="836712"/>
            <a:ext cx="8424936" cy="5262979"/>
          </a:xfrm>
          <a:prstGeom prst="rect">
            <a:avLst/>
          </a:prstGeom>
        </p:spPr>
        <p:txBody>
          <a:bodyPr wrap="square">
            <a:spAutoFit/>
          </a:bodyPr>
          <a:lstStyle/>
          <a:p>
            <a:r>
              <a:rPr lang="es-AR" sz="1400" dirty="0" err="1"/>
              <a:t>int</a:t>
            </a:r>
            <a:r>
              <a:rPr lang="es-AR" sz="1400" dirty="0"/>
              <a:t> </a:t>
            </a:r>
            <a:r>
              <a:rPr lang="es-AR" sz="1400" dirty="0" err="1"/>
              <a:t>cola_vacia</a:t>
            </a:r>
            <a:r>
              <a:rPr lang="es-AR" sz="1400" dirty="0"/>
              <a:t>(</a:t>
            </a:r>
            <a:r>
              <a:rPr lang="es-AR" sz="1400" dirty="0" err="1"/>
              <a:t>t_cola</a:t>
            </a:r>
            <a:r>
              <a:rPr lang="es-AR" sz="1400" dirty="0"/>
              <a:t> cola[5]){</a:t>
            </a:r>
          </a:p>
          <a:p>
            <a:r>
              <a:rPr lang="es-AR" sz="1400" dirty="0"/>
              <a:t>	</a:t>
            </a:r>
            <a:r>
              <a:rPr lang="es-AR" sz="1400" dirty="0" err="1"/>
              <a:t>int</a:t>
            </a:r>
            <a:r>
              <a:rPr lang="es-AR" sz="1400" dirty="0"/>
              <a:t> </a:t>
            </a:r>
            <a:r>
              <a:rPr lang="es-AR" sz="1400" dirty="0" err="1"/>
              <a:t>vacia</a:t>
            </a:r>
            <a:r>
              <a:rPr lang="es-AR" sz="1400" dirty="0"/>
              <a:t>=1, i=0;</a:t>
            </a:r>
          </a:p>
          <a:p>
            <a:r>
              <a:rPr lang="es-AR" sz="1400" dirty="0"/>
              <a:t>	</a:t>
            </a:r>
            <a:r>
              <a:rPr lang="es-AR" sz="1400" dirty="0" err="1"/>
              <a:t>while</a:t>
            </a:r>
            <a:r>
              <a:rPr lang="es-AR" sz="1400" dirty="0"/>
              <a:t>((i&lt;5</a:t>
            </a:r>
            <a:r>
              <a:rPr lang="es-AR" sz="1400" dirty="0" smtClean="0"/>
              <a:t>)&amp;&amp;(</a:t>
            </a:r>
            <a:r>
              <a:rPr lang="es-AR" sz="1400" dirty="0" err="1"/>
              <a:t>vacia</a:t>
            </a:r>
            <a:r>
              <a:rPr lang="es-AR" sz="1400" dirty="0"/>
              <a:t>))</a:t>
            </a:r>
          </a:p>
          <a:p>
            <a:r>
              <a:rPr lang="es-AR" sz="1400" dirty="0"/>
              <a:t>		</a:t>
            </a:r>
            <a:r>
              <a:rPr lang="es-AR" sz="1400" dirty="0" err="1"/>
              <a:t>if</a:t>
            </a:r>
            <a:r>
              <a:rPr lang="es-AR" sz="1400" dirty="0"/>
              <a:t>(cola[i].primero!=NULL)</a:t>
            </a:r>
          </a:p>
          <a:p>
            <a:r>
              <a:rPr lang="es-AR" sz="1400" dirty="0"/>
              <a:t>			</a:t>
            </a:r>
            <a:r>
              <a:rPr lang="es-AR" sz="1400" dirty="0" err="1"/>
              <a:t>vacia</a:t>
            </a:r>
            <a:r>
              <a:rPr lang="es-AR" sz="1400" dirty="0"/>
              <a:t>=0;</a:t>
            </a:r>
          </a:p>
          <a:p>
            <a:r>
              <a:rPr lang="es-AR" sz="1400" dirty="0"/>
              <a:t>	</a:t>
            </a:r>
            <a:r>
              <a:rPr lang="es-AR" sz="1400" dirty="0" err="1"/>
              <a:t>return</a:t>
            </a:r>
            <a:r>
              <a:rPr lang="es-AR" sz="1400" dirty="0"/>
              <a:t> </a:t>
            </a:r>
            <a:r>
              <a:rPr lang="es-AR" sz="1400" dirty="0" err="1"/>
              <a:t>vacia</a:t>
            </a:r>
            <a:r>
              <a:rPr lang="es-AR" sz="1400" dirty="0"/>
              <a:t>;</a:t>
            </a:r>
          </a:p>
          <a:p>
            <a:r>
              <a:rPr lang="es-AR" sz="1400" dirty="0"/>
              <a:t>}</a:t>
            </a:r>
          </a:p>
          <a:p>
            <a:r>
              <a:rPr lang="es-AR" sz="1400" dirty="0" err="1"/>
              <a:t>void</a:t>
            </a:r>
            <a:r>
              <a:rPr lang="es-AR" sz="1400" dirty="0"/>
              <a:t> apilar(</a:t>
            </a:r>
            <a:r>
              <a:rPr lang="es-AR" sz="1400" dirty="0" err="1"/>
              <a:t>nodo_cliente</a:t>
            </a:r>
            <a:r>
              <a:rPr lang="es-AR" sz="1400" dirty="0"/>
              <a:t> **pila, nodo *cliente){</a:t>
            </a:r>
          </a:p>
          <a:p>
            <a:r>
              <a:rPr lang="es-AR" sz="1400" dirty="0"/>
              <a:t>	</a:t>
            </a:r>
            <a:r>
              <a:rPr lang="es-AR" sz="1400" dirty="0" err="1"/>
              <a:t>nodo_cliente</a:t>
            </a:r>
            <a:r>
              <a:rPr lang="es-AR" sz="1400" dirty="0"/>
              <a:t> *nuevo=(</a:t>
            </a:r>
            <a:r>
              <a:rPr lang="es-AR" sz="1400" dirty="0" err="1"/>
              <a:t>nodo_cliente</a:t>
            </a:r>
            <a:r>
              <a:rPr lang="es-AR" sz="1400" dirty="0"/>
              <a:t> *)</a:t>
            </a:r>
            <a:r>
              <a:rPr lang="es-AR" sz="1400" dirty="0" err="1"/>
              <a:t>malloc</a:t>
            </a:r>
            <a:r>
              <a:rPr lang="es-AR" sz="1400" dirty="0"/>
              <a:t>(</a:t>
            </a:r>
            <a:r>
              <a:rPr lang="es-AR" sz="1400" dirty="0" err="1"/>
              <a:t>sizeof</a:t>
            </a:r>
            <a:r>
              <a:rPr lang="es-AR" sz="1400" dirty="0"/>
              <a:t>(</a:t>
            </a:r>
            <a:r>
              <a:rPr lang="es-AR" sz="1400" dirty="0" err="1"/>
              <a:t>nodo_cliente</a:t>
            </a:r>
            <a:r>
              <a:rPr lang="es-AR" sz="1400" dirty="0"/>
              <a:t>));</a:t>
            </a:r>
          </a:p>
          <a:p>
            <a:r>
              <a:rPr lang="es-AR" sz="1400" dirty="0"/>
              <a:t>	nuevo-&gt;cliente=cliente;</a:t>
            </a:r>
          </a:p>
          <a:p>
            <a:r>
              <a:rPr lang="es-AR" sz="1400" dirty="0"/>
              <a:t>	nuevo-&gt;</a:t>
            </a:r>
            <a:r>
              <a:rPr lang="es-AR" sz="1400" dirty="0" err="1"/>
              <a:t>sig</a:t>
            </a:r>
            <a:r>
              <a:rPr lang="es-AR" sz="1400" dirty="0"/>
              <a:t>=*pila;</a:t>
            </a:r>
          </a:p>
          <a:p>
            <a:r>
              <a:rPr lang="es-AR" sz="1400" dirty="0"/>
              <a:t>	*pila=nuevo;</a:t>
            </a:r>
          </a:p>
          <a:p>
            <a:r>
              <a:rPr lang="es-AR" sz="1400" dirty="0"/>
              <a:t>}</a:t>
            </a:r>
          </a:p>
          <a:p>
            <a:r>
              <a:rPr lang="es-AR" sz="1400" dirty="0" err="1"/>
              <a:t>void</a:t>
            </a:r>
            <a:r>
              <a:rPr lang="es-AR" sz="1400" dirty="0"/>
              <a:t> </a:t>
            </a:r>
            <a:r>
              <a:rPr lang="es-AR" sz="1400" dirty="0" err="1"/>
              <a:t>apilar_recursivamente</a:t>
            </a:r>
            <a:r>
              <a:rPr lang="es-AR" sz="1400" dirty="0"/>
              <a:t>(nodo *lista, </a:t>
            </a:r>
            <a:r>
              <a:rPr lang="es-AR" sz="1400" dirty="0" err="1"/>
              <a:t>nodo_cliente</a:t>
            </a:r>
            <a:r>
              <a:rPr lang="es-AR" sz="1400" dirty="0"/>
              <a:t> **pila){</a:t>
            </a:r>
          </a:p>
          <a:p>
            <a:r>
              <a:rPr lang="es-AR" sz="1400" dirty="0"/>
              <a:t>	nodo *</a:t>
            </a:r>
            <a:r>
              <a:rPr lang="es-AR" sz="1400" dirty="0" err="1"/>
              <a:t>aux</a:t>
            </a:r>
            <a:r>
              <a:rPr lang="es-AR" sz="1400" dirty="0"/>
              <a:t>;</a:t>
            </a:r>
          </a:p>
          <a:p>
            <a:r>
              <a:rPr lang="es-AR" sz="1400" dirty="0"/>
              <a:t>	</a:t>
            </a:r>
            <a:r>
              <a:rPr lang="es-AR" sz="1400" dirty="0" err="1"/>
              <a:t>aux</a:t>
            </a:r>
            <a:r>
              <a:rPr lang="es-AR" sz="1400" dirty="0"/>
              <a:t>=lista;</a:t>
            </a:r>
          </a:p>
          <a:p>
            <a:r>
              <a:rPr lang="es-AR" sz="1400" dirty="0"/>
              <a:t>	</a:t>
            </a:r>
            <a:r>
              <a:rPr lang="es-AR" sz="1400" dirty="0" err="1"/>
              <a:t>if</a:t>
            </a:r>
            <a:r>
              <a:rPr lang="es-AR" sz="1400" dirty="0"/>
              <a:t>(</a:t>
            </a:r>
            <a:r>
              <a:rPr lang="es-AR" sz="1400" dirty="0" err="1"/>
              <a:t>aux</a:t>
            </a:r>
            <a:r>
              <a:rPr lang="es-AR" sz="1400" dirty="0"/>
              <a:t>!=NULL){</a:t>
            </a:r>
          </a:p>
          <a:p>
            <a:r>
              <a:rPr lang="es-AR" sz="1400" dirty="0"/>
              <a:t>		</a:t>
            </a:r>
            <a:r>
              <a:rPr lang="es-AR" sz="1400" dirty="0" err="1"/>
              <a:t>if</a:t>
            </a:r>
            <a:r>
              <a:rPr lang="es-AR" sz="1400" dirty="0"/>
              <a:t>(</a:t>
            </a:r>
            <a:r>
              <a:rPr lang="es-AR" sz="1400" dirty="0" err="1"/>
              <a:t>aux</a:t>
            </a:r>
            <a:r>
              <a:rPr lang="es-AR" sz="1400" dirty="0"/>
              <a:t>-&gt;veces==10){</a:t>
            </a:r>
          </a:p>
          <a:p>
            <a:r>
              <a:rPr lang="es-AR" sz="1400" dirty="0"/>
              <a:t>			</a:t>
            </a:r>
            <a:r>
              <a:rPr lang="es-AR" sz="1400" dirty="0" err="1"/>
              <a:t>aux</a:t>
            </a:r>
            <a:r>
              <a:rPr lang="es-AR" sz="1400" dirty="0"/>
              <a:t>-&gt;veces=0;</a:t>
            </a:r>
          </a:p>
          <a:p>
            <a:r>
              <a:rPr lang="es-AR" sz="1400" dirty="0"/>
              <a:t>			apilar(pila, </a:t>
            </a:r>
            <a:r>
              <a:rPr lang="es-AR" sz="1400" dirty="0" err="1"/>
              <a:t>aux</a:t>
            </a:r>
            <a:r>
              <a:rPr lang="es-AR" sz="1400" dirty="0"/>
              <a:t>);</a:t>
            </a:r>
          </a:p>
          <a:p>
            <a:r>
              <a:rPr lang="es-AR" sz="1400" dirty="0"/>
              <a:t>		}</a:t>
            </a:r>
          </a:p>
          <a:p>
            <a:r>
              <a:rPr lang="es-AR" sz="1400" dirty="0"/>
              <a:t>		</a:t>
            </a:r>
            <a:r>
              <a:rPr lang="es-AR" sz="1400" dirty="0" err="1"/>
              <a:t>apilar_recursivamente</a:t>
            </a:r>
            <a:r>
              <a:rPr lang="es-AR" sz="1400" dirty="0"/>
              <a:t>(</a:t>
            </a:r>
            <a:r>
              <a:rPr lang="es-AR" sz="1400" dirty="0" err="1"/>
              <a:t>aux</a:t>
            </a:r>
            <a:r>
              <a:rPr lang="es-AR" sz="1400" dirty="0"/>
              <a:t>-&gt;</a:t>
            </a:r>
            <a:r>
              <a:rPr lang="es-AR" sz="1400" dirty="0" err="1"/>
              <a:t>sig</a:t>
            </a:r>
            <a:r>
              <a:rPr lang="es-AR" sz="1400" dirty="0"/>
              <a:t>, pila);</a:t>
            </a:r>
          </a:p>
          <a:p>
            <a:r>
              <a:rPr lang="es-AR" sz="1400" dirty="0"/>
              <a:t>	}</a:t>
            </a:r>
          </a:p>
          <a:p>
            <a:r>
              <a:rPr lang="es-AR" sz="1400" dirty="0" smtClean="0"/>
              <a:t>}</a:t>
            </a:r>
            <a:endParaRPr lang="es-AR" sz="1400" dirty="0"/>
          </a:p>
        </p:txBody>
      </p:sp>
    </p:spTree>
    <p:extLst>
      <p:ext uri="{BB962C8B-B14F-4D97-AF65-F5344CB8AC3E}">
        <p14:creationId xmlns:p14="http://schemas.microsoft.com/office/powerpoint/2010/main" val="4355047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07504" y="908720"/>
            <a:ext cx="8928992" cy="4801314"/>
          </a:xfrm>
          <a:prstGeom prst="rect">
            <a:avLst/>
          </a:prstGeom>
        </p:spPr>
        <p:txBody>
          <a:bodyPr wrap="square">
            <a:spAutoFit/>
          </a:bodyPr>
          <a:lstStyle/>
          <a:p>
            <a:pPr algn="just"/>
            <a:r>
              <a:rPr lang="es-AR" dirty="0" smtClean="0"/>
              <a:t>Playero </a:t>
            </a:r>
            <a:r>
              <a:rPr lang="es-AR" dirty="0"/>
              <a:t>en galpón de camiones: un playero que realiza el control de un galpón (que trabaja con empresas que realizan envíos en camiones) realiza el control de móviles que ingresan. El funcionamiento es el siguiente: 1) El playero mantiene un listado ordenado de camiones que alguna vez arribaron al galpón. 2) Cada vez que un camión ingresa al galpón, debe ser controlado para aparcar, y se verifica si ya estuvo antes ahí. 3) En caso de ser un camión ya registrado se actualizan los siguientes datos: origen, tipo de carga, día de arribo programado, peso de la carga y chofer. 4) En caso de ser un camión no registrado, se registra con los datos del punto anterior más los siguientes: capacidad real, capacidad permitida, empresa, tipo de camión e identificador (dato por el cual queda la lista ordenada). 5) Una vez ingresado al galpón, se asigna una prioridad de 1 a 15 para el control de acuerdo a varios datos (como retraso que lleva, incidentes registrados, etc.) y se encola en lo que será la cola de ingreso al control migratorio. 6) Una vez ingresados los camiones al galpón, comienzan a pasar por el control, registrando el mismo en una lista ordenada, con el retraso registrado y exceso de carga en cada caso. 7) Al finalizar los controles se desea recorrer recursivamente el listado indicando la cantidad de camiones que se excedieron en el tiempo programado y los que se excedieron en la carga permitida ese día. </a:t>
            </a:r>
          </a:p>
          <a:p>
            <a:pPr algn="just"/>
            <a:r>
              <a:rPr lang="es-AR" dirty="0"/>
              <a:t> </a:t>
            </a:r>
          </a:p>
        </p:txBody>
      </p:sp>
    </p:spTree>
    <p:extLst>
      <p:ext uri="{BB962C8B-B14F-4D97-AF65-F5344CB8AC3E}">
        <p14:creationId xmlns:p14="http://schemas.microsoft.com/office/powerpoint/2010/main" val="1982975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11" name="10 CuadroTexto"/>
          <p:cNvSpPr txBox="1"/>
          <p:nvPr/>
        </p:nvSpPr>
        <p:spPr>
          <a:xfrm>
            <a:off x="323528" y="836712"/>
            <a:ext cx="8640960" cy="5693866"/>
          </a:xfrm>
          <a:prstGeom prst="rect">
            <a:avLst/>
          </a:prstGeom>
          <a:noFill/>
        </p:spPr>
        <p:txBody>
          <a:bodyPr wrap="square" rtlCol="0">
            <a:spAutoFit/>
          </a:bodyPr>
          <a:lstStyle/>
          <a:p>
            <a:pPr algn="just"/>
            <a:r>
              <a:rPr lang="es-AR" sz="2800" b="1" u="sng" cap="all" dirty="0" smtClean="0"/>
              <a:t>ETRUCTURAS DE DATOS:</a:t>
            </a:r>
          </a:p>
          <a:p>
            <a:pPr algn="just"/>
            <a:endParaRPr lang="es-AR" sz="2400" cap="all" dirty="0" smtClean="0"/>
          </a:p>
          <a:p>
            <a:pPr algn="just"/>
            <a:r>
              <a:rPr lang="es-AR" sz="2400" cap="all" dirty="0" smtClean="0"/>
              <a:t>NECESITAREMOS:</a:t>
            </a:r>
          </a:p>
          <a:p>
            <a:pPr algn="just"/>
            <a:endParaRPr lang="es-AR" sz="2400" cap="all" dirty="0"/>
          </a:p>
          <a:p>
            <a:pPr marL="914400" lvl="1" indent="-457200" algn="just">
              <a:buFont typeface="+mj-lt"/>
              <a:buAutoNum type="arabicParenR"/>
            </a:pPr>
            <a:r>
              <a:rPr lang="es-AR" sz="2400" cap="all" dirty="0" smtClean="0"/>
              <a:t>UNA LISTA ENLAZADA Y ORDENADA DE CAMIONES REGISTRADOS.</a:t>
            </a:r>
          </a:p>
          <a:p>
            <a:pPr marL="914400" lvl="1" indent="-457200" algn="just">
              <a:buFont typeface="+mj-lt"/>
              <a:buAutoNum type="arabicParenR"/>
            </a:pPr>
            <a:endParaRPr lang="es-AR" sz="2400" cap="all" dirty="0"/>
          </a:p>
          <a:p>
            <a:pPr marL="914400" lvl="1" indent="-457200" algn="just">
              <a:buFont typeface="+mj-lt"/>
              <a:buAutoNum type="arabicParenR"/>
            </a:pPr>
            <a:r>
              <a:rPr lang="es-AR" sz="2400" cap="all" dirty="0" smtClean="0"/>
              <a:t>UNA COLA DE 15 PRIORIDADES IMPLEMENTADA COMO UN ARREGLO DE 15 COLAS DONDE LA PRIORIDAD ESTARÁ DADA POR EL ÍNDICE DEL ARREGLO MÁS UNO.</a:t>
            </a:r>
          </a:p>
          <a:p>
            <a:pPr marL="914400" lvl="1" indent="-457200" algn="just">
              <a:buFont typeface="+mj-lt"/>
              <a:buAutoNum type="arabicParenR"/>
            </a:pPr>
            <a:endParaRPr lang="es-AR" sz="2400" cap="all" dirty="0"/>
          </a:p>
          <a:p>
            <a:pPr marL="914400" lvl="1" indent="-457200" algn="just">
              <a:buFont typeface="+mj-lt"/>
              <a:buAutoNum type="arabicParenR"/>
            </a:pPr>
            <a:r>
              <a:rPr lang="es-AR" sz="2400" cap="all" dirty="0" smtClean="0"/>
              <a:t>UNA LISTA ORDENADA DE CAMIONES CONTROLADOS, DONDE LOS NODOS CONTENDRÁN DOS DATOS MÁS QUE LOS NODOS DE LAS ESTRUCTURAS ANTERIORES: RETRASO Y EXCESO DE CARGA.</a:t>
            </a:r>
            <a:endParaRPr lang="es-AR" sz="2400" cap="all" dirty="0"/>
          </a:p>
        </p:txBody>
      </p:sp>
    </p:spTree>
    <p:extLst>
      <p:ext uri="{BB962C8B-B14F-4D97-AF65-F5344CB8AC3E}">
        <p14:creationId xmlns:p14="http://schemas.microsoft.com/office/powerpoint/2010/main" val="29123734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11" name="10 CuadroTexto"/>
          <p:cNvSpPr txBox="1"/>
          <p:nvPr/>
        </p:nvSpPr>
        <p:spPr>
          <a:xfrm>
            <a:off x="323528" y="764704"/>
            <a:ext cx="8640960" cy="5293757"/>
          </a:xfrm>
          <a:prstGeom prst="rect">
            <a:avLst/>
          </a:prstGeom>
          <a:noFill/>
        </p:spPr>
        <p:txBody>
          <a:bodyPr wrap="square" rtlCol="0">
            <a:spAutoFit/>
          </a:bodyPr>
          <a:lstStyle/>
          <a:p>
            <a:pPr algn="just"/>
            <a:r>
              <a:rPr lang="es-AR" sz="1600" b="1" u="sng" cap="all" dirty="0" smtClean="0"/>
              <a:t>ESTRUTURA DE LOS NODOS y variables:</a:t>
            </a:r>
          </a:p>
          <a:p>
            <a:pPr algn="just"/>
            <a:endParaRPr lang="es-AR" sz="1400" cap="all" dirty="0" smtClean="0"/>
          </a:p>
          <a:p>
            <a:pPr lvl="2" algn="just"/>
            <a:r>
              <a:rPr lang="es-AR" sz="1400" i="1" dirty="0" err="1" smtClean="0">
                <a:latin typeface="Courier New" pitchFamily="49" charset="0"/>
                <a:cs typeface="Courier New" pitchFamily="49" charset="0"/>
              </a:rPr>
              <a:t>typedef</a:t>
            </a:r>
            <a:r>
              <a:rPr lang="es-AR" sz="1400" i="1" dirty="0" smtClean="0">
                <a:latin typeface="Courier New" pitchFamily="49" charset="0"/>
                <a:cs typeface="Courier New" pitchFamily="49" charset="0"/>
              </a:rPr>
              <a:t> </a:t>
            </a:r>
            <a:r>
              <a:rPr lang="es-AR" sz="1400" i="1" dirty="0" err="1" smtClean="0">
                <a:latin typeface="Courier New" pitchFamily="49" charset="0"/>
                <a:cs typeface="Courier New" pitchFamily="49" charset="0"/>
              </a:rPr>
              <a:t>struct</a:t>
            </a:r>
            <a:r>
              <a:rPr lang="es-AR" sz="1400" i="1" dirty="0" smtClean="0">
                <a:latin typeface="Courier New" pitchFamily="49" charset="0"/>
                <a:cs typeface="Courier New" pitchFamily="49" charset="0"/>
              </a:rPr>
              <a:t> </a:t>
            </a:r>
            <a:r>
              <a:rPr lang="es-AR" sz="1400" i="1" dirty="0" err="1" smtClean="0">
                <a:latin typeface="Courier New" pitchFamily="49" charset="0"/>
                <a:cs typeface="Courier New" pitchFamily="49" charset="0"/>
              </a:rPr>
              <a:t>tipo_nodo</a:t>
            </a:r>
            <a:r>
              <a:rPr lang="es-AR" sz="1400" i="1" dirty="0" smtClean="0">
                <a:latin typeface="Courier New" pitchFamily="49" charset="0"/>
                <a:cs typeface="Courier New" pitchFamily="49" charset="0"/>
              </a:rPr>
              <a:t>{</a:t>
            </a:r>
          </a:p>
          <a:p>
            <a:pPr lvl="2" algn="just"/>
            <a:r>
              <a:rPr lang="es-AR" sz="1400" i="1" dirty="0">
                <a:latin typeface="Courier New" pitchFamily="49" charset="0"/>
                <a:cs typeface="Courier New" pitchFamily="49" charset="0"/>
              </a:rPr>
              <a:t>	</a:t>
            </a:r>
            <a:r>
              <a:rPr lang="es-AR" sz="1400" i="1" dirty="0" err="1" smtClean="0">
                <a:latin typeface="Courier New" pitchFamily="49" charset="0"/>
                <a:cs typeface="Courier New" pitchFamily="49" charset="0"/>
              </a:rPr>
              <a:t>int</a:t>
            </a:r>
            <a:r>
              <a:rPr lang="es-AR" sz="1400" i="1" dirty="0" smtClean="0">
                <a:latin typeface="Courier New" pitchFamily="49" charset="0"/>
                <a:cs typeface="Courier New" pitchFamily="49" charset="0"/>
              </a:rPr>
              <a:t> id, </a:t>
            </a:r>
            <a:r>
              <a:rPr lang="es-AR" sz="1400" i="1" dirty="0" err="1" smtClean="0">
                <a:latin typeface="Courier New" pitchFamily="49" charset="0"/>
                <a:cs typeface="Courier New" pitchFamily="49" charset="0"/>
              </a:rPr>
              <a:t>cap_real</a:t>
            </a:r>
            <a:r>
              <a:rPr lang="es-AR" sz="1400" i="1" dirty="0" smtClean="0">
                <a:latin typeface="Courier New" pitchFamily="49" charset="0"/>
                <a:cs typeface="Courier New" pitchFamily="49" charset="0"/>
              </a:rPr>
              <a:t>, </a:t>
            </a:r>
            <a:r>
              <a:rPr lang="es-AR" sz="1400" i="1" dirty="0" err="1" smtClean="0">
                <a:latin typeface="Courier New" pitchFamily="49" charset="0"/>
                <a:cs typeface="Courier New" pitchFamily="49" charset="0"/>
              </a:rPr>
              <a:t>cap_perm</a:t>
            </a:r>
            <a:r>
              <a:rPr lang="es-AR" sz="1400" i="1" dirty="0" smtClean="0">
                <a:latin typeface="Courier New" pitchFamily="49" charset="0"/>
                <a:cs typeface="Courier New" pitchFamily="49" charset="0"/>
              </a:rPr>
              <a:t>;</a:t>
            </a:r>
          </a:p>
          <a:p>
            <a:pPr lvl="2" algn="just"/>
            <a:r>
              <a:rPr lang="es-AR" sz="1400" i="1" dirty="0">
                <a:latin typeface="Courier New" pitchFamily="49" charset="0"/>
                <a:cs typeface="Courier New" pitchFamily="49" charset="0"/>
              </a:rPr>
              <a:t>	</a:t>
            </a:r>
            <a:r>
              <a:rPr lang="es-AR" sz="1400" i="1" dirty="0" err="1" smtClean="0">
                <a:latin typeface="Courier New" pitchFamily="49" charset="0"/>
                <a:cs typeface="Courier New" pitchFamily="49" charset="0"/>
              </a:rPr>
              <a:t>char</a:t>
            </a:r>
            <a:r>
              <a:rPr lang="es-AR" sz="1400" i="1" dirty="0" smtClean="0">
                <a:latin typeface="Courier New" pitchFamily="49" charset="0"/>
                <a:cs typeface="Courier New" pitchFamily="49" charset="0"/>
              </a:rPr>
              <a:t> empresa[10], tipo[10];</a:t>
            </a:r>
          </a:p>
          <a:p>
            <a:pPr lvl="2" algn="just"/>
            <a:r>
              <a:rPr lang="es-AR" sz="1400" i="1" dirty="0">
                <a:latin typeface="Courier New" pitchFamily="49" charset="0"/>
                <a:cs typeface="Courier New" pitchFamily="49" charset="0"/>
              </a:rPr>
              <a:t>	</a:t>
            </a:r>
            <a:r>
              <a:rPr lang="es-AR" sz="1400" i="1" dirty="0" err="1" smtClean="0">
                <a:latin typeface="Courier New" pitchFamily="49" charset="0"/>
                <a:cs typeface="Courier New" pitchFamily="49" charset="0"/>
              </a:rPr>
              <a:t>char</a:t>
            </a:r>
            <a:r>
              <a:rPr lang="es-AR" sz="1400" i="1" dirty="0" smtClean="0">
                <a:latin typeface="Courier New" pitchFamily="49" charset="0"/>
                <a:cs typeface="Courier New" pitchFamily="49" charset="0"/>
              </a:rPr>
              <a:t> origen[10], carga[10];</a:t>
            </a:r>
          </a:p>
          <a:p>
            <a:pPr lvl="2" algn="just"/>
            <a:r>
              <a:rPr lang="es-AR" sz="1400" i="1" dirty="0">
                <a:latin typeface="Courier New" pitchFamily="49" charset="0"/>
                <a:cs typeface="Courier New" pitchFamily="49" charset="0"/>
              </a:rPr>
              <a:t>	</a:t>
            </a:r>
            <a:r>
              <a:rPr lang="es-AR" sz="1400" i="1" dirty="0" err="1" smtClean="0">
                <a:latin typeface="Courier New" pitchFamily="49" charset="0"/>
                <a:cs typeface="Courier New" pitchFamily="49" charset="0"/>
              </a:rPr>
              <a:t>int</a:t>
            </a:r>
            <a:r>
              <a:rPr lang="es-AR" sz="1400" i="1" dirty="0" smtClean="0">
                <a:latin typeface="Courier New" pitchFamily="49" charset="0"/>
                <a:cs typeface="Courier New" pitchFamily="49" charset="0"/>
              </a:rPr>
              <a:t> peso;</a:t>
            </a:r>
          </a:p>
          <a:p>
            <a:pPr lvl="2" algn="just"/>
            <a:r>
              <a:rPr lang="es-AR" sz="1400" i="1" dirty="0">
                <a:latin typeface="Courier New" pitchFamily="49" charset="0"/>
                <a:cs typeface="Courier New" pitchFamily="49" charset="0"/>
              </a:rPr>
              <a:t>	</a:t>
            </a:r>
            <a:r>
              <a:rPr lang="es-AR" sz="1400" i="1" dirty="0" err="1" smtClean="0">
                <a:latin typeface="Courier New" pitchFamily="49" charset="0"/>
                <a:cs typeface="Courier New" pitchFamily="49" charset="0"/>
              </a:rPr>
              <a:t>char</a:t>
            </a:r>
            <a:r>
              <a:rPr lang="es-AR" sz="1400" i="1" dirty="0" smtClean="0">
                <a:latin typeface="Courier New" pitchFamily="49" charset="0"/>
                <a:cs typeface="Courier New" pitchFamily="49" charset="0"/>
              </a:rPr>
              <a:t> arribo[10], chofer[10];</a:t>
            </a:r>
          </a:p>
          <a:p>
            <a:pPr lvl="2" algn="just"/>
            <a:r>
              <a:rPr lang="es-AR" sz="1400" i="1" dirty="0">
                <a:latin typeface="Courier New" pitchFamily="49" charset="0"/>
                <a:cs typeface="Courier New" pitchFamily="49" charset="0"/>
              </a:rPr>
              <a:t>	</a:t>
            </a:r>
            <a:r>
              <a:rPr lang="es-AR" sz="1400" i="1" dirty="0" err="1" smtClean="0">
                <a:latin typeface="Courier New" pitchFamily="49" charset="0"/>
                <a:cs typeface="Courier New" pitchFamily="49" charset="0"/>
              </a:rPr>
              <a:t>struct</a:t>
            </a:r>
            <a:r>
              <a:rPr lang="es-AR" sz="1400" i="1" dirty="0" smtClean="0">
                <a:latin typeface="Courier New" pitchFamily="49" charset="0"/>
                <a:cs typeface="Courier New" pitchFamily="49" charset="0"/>
              </a:rPr>
              <a:t> </a:t>
            </a:r>
            <a:r>
              <a:rPr lang="es-AR" sz="1400" i="1" dirty="0" err="1" smtClean="0">
                <a:latin typeface="Courier New" pitchFamily="49" charset="0"/>
                <a:cs typeface="Courier New" pitchFamily="49" charset="0"/>
              </a:rPr>
              <a:t>tipo_nodo</a:t>
            </a:r>
            <a:r>
              <a:rPr lang="es-AR" sz="1400" i="1" dirty="0" smtClean="0">
                <a:latin typeface="Courier New" pitchFamily="49" charset="0"/>
                <a:cs typeface="Courier New" pitchFamily="49" charset="0"/>
              </a:rPr>
              <a:t> *</a:t>
            </a:r>
            <a:r>
              <a:rPr lang="es-AR" sz="1400" i="1" dirty="0" err="1" smtClean="0">
                <a:latin typeface="Courier New" pitchFamily="49" charset="0"/>
                <a:cs typeface="Courier New" pitchFamily="49" charset="0"/>
              </a:rPr>
              <a:t>sig</a:t>
            </a:r>
            <a:r>
              <a:rPr lang="es-AR" sz="1400" i="1" dirty="0" smtClean="0">
                <a:latin typeface="Courier New" pitchFamily="49" charset="0"/>
                <a:cs typeface="Courier New" pitchFamily="49" charset="0"/>
              </a:rPr>
              <a:t>;</a:t>
            </a:r>
          </a:p>
          <a:p>
            <a:pPr lvl="2" algn="just"/>
            <a:r>
              <a:rPr lang="es-AR" sz="1400" i="1" dirty="0" smtClean="0">
                <a:latin typeface="Courier New" pitchFamily="49" charset="0"/>
                <a:cs typeface="Courier New" pitchFamily="49" charset="0"/>
              </a:rPr>
              <a:t>}nodo;</a:t>
            </a:r>
          </a:p>
          <a:p>
            <a:pPr lvl="2" algn="just"/>
            <a:r>
              <a:rPr lang="es-AR" sz="1400" i="1" dirty="0" smtClean="0">
                <a:latin typeface="Courier New" pitchFamily="49" charset="0"/>
                <a:cs typeface="Courier New" pitchFamily="49" charset="0"/>
              </a:rPr>
              <a:t>//…………………………………………………………………………………………………………………………</a:t>
            </a:r>
            <a:endParaRPr lang="es-AR" sz="1400" i="1" dirty="0">
              <a:latin typeface="Courier New" pitchFamily="49" charset="0"/>
              <a:cs typeface="Courier New" pitchFamily="49" charset="0"/>
            </a:endParaRPr>
          </a:p>
          <a:p>
            <a:pPr lvl="2" algn="just"/>
            <a:r>
              <a:rPr lang="es-AR" sz="1400" i="1" dirty="0" err="1" smtClean="0">
                <a:latin typeface="Courier New" pitchFamily="49" charset="0"/>
                <a:cs typeface="Courier New" pitchFamily="49" charset="0"/>
              </a:rPr>
              <a:t>typedef</a:t>
            </a:r>
            <a:r>
              <a:rPr lang="es-AR" sz="1400" i="1" dirty="0" smtClean="0">
                <a:latin typeface="Courier New" pitchFamily="49" charset="0"/>
                <a:cs typeface="Courier New" pitchFamily="49" charset="0"/>
              </a:rPr>
              <a:t> </a:t>
            </a:r>
            <a:r>
              <a:rPr lang="es-AR" sz="1400" i="1" dirty="0" err="1">
                <a:latin typeface="Courier New" pitchFamily="49" charset="0"/>
                <a:cs typeface="Courier New" pitchFamily="49" charset="0"/>
              </a:rPr>
              <a:t>struct</a:t>
            </a:r>
            <a:r>
              <a:rPr lang="es-AR" sz="1400" i="1" dirty="0">
                <a:latin typeface="Courier New" pitchFamily="49" charset="0"/>
                <a:cs typeface="Courier New" pitchFamily="49" charset="0"/>
              </a:rPr>
              <a:t> </a:t>
            </a:r>
            <a:r>
              <a:rPr lang="es-AR" sz="1400" i="1" dirty="0" err="1" smtClean="0">
                <a:latin typeface="Courier New" pitchFamily="49" charset="0"/>
                <a:cs typeface="Courier New" pitchFamily="49" charset="0"/>
              </a:rPr>
              <a:t>tipo_nodo_ctrl</a:t>
            </a:r>
            <a:r>
              <a:rPr lang="es-AR" sz="1400" i="1" dirty="0" smtClean="0">
                <a:latin typeface="Courier New" pitchFamily="49" charset="0"/>
                <a:cs typeface="Courier New" pitchFamily="49" charset="0"/>
              </a:rPr>
              <a:t>{</a:t>
            </a:r>
            <a:endParaRPr lang="es-AR" sz="1400" i="1" dirty="0">
              <a:latin typeface="Courier New" pitchFamily="49" charset="0"/>
              <a:cs typeface="Courier New" pitchFamily="49" charset="0"/>
            </a:endParaRPr>
          </a:p>
          <a:p>
            <a:pPr lvl="2" algn="just"/>
            <a:r>
              <a:rPr lang="es-AR" sz="1400" i="1" dirty="0" smtClean="0">
                <a:latin typeface="Courier New" pitchFamily="49" charset="0"/>
                <a:cs typeface="Courier New" pitchFamily="49" charset="0"/>
              </a:rPr>
              <a:t>	nodo *</a:t>
            </a:r>
            <a:r>
              <a:rPr lang="es-AR" sz="1400" i="1" dirty="0" err="1" smtClean="0">
                <a:latin typeface="Courier New" pitchFamily="49" charset="0"/>
                <a:cs typeface="Courier New" pitchFamily="49" charset="0"/>
              </a:rPr>
              <a:t>camion</a:t>
            </a:r>
            <a:r>
              <a:rPr lang="es-AR" sz="1400" i="1" dirty="0" smtClean="0">
                <a:latin typeface="Courier New" pitchFamily="49" charset="0"/>
                <a:cs typeface="Courier New" pitchFamily="49" charset="0"/>
              </a:rPr>
              <a:t>;</a:t>
            </a:r>
          </a:p>
          <a:p>
            <a:pPr lvl="2" algn="just"/>
            <a:r>
              <a:rPr lang="es-AR" sz="1400" i="1" dirty="0">
                <a:latin typeface="Courier New" pitchFamily="49" charset="0"/>
                <a:cs typeface="Courier New" pitchFamily="49" charset="0"/>
              </a:rPr>
              <a:t>	</a:t>
            </a:r>
            <a:r>
              <a:rPr lang="es-AR" sz="1400" i="1" dirty="0" err="1" smtClean="0">
                <a:latin typeface="Courier New" pitchFamily="49" charset="0"/>
                <a:cs typeface="Courier New" pitchFamily="49" charset="0"/>
              </a:rPr>
              <a:t>int</a:t>
            </a:r>
            <a:r>
              <a:rPr lang="es-AR" sz="1400" i="1" dirty="0" smtClean="0">
                <a:latin typeface="Courier New" pitchFamily="49" charset="0"/>
                <a:cs typeface="Courier New" pitchFamily="49" charset="0"/>
              </a:rPr>
              <a:t> retraso, sobrepeso;</a:t>
            </a:r>
            <a:endParaRPr lang="es-AR" sz="1400" i="1" dirty="0">
              <a:latin typeface="Courier New" pitchFamily="49" charset="0"/>
              <a:cs typeface="Courier New" pitchFamily="49" charset="0"/>
            </a:endParaRPr>
          </a:p>
          <a:p>
            <a:pPr lvl="2" algn="just"/>
            <a:r>
              <a:rPr lang="es-AR" sz="1400" i="1" dirty="0">
                <a:latin typeface="Courier New" pitchFamily="49" charset="0"/>
                <a:cs typeface="Courier New" pitchFamily="49" charset="0"/>
              </a:rPr>
              <a:t>	</a:t>
            </a:r>
            <a:r>
              <a:rPr lang="es-AR" sz="1400" i="1" dirty="0" err="1">
                <a:latin typeface="Courier New" pitchFamily="49" charset="0"/>
                <a:cs typeface="Courier New" pitchFamily="49" charset="0"/>
              </a:rPr>
              <a:t>struct</a:t>
            </a:r>
            <a:r>
              <a:rPr lang="es-AR" sz="1400" i="1" dirty="0">
                <a:latin typeface="Courier New" pitchFamily="49" charset="0"/>
                <a:cs typeface="Courier New" pitchFamily="49" charset="0"/>
              </a:rPr>
              <a:t> </a:t>
            </a:r>
            <a:r>
              <a:rPr lang="es-AR" sz="1400" i="1" dirty="0" err="1">
                <a:latin typeface="Courier New" pitchFamily="49" charset="0"/>
                <a:cs typeface="Courier New" pitchFamily="49" charset="0"/>
              </a:rPr>
              <a:t>tipo_nodo</a:t>
            </a:r>
            <a:r>
              <a:rPr lang="es-AR" sz="1400" i="1" dirty="0">
                <a:latin typeface="Courier New" pitchFamily="49" charset="0"/>
                <a:cs typeface="Courier New" pitchFamily="49" charset="0"/>
              </a:rPr>
              <a:t> *</a:t>
            </a:r>
            <a:r>
              <a:rPr lang="es-AR" sz="1400" i="1" dirty="0" err="1">
                <a:latin typeface="Courier New" pitchFamily="49" charset="0"/>
                <a:cs typeface="Courier New" pitchFamily="49" charset="0"/>
              </a:rPr>
              <a:t>sig</a:t>
            </a:r>
            <a:r>
              <a:rPr lang="es-AR" sz="1400" i="1" dirty="0">
                <a:latin typeface="Courier New" pitchFamily="49" charset="0"/>
                <a:cs typeface="Courier New" pitchFamily="49" charset="0"/>
              </a:rPr>
              <a:t>;</a:t>
            </a:r>
          </a:p>
          <a:p>
            <a:pPr lvl="2" algn="just"/>
            <a:r>
              <a:rPr lang="es-AR" sz="1400" i="1" dirty="0" smtClean="0">
                <a:latin typeface="Courier New" pitchFamily="49" charset="0"/>
                <a:cs typeface="Courier New" pitchFamily="49" charset="0"/>
              </a:rPr>
              <a:t>}</a:t>
            </a:r>
            <a:r>
              <a:rPr lang="es-AR" sz="1400" i="1" dirty="0" err="1" smtClean="0">
                <a:latin typeface="Courier New" pitchFamily="49" charset="0"/>
                <a:cs typeface="Courier New" pitchFamily="49" charset="0"/>
              </a:rPr>
              <a:t>nodo_ctrl</a:t>
            </a:r>
            <a:r>
              <a:rPr lang="es-AR" sz="1400" i="1" dirty="0" smtClean="0">
                <a:latin typeface="Courier New" pitchFamily="49" charset="0"/>
                <a:cs typeface="Courier New" pitchFamily="49" charset="0"/>
              </a:rPr>
              <a:t>;</a:t>
            </a:r>
            <a:endParaRPr lang="es-AR" sz="1400" i="1" dirty="0">
              <a:latin typeface="Courier New" pitchFamily="49" charset="0"/>
              <a:cs typeface="Courier New" pitchFamily="49" charset="0"/>
            </a:endParaRPr>
          </a:p>
          <a:p>
            <a:pPr lvl="2" algn="just"/>
            <a:r>
              <a:rPr lang="es-AR" sz="1400" i="1" dirty="0">
                <a:latin typeface="Courier New" pitchFamily="49" charset="0"/>
                <a:cs typeface="Courier New" pitchFamily="49" charset="0"/>
              </a:rPr>
              <a:t>//…………………………………………………………………………………………………………………………</a:t>
            </a:r>
          </a:p>
          <a:p>
            <a:pPr lvl="2" algn="just"/>
            <a:r>
              <a:rPr lang="es-AR" sz="1400" i="1" dirty="0" err="1" smtClean="0">
                <a:latin typeface="Courier New" pitchFamily="49" charset="0"/>
                <a:cs typeface="Courier New" pitchFamily="49" charset="0"/>
              </a:rPr>
              <a:t>typedef</a:t>
            </a:r>
            <a:r>
              <a:rPr lang="es-AR" sz="1400" i="1" dirty="0" smtClean="0">
                <a:latin typeface="Courier New" pitchFamily="49" charset="0"/>
                <a:cs typeface="Courier New" pitchFamily="49" charset="0"/>
              </a:rPr>
              <a:t> </a:t>
            </a:r>
            <a:r>
              <a:rPr lang="es-AR" sz="1400" i="1" dirty="0" err="1" smtClean="0">
                <a:latin typeface="Courier New" pitchFamily="49" charset="0"/>
                <a:cs typeface="Courier New" pitchFamily="49" charset="0"/>
              </a:rPr>
              <a:t>struct</a:t>
            </a:r>
            <a:r>
              <a:rPr lang="es-AR" sz="1400" i="1" dirty="0" smtClean="0">
                <a:latin typeface="Courier New" pitchFamily="49" charset="0"/>
                <a:cs typeface="Courier New" pitchFamily="49" charset="0"/>
              </a:rPr>
              <a:t> </a:t>
            </a:r>
            <a:r>
              <a:rPr lang="es-AR" sz="1400" i="1" dirty="0" err="1" smtClean="0">
                <a:latin typeface="Courier New" pitchFamily="49" charset="0"/>
                <a:cs typeface="Courier New" pitchFamily="49" charset="0"/>
              </a:rPr>
              <a:t>tipo_cola</a:t>
            </a:r>
            <a:r>
              <a:rPr lang="es-AR" sz="1400" i="1" dirty="0" smtClean="0">
                <a:latin typeface="Courier New" pitchFamily="49" charset="0"/>
                <a:cs typeface="Courier New" pitchFamily="49" charset="0"/>
              </a:rPr>
              <a:t>{</a:t>
            </a:r>
          </a:p>
          <a:p>
            <a:pPr lvl="2" algn="just"/>
            <a:r>
              <a:rPr lang="es-AR" sz="1400" i="1" dirty="0">
                <a:latin typeface="Courier New" pitchFamily="49" charset="0"/>
                <a:cs typeface="Courier New" pitchFamily="49" charset="0"/>
              </a:rPr>
              <a:t>	</a:t>
            </a:r>
            <a:r>
              <a:rPr lang="es-AR" sz="1400" i="1" dirty="0" smtClean="0">
                <a:latin typeface="Courier New" pitchFamily="49" charset="0"/>
                <a:cs typeface="Courier New" pitchFamily="49" charset="0"/>
              </a:rPr>
              <a:t>nodo *primero, *ultimo;</a:t>
            </a:r>
          </a:p>
          <a:p>
            <a:pPr lvl="2" algn="just"/>
            <a:r>
              <a:rPr lang="es-AR" sz="1400" i="1" dirty="0" smtClean="0">
                <a:latin typeface="Courier New" pitchFamily="49" charset="0"/>
                <a:cs typeface="Courier New" pitchFamily="49" charset="0"/>
              </a:rPr>
              <a:t>}</a:t>
            </a:r>
            <a:r>
              <a:rPr lang="es-AR" sz="1400" i="1" dirty="0" err="1" smtClean="0">
                <a:latin typeface="Courier New" pitchFamily="49" charset="0"/>
                <a:cs typeface="Courier New" pitchFamily="49" charset="0"/>
              </a:rPr>
              <a:t>t_cola</a:t>
            </a:r>
            <a:r>
              <a:rPr lang="es-AR" sz="1400" i="1" dirty="0" smtClean="0">
                <a:latin typeface="Courier New" pitchFamily="49" charset="0"/>
                <a:cs typeface="Courier New" pitchFamily="49" charset="0"/>
              </a:rPr>
              <a:t>;</a:t>
            </a:r>
          </a:p>
          <a:p>
            <a:pPr lvl="2" algn="just"/>
            <a:r>
              <a:rPr lang="es-AR" sz="1400" i="1" dirty="0" smtClean="0">
                <a:latin typeface="Courier New" pitchFamily="49" charset="0"/>
                <a:cs typeface="Courier New" pitchFamily="49" charset="0"/>
              </a:rPr>
              <a:t>//…………………………………………………………………………………………………………………………</a:t>
            </a:r>
            <a:endParaRPr lang="es-AR" sz="1400" i="1" dirty="0">
              <a:latin typeface="Courier New" pitchFamily="49" charset="0"/>
              <a:cs typeface="Courier New" pitchFamily="49" charset="0"/>
            </a:endParaRPr>
          </a:p>
          <a:p>
            <a:pPr lvl="2" algn="just"/>
            <a:r>
              <a:rPr lang="es-AR" sz="1400" i="1" dirty="0" smtClean="0">
                <a:latin typeface="Courier New" pitchFamily="49" charset="0"/>
                <a:cs typeface="Courier New" pitchFamily="49" charset="0"/>
              </a:rPr>
              <a:t>nodo *lista;</a:t>
            </a:r>
          </a:p>
          <a:p>
            <a:pPr lvl="2" algn="just"/>
            <a:r>
              <a:rPr lang="es-AR" sz="1400" i="1" dirty="0" err="1" smtClean="0">
                <a:latin typeface="Courier New" pitchFamily="49" charset="0"/>
                <a:cs typeface="Courier New" pitchFamily="49" charset="0"/>
              </a:rPr>
              <a:t>nodo_ctrl</a:t>
            </a:r>
            <a:r>
              <a:rPr lang="es-AR" sz="1400" i="1" dirty="0" smtClean="0">
                <a:latin typeface="Courier New" pitchFamily="49" charset="0"/>
                <a:cs typeface="Courier New" pitchFamily="49" charset="0"/>
              </a:rPr>
              <a:t> *</a:t>
            </a:r>
            <a:r>
              <a:rPr lang="es-AR" sz="1400" i="1" dirty="0" err="1" smtClean="0">
                <a:latin typeface="Courier New" pitchFamily="49" charset="0"/>
                <a:cs typeface="Courier New" pitchFamily="49" charset="0"/>
              </a:rPr>
              <a:t>lista_ctrl</a:t>
            </a:r>
            <a:r>
              <a:rPr lang="es-AR" sz="1400" i="1" dirty="0" smtClean="0">
                <a:latin typeface="Courier New" pitchFamily="49" charset="0"/>
                <a:cs typeface="Courier New" pitchFamily="49" charset="0"/>
              </a:rPr>
              <a:t>; </a:t>
            </a:r>
          </a:p>
          <a:p>
            <a:pPr lvl="2" algn="just"/>
            <a:r>
              <a:rPr lang="es-AR" sz="1400" i="1" dirty="0" err="1" smtClean="0">
                <a:latin typeface="Courier New" pitchFamily="49" charset="0"/>
                <a:cs typeface="Courier New" pitchFamily="49" charset="0"/>
              </a:rPr>
              <a:t>t_cola</a:t>
            </a:r>
            <a:r>
              <a:rPr lang="es-AR" sz="1400" i="1" dirty="0" smtClean="0">
                <a:latin typeface="Courier New" pitchFamily="49" charset="0"/>
                <a:cs typeface="Courier New" pitchFamily="49" charset="0"/>
              </a:rPr>
              <a:t> cola[15];</a:t>
            </a:r>
          </a:p>
        </p:txBody>
      </p:sp>
    </p:spTree>
    <p:extLst>
      <p:ext uri="{BB962C8B-B14F-4D97-AF65-F5344CB8AC3E}">
        <p14:creationId xmlns:p14="http://schemas.microsoft.com/office/powerpoint/2010/main" val="31286004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11" name="10 CuadroTexto"/>
          <p:cNvSpPr txBox="1"/>
          <p:nvPr/>
        </p:nvSpPr>
        <p:spPr>
          <a:xfrm>
            <a:off x="323528" y="764704"/>
            <a:ext cx="8640960" cy="5293757"/>
          </a:xfrm>
          <a:prstGeom prst="rect">
            <a:avLst/>
          </a:prstGeom>
          <a:noFill/>
        </p:spPr>
        <p:txBody>
          <a:bodyPr wrap="square" rtlCol="0">
            <a:spAutoFit/>
          </a:bodyPr>
          <a:lstStyle/>
          <a:p>
            <a:pPr algn="just"/>
            <a:r>
              <a:rPr lang="es-AR" b="1" u="sng" cap="all" dirty="0" smtClean="0"/>
              <a:t>estrategia:</a:t>
            </a:r>
          </a:p>
          <a:p>
            <a:pPr algn="just"/>
            <a:endParaRPr lang="es-AR" sz="1600" cap="all" dirty="0" smtClean="0"/>
          </a:p>
          <a:p>
            <a:pPr algn="just"/>
            <a:r>
              <a:rPr lang="es-AR" sz="1600" cap="all" dirty="0" smtClean="0"/>
              <a:t>Se tendrá una estructura de repetición condicional (mientras) cuya condición será mientras haya camiones.</a:t>
            </a:r>
          </a:p>
          <a:p>
            <a:pPr algn="just"/>
            <a:endParaRPr lang="es-AR" sz="1600" cap="all" dirty="0"/>
          </a:p>
          <a:p>
            <a:pPr algn="just"/>
            <a:r>
              <a:rPr lang="es-AR" sz="1600" cap="all" dirty="0" smtClean="0"/>
              <a:t>Dentro del mientras se ingresan los camiones. Cada vez que ingresa un camión se verifica si está registrado. Si no lo estaba se registra con todos los datos, y si ya estaba registrado solamente se actualizan en la lista cierto conjunto de datos del mismo (peso de la carga actual, origen, destino, fecha programada de llegada y chofer actual).</a:t>
            </a:r>
          </a:p>
          <a:p>
            <a:pPr algn="just"/>
            <a:endParaRPr lang="es-AR" sz="1600" cap="all" dirty="0"/>
          </a:p>
          <a:p>
            <a:pPr algn="just"/>
            <a:r>
              <a:rPr lang="es-AR" sz="1600" cap="all" dirty="0" smtClean="0"/>
              <a:t>Luego se asigna al camión una prioridad de 1 a 15 (se ingresa por teclado) y se encola.</a:t>
            </a:r>
          </a:p>
          <a:p>
            <a:pPr algn="just"/>
            <a:endParaRPr lang="es-AR" sz="1600" cap="all" dirty="0"/>
          </a:p>
          <a:p>
            <a:pPr algn="just"/>
            <a:r>
              <a:rPr lang="es-AR" sz="1600" cap="all" dirty="0" smtClean="0"/>
              <a:t>Cuando no hay más camiones (saliendo del repetir mientras) comienza el control: estructura de repetición condicional mientras la cola no esté vacía.</a:t>
            </a:r>
          </a:p>
          <a:p>
            <a:pPr algn="just"/>
            <a:endParaRPr lang="es-AR" sz="1600" cap="all" dirty="0"/>
          </a:p>
          <a:p>
            <a:pPr algn="just"/>
            <a:r>
              <a:rPr lang="es-AR" sz="1600" cap="all" dirty="0" smtClean="0"/>
              <a:t>Dentro del segundo mientras se desencola cada camión, se calcula el retraso y sobrepeso y se agrega con estos datos en una lista ordenada.</a:t>
            </a:r>
          </a:p>
          <a:p>
            <a:pPr algn="just"/>
            <a:endParaRPr lang="es-AR" sz="1600" cap="all" dirty="0"/>
          </a:p>
          <a:p>
            <a:pPr algn="just"/>
            <a:r>
              <a:rPr lang="es-AR" sz="1600" cap="all" dirty="0" smtClean="0"/>
              <a:t>Fuera del segundo mientras, se recorre la segunda lista recursivamente mostrando en pantalla los camiones que se excedieron en tiempo o peso.</a:t>
            </a:r>
            <a:endParaRPr lang="es-AR" sz="1600" cap="all" dirty="0"/>
          </a:p>
        </p:txBody>
      </p:sp>
    </p:spTree>
    <p:extLst>
      <p:ext uri="{BB962C8B-B14F-4D97-AF65-F5344CB8AC3E}">
        <p14:creationId xmlns:p14="http://schemas.microsoft.com/office/powerpoint/2010/main" val="6104067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395536" y="836712"/>
            <a:ext cx="8640960" cy="5693866"/>
          </a:xfrm>
          <a:prstGeom prst="rect">
            <a:avLst/>
          </a:prstGeom>
        </p:spPr>
        <p:txBody>
          <a:bodyPr wrap="square">
            <a:spAutoFit/>
          </a:bodyPr>
          <a:lstStyle/>
          <a:p>
            <a:r>
              <a:rPr lang="es-AR" sz="1600" dirty="0"/>
              <a:t>#</a:t>
            </a:r>
            <a:r>
              <a:rPr lang="es-AR" sz="1600" dirty="0" err="1"/>
              <a:t>include</a:t>
            </a:r>
            <a:r>
              <a:rPr lang="es-AR" sz="1600" dirty="0"/>
              <a:t>&lt;</a:t>
            </a:r>
            <a:r>
              <a:rPr lang="es-AR" sz="1600" dirty="0" err="1"/>
              <a:t>stdio.h</a:t>
            </a:r>
            <a:r>
              <a:rPr lang="es-AR" sz="1600" dirty="0"/>
              <a:t>&gt;</a:t>
            </a:r>
          </a:p>
          <a:p>
            <a:r>
              <a:rPr lang="es-AR" sz="1600" dirty="0"/>
              <a:t>#</a:t>
            </a:r>
            <a:r>
              <a:rPr lang="es-AR" sz="1600" dirty="0" err="1"/>
              <a:t>include</a:t>
            </a:r>
            <a:r>
              <a:rPr lang="es-AR" sz="1600" dirty="0"/>
              <a:t>&lt;</a:t>
            </a:r>
            <a:r>
              <a:rPr lang="es-AR" sz="1600" dirty="0" err="1"/>
              <a:t>stdlib.h</a:t>
            </a:r>
            <a:r>
              <a:rPr lang="es-AR" sz="1600" dirty="0"/>
              <a:t>&gt;</a:t>
            </a:r>
          </a:p>
          <a:p>
            <a:r>
              <a:rPr lang="es-AR" sz="1600" dirty="0" err="1"/>
              <a:t>typedef</a:t>
            </a:r>
            <a:r>
              <a:rPr lang="es-AR" sz="1600" dirty="0"/>
              <a:t> </a:t>
            </a:r>
            <a:r>
              <a:rPr lang="es-AR" sz="1600" dirty="0" err="1"/>
              <a:t>struct</a:t>
            </a:r>
            <a:r>
              <a:rPr lang="es-AR" sz="1600" dirty="0"/>
              <a:t> </a:t>
            </a:r>
            <a:r>
              <a:rPr lang="es-AR" sz="1600" dirty="0" err="1"/>
              <a:t>tipo_nodo</a:t>
            </a:r>
            <a:r>
              <a:rPr lang="es-AR" sz="1600" dirty="0"/>
              <a:t>{</a:t>
            </a:r>
          </a:p>
          <a:p>
            <a:r>
              <a:rPr lang="es-AR" sz="1600" dirty="0"/>
              <a:t>	</a:t>
            </a:r>
            <a:r>
              <a:rPr lang="es-AR" sz="1600" dirty="0" err="1"/>
              <a:t>int</a:t>
            </a:r>
            <a:r>
              <a:rPr lang="es-AR" sz="1600" dirty="0"/>
              <a:t> id, </a:t>
            </a:r>
            <a:r>
              <a:rPr lang="es-AR" sz="1600" dirty="0" err="1"/>
              <a:t>cap_real</a:t>
            </a:r>
            <a:r>
              <a:rPr lang="es-AR" sz="1600" dirty="0"/>
              <a:t>, </a:t>
            </a:r>
            <a:r>
              <a:rPr lang="es-AR" sz="1600" dirty="0" err="1"/>
              <a:t>cap_perm</a:t>
            </a:r>
            <a:r>
              <a:rPr lang="es-AR" sz="1600" dirty="0"/>
              <a:t>;</a:t>
            </a:r>
          </a:p>
          <a:p>
            <a:r>
              <a:rPr lang="es-AR" sz="1600" dirty="0"/>
              <a:t>	</a:t>
            </a:r>
            <a:r>
              <a:rPr lang="es-AR" sz="1600" dirty="0" err="1"/>
              <a:t>char</a:t>
            </a:r>
            <a:r>
              <a:rPr lang="es-AR" sz="1600" dirty="0"/>
              <a:t> empresa[10], tipo[10];</a:t>
            </a:r>
          </a:p>
          <a:p>
            <a:r>
              <a:rPr lang="es-AR" sz="1600" dirty="0"/>
              <a:t>	</a:t>
            </a:r>
            <a:r>
              <a:rPr lang="es-AR" sz="1600" dirty="0" err="1"/>
              <a:t>char</a:t>
            </a:r>
            <a:r>
              <a:rPr lang="es-AR" sz="1600" dirty="0"/>
              <a:t> origen[10], carga[10];</a:t>
            </a:r>
          </a:p>
          <a:p>
            <a:r>
              <a:rPr lang="es-AR" sz="1600" dirty="0"/>
              <a:t>	</a:t>
            </a:r>
            <a:r>
              <a:rPr lang="es-AR" sz="1600" dirty="0" err="1"/>
              <a:t>int</a:t>
            </a:r>
            <a:r>
              <a:rPr lang="es-AR" sz="1600" dirty="0"/>
              <a:t> peso, arribo;</a:t>
            </a:r>
          </a:p>
          <a:p>
            <a:r>
              <a:rPr lang="es-AR" sz="1600" dirty="0"/>
              <a:t>	</a:t>
            </a:r>
            <a:r>
              <a:rPr lang="es-AR" sz="1600" dirty="0" err="1"/>
              <a:t>char</a:t>
            </a:r>
            <a:r>
              <a:rPr lang="es-AR" sz="1600" dirty="0"/>
              <a:t> chofer[10];</a:t>
            </a:r>
          </a:p>
          <a:p>
            <a:r>
              <a:rPr lang="es-AR" sz="1600" dirty="0"/>
              <a:t>	</a:t>
            </a:r>
            <a:r>
              <a:rPr lang="es-AR" sz="1600" dirty="0" err="1"/>
              <a:t>struct</a:t>
            </a:r>
            <a:r>
              <a:rPr lang="es-AR" sz="1600" dirty="0"/>
              <a:t> </a:t>
            </a:r>
            <a:r>
              <a:rPr lang="es-AR" sz="1600" dirty="0" err="1"/>
              <a:t>tipo_nodo</a:t>
            </a:r>
            <a:r>
              <a:rPr lang="es-AR" sz="1600" dirty="0"/>
              <a:t> *</a:t>
            </a:r>
            <a:r>
              <a:rPr lang="es-AR" sz="1600" dirty="0" err="1"/>
              <a:t>sig</a:t>
            </a:r>
            <a:r>
              <a:rPr lang="es-AR" sz="1600" dirty="0"/>
              <a:t>;</a:t>
            </a:r>
          </a:p>
          <a:p>
            <a:r>
              <a:rPr lang="es-AR" sz="1600" dirty="0"/>
              <a:t>}nodo;</a:t>
            </a:r>
          </a:p>
          <a:p>
            <a:r>
              <a:rPr lang="es-AR" sz="1600" dirty="0" err="1"/>
              <a:t>typedef</a:t>
            </a:r>
            <a:r>
              <a:rPr lang="es-AR" sz="1600" dirty="0"/>
              <a:t> </a:t>
            </a:r>
            <a:r>
              <a:rPr lang="es-AR" sz="1600" dirty="0" err="1"/>
              <a:t>struct</a:t>
            </a:r>
            <a:r>
              <a:rPr lang="es-AR" sz="1600" dirty="0"/>
              <a:t> </a:t>
            </a:r>
            <a:r>
              <a:rPr lang="es-AR" sz="1600" dirty="0" err="1"/>
              <a:t>tipo_nodo_ctrl</a:t>
            </a:r>
            <a:r>
              <a:rPr lang="es-AR" sz="1600" dirty="0"/>
              <a:t>{</a:t>
            </a:r>
          </a:p>
          <a:p>
            <a:r>
              <a:rPr lang="es-AR" sz="1600" dirty="0"/>
              <a:t>	nodo *</a:t>
            </a:r>
            <a:r>
              <a:rPr lang="es-AR" sz="1600" dirty="0" err="1"/>
              <a:t>camion</a:t>
            </a:r>
            <a:r>
              <a:rPr lang="es-AR" sz="1600" dirty="0"/>
              <a:t>;</a:t>
            </a:r>
          </a:p>
          <a:p>
            <a:r>
              <a:rPr lang="es-AR" sz="1600" dirty="0"/>
              <a:t>	</a:t>
            </a:r>
            <a:r>
              <a:rPr lang="es-AR" sz="1600" dirty="0" err="1"/>
              <a:t>int</a:t>
            </a:r>
            <a:r>
              <a:rPr lang="es-AR" sz="1600" dirty="0"/>
              <a:t> retraso, sobrepeso;</a:t>
            </a:r>
          </a:p>
          <a:p>
            <a:r>
              <a:rPr lang="es-AR" sz="1600" dirty="0"/>
              <a:t>	</a:t>
            </a:r>
            <a:r>
              <a:rPr lang="es-AR" sz="1600" dirty="0" err="1"/>
              <a:t>struct</a:t>
            </a:r>
            <a:r>
              <a:rPr lang="es-AR" sz="1600" dirty="0"/>
              <a:t> </a:t>
            </a:r>
            <a:r>
              <a:rPr lang="es-AR" sz="1600" dirty="0" err="1"/>
              <a:t>tipo_nodo_ctrl</a:t>
            </a:r>
            <a:r>
              <a:rPr lang="es-AR" sz="1600" dirty="0"/>
              <a:t> *</a:t>
            </a:r>
            <a:r>
              <a:rPr lang="es-AR" sz="1600" dirty="0" err="1"/>
              <a:t>sig</a:t>
            </a:r>
            <a:r>
              <a:rPr lang="es-AR" sz="1600" dirty="0"/>
              <a:t>;</a:t>
            </a:r>
          </a:p>
          <a:p>
            <a:r>
              <a:rPr lang="es-AR" sz="1600" dirty="0"/>
              <a:t>}</a:t>
            </a:r>
            <a:r>
              <a:rPr lang="es-AR" sz="1600" dirty="0" err="1"/>
              <a:t>nodo_ctrl</a:t>
            </a:r>
            <a:r>
              <a:rPr lang="es-AR" sz="1600" dirty="0"/>
              <a:t>;</a:t>
            </a:r>
          </a:p>
          <a:p>
            <a:r>
              <a:rPr lang="es-AR" sz="1600" dirty="0" err="1"/>
              <a:t>typedef</a:t>
            </a:r>
            <a:r>
              <a:rPr lang="es-AR" sz="1600" dirty="0"/>
              <a:t> </a:t>
            </a:r>
            <a:r>
              <a:rPr lang="es-AR" sz="1600" dirty="0" err="1"/>
              <a:t>struct</a:t>
            </a:r>
            <a:r>
              <a:rPr lang="es-AR" sz="1600" dirty="0"/>
              <a:t> </a:t>
            </a:r>
            <a:r>
              <a:rPr lang="es-AR" sz="1600" dirty="0" err="1"/>
              <a:t>tipo_nodo_camion</a:t>
            </a:r>
            <a:r>
              <a:rPr lang="es-AR" sz="1600" dirty="0"/>
              <a:t>{</a:t>
            </a:r>
          </a:p>
          <a:p>
            <a:r>
              <a:rPr lang="es-AR" sz="1600" dirty="0"/>
              <a:t>	nodo *</a:t>
            </a:r>
            <a:r>
              <a:rPr lang="es-AR" sz="1600" dirty="0" err="1"/>
              <a:t>camion</a:t>
            </a:r>
            <a:r>
              <a:rPr lang="es-AR" sz="1600" dirty="0"/>
              <a:t>;</a:t>
            </a:r>
          </a:p>
          <a:p>
            <a:r>
              <a:rPr lang="es-AR" sz="1600" dirty="0"/>
              <a:t>	</a:t>
            </a:r>
            <a:r>
              <a:rPr lang="es-AR" sz="1600" dirty="0" err="1"/>
              <a:t>struct</a:t>
            </a:r>
            <a:r>
              <a:rPr lang="es-AR" sz="1600" dirty="0"/>
              <a:t> </a:t>
            </a:r>
            <a:r>
              <a:rPr lang="es-AR" sz="1600" dirty="0" err="1"/>
              <a:t>tipo_nodo_camion</a:t>
            </a:r>
            <a:r>
              <a:rPr lang="es-AR" sz="1600" dirty="0"/>
              <a:t> *</a:t>
            </a:r>
            <a:r>
              <a:rPr lang="es-AR" sz="1600" dirty="0" err="1"/>
              <a:t>sig</a:t>
            </a:r>
            <a:r>
              <a:rPr lang="es-AR" sz="1600" dirty="0"/>
              <a:t>;</a:t>
            </a:r>
          </a:p>
          <a:p>
            <a:r>
              <a:rPr lang="es-AR" sz="1600" dirty="0"/>
              <a:t>}</a:t>
            </a:r>
            <a:r>
              <a:rPr lang="es-AR" sz="1600" dirty="0" err="1"/>
              <a:t>nodo_camion</a:t>
            </a:r>
            <a:r>
              <a:rPr lang="es-AR" sz="1600" dirty="0"/>
              <a:t>;</a:t>
            </a:r>
          </a:p>
          <a:p>
            <a:r>
              <a:rPr lang="es-AR" sz="1600" dirty="0" err="1"/>
              <a:t>typedef</a:t>
            </a:r>
            <a:r>
              <a:rPr lang="es-AR" sz="1600" dirty="0"/>
              <a:t> </a:t>
            </a:r>
            <a:r>
              <a:rPr lang="es-AR" sz="1600" dirty="0" err="1"/>
              <a:t>struct</a:t>
            </a:r>
            <a:r>
              <a:rPr lang="es-AR" sz="1600" dirty="0"/>
              <a:t> </a:t>
            </a:r>
            <a:r>
              <a:rPr lang="es-AR" sz="1600" dirty="0" err="1"/>
              <a:t>tipo_cola</a:t>
            </a:r>
            <a:r>
              <a:rPr lang="es-AR" sz="1600" dirty="0"/>
              <a:t>{</a:t>
            </a:r>
          </a:p>
          <a:p>
            <a:r>
              <a:rPr lang="es-AR" sz="1600" dirty="0"/>
              <a:t>	</a:t>
            </a:r>
            <a:r>
              <a:rPr lang="es-AR" sz="1600" dirty="0" err="1"/>
              <a:t>nodo_camion</a:t>
            </a:r>
            <a:r>
              <a:rPr lang="es-AR" sz="1600" dirty="0"/>
              <a:t> *primero, *ultimo;</a:t>
            </a:r>
          </a:p>
          <a:p>
            <a:r>
              <a:rPr lang="es-AR" sz="1600" dirty="0"/>
              <a:t>}</a:t>
            </a:r>
            <a:r>
              <a:rPr lang="es-AR" sz="1600" dirty="0" err="1"/>
              <a:t>t_cola</a:t>
            </a:r>
            <a:r>
              <a:rPr lang="es-AR" sz="1600" dirty="0"/>
              <a:t>;</a:t>
            </a:r>
          </a:p>
        </p:txBody>
      </p:sp>
    </p:spTree>
    <p:extLst>
      <p:ext uri="{BB962C8B-B14F-4D97-AF65-F5344CB8AC3E}">
        <p14:creationId xmlns:p14="http://schemas.microsoft.com/office/powerpoint/2010/main" val="6637598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323528" y="836712"/>
            <a:ext cx="8568952" cy="5078313"/>
          </a:xfrm>
          <a:prstGeom prst="rect">
            <a:avLst/>
          </a:prstGeom>
        </p:spPr>
        <p:txBody>
          <a:bodyPr wrap="square">
            <a:spAutoFit/>
          </a:bodyPr>
          <a:lstStyle/>
          <a:p>
            <a:r>
              <a:rPr lang="es-AR" dirty="0" err="1"/>
              <a:t>void</a:t>
            </a:r>
            <a:r>
              <a:rPr lang="es-AR" dirty="0"/>
              <a:t> </a:t>
            </a:r>
            <a:r>
              <a:rPr lang="es-AR" dirty="0" err="1"/>
              <a:t>crear_lista</a:t>
            </a:r>
            <a:r>
              <a:rPr lang="es-AR" dirty="0"/>
              <a:t>(nodo **lista);</a:t>
            </a:r>
          </a:p>
          <a:p>
            <a:r>
              <a:rPr lang="es-AR" dirty="0" err="1"/>
              <a:t>void</a:t>
            </a:r>
            <a:r>
              <a:rPr lang="es-AR" dirty="0"/>
              <a:t> </a:t>
            </a:r>
            <a:r>
              <a:rPr lang="es-AR" dirty="0" err="1"/>
              <a:t>crear_cola</a:t>
            </a:r>
            <a:r>
              <a:rPr lang="es-AR" dirty="0"/>
              <a:t>(</a:t>
            </a:r>
            <a:r>
              <a:rPr lang="es-AR" dirty="0" err="1"/>
              <a:t>t_cola</a:t>
            </a:r>
            <a:r>
              <a:rPr lang="es-AR" dirty="0"/>
              <a:t> cola[15]);</a:t>
            </a:r>
          </a:p>
          <a:p>
            <a:r>
              <a:rPr lang="es-AR" dirty="0" err="1"/>
              <a:t>void</a:t>
            </a:r>
            <a:r>
              <a:rPr lang="es-AR" dirty="0"/>
              <a:t> </a:t>
            </a:r>
            <a:r>
              <a:rPr lang="es-AR" dirty="0" err="1"/>
              <a:t>crear_lista_ctrl</a:t>
            </a:r>
            <a:r>
              <a:rPr lang="es-AR" dirty="0"/>
              <a:t>(</a:t>
            </a:r>
            <a:r>
              <a:rPr lang="es-AR" dirty="0" err="1"/>
              <a:t>nodo_ctrl</a:t>
            </a:r>
            <a:r>
              <a:rPr lang="es-AR" dirty="0"/>
              <a:t> **</a:t>
            </a:r>
            <a:r>
              <a:rPr lang="es-AR" dirty="0" err="1"/>
              <a:t>lista_ctrl</a:t>
            </a:r>
            <a:r>
              <a:rPr lang="es-AR" dirty="0"/>
              <a:t>);</a:t>
            </a:r>
          </a:p>
          <a:p>
            <a:r>
              <a:rPr lang="es-AR" dirty="0"/>
              <a:t>nodo *buscar(nodo *lista, </a:t>
            </a:r>
            <a:r>
              <a:rPr lang="es-AR" dirty="0" err="1"/>
              <a:t>int</a:t>
            </a:r>
            <a:r>
              <a:rPr lang="es-AR" dirty="0"/>
              <a:t> id);</a:t>
            </a:r>
          </a:p>
          <a:p>
            <a:r>
              <a:rPr lang="es-AR" dirty="0"/>
              <a:t>nodo *</a:t>
            </a:r>
            <a:r>
              <a:rPr lang="es-AR" dirty="0" err="1"/>
              <a:t>insertar_nuevo</a:t>
            </a:r>
            <a:r>
              <a:rPr lang="es-AR" dirty="0"/>
              <a:t>(nodo **lista, </a:t>
            </a:r>
            <a:r>
              <a:rPr lang="es-AR" dirty="0" err="1"/>
              <a:t>int</a:t>
            </a:r>
            <a:r>
              <a:rPr lang="es-AR" dirty="0"/>
              <a:t> id);</a:t>
            </a:r>
          </a:p>
          <a:p>
            <a:r>
              <a:rPr lang="es-AR" dirty="0" err="1"/>
              <a:t>void</a:t>
            </a:r>
            <a:r>
              <a:rPr lang="es-AR" dirty="0"/>
              <a:t> encolar(</a:t>
            </a:r>
            <a:r>
              <a:rPr lang="es-AR" dirty="0" err="1"/>
              <a:t>t_cola</a:t>
            </a:r>
            <a:r>
              <a:rPr lang="es-AR" dirty="0"/>
              <a:t> cola[15], nodo *</a:t>
            </a:r>
            <a:r>
              <a:rPr lang="es-AR" dirty="0" err="1"/>
              <a:t>camion</a:t>
            </a:r>
            <a:r>
              <a:rPr lang="es-AR" dirty="0"/>
              <a:t>, </a:t>
            </a:r>
            <a:r>
              <a:rPr lang="es-AR" dirty="0" err="1"/>
              <a:t>int</a:t>
            </a:r>
            <a:r>
              <a:rPr lang="es-AR" dirty="0"/>
              <a:t> prioridad);</a:t>
            </a:r>
          </a:p>
          <a:p>
            <a:r>
              <a:rPr lang="es-AR" dirty="0" err="1"/>
              <a:t>int</a:t>
            </a:r>
            <a:r>
              <a:rPr lang="es-AR" dirty="0"/>
              <a:t> </a:t>
            </a:r>
            <a:r>
              <a:rPr lang="es-AR" dirty="0" err="1"/>
              <a:t>cola_vacia</a:t>
            </a:r>
            <a:r>
              <a:rPr lang="es-AR" dirty="0"/>
              <a:t>(</a:t>
            </a:r>
            <a:r>
              <a:rPr lang="es-AR" dirty="0" err="1"/>
              <a:t>t_cola</a:t>
            </a:r>
            <a:r>
              <a:rPr lang="es-AR" dirty="0"/>
              <a:t> cola[15]);</a:t>
            </a:r>
          </a:p>
          <a:p>
            <a:r>
              <a:rPr lang="es-AR" dirty="0"/>
              <a:t>nodo *desencolar(</a:t>
            </a:r>
            <a:r>
              <a:rPr lang="es-AR" dirty="0" err="1"/>
              <a:t>t_cola</a:t>
            </a:r>
            <a:r>
              <a:rPr lang="es-AR" dirty="0"/>
              <a:t> cola[15]);</a:t>
            </a:r>
          </a:p>
          <a:p>
            <a:r>
              <a:rPr lang="es-AR" dirty="0" err="1"/>
              <a:t>void</a:t>
            </a:r>
            <a:r>
              <a:rPr lang="es-AR" dirty="0"/>
              <a:t> </a:t>
            </a:r>
            <a:r>
              <a:rPr lang="es-AR" dirty="0" err="1"/>
              <a:t>insertar_ctrl</a:t>
            </a:r>
            <a:r>
              <a:rPr lang="es-AR" dirty="0"/>
              <a:t>(</a:t>
            </a:r>
            <a:r>
              <a:rPr lang="es-AR" dirty="0" err="1"/>
              <a:t>nodo_ctrl</a:t>
            </a:r>
            <a:r>
              <a:rPr lang="es-AR" dirty="0"/>
              <a:t> **</a:t>
            </a:r>
            <a:r>
              <a:rPr lang="es-AR" dirty="0" err="1"/>
              <a:t>lista_ctrl</a:t>
            </a:r>
            <a:r>
              <a:rPr lang="es-AR" dirty="0"/>
              <a:t>, nodo *</a:t>
            </a:r>
            <a:r>
              <a:rPr lang="es-AR" dirty="0" err="1"/>
              <a:t>camion</a:t>
            </a:r>
            <a:r>
              <a:rPr lang="es-AR" dirty="0"/>
              <a:t>);</a:t>
            </a:r>
          </a:p>
          <a:p>
            <a:r>
              <a:rPr lang="es-AR" dirty="0" err="1"/>
              <a:t>void</a:t>
            </a:r>
            <a:r>
              <a:rPr lang="es-AR" dirty="0"/>
              <a:t> </a:t>
            </a:r>
            <a:r>
              <a:rPr lang="es-AR" dirty="0" err="1"/>
              <a:t>recorrer_recursivamente</a:t>
            </a:r>
            <a:r>
              <a:rPr lang="es-AR" dirty="0"/>
              <a:t>(</a:t>
            </a:r>
            <a:r>
              <a:rPr lang="es-AR" dirty="0" err="1"/>
              <a:t>nodo_ctrl</a:t>
            </a:r>
            <a:r>
              <a:rPr lang="es-AR" dirty="0"/>
              <a:t> *</a:t>
            </a:r>
            <a:r>
              <a:rPr lang="es-AR" dirty="0" err="1"/>
              <a:t>lista_ctrl</a:t>
            </a:r>
            <a:r>
              <a:rPr lang="es-AR" dirty="0"/>
              <a:t>);</a:t>
            </a:r>
          </a:p>
          <a:p>
            <a:r>
              <a:rPr lang="es-AR" dirty="0" err="1"/>
              <a:t>main</a:t>
            </a:r>
            <a:r>
              <a:rPr lang="es-AR" dirty="0"/>
              <a:t>(){</a:t>
            </a:r>
          </a:p>
          <a:p>
            <a:r>
              <a:rPr lang="es-AR" dirty="0"/>
              <a:t>	nodo *lista, *</a:t>
            </a:r>
            <a:r>
              <a:rPr lang="es-AR" dirty="0" err="1"/>
              <a:t>camion</a:t>
            </a:r>
            <a:r>
              <a:rPr lang="es-AR" dirty="0"/>
              <a:t>;</a:t>
            </a:r>
          </a:p>
          <a:p>
            <a:r>
              <a:rPr lang="es-AR" dirty="0"/>
              <a:t>	</a:t>
            </a:r>
            <a:r>
              <a:rPr lang="es-AR" dirty="0" err="1"/>
              <a:t>nodo_ctrl</a:t>
            </a:r>
            <a:r>
              <a:rPr lang="es-AR" dirty="0"/>
              <a:t> *</a:t>
            </a:r>
            <a:r>
              <a:rPr lang="es-AR" dirty="0" err="1"/>
              <a:t>lista_ctrl</a:t>
            </a:r>
            <a:r>
              <a:rPr lang="es-AR" dirty="0"/>
              <a:t>; </a:t>
            </a:r>
          </a:p>
          <a:p>
            <a:r>
              <a:rPr lang="es-AR" dirty="0"/>
              <a:t>	</a:t>
            </a:r>
            <a:r>
              <a:rPr lang="es-AR" dirty="0" err="1"/>
              <a:t>t_cola</a:t>
            </a:r>
            <a:r>
              <a:rPr lang="es-AR" dirty="0"/>
              <a:t> cola[15];</a:t>
            </a:r>
          </a:p>
          <a:p>
            <a:r>
              <a:rPr lang="es-AR" dirty="0"/>
              <a:t>	</a:t>
            </a:r>
            <a:r>
              <a:rPr lang="es-AR" dirty="0" err="1"/>
              <a:t>crear_lista</a:t>
            </a:r>
            <a:r>
              <a:rPr lang="es-AR" dirty="0"/>
              <a:t>(&amp;lista);</a:t>
            </a:r>
          </a:p>
          <a:p>
            <a:r>
              <a:rPr lang="es-AR" dirty="0"/>
              <a:t>	</a:t>
            </a:r>
            <a:r>
              <a:rPr lang="es-AR" dirty="0" err="1"/>
              <a:t>crear_cola</a:t>
            </a:r>
            <a:r>
              <a:rPr lang="es-AR" dirty="0"/>
              <a:t>(cola);</a:t>
            </a:r>
          </a:p>
          <a:p>
            <a:r>
              <a:rPr lang="es-AR" dirty="0"/>
              <a:t>	</a:t>
            </a:r>
            <a:r>
              <a:rPr lang="es-AR" dirty="0" err="1"/>
              <a:t>crear_lista_ctrl</a:t>
            </a:r>
            <a:r>
              <a:rPr lang="es-AR" dirty="0"/>
              <a:t>(&amp;</a:t>
            </a:r>
            <a:r>
              <a:rPr lang="es-AR" dirty="0" err="1"/>
              <a:t>lista_ctrl</a:t>
            </a:r>
            <a:r>
              <a:rPr lang="es-AR" dirty="0"/>
              <a:t>);</a:t>
            </a:r>
          </a:p>
          <a:p>
            <a:r>
              <a:rPr lang="es-AR" dirty="0"/>
              <a:t>	</a:t>
            </a:r>
            <a:r>
              <a:rPr lang="es-AR" dirty="0" err="1"/>
              <a:t>int</a:t>
            </a:r>
            <a:r>
              <a:rPr lang="es-AR" dirty="0"/>
              <a:t> id, </a:t>
            </a:r>
            <a:r>
              <a:rPr lang="es-AR" dirty="0" err="1"/>
              <a:t>hay_camiones</a:t>
            </a:r>
            <a:r>
              <a:rPr lang="es-AR" dirty="0"/>
              <a:t>=1, prioridad;</a:t>
            </a:r>
          </a:p>
        </p:txBody>
      </p:sp>
    </p:spTree>
    <p:extLst>
      <p:ext uri="{BB962C8B-B14F-4D97-AF65-F5344CB8AC3E}">
        <p14:creationId xmlns:p14="http://schemas.microsoft.com/office/powerpoint/2010/main" val="2560177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323528" y="764704"/>
            <a:ext cx="8568952" cy="5755422"/>
          </a:xfrm>
          <a:prstGeom prst="rect">
            <a:avLst/>
          </a:prstGeom>
        </p:spPr>
        <p:txBody>
          <a:bodyPr wrap="square">
            <a:spAutoFit/>
          </a:bodyPr>
          <a:lstStyle/>
          <a:p>
            <a:r>
              <a:rPr lang="es-AR" sz="1600" dirty="0"/>
              <a:t>	//Ingresan los camiones al </a:t>
            </a:r>
            <a:r>
              <a:rPr lang="es-AR" sz="1600" dirty="0" err="1"/>
              <a:t>galpon</a:t>
            </a:r>
            <a:endParaRPr lang="es-AR" sz="1600" dirty="0"/>
          </a:p>
          <a:p>
            <a:r>
              <a:rPr lang="es-AR" sz="1600" dirty="0"/>
              <a:t>	</a:t>
            </a:r>
            <a:r>
              <a:rPr lang="es-AR" sz="1600" dirty="0" err="1"/>
              <a:t>while</a:t>
            </a:r>
            <a:r>
              <a:rPr lang="es-AR" sz="1600" dirty="0"/>
              <a:t>(</a:t>
            </a:r>
            <a:r>
              <a:rPr lang="es-AR" sz="1600" dirty="0" err="1"/>
              <a:t>hay_camiones</a:t>
            </a:r>
            <a:r>
              <a:rPr lang="es-AR" sz="1600" dirty="0"/>
              <a:t>){</a:t>
            </a:r>
          </a:p>
          <a:p>
            <a:r>
              <a:rPr lang="es-AR" sz="1600" dirty="0"/>
              <a:t>		</a:t>
            </a:r>
            <a:r>
              <a:rPr lang="es-AR" sz="1600" dirty="0" err="1"/>
              <a:t>printf</a:t>
            </a:r>
            <a:r>
              <a:rPr lang="es-AR" sz="1600" dirty="0"/>
              <a:t>("Ingrese el identificador del </a:t>
            </a:r>
            <a:r>
              <a:rPr lang="es-AR" sz="1600" dirty="0" err="1"/>
              <a:t>camion</a:t>
            </a:r>
            <a:r>
              <a:rPr lang="es-AR" sz="1600" dirty="0"/>
              <a:t>: \n");</a:t>
            </a:r>
          </a:p>
          <a:p>
            <a:r>
              <a:rPr lang="es-AR" sz="1600" dirty="0"/>
              <a:t>		</a:t>
            </a:r>
            <a:r>
              <a:rPr lang="es-AR" sz="1600" dirty="0" err="1"/>
              <a:t>scanf</a:t>
            </a:r>
            <a:r>
              <a:rPr lang="es-AR" sz="1600" dirty="0"/>
              <a:t>("%d", &amp;id);</a:t>
            </a:r>
          </a:p>
          <a:p>
            <a:r>
              <a:rPr lang="es-AR" sz="1600" dirty="0"/>
              <a:t>		</a:t>
            </a:r>
            <a:r>
              <a:rPr lang="es-AR" sz="1600" dirty="0" err="1"/>
              <a:t>camion</a:t>
            </a:r>
            <a:r>
              <a:rPr lang="es-AR" sz="1600" dirty="0"/>
              <a:t>=buscar(lista, id);</a:t>
            </a:r>
          </a:p>
          <a:p>
            <a:r>
              <a:rPr lang="es-AR" sz="1600" dirty="0"/>
              <a:t>		</a:t>
            </a:r>
            <a:r>
              <a:rPr lang="es-AR" sz="1600" dirty="0" err="1"/>
              <a:t>if</a:t>
            </a:r>
            <a:r>
              <a:rPr lang="es-AR" sz="1600" dirty="0"/>
              <a:t>(</a:t>
            </a:r>
            <a:r>
              <a:rPr lang="es-AR" sz="1600" dirty="0" err="1"/>
              <a:t>camion</a:t>
            </a:r>
            <a:r>
              <a:rPr lang="es-AR" sz="1600" dirty="0"/>
              <a:t>==NULL)</a:t>
            </a:r>
          </a:p>
          <a:p>
            <a:r>
              <a:rPr lang="es-AR" sz="1600" dirty="0"/>
              <a:t>			</a:t>
            </a:r>
            <a:r>
              <a:rPr lang="es-AR" sz="1600" dirty="0" err="1"/>
              <a:t>camion</a:t>
            </a:r>
            <a:r>
              <a:rPr lang="es-AR" sz="1600" dirty="0"/>
              <a:t>=</a:t>
            </a:r>
            <a:r>
              <a:rPr lang="es-AR" sz="1600" dirty="0" err="1"/>
              <a:t>insertar_nuevo</a:t>
            </a:r>
            <a:r>
              <a:rPr lang="es-AR" sz="1600" dirty="0"/>
              <a:t>(&amp;lista, id);</a:t>
            </a:r>
          </a:p>
          <a:p>
            <a:r>
              <a:rPr lang="es-AR" sz="1600" dirty="0"/>
              <a:t>		</a:t>
            </a:r>
            <a:r>
              <a:rPr lang="es-AR" sz="1600" dirty="0" err="1"/>
              <a:t>printf</a:t>
            </a:r>
            <a:r>
              <a:rPr lang="es-AR" sz="1600" dirty="0"/>
              <a:t>("Ingrese la prioridad del </a:t>
            </a:r>
            <a:r>
              <a:rPr lang="es-AR" sz="1600" dirty="0" err="1"/>
              <a:t>camion</a:t>
            </a:r>
            <a:r>
              <a:rPr lang="es-AR" sz="1600" dirty="0"/>
              <a:t>: \n");	</a:t>
            </a:r>
          </a:p>
          <a:p>
            <a:r>
              <a:rPr lang="es-AR" sz="1600" dirty="0"/>
              <a:t>		</a:t>
            </a:r>
            <a:r>
              <a:rPr lang="es-AR" sz="1600" dirty="0" err="1"/>
              <a:t>scanf</a:t>
            </a:r>
            <a:r>
              <a:rPr lang="es-AR" sz="1600" dirty="0"/>
              <a:t>("%d", &amp;prioridad);</a:t>
            </a:r>
          </a:p>
          <a:p>
            <a:r>
              <a:rPr lang="es-AR" sz="1600" dirty="0"/>
              <a:t>		encolar(cola, </a:t>
            </a:r>
            <a:r>
              <a:rPr lang="es-AR" sz="1600" dirty="0" err="1"/>
              <a:t>camion</a:t>
            </a:r>
            <a:r>
              <a:rPr lang="es-AR" sz="1600" dirty="0"/>
              <a:t>, prioridad</a:t>
            </a:r>
            <a:r>
              <a:rPr lang="es-AR" sz="1600" dirty="0" smtClean="0"/>
              <a:t>);</a:t>
            </a:r>
          </a:p>
          <a:p>
            <a:r>
              <a:rPr lang="es-AR" sz="1600" dirty="0" smtClean="0"/>
              <a:t>		</a:t>
            </a:r>
            <a:r>
              <a:rPr lang="es-AR" sz="1600" dirty="0" err="1" smtClean="0"/>
              <a:t>printf</a:t>
            </a:r>
            <a:r>
              <a:rPr lang="es-AR" sz="1600" dirty="0"/>
              <a:t>("Hay mas camiones (1-SI/0-NO): \n");</a:t>
            </a:r>
          </a:p>
          <a:p>
            <a:r>
              <a:rPr lang="es-AR" sz="1600" dirty="0"/>
              <a:t>		</a:t>
            </a:r>
            <a:r>
              <a:rPr lang="es-AR" sz="1600" dirty="0" err="1"/>
              <a:t>scanf</a:t>
            </a:r>
            <a:r>
              <a:rPr lang="es-AR" sz="1600" dirty="0"/>
              <a:t>("%d", &amp;</a:t>
            </a:r>
            <a:r>
              <a:rPr lang="es-AR" sz="1600" dirty="0" err="1"/>
              <a:t>hay_camiones</a:t>
            </a:r>
            <a:r>
              <a:rPr lang="es-AR" sz="1600" dirty="0"/>
              <a:t>);</a:t>
            </a:r>
          </a:p>
          <a:p>
            <a:r>
              <a:rPr lang="es-AR" sz="1600" dirty="0"/>
              <a:t>	}</a:t>
            </a:r>
          </a:p>
          <a:p>
            <a:r>
              <a:rPr lang="es-AR" sz="1600" dirty="0"/>
              <a:t>	//Los camiones van a ser controlados</a:t>
            </a:r>
          </a:p>
          <a:p>
            <a:r>
              <a:rPr lang="es-AR" sz="1600" dirty="0"/>
              <a:t>	</a:t>
            </a:r>
            <a:r>
              <a:rPr lang="es-AR" sz="1600" dirty="0" err="1"/>
              <a:t>while</a:t>
            </a:r>
            <a:r>
              <a:rPr lang="es-AR" sz="1600" dirty="0"/>
              <a:t>(!</a:t>
            </a:r>
            <a:r>
              <a:rPr lang="es-AR" sz="1600" dirty="0" err="1"/>
              <a:t>cola_vacia</a:t>
            </a:r>
            <a:r>
              <a:rPr lang="es-AR" sz="1600" dirty="0"/>
              <a:t>(cola)){</a:t>
            </a:r>
          </a:p>
          <a:p>
            <a:r>
              <a:rPr lang="es-AR" sz="1600" dirty="0"/>
              <a:t>		</a:t>
            </a:r>
            <a:r>
              <a:rPr lang="es-AR" sz="1600" dirty="0" err="1"/>
              <a:t>camion</a:t>
            </a:r>
            <a:r>
              <a:rPr lang="es-AR" sz="1600" dirty="0"/>
              <a:t>=desencolar(cola);</a:t>
            </a:r>
          </a:p>
          <a:p>
            <a:r>
              <a:rPr lang="es-AR" sz="1600" dirty="0"/>
              <a:t>		</a:t>
            </a:r>
            <a:r>
              <a:rPr lang="es-AR" sz="1600" dirty="0" err="1"/>
              <a:t>insertar_ctrl</a:t>
            </a:r>
            <a:r>
              <a:rPr lang="es-AR" sz="1600" dirty="0"/>
              <a:t>(&amp;</a:t>
            </a:r>
            <a:r>
              <a:rPr lang="es-AR" sz="1600" dirty="0" err="1"/>
              <a:t>lista_ctrl</a:t>
            </a:r>
            <a:r>
              <a:rPr lang="es-AR" sz="1600" dirty="0"/>
              <a:t>, </a:t>
            </a:r>
            <a:r>
              <a:rPr lang="es-AR" sz="1600" dirty="0" err="1"/>
              <a:t>camion</a:t>
            </a:r>
            <a:r>
              <a:rPr lang="es-AR" sz="1600" dirty="0"/>
              <a:t>);</a:t>
            </a:r>
          </a:p>
          <a:p>
            <a:r>
              <a:rPr lang="es-AR" sz="1600" dirty="0"/>
              <a:t>	}</a:t>
            </a:r>
          </a:p>
          <a:p>
            <a:r>
              <a:rPr lang="es-AR" sz="1600" dirty="0"/>
              <a:t>	//Se revisa recursivamente la lista de control</a:t>
            </a:r>
          </a:p>
          <a:p>
            <a:r>
              <a:rPr lang="es-AR" sz="1600" dirty="0"/>
              <a:t>	</a:t>
            </a:r>
            <a:r>
              <a:rPr lang="es-AR" sz="1600" dirty="0" err="1"/>
              <a:t>recorrer_recursivamente</a:t>
            </a:r>
            <a:r>
              <a:rPr lang="es-AR" sz="1600" dirty="0"/>
              <a:t>(</a:t>
            </a:r>
            <a:r>
              <a:rPr lang="es-AR" sz="1600" dirty="0" err="1"/>
              <a:t>lista_ctrl</a:t>
            </a:r>
            <a:r>
              <a:rPr lang="es-AR" sz="1600" dirty="0"/>
              <a:t>);</a:t>
            </a:r>
          </a:p>
          <a:p>
            <a:r>
              <a:rPr lang="es-AR" sz="1600" dirty="0"/>
              <a:t>	</a:t>
            </a:r>
            <a:r>
              <a:rPr lang="es-AR" sz="1600" dirty="0" err="1"/>
              <a:t>printf</a:t>
            </a:r>
            <a:r>
              <a:rPr lang="es-AR" sz="1600" dirty="0"/>
              <a:t>("\n");</a:t>
            </a:r>
          </a:p>
          <a:p>
            <a:r>
              <a:rPr lang="es-AR" sz="1600" dirty="0"/>
              <a:t>	</a:t>
            </a:r>
            <a:r>
              <a:rPr lang="es-AR" sz="1600" dirty="0" err="1"/>
              <a:t>system</a:t>
            </a:r>
            <a:r>
              <a:rPr lang="es-AR" sz="1600" dirty="0"/>
              <a:t>("pause");</a:t>
            </a:r>
          </a:p>
          <a:p>
            <a:r>
              <a:rPr lang="es-AR" sz="1600" dirty="0"/>
              <a:t>}</a:t>
            </a:r>
          </a:p>
        </p:txBody>
      </p:sp>
    </p:spTree>
    <p:extLst>
      <p:ext uri="{BB962C8B-B14F-4D97-AF65-F5344CB8AC3E}">
        <p14:creationId xmlns:p14="http://schemas.microsoft.com/office/powerpoint/2010/main" val="256017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07504" y="836712"/>
            <a:ext cx="8928992" cy="5632311"/>
          </a:xfrm>
          <a:prstGeom prst="rect">
            <a:avLst/>
          </a:prstGeom>
        </p:spPr>
        <p:txBody>
          <a:bodyPr wrap="square">
            <a:spAutoFit/>
          </a:bodyPr>
          <a:lstStyle/>
          <a:p>
            <a:pPr algn="just"/>
            <a:r>
              <a:rPr lang="es-AR" sz="1500" b="1" u="sng" dirty="0"/>
              <a:t>Ejercicio N° 2:</a:t>
            </a:r>
            <a:endParaRPr lang="es-AR" sz="1500" dirty="0"/>
          </a:p>
          <a:p>
            <a:pPr algn="just"/>
            <a:r>
              <a:rPr lang="es-AR" sz="1500" dirty="0"/>
              <a:t>Una Farmacia atiende al público en el horario de 08 a 20 horas. El proceso de atención al público tiene cierta particularidad por la limitación de espacio físico que existe de tal forma que se atienden a los clientes por "turnos", haciendo ingresar a todos los clientes que aguardan afuera del local hasta un máximo de 25, a los que se los ordenará en la recepción para su posterior atención. La forma de ordenarlos es a través de una cola con prioridades. El proceso de atención a clientes en cada "turno" es el siguiente: 1) Existe una lista ordenada con los datos de todos los clientes que alguna vez fueron atendidos en el lugar, previamente cargada en memoria. 2) Los datos que mantiene la lista de los clientes son los siguientes: nombre, apellido, edad, teléfono, domicilio, tipo de documento, número de documento y cantidad de veces atendido hasta el momento. 3) La lista se mantiene ordenada por número de documento. 4) A medida que ingresan los clientes, el recepcionista le pide el documento y se verifica si está registrado (si ya está en la lista de clientes). 5) Si el cliente ya estaba registrado, entonces se incrementa en uno la cantidad de veces que fue atendido en el mes. 6) Si no está registrado, se le pide el resto de los datos y se lo registra en el momento. 7) De acuerdo a ciertas características propias del cliente y el tipo de trámite a realizar (edad avanzada, embarazada, compra de medicamentos con receta especial, compra con obra social, perfumería, etc.) se asigna al cliente una prioridad de 1 a 5 y se encola para su posterior atención en una cola con prioridad. 8) Para atender a los clientes hay 5 empleados que van llamando a los clientes de a uno (desencolándolos). 9) Para desencolar un cliente se llaman primero a todos los clientes con prioridad uno, luego a los de prioridad dos y así hasta vaciar la cola. Para aquellos clientes que tienen la misma prioridad, se atiende primero al que llego antes (comportamiento de una cola con 5 prioridades). 10) Al terminar el día (el cual posee un número no determinado de "turnos") el encargado recorre la lista recursivamente apilando a todos los clientes (se usa una lista enlazada con comportamiento de pila) que fueron atendidos 10 veces (contador de veces que fue atendido cada cliente) para enviar la información al gerente que les hará llegar un presente (cupón, beneficio, etc.). A todos los clientes que son apilados se les resetea (pone en 0) el contador de veces atendido en el pasado.</a:t>
            </a:r>
          </a:p>
        </p:txBody>
      </p:sp>
    </p:spTree>
    <p:extLst>
      <p:ext uri="{BB962C8B-B14F-4D97-AF65-F5344CB8AC3E}">
        <p14:creationId xmlns:p14="http://schemas.microsoft.com/office/powerpoint/2010/main" val="18976580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323528" y="836712"/>
            <a:ext cx="8496944" cy="5509200"/>
          </a:xfrm>
          <a:prstGeom prst="rect">
            <a:avLst/>
          </a:prstGeom>
        </p:spPr>
        <p:txBody>
          <a:bodyPr wrap="square">
            <a:spAutoFit/>
          </a:bodyPr>
          <a:lstStyle/>
          <a:p>
            <a:r>
              <a:rPr lang="es-AR" sz="1600" dirty="0" err="1"/>
              <a:t>void</a:t>
            </a:r>
            <a:r>
              <a:rPr lang="es-AR" sz="1600" dirty="0"/>
              <a:t> </a:t>
            </a:r>
            <a:r>
              <a:rPr lang="es-AR" sz="1600" dirty="0" err="1"/>
              <a:t>crear_lista</a:t>
            </a:r>
            <a:r>
              <a:rPr lang="es-AR" sz="1600" dirty="0"/>
              <a:t>(nodo **lista){</a:t>
            </a:r>
          </a:p>
          <a:p>
            <a:r>
              <a:rPr lang="es-AR" sz="1600" dirty="0"/>
              <a:t>	*lista=NULL;</a:t>
            </a:r>
          </a:p>
          <a:p>
            <a:r>
              <a:rPr lang="es-AR" sz="1600" dirty="0"/>
              <a:t>}</a:t>
            </a:r>
          </a:p>
          <a:p>
            <a:r>
              <a:rPr lang="es-AR" sz="1600" dirty="0" err="1"/>
              <a:t>void</a:t>
            </a:r>
            <a:r>
              <a:rPr lang="es-AR" sz="1600" dirty="0"/>
              <a:t> </a:t>
            </a:r>
            <a:r>
              <a:rPr lang="es-AR" sz="1600" dirty="0" err="1"/>
              <a:t>crear_cola</a:t>
            </a:r>
            <a:r>
              <a:rPr lang="es-AR" sz="1600" dirty="0"/>
              <a:t>(</a:t>
            </a:r>
            <a:r>
              <a:rPr lang="es-AR" sz="1600" dirty="0" err="1"/>
              <a:t>t_cola</a:t>
            </a:r>
            <a:r>
              <a:rPr lang="es-AR" sz="1600" dirty="0"/>
              <a:t> cola[15]){</a:t>
            </a:r>
          </a:p>
          <a:p>
            <a:r>
              <a:rPr lang="es-AR" sz="1600" dirty="0"/>
              <a:t>	</a:t>
            </a:r>
            <a:r>
              <a:rPr lang="es-AR" sz="1600" dirty="0" err="1"/>
              <a:t>for</a:t>
            </a:r>
            <a:r>
              <a:rPr lang="es-AR" sz="1600" dirty="0"/>
              <a:t>(</a:t>
            </a:r>
            <a:r>
              <a:rPr lang="es-AR" sz="1600" dirty="0" err="1"/>
              <a:t>int</a:t>
            </a:r>
            <a:r>
              <a:rPr lang="es-AR" sz="1600" dirty="0"/>
              <a:t> i=0; i&lt;15; i++){</a:t>
            </a:r>
          </a:p>
          <a:p>
            <a:r>
              <a:rPr lang="es-AR" sz="1600" dirty="0"/>
              <a:t>		cola[i].primero=NULL;</a:t>
            </a:r>
          </a:p>
          <a:p>
            <a:r>
              <a:rPr lang="es-AR" sz="1600" dirty="0"/>
              <a:t>		cola[i].ultimo=NULL;</a:t>
            </a:r>
          </a:p>
          <a:p>
            <a:r>
              <a:rPr lang="es-AR" sz="1600" dirty="0"/>
              <a:t>	}</a:t>
            </a:r>
          </a:p>
          <a:p>
            <a:r>
              <a:rPr lang="es-AR" sz="1600" dirty="0"/>
              <a:t>}</a:t>
            </a:r>
          </a:p>
          <a:p>
            <a:r>
              <a:rPr lang="es-AR" sz="1600" dirty="0" err="1"/>
              <a:t>void</a:t>
            </a:r>
            <a:r>
              <a:rPr lang="es-AR" sz="1600" dirty="0"/>
              <a:t> </a:t>
            </a:r>
            <a:r>
              <a:rPr lang="es-AR" sz="1600" dirty="0" err="1"/>
              <a:t>crear_lista_ctrl</a:t>
            </a:r>
            <a:r>
              <a:rPr lang="es-AR" sz="1600" dirty="0"/>
              <a:t>(</a:t>
            </a:r>
            <a:r>
              <a:rPr lang="es-AR" sz="1600" dirty="0" err="1"/>
              <a:t>nodo_ctrl</a:t>
            </a:r>
            <a:r>
              <a:rPr lang="es-AR" sz="1600" dirty="0"/>
              <a:t> **</a:t>
            </a:r>
            <a:r>
              <a:rPr lang="es-AR" sz="1600" dirty="0" err="1"/>
              <a:t>lista_ctrl</a:t>
            </a:r>
            <a:r>
              <a:rPr lang="es-AR" sz="1600" dirty="0"/>
              <a:t>){</a:t>
            </a:r>
          </a:p>
          <a:p>
            <a:r>
              <a:rPr lang="es-AR" sz="1600" dirty="0"/>
              <a:t>	*</a:t>
            </a:r>
            <a:r>
              <a:rPr lang="es-AR" sz="1600" dirty="0" err="1"/>
              <a:t>lista_ctrl</a:t>
            </a:r>
            <a:r>
              <a:rPr lang="es-AR" sz="1600" dirty="0"/>
              <a:t>=NULL;</a:t>
            </a:r>
          </a:p>
          <a:p>
            <a:r>
              <a:rPr lang="es-AR" sz="1600" dirty="0"/>
              <a:t>}</a:t>
            </a:r>
          </a:p>
          <a:p>
            <a:r>
              <a:rPr lang="es-AR" sz="1600" dirty="0"/>
              <a:t>nodo *buscar(nodo *lista, </a:t>
            </a:r>
            <a:r>
              <a:rPr lang="es-AR" sz="1600" dirty="0" err="1"/>
              <a:t>int</a:t>
            </a:r>
            <a:r>
              <a:rPr lang="es-AR" sz="1600" dirty="0"/>
              <a:t> id){</a:t>
            </a:r>
          </a:p>
          <a:p>
            <a:r>
              <a:rPr lang="es-AR" sz="1600" dirty="0"/>
              <a:t>	nodo *</a:t>
            </a:r>
            <a:r>
              <a:rPr lang="es-AR" sz="1600" dirty="0" err="1"/>
              <a:t>camion</a:t>
            </a:r>
            <a:r>
              <a:rPr lang="es-AR" sz="1600" dirty="0"/>
              <a:t>;</a:t>
            </a:r>
          </a:p>
          <a:p>
            <a:r>
              <a:rPr lang="es-AR" sz="1600" dirty="0"/>
              <a:t>	</a:t>
            </a:r>
            <a:r>
              <a:rPr lang="es-AR" sz="1600" dirty="0" err="1"/>
              <a:t>camion</a:t>
            </a:r>
            <a:r>
              <a:rPr lang="es-AR" sz="1600" dirty="0"/>
              <a:t>=lista;</a:t>
            </a:r>
          </a:p>
          <a:p>
            <a:r>
              <a:rPr lang="es-AR" sz="1600" dirty="0"/>
              <a:t>	</a:t>
            </a:r>
            <a:r>
              <a:rPr lang="es-AR" sz="1600" dirty="0" err="1"/>
              <a:t>while</a:t>
            </a:r>
            <a:r>
              <a:rPr lang="es-AR" sz="1600" dirty="0"/>
              <a:t>(</a:t>
            </a:r>
            <a:r>
              <a:rPr lang="es-AR" sz="1600" dirty="0" err="1"/>
              <a:t>camion</a:t>
            </a:r>
            <a:r>
              <a:rPr lang="es-AR" sz="1600" dirty="0"/>
              <a:t>!=</a:t>
            </a:r>
            <a:r>
              <a:rPr lang="es-AR" sz="1600" dirty="0" smtClean="0"/>
              <a:t>NULL){</a:t>
            </a:r>
            <a:endParaRPr lang="es-AR" sz="1600" dirty="0"/>
          </a:p>
          <a:p>
            <a:r>
              <a:rPr lang="es-AR" sz="1600" dirty="0" smtClean="0"/>
              <a:t>		</a:t>
            </a:r>
            <a:r>
              <a:rPr lang="es-AR" sz="1600" dirty="0" err="1" smtClean="0"/>
              <a:t>if</a:t>
            </a:r>
            <a:r>
              <a:rPr lang="es-AR" sz="1600" dirty="0" smtClean="0"/>
              <a:t>(</a:t>
            </a:r>
            <a:r>
              <a:rPr lang="es-AR" sz="1600" dirty="0" err="1" smtClean="0"/>
              <a:t>camion</a:t>
            </a:r>
            <a:r>
              <a:rPr lang="es-AR" sz="1600" dirty="0" smtClean="0"/>
              <a:t>-&gt;id==id)</a:t>
            </a:r>
          </a:p>
          <a:p>
            <a:r>
              <a:rPr lang="es-AR" sz="1600" dirty="0" smtClean="0"/>
              <a:t>			break;</a:t>
            </a:r>
          </a:p>
          <a:p>
            <a:r>
              <a:rPr lang="es-AR" sz="1600" dirty="0"/>
              <a:t>		</a:t>
            </a:r>
            <a:r>
              <a:rPr lang="es-AR" sz="1600" dirty="0" err="1"/>
              <a:t>camion</a:t>
            </a:r>
            <a:r>
              <a:rPr lang="es-AR" sz="1600" dirty="0"/>
              <a:t>=</a:t>
            </a:r>
            <a:r>
              <a:rPr lang="es-AR" sz="1600" dirty="0" err="1"/>
              <a:t>camion</a:t>
            </a:r>
            <a:r>
              <a:rPr lang="es-AR" sz="1600" dirty="0"/>
              <a:t>-&gt;</a:t>
            </a:r>
            <a:r>
              <a:rPr lang="es-AR" sz="1600" dirty="0" err="1"/>
              <a:t>sig</a:t>
            </a:r>
            <a:r>
              <a:rPr lang="es-AR" sz="1600" dirty="0"/>
              <a:t>;</a:t>
            </a:r>
          </a:p>
          <a:p>
            <a:r>
              <a:rPr lang="es-AR" sz="1600" dirty="0"/>
              <a:t>	}</a:t>
            </a:r>
          </a:p>
          <a:p>
            <a:r>
              <a:rPr lang="es-AR" sz="1600" dirty="0"/>
              <a:t>	</a:t>
            </a:r>
            <a:r>
              <a:rPr lang="es-AR" sz="1600" dirty="0" err="1"/>
              <a:t>return</a:t>
            </a:r>
            <a:r>
              <a:rPr lang="es-AR" sz="1600" dirty="0"/>
              <a:t> </a:t>
            </a:r>
            <a:r>
              <a:rPr lang="es-AR" sz="1600" dirty="0" err="1"/>
              <a:t>camion</a:t>
            </a:r>
            <a:r>
              <a:rPr lang="es-AR" sz="1600" dirty="0"/>
              <a:t>;</a:t>
            </a:r>
          </a:p>
          <a:p>
            <a:r>
              <a:rPr lang="es-AR" sz="1600" dirty="0"/>
              <a:t>}</a:t>
            </a:r>
          </a:p>
        </p:txBody>
      </p:sp>
    </p:spTree>
    <p:extLst>
      <p:ext uri="{BB962C8B-B14F-4D97-AF65-F5344CB8AC3E}">
        <p14:creationId xmlns:p14="http://schemas.microsoft.com/office/powerpoint/2010/main" val="2560177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323528" y="764704"/>
            <a:ext cx="8712968" cy="5786199"/>
          </a:xfrm>
          <a:prstGeom prst="rect">
            <a:avLst/>
          </a:prstGeom>
        </p:spPr>
        <p:txBody>
          <a:bodyPr wrap="square">
            <a:spAutoFit/>
          </a:bodyPr>
          <a:lstStyle/>
          <a:p>
            <a:r>
              <a:rPr lang="es-AR" sz="1000" dirty="0"/>
              <a:t>nodo *</a:t>
            </a:r>
            <a:r>
              <a:rPr lang="es-AR" sz="1000" dirty="0" err="1"/>
              <a:t>insertar_nuevo</a:t>
            </a:r>
            <a:r>
              <a:rPr lang="es-AR" sz="1000" dirty="0"/>
              <a:t>(nodo **lista, </a:t>
            </a:r>
            <a:r>
              <a:rPr lang="es-AR" sz="1000" dirty="0" err="1"/>
              <a:t>int</a:t>
            </a:r>
            <a:r>
              <a:rPr lang="es-AR" sz="1000" dirty="0"/>
              <a:t> id){</a:t>
            </a:r>
          </a:p>
          <a:p>
            <a:r>
              <a:rPr lang="es-AR" sz="1000" dirty="0"/>
              <a:t>	nodo *actual, *anterior;</a:t>
            </a:r>
          </a:p>
          <a:p>
            <a:r>
              <a:rPr lang="es-AR" sz="1000" dirty="0"/>
              <a:t>	nodo *nuevo=(nodo *)</a:t>
            </a:r>
            <a:r>
              <a:rPr lang="es-AR" sz="1000" dirty="0" err="1"/>
              <a:t>malloc</a:t>
            </a:r>
            <a:r>
              <a:rPr lang="es-AR" sz="1000" dirty="0"/>
              <a:t>(</a:t>
            </a:r>
            <a:r>
              <a:rPr lang="es-AR" sz="1000" dirty="0" err="1"/>
              <a:t>sizeof</a:t>
            </a:r>
            <a:r>
              <a:rPr lang="es-AR" sz="1000" dirty="0"/>
              <a:t>(nodo));</a:t>
            </a:r>
          </a:p>
          <a:p>
            <a:r>
              <a:rPr lang="es-AR" sz="1000" dirty="0"/>
              <a:t>	nuevo-&gt;id=id;</a:t>
            </a:r>
          </a:p>
          <a:p>
            <a:r>
              <a:rPr lang="es-AR" sz="1000" dirty="0"/>
              <a:t>	</a:t>
            </a:r>
            <a:r>
              <a:rPr lang="es-AR" sz="1000" dirty="0" err="1"/>
              <a:t>printf</a:t>
            </a:r>
            <a:r>
              <a:rPr lang="es-AR" sz="1000" dirty="0"/>
              <a:t>("Ingrese la empresa: \n");</a:t>
            </a:r>
          </a:p>
          <a:p>
            <a:r>
              <a:rPr lang="es-AR" sz="1000" dirty="0"/>
              <a:t>	</a:t>
            </a:r>
            <a:r>
              <a:rPr lang="es-AR" sz="1000" dirty="0" err="1"/>
              <a:t>scanf</a:t>
            </a:r>
            <a:r>
              <a:rPr lang="es-AR" sz="1000" dirty="0"/>
              <a:t>("%s", &amp;nuevo-&gt;empresa);</a:t>
            </a:r>
          </a:p>
          <a:p>
            <a:r>
              <a:rPr lang="es-AR" sz="1000" dirty="0"/>
              <a:t>	</a:t>
            </a:r>
            <a:r>
              <a:rPr lang="es-AR" sz="1000" dirty="0" err="1"/>
              <a:t>printf</a:t>
            </a:r>
            <a:r>
              <a:rPr lang="es-AR" sz="1000" dirty="0"/>
              <a:t>("Ingrese el tipo de </a:t>
            </a:r>
            <a:r>
              <a:rPr lang="es-AR" sz="1000" dirty="0" err="1"/>
              <a:t>camion</a:t>
            </a:r>
            <a:r>
              <a:rPr lang="es-AR" sz="1000" dirty="0"/>
              <a:t>: \n");</a:t>
            </a:r>
          </a:p>
          <a:p>
            <a:r>
              <a:rPr lang="es-AR" sz="1000" dirty="0"/>
              <a:t>	</a:t>
            </a:r>
            <a:r>
              <a:rPr lang="es-AR" sz="1000" dirty="0" err="1"/>
              <a:t>scanf</a:t>
            </a:r>
            <a:r>
              <a:rPr lang="es-AR" sz="1000" dirty="0"/>
              <a:t>("%s", &amp;nuevo-&gt;tipo);</a:t>
            </a:r>
          </a:p>
          <a:p>
            <a:r>
              <a:rPr lang="es-AR" sz="1000" dirty="0"/>
              <a:t>	</a:t>
            </a:r>
            <a:r>
              <a:rPr lang="es-AR" sz="1000" dirty="0" err="1"/>
              <a:t>printf</a:t>
            </a:r>
            <a:r>
              <a:rPr lang="es-AR" sz="1000" dirty="0"/>
              <a:t>("Ingrese el tipo de carga: \n");</a:t>
            </a:r>
          </a:p>
          <a:p>
            <a:r>
              <a:rPr lang="es-AR" sz="1000" dirty="0"/>
              <a:t>	</a:t>
            </a:r>
            <a:r>
              <a:rPr lang="es-AR" sz="1000" dirty="0" err="1"/>
              <a:t>scanf</a:t>
            </a:r>
            <a:r>
              <a:rPr lang="es-AR" sz="1000" dirty="0"/>
              <a:t>("%s", &amp;nuevo-&gt;carga);</a:t>
            </a:r>
          </a:p>
          <a:p>
            <a:r>
              <a:rPr lang="es-AR" sz="1000" dirty="0"/>
              <a:t>	</a:t>
            </a:r>
            <a:r>
              <a:rPr lang="es-AR" sz="1000" dirty="0" err="1"/>
              <a:t>printf</a:t>
            </a:r>
            <a:r>
              <a:rPr lang="es-AR" sz="1000" dirty="0"/>
              <a:t>("Ingrese el chofer: \n");</a:t>
            </a:r>
          </a:p>
          <a:p>
            <a:r>
              <a:rPr lang="es-AR" sz="1000" dirty="0"/>
              <a:t>	</a:t>
            </a:r>
            <a:r>
              <a:rPr lang="es-AR" sz="1000" dirty="0" err="1"/>
              <a:t>scanf</a:t>
            </a:r>
            <a:r>
              <a:rPr lang="es-AR" sz="1000" dirty="0"/>
              <a:t>("%s", &amp;nuevo-&gt;chofer);</a:t>
            </a:r>
          </a:p>
          <a:p>
            <a:r>
              <a:rPr lang="es-AR" sz="1000" dirty="0"/>
              <a:t>	</a:t>
            </a:r>
            <a:r>
              <a:rPr lang="es-AR" sz="1000" dirty="0" err="1"/>
              <a:t>printf</a:t>
            </a:r>
            <a:r>
              <a:rPr lang="es-AR" sz="1000" dirty="0"/>
              <a:t>("Ingrese el origen: \n");</a:t>
            </a:r>
          </a:p>
          <a:p>
            <a:r>
              <a:rPr lang="es-AR" sz="1000" dirty="0"/>
              <a:t>	</a:t>
            </a:r>
            <a:r>
              <a:rPr lang="es-AR" sz="1000" dirty="0" err="1"/>
              <a:t>scanf</a:t>
            </a:r>
            <a:r>
              <a:rPr lang="es-AR" sz="1000" dirty="0"/>
              <a:t>("%s", &amp;nuevo-&gt;origen);</a:t>
            </a:r>
          </a:p>
          <a:p>
            <a:r>
              <a:rPr lang="es-AR" sz="1000" dirty="0"/>
              <a:t>	</a:t>
            </a:r>
            <a:r>
              <a:rPr lang="es-AR" sz="1000" dirty="0" err="1"/>
              <a:t>printf</a:t>
            </a:r>
            <a:r>
              <a:rPr lang="es-AR" sz="1000" dirty="0"/>
              <a:t>("Ingrese el arribo: \n");</a:t>
            </a:r>
          </a:p>
          <a:p>
            <a:r>
              <a:rPr lang="es-AR" sz="1000" dirty="0"/>
              <a:t>	</a:t>
            </a:r>
            <a:r>
              <a:rPr lang="es-AR" sz="1000" dirty="0" err="1"/>
              <a:t>scanf</a:t>
            </a:r>
            <a:r>
              <a:rPr lang="es-AR" sz="1000" dirty="0"/>
              <a:t>("%d", &amp;nuevo-&gt;arribo);</a:t>
            </a:r>
          </a:p>
          <a:p>
            <a:r>
              <a:rPr lang="es-AR" sz="1000" dirty="0"/>
              <a:t>	</a:t>
            </a:r>
            <a:r>
              <a:rPr lang="es-AR" sz="1000" dirty="0" err="1"/>
              <a:t>printf</a:t>
            </a:r>
            <a:r>
              <a:rPr lang="es-AR" sz="1000" dirty="0"/>
              <a:t>("Ingrese la capacidad real: \n");</a:t>
            </a:r>
          </a:p>
          <a:p>
            <a:r>
              <a:rPr lang="es-AR" sz="1000" dirty="0"/>
              <a:t>	</a:t>
            </a:r>
            <a:r>
              <a:rPr lang="es-AR" sz="1000" dirty="0" err="1"/>
              <a:t>scanf</a:t>
            </a:r>
            <a:r>
              <a:rPr lang="es-AR" sz="1000" dirty="0"/>
              <a:t>("%d", &amp;nuevo-&gt;</a:t>
            </a:r>
            <a:r>
              <a:rPr lang="es-AR" sz="1000" dirty="0" err="1"/>
              <a:t>cap_real</a:t>
            </a:r>
            <a:r>
              <a:rPr lang="es-AR" sz="1000" dirty="0"/>
              <a:t>);</a:t>
            </a:r>
          </a:p>
          <a:p>
            <a:r>
              <a:rPr lang="es-AR" sz="1000" dirty="0"/>
              <a:t>	</a:t>
            </a:r>
            <a:r>
              <a:rPr lang="es-AR" sz="1000" dirty="0" err="1"/>
              <a:t>printf</a:t>
            </a:r>
            <a:r>
              <a:rPr lang="es-AR" sz="1000" dirty="0"/>
              <a:t>("Ingrese la capacidad permitida: \n");</a:t>
            </a:r>
          </a:p>
          <a:p>
            <a:r>
              <a:rPr lang="es-AR" sz="1000" dirty="0"/>
              <a:t>	</a:t>
            </a:r>
            <a:r>
              <a:rPr lang="es-AR" sz="1000" dirty="0" err="1"/>
              <a:t>scanf</a:t>
            </a:r>
            <a:r>
              <a:rPr lang="es-AR" sz="1000" dirty="0"/>
              <a:t>("%d", &amp;nuevo-&gt;</a:t>
            </a:r>
            <a:r>
              <a:rPr lang="es-AR" sz="1000" dirty="0" err="1"/>
              <a:t>cap_perm</a:t>
            </a:r>
            <a:r>
              <a:rPr lang="es-AR" sz="1000" dirty="0"/>
              <a:t>);</a:t>
            </a:r>
          </a:p>
          <a:p>
            <a:r>
              <a:rPr lang="es-AR" sz="1000" dirty="0"/>
              <a:t>	</a:t>
            </a:r>
            <a:r>
              <a:rPr lang="es-AR" sz="1000" dirty="0" err="1"/>
              <a:t>printf</a:t>
            </a:r>
            <a:r>
              <a:rPr lang="es-AR" sz="1000" dirty="0"/>
              <a:t>("Ingrese el peso de la carga: \n");</a:t>
            </a:r>
          </a:p>
          <a:p>
            <a:r>
              <a:rPr lang="es-AR" sz="1000" dirty="0"/>
              <a:t>	</a:t>
            </a:r>
            <a:r>
              <a:rPr lang="es-AR" sz="1000" dirty="0" err="1"/>
              <a:t>scanf</a:t>
            </a:r>
            <a:r>
              <a:rPr lang="es-AR" sz="1000" dirty="0"/>
              <a:t>("%d", &amp;nuevo-&gt;peso);</a:t>
            </a:r>
          </a:p>
          <a:p>
            <a:r>
              <a:rPr lang="es-AR" sz="1000" dirty="0"/>
              <a:t>	actual=*lista;</a:t>
            </a:r>
          </a:p>
          <a:p>
            <a:r>
              <a:rPr lang="es-AR" sz="1000" dirty="0"/>
              <a:t>	anterior=NULL;</a:t>
            </a:r>
          </a:p>
          <a:p>
            <a:r>
              <a:rPr lang="es-AR" sz="1000" dirty="0"/>
              <a:t>	</a:t>
            </a:r>
            <a:r>
              <a:rPr lang="es-AR" sz="1000" dirty="0" err="1"/>
              <a:t>while</a:t>
            </a:r>
            <a:r>
              <a:rPr lang="es-AR" sz="1000" dirty="0"/>
              <a:t>(actual!=NULL &amp;&amp; actual-&gt;id&lt;id){</a:t>
            </a:r>
          </a:p>
          <a:p>
            <a:r>
              <a:rPr lang="es-AR" sz="1000" dirty="0"/>
              <a:t>		anterior=actual;</a:t>
            </a:r>
          </a:p>
          <a:p>
            <a:r>
              <a:rPr lang="es-AR" sz="1000" dirty="0"/>
              <a:t>		actual=actual-&gt;</a:t>
            </a:r>
            <a:r>
              <a:rPr lang="es-AR" sz="1000" dirty="0" err="1"/>
              <a:t>sig</a:t>
            </a:r>
            <a:r>
              <a:rPr lang="es-AR" sz="1000" dirty="0"/>
              <a:t>;</a:t>
            </a:r>
          </a:p>
          <a:p>
            <a:r>
              <a:rPr lang="es-AR" sz="1000" dirty="0"/>
              <a:t>	}</a:t>
            </a:r>
          </a:p>
          <a:p>
            <a:r>
              <a:rPr lang="es-AR" sz="1000" dirty="0"/>
              <a:t>	</a:t>
            </a:r>
            <a:r>
              <a:rPr lang="es-AR" sz="1000" dirty="0" err="1"/>
              <a:t>if</a:t>
            </a:r>
            <a:r>
              <a:rPr lang="es-AR" sz="1000" dirty="0"/>
              <a:t>(anterior!=NULL){	/*Inserto en el cuerpo*/</a:t>
            </a:r>
          </a:p>
          <a:p>
            <a:r>
              <a:rPr lang="es-AR" sz="1000" dirty="0"/>
              <a:t>		anterior-&gt;</a:t>
            </a:r>
            <a:r>
              <a:rPr lang="es-AR" sz="1000" dirty="0" err="1"/>
              <a:t>sig</a:t>
            </a:r>
            <a:r>
              <a:rPr lang="es-AR" sz="1000" dirty="0"/>
              <a:t>=nuevo;</a:t>
            </a:r>
          </a:p>
          <a:p>
            <a:r>
              <a:rPr lang="es-AR" sz="1000" dirty="0"/>
              <a:t>		nuevo-&gt;</a:t>
            </a:r>
            <a:r>
              <a:rPr lang="es-AR" sz="1000" dirty="0" err="1"/>
              <a:t>sig</a:t>
            </a:r>
            <a:r>
              <a:rPr lang="es-AR" sz="1000" dirty="0"/>
              <a:t>=actual;</a:t>
            </a:r>
          </a:p>
          <a:p>
            <a:r>
              <a:rPr lang="es-AR" sz="1000" dirty="0"/>
              <a:t>	}</a:t>
            </a:r>
            <a:r>
              <a:rPr lang="es-AR" sz="1000" dirty="0" err="1"/>
              <a:t>else</a:t>
            </a:r>
            <a:r>
              <a:rPr lang="es-AR" sz="1000" dirty="0"/>
              <a:t>{		</a:t>
            </a:r>
            <a:r>
              <a:rPr lang="es-AR" sz="1000" dirty="0" smtClean="0"/>
              <a:t>/*</a:t>
            </a:r>
            <a:r>
              <a:rPr lang="es-AR" sz="1000" dirty="0"/>
              <a:t>Inserto al inicio*/</a:t>
            </a:r>
          </a:p>
          <a:p>
            <a:r>
              <a:rPr lang="es-AR" sz="1000" dirty="0"/>
              <a:t>		nuevo-&gt;</a:t>
            </a:r>
            <a:r>
              <a:rPr lang="es-AR" sz="1000" dirty="0" err="1"/>
              <a:t>sig</a:t>
            </a:r>
            <a:r>
              <a:rPr lang="es-AR" sz="1000" dirty="0"/>
              <a:t>=*lista;</a:t>
            </a:r>
          </a:p>
          <a:p>
            <a:r>
              <a:rPr lang="es-AR" sz="1000" dirty="0"/>
              <a:t>		*lista=nuevo;</a:t>
            </a:r>
          </a:p>
          <a:p>
            <a:r>
              <a:rPr lang="es-AR" sz="1000" dirty="0"/>
              <a:t>	}</a:t>
            </a:r>
          </a:p>
          <a:p>
            <a:r>
              <a:rPr lang="es-AR" sz="1000" dirty="0"/>
              <a:t>	</a:t>
            </a:r>
            <a:r>
              <a:rPr lang="es-AR" sz="1000" dirty="0" err="1"/>
              <a:t>return</a:t>
            </a:r>
            <a:r>
              <a:rPr lang="es-AR" sz="1000" dirty="0"/>
              <a:t> nuevo;</a:t>
            </a:r>
          </a:p>
          <a:p>
            <a:r>
              <a:rPr lang="es-AR" sz="1000" dirty="0"/>
              <a:t>}</a:t>
            </a:r>
          </a:p>
        </p:txBody>
      </p:sp>
    </p:spTree>
    <p:extLst>
      <p:ext uri="{BB962C8B-B14F-4D97-AF65-F5344CB8AC3E}">
        <p14:creationId xmlns:p14="http://schemas.microsoft.com/office/powerpoint/2010/main" val="2560177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395536" y="836712"/>
            <a:ext cx="8640960" cy="5339923"/>
          </a:xfrm>
          <a:prstGeom prst="rect">
            <a:avLst/>
          </a:prstGeom>
        </p:spPr>
        <p:txBody>
          <a:bodyPr wrap="square">
            <a:spAutoFit/>
          </a:bodyPr>
          <a:lstStyle/>
          <a:p>
            <a:r>
              <a:rPr lang="es-AR" sz="1100" dirty="0" err="1"/>
              <a:t>void</a:t>
            </a:r>
            <a:r>
              <a:rPr lang="es-AR" sz="1100" dirty="0"/>
              <a:t> encolar(</a:t>
            </a:r>
            <a:r>
              <a:rPr lang="es-AR" sz="1100" dirty="0" err="1"/>
              <a:t>t_cola</a:t>
            </a:r>
            <a:r>
              <a:rPr lang="es-AR" sz="1100" dirty="0"/>
              <a:t> cola[15], nodo *</a:t>
            </a:r>
            <a:r>
              <a:rPr lang="es-AR" sz="1100" dirty="0" err="1"/>
              <a:t>camion</a:t>
            </a:r>
            <a:r>
              <a:rPr lang="es-AR" sz="1100" dirty="0"/>
              <a:t>, </a:t>
            </a:r>
            <a:r>
              <a:rPr lang="es-AR" sz="1100" dirty="0" err="1"/>
              <a:t>int</a:t>
            </a:r>
            <a:r>
              <a:rPr lang="es-AR" sz="1100" dirty="0"/>
              <a:t> prioridad){</a:t>
            </a:r>
          </a:p>
          <a:p>
            <a:r>
              <a:rPr lang="es-AR" sz="1100" dirty="0"/>
              <a:t>	</a:t>
            </a:r>
            <a:r>
              <a:rPr lang="es-AR" sz="1100" dirty="0" err="1"/>
              <a:t>nodo_camion</a:t>
            </a:r>
            <a:r>
              <a:rPr lang="es-AR" sz="1100" dirty="0"/>
              <a:t> *nuevo=(</a:t>
            </a:r>
            <a:r>
              <a:rPr lang="es-AR" sz="1100" dirty="0" err="1"/>
              <a:t>nodo_camion</a:t>
            </a:r>
            <a:r>
              <a:rPr lang="es-AR" sz="1100" dirty="0"/>
              <a:t> *)</a:t>
            </a:r>
            <a:r>
              <a:rPr lang="es-AR" sz="1100" dirty="0" err="1"/>
              <a:t>malloc</a:t>
            </a:r>
            <a:r>
              <a:rPr lang="es-AR" sz="1100" dirty="0"/>
              <a:t>(</a:t>
            </a:r>
            <a:r>
              <a:rPr lang="es-AR" sz="1100" dirty="0" err="1"/>
              <a:t>sizeof</a:t>
            </a:r>
            <a:r>
              <a:rPr lang="es-AR" sz="1100" dirty="0"/>
              <a:t>(</a:t>
            </a:r>
            <a:r>
              <a:rPr lang="es-AR" sz="1100" dirty="0" err="1"/>
              <a:t>nodo_camion</a:t>
            </a:r>
            <a:r>
              <a:rPr lang="es-AR" sz="1100" dirty="0"/>
              <a:t>));</a:t>
            </a:r>
          </a:p>
          <a:p>
            <a:r>
              <a:rPr lang="es-AR" sz="1100" dirty="0"/>
              <a:t>	nuevo-&gt;</a:t>
            </a:r>
            <a:r>
              <a:rPr lang="es-AR" sz="1100" dirty="0" err="1"/>
              <a:t>camion</a:t>
            </a:r>
            <a:r>
              <a:rPr lang="es-AR" sz="1100" dirty="0"/>
              <a:t>=</a:t>
            </a:r>
            <a:r>
              <a:rPr lang="es-AR" sz="1100" dirty="0" err="1"/>
              <a:t>camion</a:t>
            </a:r>
            <a:r>
              <a:rPr lang="es-AR" sz="1100" dirty="0"/>
              <a:t>;</a:t>
            </a:r>
          </a:p>
          <a:p>
            <a:r>
              <a:rPr lang="es-AR" sz="1100" dirty="0"/>
              <a:t>	nuevo-&gt;</a:t>
            </a:r>
            <a:r>
              <a:rPr lang="es-AR" sz="1100" dirty="0" err="1"/>
              <a:t>sig</a:t>
            </a:r>
            <a:r>
              <a:rPr lang="es-AR" sz="1100" dirty="0"/>
              <a:t>=NULL;</a:t>
            </a:r>
          </a:p>
          <a:p>
            <a:r>
              <a:rPr lang="es-AR" sz="1100" dirty="0"/>
              <a:t>	</a:t>
            </a:r>
            <a:r>
              <a:rPr lang="es-AR" sz="1100" dirty="0" err="1"/>
              <a:t>if</a:t>
            </a:r>
            <a:r>
              <a:rPr lang="es-AR" sz="1100" dirty="0"/>
              <a:t>(cola[prioridad].primero==NULL){</a:t>
            </a:r>
          </a:p>
          <a:p>
            <a:r>
              <a:rPr lang="es-AR" sz="1100" dirty="0"/>
              <a:t>		cola[prioridad].primero=nuevo;</a:t>
            </a:r>
          </a:p>
          <a:p>
            <a:r>
              <a:rPr lang="es-AR" sz="1100" dirty="0"/>
              <a:t>		cola[prioridad].ultimo=nuevo;</a:t>
            </a:r>
          </a:p>
          <a:p>
            <a:r>
              <a:rPr lang="es-AR" sz="1100" dirty="0"/>
              <a:t>	}</a:t>
            </a:r>
            <a:r>
              <a:rPr lang="es-AR" sz="1100" dirty="0" err="1"/>
              <a:t>else</a:t>
            </a:r>
            <a:r>
              <a:rPr lang="es-AR" sz="1100" dirty="0"/>
              <a:t>{</a:t>
            </a:r>
          </a:p>
          <a:p>
            <a:r>
              <a:rPr lang="es-AR" sz="1100" dirty="0"/>
              <a:t>		cola[prioridad].ultimo-&gt;</a:t>
            </a:r>
            <a:r>
              <a:rPr lang="es-AR" sz="1100" dirty="0" err="1"/>
              <a:t>sig</a:t>
            </a:r>
            <a:r>
              <a:rPr lang="es-AR" sz="1100" dirty="0"/>
              <a:t>=nuevo;</a:t>
            </a:r>
          </a:p>
          <a:p>
            <a:r>
              <a:rPr lang="es-AR" sz="1100" dirty="0"/>
              <a:t>		cola[prioridad].ultimo=nuevo;</a:t>
            </a:r>
          </a:p>
          <a:p>
            <a:r>
              <a:rPr lang="es-AR" sz="1100" dirty="0"/>
              <a:t>	}</a:t>
            </a:r>
          </a:p>
          <a:p>
            <a:r>
              <a:rPr lang="es-AR" sz="1100" dirty="0"/>
              <a:t>}</a:t>
            </a:r>
          </a:p>
          <a:p>
            <a:r>
              <a:rPr lang="es-AR" sz="1100" dirty="0" err="1"/>
              <a:t>int</a:t>
            </a:r>
            <a:r>
              <a:rPr lang="es-AR" sz="1100" dirty="0"/>
              <a:t> </a:t>
            </a:r>
            <a:r>
              <a:rPr lang="es-AR" sz="1100" dirty="0" err="1"/>
              <a:t>cola_vacia</a:t>
            </a:r>
            <a:r>
              <a:rPr lang="es-AR" sz="1100" dirty="0"/>
              <a:t>(</a:t>
            </a:r>
            <a:r>
              <a:rPr lang="es-AR" sz="1100" dirty="0" err="1"/>
              <a:t>t_cola</a:t>
            </a:r>
            <a:r>
              <a:rPr lang="es-AR" sz="1100" dirty="0"/>
              <a:t> cola[15]){</a:t>
            </a:r>
          </a:p>
          <a:p>
            <a:r>
              <a:rPr lang="es-AR" sz="1100" dirty="0"/>
              <a:t>	</a:t>
            </a:r>
            <a:r>
              <a:rPr lang="es-AR" sz="1100" dirty="0" err="1"/>
              <a:t>int</a:t>
            </a:r>
            <a:r>
              <a:rPr lang="es-AR" sz="1100" dirty="0"/>
              <a:t> </a:t>
            </a:r>
            <a:r>
              <a:rPr lang="es-AR" sz="1100" dirty="0" err="1"/>
              <a:t>vacia</a:t>
            </a:r>
            <a:r>
              <a:rPr lang="es-AR" sz="1100" dirty="0"/>
              <a:t>=1, i=0;</a:t>
            </a:r>
          </a:p>
          <a:p>
            <a:r>
              <a:rPr lang="es-AR" sz="1100" dirty="0"/>
              <a:t>	</a:t>
            </a:r>
            <a:r>
              <a:rPr lang="es-AR" sz="1100" dirty="0" err="1"/>
              <a:t>while</a:t>
            </a:r>
            <a:r>
              <a:rPr lang="es-AR" sz="1100" dirty="0"/>
              <a:t>((i&lt;15)&amp;&amp;(</a:t>
            </a:r>
            <a:r>
              <a:rPr lang="es-AR" sz="1100" dirty="0" err="1"/>
              <a:t>vacia</a:t>
            </a:r>
            <a:r>
              <a:rPr lang="es-AR" sz="1100" dirty="0"/>
              <a:t>))</a:t>
            </a:r>
          </a:p>
          <a:p>
            <a:r>
              <a:rPr lang="es-AR" sz="1100" dirty="0"/>
              <a:t>		</a:t>
            </a:r>
            <a:r>
              <a:rPr lang="es-AR" sz="1100" dirty="0" err="1"/>
              <a:t>if</a:t>
            </a:r>
            <a:r>
              <a:rPr lang="es-AR" sz="1100" dirty="0"/>
              <a:t>(cola[i].primero!=NULL)</a:t>
            </a:r>
          </a:p>
          <a:p>
            <a:r>
              <a:rPr lang="es-AR" sz="1100" dirty="0"/>
              <a:t>			</a:t>
            </a:r>
            <a:r>
              <a:rPr lang="es-AR" sz="1100" dirty="0" err="1"/>
              <a:t>vacia</a:t>
            </a:r>
            <a:r>
              <a:rPr lang="es-AR" sz="1100" dirty="0"/>
              <a:t>=0;</a:t>
            </a:r>
          </a:p>
          <a:p>
            <a:r>
              <a:rPr lang="es-AR" sz="1100" dirty="0"/>
              <a:t>	</a:t>
            </a:r>
            <a:r>
              <a:rPr lang="es-AR" sz="1100" dirty="0" err="1"/>
              <a:t>return</a:t>
            </a:r>
            <a:r>
              <a:rPr lang="es-AR" sz="1100" dirty="0"/>
              <a:t> </a:t>
            </a:r>
            <a:r>
              <a:rPr lang="es-AR" sz="1100" dirty="0" err="1"/>
              <a:t>vacia</a:t>
            </a:r>
            <a:r>
              <a:rPr lang="es-AR" sz="1100" dirty="0"/>
              <a:t>;</a:t>
            </a:r>
          </a:p>
          <a:p>
            <a:r>
              <a:rPr lang="es-AR" sz="1100" dirty="0"/>
              <a:t>}</a:t>
            </a:r>
          </a:p>
          <a:p>
            <a:r>
              <a:rPr lang="es-AR" sz="1100" dirty="0"/>
              <a:t>nodo *desencolar(</a:t>
            </a:r>
            <a:r>
              <a:rPr lang="es-AR" sz="1100" dirty="0" err="1"/>
              <a:t>t_cola</a:t>
            </a:r>
            <a:r>
              <a:rPr lang="es-AR" sz="1100" dirty="0"/>
              <a:t> cola[15]){</a:t>
            </a:r>
          </a:p>
          <a:p>
            <a:r>
              <a:rPr lang="es-AR" sz="1100" dirty="0"/>
              <a:t>	</a:t>
            </a:r>
            <a:r>
              <a:rPr lang="es-AR" sz="1100" dirty="0" err="1"/>
              <a:t>int</a:t>
            </a:r>
            <a:r>
              <a:rPr lang="es-AR" sz="1100" dirty="0"/>
              <a:t> i=0;</a:t>
            </a:r>
          </a:p>
          <a:p>
            <a:r>
              <a:rPr lang="es-AR" sz="1100" dirty="0"/>
              <a:t>	</a:t>
            </a:r>
            <a:r>
              <a:rPr lang="es-AR" sz="1100" dirty="0" err="1"/>
              <a:t>nodo_camion</a:t>
            </a:r>
            <a:r>
              <a:rPr lang="es-AR" sz="1100" dirty="0"/>
              <a:t> *</a:t>
            </a:r>
            <a:r>
              <a:rPr lang="es-AR" sz="1100" dirty="0" err="1"/>
              <a:t>aux</a:t>
            </a:r>
            <a:r>
              <a:rPr lang="es-AR" sz="1100" dirty="0"/>
              <a:t>;</a:t>
            </a:r>
          </a:p>
          <a:p>
            <a:r>
              <a:rPr lang="es-AR" sz="1100" dirty="0"/>
              <a:t>	nodo *</a:t>
            </a:r>
            <a:r>
              <a:rPr lang="es-AR" sz="1100" dirty="0" err="1"/>
              <a:t>camion</a:t>
            </a:r>
            <a:r>
              <a:rPr lang="es-AR" sz="1100" dirty="0"/>
              <a:t>;</a:t>
            </a:r>
          </a:p>
          <a:p>
            <a:r>
              <a:rPr lang="es-AR" sz="1100" dirty="0"/>
              <a:t>	</a:t>
            </a:r>
            <a:r>
              <a:rPr lang="es-AR" sz="1100" dirty="0" err="1"/>
              <a:t>while</a:t>
            </a:r>
            <a:r>
              <a:rPr lang="es-AR" sz="1100" dirty="0"/>
              <a:t>(cola[i].primero==NULL)</a:t>
            </a:r>
          </a:p>
          <a:p>
            <a:r>
              <a:rPr lang="es-AR" sz="1100" dirty="0"/>
              <a:t>		i++;</a:t>
            </a:r>
          </a:p>
          <a:p>
            <a:r>
              <a:rPr lang="es-AR" sz="1100" dirty="0"/>
              <a:t>	</a:t>
            </a:r>
            <a:r>
              <a:rPr lang="es-AR" sz="1100" dirty="0" err="1"/>
              <a:t>aux</a:t>
            </a:r>
            <a:r>
              <a:rPr lang="es-AR" sz="1100" dirty="0"/>
              <a:t>=cola[i].primero;</a:t>
            </a:r>
          </a:p>
          <a:p>
            <a:r>
              <a:rPr lang="es-AR" sz="1100" dirty="0"/>
              <a:t>	cola[i].primero=</a:t>
            </a:r>
            <a:r>
              <a:rPr lang="es-AR" sz="1100" dirty="0" err="1"/>
              <a:t>aux</a:t>
            </a:r>
            <a:r>
              <a:rPr lang="es-AR" sz="1100" dirty="0"/>
              <a:t>-&gt;</a:t>
            </a:r>
            <a:r>
              <a:rPr lang="es-AR" sz="1100" dirty="0" err="1"/>
              <a:t>sig</a:t>
            </a:r>
            <a:r>
              <a:rPr lang="es-AR" sz="1100" dirty="0"/>
              <a:t>;</a:t>
            </a:r>
          </a:p>
          <a:p>
            <a:r>
              <a:rPr lang="es-AR" sz="1100" dirty="0"/>
              <a:t>	</a:t>
            </a:r>
            <a:r>
              <a:rPr lang="es-AR" sz="1100" dirty="0" err="1"/>
              <a:t>camion</a:t>
            </a:r>
            <a:r>
              <a:rPr lang="es-AR" sz="1100" dirty="0"/>
              <a:t>=</a:t>
            </a:r>
            <a:r>
              <a:rPr lang="es-AR" sz="1100" dirty="0" err="1"/>
              <a:t>aux</a:t>
            </a:r>
            <a:r>
              <a:rPr lang="es-AR" sz="1100" dirty="0"/>
              <a:t>-&gt;</a:t>
            </a:r>
            <a:r>
              <a:rPr lang="es-AR" sz="1100" dirty="0" err="1"/>
              <a:t>camion</a:t>
            </a:r>
            <a:r>
              <a:rPr lang="es-AR" sz="1100" dirty="0"/>
              <a:t>;</a:t>
            </a:r>
          </a:p>
          <a:p>
            <a:r>
              <a:rPr lang="es-AR" sz="1100" dirty="0"/>
              <a:t>	free(</a:t>
            </a:r>
            <a:r>
              <a:rPr lang="es-AR" sz="1100" dirty="0" err="1"/>
              <a:t>aux</a:t>
            </a:r>
            <a:r>
              <a:rPr lang="es-AR" sz="1100" dirty="0"/>
              <a:t>);</a:t>
            </a:r>
          </a:p>
          <a:p>
            <a:r>
              <a:rPr lang="es-AR" sz="1100" dirty="0"/>
              <a:t>	</a:t>
            </a:r>
            <a:r>
              <a:rPr lang="es-AR" sz="1100" dirty="0" err="1"/>
              <a:t>return</a:t>
            </a:r>
            <a:r>
              <a:rPr lang="es-AR" sz="1100" dirty="0"/>
              <a:t> </a:t>
            </a:r>
            <a:r>
              <a:rPr lang="es-AR" sz="1100" dirty="0" err="1"/>
              <a:t>camion</a:t>
            </a:r>
            <a:r>
              <a:rPr lang="es-AR" sz="1100" dirty="0"/>
              <a:t>;</a:t>
            </a:r>
          </a:p>
          <a:p>
            <a:r>
              <a:rPr lang="es-AR" sz="1100" dirty="0"/>
              <a:t>}</a:t>
            </a:r>
          </a:p>
        </p:txBody>
      </p:sp>
    </p:spTree>
    <p:extLst>
      <p:ext uri="{BB962C8B-B14F-4D97-AF65-F5344CB8AC3E}">
        <p14:creationId xmlns:p14="http://schemas.microsoft.com/office/powerpoint/2010/main" val="2560177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687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68434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467544" y="764704"/>
            <a:ext cx="8496944" cy="5509200"/>
          </a:xfrm>
          <a:prstGeom prst="rect">
            <a:avLst/>
          </a:prstGeom>
        </p:spPr>
        <p:txBody>
          <a:bodyPr wrap="square">
            <a:spAutoFit/>
          </a:bodyPr>
          <a:lstStyle/>
          <a:p>
            <a:r>
              <a:rPr lang="es-AR" sz="1100" dirty="0" err="1"/>
              <a:t>void</a:t>
            </a:r>
            <a:r>
              <a:rPr lang="es-AR" sz="1100" dirty="0"/>
              <a:t> </a:t>
            </a:r>
            <a:r>
              <a:rPr lang="es-AR" sz="1100" dirty="0" err="1"/>
              <a:t>insertar_ctrl</a:t>
            </a:r>
            <a:r>
              <a:rPr lang="es-AR" sz="1100" dirty="0"/>
              <a:t>(</a:t>
            </a:r>
            <a:r>
              <a:rPr lang="es-AR" sz="1100" dirty="0" err="1"/>
              <a:t>nodo_ctrl</a:t>
            </a:r>
            <a:r>
              <a:rPr lang="es-AR" sz="1100" dirty="0"/>
              <a:t> **</a:t>
            </a:r>
            <a:r>
              <a:rPr lang="es-AR" sz="1100" dirty="0" err="1"/>
              <a:t>lista_ctrl</a:t>
            </a:r>
            <a:r>
              <a:rPr lang="es-AR" sz="1100" dirty="0"/>
              <a:t>, nodo *</a:t>
            </a:r>
            <a:r>
              <a:rPr lang="es-AR" sz="1100" dirty="0" err="1"/>
              <a:t>camion</a:t>
            </a:r>
            <a:r>
              <a:rPr lang="es-AR" sz="1100" dirty="0"/>
              <a:t>){</a:t>
            </a:r>
          </a:p>
          <a:p>
            <a:r>
              <a:rPr lang="es-AR" sz="1100" dirty="0"/>
              <a:t>	</a:t>
            </a:r>
            <a:r>
              <a:rPr lang="es-AR" sz="1100" dirty="0" err="1"/>
              <a:t>int</a:t>
            </a:r>
            <a:r>
              <a:rPr lang="es-AR" sz="1100" dirty="0"/>
              <a:t> hoy;</a:t>
            </a:r>
          </a:p>
          <a:p>
            <a:r>
              <a:rPr lang="es-AR" sz="1100" dirty="0"/>
              <a:t>	</a:t>
            </a:r>
            <a:r>
              <a:rPr lang="es-AR" sz="1100" dirty="0" err="1"/>
              <a:t>printf</a:t>
            </a:r>
            <a:r>
              <a:rPr lang="es-AR" sz="1100" dirty="0"/>
              <a:t>("Ingrese el arribo real del camión: \n");</a:t>
            </a:r>
          </a:p>
          <a:p>
            <a:r>
              <a:rPr lang="es-AR" sz="1100" dirty="0"/>
              <a:t>	</a:t>
            </a:r>
            <a:r>
              <a:rPr lang="es-AR" sz="1100" dirty="0" err="1"/>
              <a:t>scanf</a:t>
            </a:r>
            <a:r>
              <a:rPr lang="es-AR" sz="1100" dirty="0"/>
              <a:t>("%d", &amp;hoy);</a:t>
            </a:r>
          </a:p>
          <a:p>
            <a:r>
              <a:rPr lang="es-AR" sz="1100" dirty="0"/>
              <a:t>	</a:t>
            </a:r>
            <a:r>
              <a:rPr lang="es-AR" sz="1100" dirty="0" err="1"/>
              <a:t>nodo_ctrl</a:t>
            </a:r>
            <a:r>
              <a:rPr lang="es-AR" sz="1100" dirty="0"/>
              <a:t> *actual, *anterior;</a:t>
            </a:r>
          </a:p>
          <a:p>
            <a:r>
              <a:rPr lang="es-AR" sz="1100" dirty="0"/>
              <a:t>	</a:t>
            </a:r>
            <a:r>
              <a:rPr lang="es-AR" sz="1100" dirty="0" err="1"/>
              <a:t>nodo_ctrl</a:t>
            </a:r>
            <a:r>
              <a:rPr lang="es-AR" sz="1100" dirty="0"/>
              <a:t> *nuevo=(</a:t>
            </a:r>
            <a:r>
              <a:rPr lang="es-AR" sz="1100" dirty="0" err="1"/>
              <a:t>nodo_ctrl</a:t>
            </a:r>
            <a:r>
              <a:rPr lang="es-AR" sz="1100" dirty="0"/>
              <a:t> *)</a:t>
            </a:r>
            <a:r>
              <a:rPr lang="es-AR" sz="1100" dirty="0" err="1"/>
              <a:t>malloc</a:t>
            </a:r>
            <a:r>
              <a:rPr lang="es-AR" sz="1100" dirty="0"/>
              <a:t>(</a:t>
            </a:r>
            <a:r>
              <a:rPr lang="es-AR" sz="1100" dirty="0" err="1"/>
              <a:t>sizeof</a:t>
            </a:r>
            <a:r>
              <a:rPr lang="es-AR" sz="1100" dirty="0"/>
              <a:t>(</a:t>
            </a:r>
            <a:r>
              <a:rPr lang="es-AR" sz="1100" dirty="0" err="1"/>
              <a:t>nodo_ctrl</a:t>
            </a:r>
            <a:r>
              <a:rPr lang="es-AR" sz="1100" dirty="0"/>
              <a:t>));</a:t>
            </a:r>
          </a:p>
          <a:p>
            <a:r>
              <a:rPr lang="es-AR" sz="1100" dirty="0"/>
              <a:t>	nuevo-&gt;</a:t>
            </a:r>
            <a:r>
              <a:rPr lang="es-AR" sz="1100" dirty="0" err="1"/>
              <a:t>camion</a:t>
            </a:r>
            <a:r>
              <a:rPr lang="es-AR" sz="1100" dirty="0"/>
              <a:t>=</a:t>
            </a:r>
            <a:r>
              <a:rPr lang="es-AR" sz="1100" dirty="0" err="1"/>
              <a:t>camion</a:t>
            </a:r>
            <a:r>
              <a:rPr lang="es-AR" sz="1100" dirty="0" smtClean="0"/>
              <a:t>;</a:t>
            </a:r>
          </a:p>
          <a:p>
            <a:r>
              <a:rPr lang="es-AR" sz="1100" dirty="0" smtClean="0"/>
              <a:t>	nuevo-</a:t>
            </a:r>
            <a:r>
              <a:rPr lang="es-AR" sz="1100" dirty="0"/>
              <a:t>&gt;retraso=hoy-nuevo-&gt;</a:t>
            </a:r>
            <a:r>
              <a:rPr lang="es-AR" sz="1100" dirty="0" err="1"/>
              <a:t>camion</a:t>
            </a:r>
            <a:r>
              <a:rPr lang="es-AR" sz="1100" dirty="0"/>
              <a:t>-&gt;arribo;</a:t>
            </a:r>
          </a:p>
          <a:p>
            <a:r>
              <a:rPr lang="es-AR" sz="1100" dirty="0"/>
              <a:t>	nuevo-&gt;sobrepeso=nuevo-&gt;</a:t>
            </a:r>
            <a:r>
              <a:rPr lang="es-AR" sz="1100" dirty="0" err="1"/>
              <a:t>camion</a:t>
            </a:r>
            <a:r>
              <a:rPr lang="es-AR" sz="1100" dirty="0"/>
              <a:t>-&gt;peso-nuevo-&gt;</a:t>
            </a:r>
            <a:r>
              <a:rPr lang="es-AR" sz="1100" dirty="0" err="1"/>
              <a:t>camion</a:t>
            </a:r>
            <a:r>
              <a:rPr lang="es-AR" sz="1100" dirty="0"/>
              <a:t>-&gt;</a:t>
            </a:r>
            <a:r>
              <a:rPr lang="es-AR" sz="1100" dirty="0" err="1"/>
              <a:t>cap_perm</a:t>
            </a:r>
            <a:r>
              <a:rPr lang="es-AR" sz="1100" dirty="0"/>
              <a:t>;</a:t>
            </a:r>
          </a:p>
          <a:p>
            <a:r>
              <a:rPr lang="es-AR" sz="1100" dirty="0"/>
              <a:t>	actual=*</a:t>
            </a:r>
            <a:r>
              <a:rPr lang="es-AR" sz="1100" dirty="0" err="1"/>
              <a:t>lista_ctrl</a:t>
            </a:r>
            <a:r>
              <a:rPr lang="es-AR" sz="1100" dirty="0"/>
              <a:t>;</a:t>
            </a:r>
          </a:p>
          <a:p>
            <a:r>
              <a:rPr lang="es-AR" sz="1100" dirty="0"/>
              <a:t>	anterior=NULL;</a:t>
            </a:r>
          </a:p>
          <a:p>
            <a:r>
              <a:rPr lang="es-AR" sz="1100" dirty="0"/>
              <a:t>	</a:t>
            </a:r>
            <a:r>
              <a:rPr lang="es-AR" sz="1100" dirty="0" err="1"/>
              <a:t>while</a:t>
            </a:r>
            <a:r>
              <a:rPr lang="es-AR" sz="1100" dirty="0"/>
              <a:t>(actual!=NULL &amp;&amp; actual-&gt;</a:t>
            </a:r>
            <a:r>
              <a:rPr lang="es-AR" sz="1100" dirty="0" err="1"/>
              <a:t>camion</a:t>
            </a:r>
            <a:r>
              <a:rPr lang="es-AR" sz="1100" dirty="0"/>
              <a:t>-&gt;id&lt;</a:t>
            </a:r>
            <a:r>
              <a:rPr lang="es-AR" sz="1100" dirty="0" err="1"/>
              <a:t>camion</a:t>
            </a:r>
            <a:r>
              <a:rPr lang="es-AR" sz="1100" dirty="0"/>
              <a:t>-&gt;id){</a:t>
            </a:r>
          </a:p>
          <a:p>
            <a:r>
              <a:rPr lang="es-AR" sz="1100" dirty="0"/>
              <a:t>		anterior=actual;</a:t>
            </a:r>
          </a:p>
          <a:p>
            <a:r>
              <a:rPr lang="es-AR" sz="1100" dirty="0"/>
              <a:t>		actual=actual-&gt;</a:t>
            </a:r>
            <a:r>
              <a:rPr lang="es-AR" sz="1100" dirty="0" err="1"/>
              <a:t>sig</a:t>
            </a:r>
            <a:r>
              <a:rPr lang="es-AR" sz="1100" dirty="0"/>
              <a:t>;</a:t>
            </a:r>
          </a:p>
          <a:p>
            <a:r>
              <a:rPr lang="es-AR" sz="1100" dirty="0"/>
              <a:t>	}</a:t>
            </a:r>
          </a:p>
          <a:p>
            <a:r>
              <a:rPr lang="es-AR" sz="1100" dirty="0"/>
              <a:t>	</a:t>
            </a:r>
            <a:r>
              <a:rPr lang="es-AR" sz="1100" dirty="0" err="1"/>
              <a:t>if</a:t>
            </a:r>
            <a:r>
              <a:rPr lang="es-AR" sz="1100" dirty="0"/>
              <a:t>(anterior!=NULL){	/*Inserto en el cuerpo*/</a:t>
            </a:r>
          </a:p>
          <a:p>
            <a:r>
              <a:rPr lang="es-AR" sz="1100" dirty="0"/>
              <a:t>		anterior-&gt;</a:t>
            </a:r>
            <a:r>
              <a:rPr lang="es-AR" sz="1100" dirty="0" err="1"/>
              <a:t>sig</a:t>
            </a:r>
            <a:r>
              <a:rPr lang="es-AR" sz="1100" dirty="0"/>
              <a:t>=nuevo;</a:t>
            </a:r>
          </a:p>
          <a:p>
            <a:r>
              <a:rPr lang="es-AR" sz="1100" dirty="0"/>
              <a:t>		nuevo-&gt;</a:t>
            </a:r>
            <a:r>
              <a:rPr lang="es-AR" sz="1100" dirty="0" err="1"/>
              <a:t>sig</a:t>
            </a:r>
            <a:r>
              <a:rPr lang="es-AR" sz="1100" dirty="0"/>
              <a:t>=actual;</a:t>
            </a:r>
          </a:p>
          <a:p>
            <a:r>
              <a:rPr lang="es-AR" sz="1100" dirty="0"/>
              <a:t>	}</a:t>
            </a:r>
            <a:r>
              <a:rPr lang="es-AR" sz="1100" dirty="0" err="1"/>
              <a:t>else</a:t>
            </a:r>
            <a:r>
              <a:rPr lang="es-AR" sz="1100" dirty="0"/>
              <a:t>{		</a:t>
            </a:r>
            <a:r>
              <a:rPr lang="es-AR" sz="1100" dirty="0" smtClean="0"/>
              <a:t>/*</a:t>
            </a:r>
            <a:r>
              <a:rPr lang="es-AR" sz="1100" dirty="0"/>
              <a:t>Inserto al inicio*/</a:t>
            </a:r>
          </a:p>
          <a:p>
            <a:r>
              <a:rPr lang="es-AR" sz="1100" dirty="0"/>
              <a:t>		nuevo-&gt;</a:t>
            </a:r>
            <a:r>
              <a:rPr lang="es-AR" sz="1100" dirty="0" err="1"/>
              <a:t>sig</a:t>
            </a:r>
            <a:r>
              <a:rPr lang="es-AR" sz="1100" dirty="0"/>
              <a:t>=*</a:t>
            </a:r>
            <a:r>
              <a:rPr lang="es-AR" sz="1100" dirty="0" err="1"/>
              <a:t>lista_ctrl</a:t>
            </a:r>
            <a:r>
              <a:rPr lang="es-AR" sz="1100" dirty="0"/>
              <a:t>;</a:t>
            </a:r>
          </a:p>
          <a:p>
            <a:r>
              <a:rPr lang="es-AR" sz="1100" dirty="0"/>
              <a:t>		*</a:t>
            </a:r>
            <a:r>
              <a:rPr lang="es-AR" sz="1100" dirty="0" err="1"/>
              <a:t>lista_ctrl</a:t>
            </a:r>
            <a:r>
              <a:rPr lang="es-AR" sz="1100" dirty="0"/>
              <a:t>=nuevo;</a:t>
            </a:r>
          </a:p>
          <a:p>
            <a:r>
              <a:rPr lang="es-AR" sz="1100" dirty="0"/>
              <a:t>	}</a:t>
            </a:r>
          </a:p>
          <a:p>
            <a:r>
              <a:rPr lang="es-AR" sz="1100" dirty="0"/>
              <a:t>}</a:t>
            </a:r>
          </a:p>
          <a:p>
            <a:r>
              <a:rPr lang="es-AR" sz="1100" dirty="0" err="1"/>
              <a:t>void</a:t>
            </a:r>
            <a:r>
              <a:rPr lang="es-AR" sz="1100" dirty="0"/>
              <a:t> </a:t>
            </a:r>
            <a:r>
              <a:rPr lang="es-AR" sz="1100" dirty="0" err="1"/>
              <a:t>recorrer_recursivamente</a:t>
            </a:r>
            <a:r>
              <a:rPr lang="es-AR" sz="1100" dirty="0"/>
              <a:t>(</a:t>
            </a:r>
            <a:r>
              <a:rPr lang="es-AR" sz="1100" dirty="0" err="1"/>
              <a:t>nodo_ctrl</a:t>
            </a:r>
            <a:r>
              <a:rPr lang="es-AR" sz="1100" dirty="0"/>
              <a:t> *</a:t>
            </a:r>
            <a:r>
              <a:rPr lang="es-AR" sz="1100" dirty="0" err="1"/>
              <a:t>lista_ctrl</a:t>
            </a:r>
            <a:r>
              <a:rPr lang="es-AR" sz="1100" dirty="0"/>
              <a:t>){</a:t>
            </a:r>
          </a:p>
          <a:p>
            <a:r>
              <a:rPr lang="es-AR" sz="1100" dirty="0"/>
              <a:t>	</a:t>
            </a:r>
            <a:r>
              <a:rPr lang="es-AR" sz="1100" dirty="0" err="1"/>
              <a:t>nodo_ctrl</a:t>
            </a:r>
            <a:r>
              <a:rPr lang="es-AR" sz="1100" dirty="0"/>
              <a:t> *</a:t>
            </a:r>
            <a:r>
              <a:rPr lang="es-AR" sz="1100" dirty="0" err="1"/>
              <a:t>aux</a:t>
            </a:r>
            <a:r>
              <a:rPr lang="es-AR" sz="1100" dirty="0"/>
              <a:t>;</a:t>
            </a:r>
          </a:p>
          <a:p>
            <a:r>
              <a:rPr lang="es-AR" sz="1100" dirty="0"/>
              <a:t>	</a:t>
            </a:r>
            <a:r>
              <a:rPr lang="es-AR" sz="1100" dirty="0" err="1"/>
              <a:t>aux</a:t>
            </a:r>
            <a:r>
              <a:rPr lang="es-AR" sz="1100" dirty="0"/>
              <a:t>=</a:t>
            </a:r>
            <a:r>
              <a:rPr lang="es-AR" sz="1100" dirty="0" err="1"/>
              <a:t>lista_ctrl</a:t>
            </a:r>
            <a:r>
              <a:rPr lang="es-AR" sz="1100" dirty="0"/>
              <a:t>;</a:t>
            </a:r>
          </a:p>
          <a:p>
            <a:r>
              <a:rPr lang="es-AR" sz="1100" dirty="0"/>
              <a:t>	</a:t>
            </a:r>
            <a:r>
              <a:rPr lang="es-AR" sz="1100" dirty="0" err="1"/>
              <a:t>if</a:t>
            </a:r>
            <a:r>
              <a:rPr lang="es-AR" sz="1100" dirty="0"/>
              <a:t>(</a:t>
            </a:r>
            <a:r>
              <a:rPr lang="es-AR" sz="1100" dirty="0" err="1"/>
              <a:t>aux</a:t>
            </a:r>
            <a:r>
              <a:rPr lang="es-AR" sz="1100" dirty="0"/>
              <a:t>!=NULL){</a:t>
            </a:r>
          </a:p>
          <a:p>
            <a:r>
              <a:rPr lang="es-AR" sz="1100" dirty="0"/>
              <a:t>		</a:t>
            </a:r>
            <a:r>
              <a:rPr lang="es-AR" sz="1100" dirty="0" err="1"/>
              <a:t>if</a:t>
            </a:r>
            <a:r>
              <a:rPr lang="es-AR" sz="1100" dirty="0"/>
              <a:t>(</a:t>
            </a:r>
            <a:r>
              <a:rPr lang="es-AR" sz="1100" dirty="0" err="1"/>
              <a:t>aux</a:t>
            </a:r>
            <a:r>
              <a:rPr lang="es-AR" sz="1100" dirty="0"/>
              <a:t>-&gt;retraso&gt;0 || </a:t>
            </a:r>
            <a:r>
              <a:rPr lang="es-AR" sz="1100" dirty="0" err="1"/>
              <a:t>aux</a:t>
            </a:r>
            <a:r>
              <a:rPr lang="es-AR" sz="1100" dirty="0"/>
              <a:t>-&gt;sobrepeso&gt;0)</a:t>
            </a:r>
          </a:p>
          <a:p>
            <a:r>
              <a:rPr lang="es-AR" sz="1100" dirty="0"/>
              <a:t>			</a:t>
            </a:r>
            <a:r>
              <a:rPr lang="es-AR" sz="1100" dirty="0" err="1"/>
              <a:t>printf</a:t>
            </a:r>
            <a:r>
              <a:rPr lang="es-AR" sz="1100" dirty="0"/>
              <a:t>("</a:t>
            </a:r>
            <a:r>
              <a:rPr lang="es-AR" sz="1100" dirty="0" err="1"/>
              <a:t>Camion</a:t>
            </a:r>
            <a:r>
              <a:rPr lang="es-AR" sz="1100" dirty="0"/>
              <a:t> %d en </a:t>
            </a:r>
            <a:r>
              <a:rPr lang="es-AR" sz="1100" dirty="0" err="1"/>
              <a:t>infraccion</a:t>
            </a:r>
            <a:r>
              <a:rPr lang="es-AR" sz="1100" dirty="0"/>
              <a:t>: &amp;d, &amp;d - ", </a:t>
            </a:r>
            <a:r>
              <a:rPr lang="es-AR" sz="1100" dirty="0" err="1"/>
              <a:t>aux</a:t>
            </a:r>
            <a:r>
              <a:rPr lang="es-AR" sz="1100" dirty="0"/>
              <a:t>-&gt;</a:t>
            </a:r>
            <a:r>
              <a:rPr lang="es-AR" sz="1100" dirty="0" err="1"/>
              <a:t>camion</a:t>
            </a:r>
            <a:r>
              <a:rPr lang="es-AR" sz="1100" dirty="0"/>
              <a:t>-&gt;id, </a:t>
            </a:r>
            <a:r>
              <a:rPr lang="es-AR" sz="1100" dirty="0" err="1"/>
              <a:t>aux</a:t>
            </a:r>
            <a:r>
              <a:rPr lang="es-AR" sz="1100" dirty="0"/>
              <a:t>-&gt;retraso, </a:t>
            </a:r>
            <a:r>
              <a:rPr lang="es-AR" sz="1100" dirty="0" err="1"/>
              <a:t>aux</a:t>
            </a:r>
            <a:r>
              <a:rPr lang="es-AR" sz="1100" dirty="0"/>
              <a:t>-&gt;sobrepeso);</a:t>
            </a:r>
          </a:p>
          <a:p>
            <a:r>
              <a:rPr lang="es-AR" sz="1100" dirty="0"/>
              <a:t>		</a:t>
            </a:r>
            <a:r>
              <a:rPr lang="es-AR" sz="1100" dirty="0" err="1"/>
              <a:t>recorrer_recursivamente</a:t>
            </a:r>
            <a:r>
              <a:rPr lang="es-AR" sz="1100" dirty="0"/>
              <a:t>(</a:t>
            </a:r>
            <a:r>
              <a:rPr lang="es-AR" sz="1100" dirty="0" err="1"/>
              <a:t>aux</a:t>
            </a:r>
            <a:r>
              <a:rPr lang="es-AR" sz="1100" dirty="0"/>
              <a:t>-&gt;</a:t>
            </a:r>
            <a:r>
              <a:rPr lang="es-AR" sz="1100" dirty="0" err="1"/>
              <a:t>sig</a:t>
            </a:r>
            <a:r>
              <a:rPr lang="es-AR" sz="1100" dirty="0"/>
              <a:t>);</a:t>
            </a:r>
          </a:p>
          <a:p>
            <a:r>
              <a:rPr lang="es-AR" sz="1100" dirty="0"/>
              <a:t>	}</a:t>
            </a:r>
          </a:p>
          <a:p>
            <a:r>
              <a:rPr lang="es-AR" sz="1100" dirty="0"/>
              <a:t>}</a:t>
            </a:r>
          </a:p>
        </p:txBody>
      </p:sp>
    </p:spTree>
    <p:extLst>
      <p:ext uri="{BB962C8B-B14F-4D97-AF65-F5344CB8AC3E}">
        <p14:creationId xmlns:p14="http://schemas.microsoft.com/office/powerpoint/2010/main" val="15298168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79512" y="908720"/>
            <a:ext cx="8712968" cy="3416320"/>
          </a:xfrm>
          <a:prstGeom prst="rect">
            <a:avLst/>
          </a:prstGeom>
        </p:spPr>
        <p:txBody>
          <a:bodyPr wrap="square">
            <a:spAutoFit/>
          </a:bodyPr>
          <a:lstStyle/>
          <a:p>
            <a:pPr algn="just"/>
            <a:r>
              <a:rPr lang="es-AR" dirty="0"/>
              <a:t>En la aduana se administran los depósitos con una lista ordenada por código interno. Los elementos en el deposito mantienen la siguiente información: 1) Código aduanero (numero de 10 dígitos); 2) Fecha de ingreso a la aduana; 3) Lugar de origen (cadena 20 caracteres); 4) Despachante (cadena 20 caracteres); 5) Destino (cadena 30 caracteres); 6) Destinatario (cadena 20 caracteres); 7) DNI destinatario; 8) Peso del paquete (real 5,2); y 9) Impuesto (real 5,2). Al comienzo del día se reciben todos los depósitos nuevos en una cola, para ser agregados al listado principal. Una vez agregados los nuevos elementos, comienza la atención al público. Cada vez que se presenta alguien a buscar un paquete, se busca en la lista por número de DNI, se entrega el producto (removiéndolo de la lista) y se cobra el impuesto correspondiente. Al finalizar el día, debe informarse lo recaudado por impuestos y recorrer el listado recursivamente para remover y apilar </a:t>
            </a:r>
            <a:r>
              <a:rPr lang="es-AR" dirty="0" smtClean="0"/>
              <a:t>los </a:t>
            </a:r>
            <a:r>
              <a:rPr lang="es-AR" dirty="0"/>
              <a:t>elementos que hace 20 días llegaron y no fueron retirados.</a:t>
            </a:r>
          </a:p>
        </p:txBody>
      </p:sp>
    </p:spTree>
    <p:extLst>
      <p:ext uri="{BB962C8B-B14F-4D97-AF65-F5344CB8AC3E}">
        <p14:creationId xmlns:p14="http://schemas.microsoft.com/office/powerpoint/2010/main" val="29123734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11" name="10 CuadroTexto"/>
          <p:cNvSpPr txBox="1"/>
          <p:nvPr/>
        </p:nvSpPr>
        <p:spPr>
          <a:xfrm>
            <a:off x="323528" y="764704"/>
            <a:ext cx="8640960" cy="5663089"/>
          </a:xfrm>
          <a:prstGeom prst="rect">
            <a:avLst/>
          </a:prstGeom>
          <a:noFill/>
        </p:spPr>
        <p:txBody>
          <a:bodyPr wrap="square" rtlCol="0">
            <a:spAutoFit/>
          </a:bodyPr>
          <a:lstStyle/>
          <a:p>
            <a:pPr algn="just"/>
            <a:r>
              <a:rPr lang="es-AR" sz="2000" b="1" u="sng" cap="all" dirty="0" smtClean="0"/>
              <a:t>ETRUCTURAS DE DATOS:</a:t>
            </a:r>
          </a:p>
          <a:p>
            <a:pPr algn="just"/>
            <a:endParaRPr lang="es-AR" cap="all" dirty="0" smtClean="0"/>
          </a:p>
          <a:p>
            <a:pPr algn="just"/>
            <a:r>
              <a:rPr lang="es-AR" cap="all" dirty="0" smtClean="0"/>
              <a:t>NECESITAREMOS:</a:t>
            </a:r>
          </a:p>
          <a:p>
            <a:pPr algn="just"/>
            <a:endParaRPr lang="es-AR" cap="all" dirty="0"/>
          </a:p>
          <a:p>
            <a:pPr marL="914400" lvl="1" indent="-457200" algn="just">
              <a:buFont typeface="+mj-lt"/>
              <a:buAutoNum type="arabicParenR"/>
            </a:pPr>
            <a:r>
              <a:rPr lang="es-AR" cap="all" dirty="0" smtClean="0"/>
              <a:t>LISTA ENLAZADA ORDENADA DE PAQUETES.</a:t>
            </a:r>
          </a:p>
          <a:p>
            <a:pPr marL="914400" lvl="1" indent="-457200" algn="just">
              <a:buFont typeface="+mj-lt"/>
              <a:buAutoNum type="arabicParenR"/>
            </a:pPr>
            <a:endParaRPr lang="es-AR" cap="all" dirty="0"/>
          </a:p>
          <a:p>
            <a:pPr marL="914400" lvl="1" indent="-457200" algn="just">
              <a:buFont typeface="+mj-lt"/>
              <a:buAutoNum type="arabicParenR"/>
            </a:pPr>
            <a:r>
              <a:rPr lang="es-AR" cap="all" dirty="0" smtClean="0"/>
              <a:t>COLA DE PAQUETES.</a:t>
            </a:r>
          </a:p>
          <a:p>
            <a:pPr marL="914400" lvl="1" indent="-457200" algn="just">
              <a:buFont typeface="+mj-lt"/>
              <a:buAutoNum type="arabicParenR"/>
            </a:pPr>
            <a:endParaRPr lang="es-AR" cap="all" dirty="0"/>
          </a:p>
          <a:p>
            <a:pPr marL="914400" lvl="1" indent="-457200" algn="just">
              <a:buFont typeface="+mj-lt"/>
              <a:buAutoNum type="arabicParenR"/>
            </a:pPr>
            <a:r>
              <a:rPr lang="es-AR" cap="all" dirty="0" smtClean="0"/>
              <a:t>PILA DE PAQUETES.</a:t>
            </a:r>
          </a:p>
          <a:p>
            <a:pPr algn="just"/>
            <a:endParaRPr lang="es-AR" cap="all" dirty="0" smtClean="0"/>
          </a:p>
          <a:p>
            <a:pPr algn="just"/>
            <a:r>
              <a:rPr lang="es-AR" cap="all" dirty="0" smtClean="0"/>
              <a:t>OBSERVACIÓN: TENIENDO LA FECHA DE INGRESO Y EL DÍA ACTUAL, PUEDE CALCULARSE EL TIEMPO QUE HACE QUE ESTÁ EL PAQUETE EN LA ADUANA, PARA ESO NECESITAMOS UNA FUNCIÓN QUE REALICE EL CÁLCULO O USAR ALGUNA BIBLIOTECA DE MANEJO DE FECHAS. </a:t>
            </a:r>
          </a:p>
          <a:p>
            <a:pPr algn="just"/>
            <a:endParaRPr lang="es-AR" cap="all" dirty="0"/>
          </a:p>
          <a:p>
            <a:pPr algn="just"/>
            <a:r>
              <a:rPr lang="es-AR" cap="all" dirty="0" smtClean="0"/>
              <a:t>EN ESTE CASO RESULTA MÁS SIMPLE TENER UN DATO MÁSCON LA ANTIGÜEDAD, O SEA LOS DÍAS QUE HACE QUE LLEGÓ EL PAQUETE: CUANDO LLEGA EL PAQUETE (EN UNA COLA, QUE PUEDE SER UN ARCHIVO O SALIDA DE OTRO PROGRAMA) SE LE PONE ANTIGÜEDAD CERO. LUEGO SE HACE UN ANÁLISIS DE TODOS LOS PAQUETES TODOS LOS DÍAS, ENTONCES APROVECHAMOS PARA INCREMENTAR EN UNO LA ANTIGÜEDAD DEL MISMO, HASTA QUE LLEGA A 20, QUE ES CUANDO SE RETIRA DE LA LISTA Y SE APILA EN OTRA ESTRUCTURA.</a:t>
            </a:r>
            <a:endParaRPr lang="es-AR" cap="all" dirty="0"/>
          </a:p>
        </p:txBody>
      </p:sp>
    </p:spTree>
    <p:extLst>
      <p:ext uri="{BB962C8B-B14F-4D97-AF65-F5344CB8AC3E}">
        <p14:creationId xmlns:p14="http://schemas.microsoft.com/office/powerpoint/2010/main" val="29976783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11" name="10 CuadroTexto"/>
          <p:cNvSpPr txBox="1"/>
          <p:nvPr/>
        </p:nvSpPr>
        <p:spPr>
          <a:xfrm>
            <a:off x="323528" y="764704"/>
            <a:ext cx="8640960" cy="5293757"/>
          </a:xfrm>
          <a:prstGeom prst="rect">
            <a:avLst/>
          </a:prstGeom>
          <a:noFill/>
        </p:spPr>
        <p:txBody>
          <a:bodyPr wrap="square" rtlCol="0">
            <a:spAutoFit/>
          </a:bodyPr>
          <a:lstStyle/>
          <a:p>
            <a:pPr algn="just"/>
            <a:r>
              <a:rPr lang="es-AR" sz="1600" b="1" u="sng" cap="all" dirty="0" smtClean="0"/>
              <a:t>ESTRUTURA DE LOS NODOS y variables:</a:t>
            </a:r>
          </a:p>
          <a:p>
            <a:pPr algn="just"/>
            <a:endParaRPr lang="es-AR" sz="1400" cap="all" dirty="0" smtClean="0"/>
          </a:p>
          <a:p>
            <a:pPr lvl="2" algn="just"/>
            <a:r>
              <a:rPr lang="es-AR" sz="1400" i="1" dirty="0" err="1" smtClean="0">
                <a:latin typeface="Courier New" pitchFamily="49" charset="0"/>
                <a:cs typeface="Courier New" pitchFamily="49" charset="0"/>
              </a:rPr>
              <a:t>typedef</a:t>
            </a:r>
            <a:r>
              <a:rPr lang="es-AR" sz="1400" i="1" dirty="0" smtClean="0">
                <a:latin typeface="Courier New" pitchFamily="49" charset="0"/>
                <a:cs typeface="Courier New" pitchFamily="49" charset="0"/>
              </a:rPr>
              <a:t> </a:t>
            </a:r>
            <a:r>
              <a:rPr lang="es-AR" sz="1400" i="1" dirty="0" err="1" smtClean="0">
                <a:latin typeface="Courier New" pitchFamily="49" charset="0"/>
                <a:cs typeface="Courier New" pitchFamily="49" charset="0"/>
              </a:rPr>
              <a:t>struct</a:t>
            </a:r>
            <a:r>
              <a:rPr lang="es-AR" sz="1400" i="1" dirty="0" smtClean="0">
                <a:latin typeface="Courier New" pitchFamily="49" charset="0"/>
                <a:cs typeface="Courier New" pitchFamily="49" charset="0"/>
              </a:rPr>
              <a:t> </a:t>
            </a:r>
            <a:r>
              <a:rPr lang="es-AR" sz="1400" i="1" dirty="0" err="1" smtClean="0">
                <a:latin typeface="Courier New" pitchFamily="49" charset="0"/>
                <a:cs typeface="Courier New" pitchFamily="49" charset="0"/>
              </a:rPr>
              <a:t>tipo_fecha</a:t>
            </a:r>
            <a:r>
              <a:rPr lang="es-AR" sz="1400" i="1" dirty="0" smtClean="0">
                <a:latin typeface="Courier New" pitchFamily="49" charset="0"/>
                <a:cs typeface="Courier New" pitchFamily="49" charset="0"/>
              </a:rPr>
              <a:t>{</a:t>
            </a:r>
          </a:p>
          <a:p>
            <a:pPr lvl="2" algn="just"/>
            <a:r>
              <a:rPr lang="es-AR" sz="1400" i="1" dirty="0">
                <a:latin typeface="Courier New" pitchFamily="49" charset="0"/>
                <a:cs typeface="Courier New" pitchFamily="49" charset="0"/>
              </a:rPr>
              <a:t>	</a:t>
            </a:r>
            <a:r>
              <a:rPr lang="es-AR" sz="1400" i="1" dirty="0" err="1" smtClean="0">
                <a:latin typeface="Courier New" pitchFamily="49" charset="0"/>
                <a:cs typeface="Courier New" pitchFamily="49" charset="0"/>
              </a:rPr>
              <a:t>int</a:t>
            </a:r>
            <a:r>
              <a:rPr lang="es-AR" sz="1400" i="1" dirty="0" smtClean="0">
                <a:latin typeface="Courier New" pitchFamily="49" charset="0"/>
                <a:cs typeface="Courier New" pitchFamily="49" charset="0"/>
              </a:rPr>
              <a:t> </a:t>
            </a:r>
            <a:r>
              <a:rPr lang="es-AR" sz="1400" i="1" dirty="0" err="1" smtClean="0">
                <a:latin typeface="Courier New" pitchFamily="49" charset="0"/>
                <a:cs typeface="Courier New" pitchFamily="49" charset="0"/>
              </a:rPr>
              <a:t>dia</a:t>
            </a:r>
            <a:r>
              <a:rPr lang="es-AR" sz="1400" i="1" dirty="0" smtClean="0">
                <a:latin typeface="Courier New" pitchFamily="49" charset="0"/>
                <a:cs typeface="Courier New" pitchFamily="49" charset="0"/>
              </a:rPr>
              <a:t>, mes, </a:t>
            </a:r>
            <a:r>
              <a:rPr lang="es-AR" sz="1400" i="1" dirty="0" err="1" smtClean="0">
                <a:latin typeface="Courier New" pitchFamily="49" charset="0"/>
                <a:cs typeface="Courier New" pitchFamily="49" charset="0"/>
              </a:rPr>
              <a:t>anio</a:t>
            </a:r>
            <a:r>
              <a:rPr lang="es-AR" sz="1400" i="1" dirty="0" smtClean="0">
                <a:latin typeface="Courier New" pitchFamily="49" charset="0"/>
                <a:cs typeface="Courier New" pitchFamily="49" charset="0"/>
              </a:rPr>
              <a:t>; //día, mes y año</a:t>
            </a:r>
          </a:p>
          <a:p>
            <a:pPr lvl="2" algn="just"/>
            <a:r>
              <a:rPr lang="es-AR" sz="1400" i="1" dirty="0" smtClean="0">
                <a:latin typeface="Courier New" pitchFamily="49" charset="0"/>
                <a:cs typeface="Courier New" pitchFamily="49" charset="0"/>
              </a:rPr>
              <a:t>}fecha;</a:t>
            </a:r>
          </a:p>
          <a:p>
            <a:pPr lvl="2" algn="just"/>
            <a:r>
              <a:rPr lang="es-AR" sz="1400" i="1" dirty="0" smtClean="0">
                <a:latin typeface="Courier New" pitchFamily="49" charset="0"/>
                <a:cs typeface="Courier New" pitchFamily="49" charset="0"/>
              </a:rPr>
              <a:t>//…………………………………………………………………………………………………………………………</a:t>
            </a:r>
            <a:endParaRPr lang="es-AR" sz="1400" i="1" dirty="0">
              <a:latin typeface="Courier New" pitchFamily="49" charset="0"/>
              <a:cs typeface="Courier New" pitchFamily="49" charset="0"/>
            </a:endParaRPr>
          </a:p>
          <a:p>
            <a:pPr lvl="2" algn="just"/>
            <a:endParaRPr lang="es-AR" sz="1400" i="1" dirty="0" smtClean="0">
              <a:latin typeface="Courier New" pitchFamily="49" charset="0"/>
              <a:cs typeface="Courier New" pitchFamily="49" charset="0"/>
            </a:endParaRPr>
          </a:p>
          <a:p>
            <a:pPr lvl="2" algn="just"/>
            <a:r>
              <a:rPr lang="es-AR" sz="1400" i="1" dirty="0" err="1" smtClean="0">
                <a:latin typeface="Courier New" pitchFamily="49" charset="0"/>
                <a:cs typeface="Courier New" pitchFamily="49" charset="0"/>
              </a:rPr>
              <a:t>typedef</a:t>
            </a:r>
            <a:r>
              <a:rPr lang="es-AR" sz="1400" i="1" dirty="0" smtClean="0">
                <a:latin typeface="Courier New" pitchFamily="49" charset="0"/>
                <a:cs typeface="Courier New" pitchFamily="49" charset="0"/>
              </a:rPr>
              <a:t> </a:t>
            </a:r>
            <a:r>
              <a:rPr lang="es-AR" sz="1400" i="1" dirty="0" err="1">
                <a:latin typeface="Courier New" pitchFamily="49" charset="0"/>
                <a:cs typeface="Courier New" pitchFamily="49" charset="0"/>
              </a:rPr>
              <a:t>struct</a:t>
            </a:r>
            <a:r>
              <a:rPr lang="es-AR" sz="1400" i="1" dirty="0">
                <a:latin typeface="Courier New" pitchFamily="49" charset="0"/>
                <a:cs typeface="Courier New" pitchFamily="49" charset="0"/>
              </a:rPr>
              <a:t> </a:t>
            </a:r>
            <a:r>
              <a:rPr lang="es-AR" sz="1400" i="1" dirty="0" err="1">
                <a:latin typeface="Courier New" pitchFamily="49" charset="0"/>
                <a:cs typeface="Courier New" pitchFamily="49" charset="0"/>
              </a:rPr>
              <a:t>tipo_nodo</a:t>
            </a:r>
            <a:r>
              <a:rPr lang="es-AR" sz="1400" i="1" dirty="0">
                <a:latin typeface="Courier New" pitchFamily="49" charset="0"/>
                <a:cs typeface="Courier New" pitchFamily="49" charset="0"/>
              </a:rPr>
              <a:t>{</a:t>
            </a:r>
          </a:p>
          <a:p>
            <a:pPr lvl="2" algn="just"/>
            <a:r>
              <a:rPr lang="es-AR" sz="1400" i="1" dirty="0">
                <a:latin typeface="Courier New" pitchFamily="49" charset="0"/>
                <a:cs typeface="Courier New" pitchFamily="49" charset="0"/>
              </a:rPr>
              <a:t>	</a:t>
            </a:r>
            <a:r>
              <a:rPr lang="es-AR" sz="1400" i="1" dirty="0" err="1">
                <a:latin typeface="Courier New" pitchFamily="49" charset="0"/>
                <a:cs typeface="Courier New" pitchFamily="49" charset="0"/>
              </a:rPr>
              <a:t>int</a:t>
            </a:r>
            <a:r>
              <a:rPr lang="es-AR" sz="1400" i="1" dirty="0">
                <a:latin typeface="Courier New" pitchFamily="49" charset="0"/>
                <a:cs typeface="Courier New" pitchFamily="49" charset="0"/>
              </a:rPr>
              <a:t> </a:t>
            </a:r>
            <a:r>
              <a:rPr lang="es-AR" sz="1400" i="1" dirty="0" err="1" smtClean="0">
                <a:latin typeface="Courier New" pitchFamily="49" charset="0"/>
                <a:cs typeface="Courier New" pitchFamily="49" charset="0"/>
              </a:rPr>
              <a:t>codigo</a:t>
            </a:r>
            <a:r>
              <a:rPr lang="es-AR" sz="1400" i="1" dirty="0" smtClean="0">
                <a:latin typeface="Courier New" pitchFamily="49" charset="0"/>
                <a:cs typeface="Courier New" pitchFamily="49" charset="0"/>
              </a:rPr>
              <a:t>, </a:t>
            </a:r>
            <a:r>
              <a:rPr lang="es-AR" sz="1400" i="1" dirty="0" err="1" smtClean="0">
                <a:latin typeface="Courier New" pitchFamily="49" charset="0"/>
                <a:cs typeface="Courier New" pitchFamily="49" charset="0"/>
              </a:rPr>
              <a:t>dni</a:t>
            </a:r>
            <a:r>
              <a:rPr lang="es-AR" sz="1400" i="1" dirty="0" smtClean="0">
                <a:latin typeface="Courier New" pitchFamily="49" charset="0"/>
                <a:cs typeface="Courier New" pitchFamily="49" charset="0"/>
              </a:rPr>
              <a:t>, </a:t>
            </a:r>
            <a:r>
              <a:rPr lang="es-AR" sz="1400" i="1" dirty="0" err="1" smtClean="0">
                <a:latin typeface="Courier New" pitchFamily="49" charset="0"/>
                <a:cs typeface="Courier New" pitchFamily="49" charset="0"/>
              </a:rPr>
              <a:t>antiguedad</a:t>
            </a:r>
            <a:r>
              <a:rPr lang="es-AR" sz="1400" i="1" dirty="0" smtClean="0">
                <a:latin typeface="Courier New" pitchFamily="49" charset="0"/>
                <a:cs typeface="Courier New" pitchFamily="49" charset="0"/>
              </a:rPr>
              <a:t>;</a:t>
            </a:r>
          </a:p>
          <a:p>
            <a:pPr lvl="2" algn="just"/>
            <a:r>
              <a:rPr lang="es-AR" sz="1400" i="1" dirty="0">
                <a:latin typeface="Courier New" pitchFamily="49" charset="0"/>
                <a:cs typeface="Courier New" pitchFamily="49" charset="0"/>
              </a:rPr>
              <a:t>	</a:t>
            </a:r>
            <a:r>
              <a:rPr lang="es-AR" sz="1400" i="1" dirty="0" smtClean="0">
                <a:latin typeface="Courier New" pitchFamily="49" charset="0"/>
                <a:cs typeface="Courier New" pitchFamily="49" charset="0"/>
              </a:rPr>
              <a:t>fecha ingreso;</a:t>
            </a:r>
          </a:p>
          <a:p>
            <a:pPr lvl="2" algn="just"/>
            <a:r>
              <a:rPr lang="es-AR" sz="1400" i="1" dirty="0">
                <a:latin typeface="Courier New" pitchFamily="49" charset="0"/>
                <a:cs typeface="Courier New" pitchFamily="49" charset="0"/>
              </a:rPr>
              <a:t>	</a:t>
            </a:r>
            <a:r>
              <a:rPr lang="es-AR" sz="1400" i="1" dirty="0" err="1" smtClean="0">
                <a:latin typeface="Courier New" pitchFamily="49" charset="0"/>
                <a:cs typeface="Courier New" pitchFamily="49" charset="0"/>
              </a:rPr>
              <a:t>float</a:t>
            </a:r>
            <a:r>
              <a:rPr lang="es-AR" sz="1400" i="1" dirty="0" smtClean="0">
                <a:latin typeface="Courier New" pitchFamily="49" charset="0"/>
                <a:cs typeface="Courier New" pitchFamily="49" charset="0"/>
              </a:rPr>
              <a:t> peso, impuesto;</a:t>
            </a:r>
            <a:endParaRPr lang="es-AR" sz="1400" i="1" dirty="0">
              <a:latin typeface="Courier New" pitchFamily="49" charset="0"/>
              <a:cs typeface="Courier New" pitchFamily="49" charset="0"/>
            </a:endParaRPr>
          </a:p>
          <a:p>
            <a:pPr lvl="2" algn="just"/>
            <a:r>
              <a:rPr lang="es-AR" sz="1400" i="1" dirty="0">
                <a:latin typeface="Courier New" pitchFamily="49" charset="0"/>
                <a:cs typeface="Courier New" pitchFamily="49" charset="0"/>
              </a:rPr>
              <a:t>	</a:t>
            </a:r>
            <a:r>
              <a:rPr lang="es-AR" sz="1400" i="1" dirty="0" err="1">
                <a:latin typeface="Courier New" pitchFamily="49" charset="0"/>
                <a:cs typeface="Courier New" pitchFamily="49" charset="0"/>
              </a:rPr>
              <a:t>char</a:t>
            </a:r>
            <a:r>
              <a:rPr lang="es-AR" sz="1400" i="1" dirty="0">
                <a:latin typeface="Courier New" pitchFamily="49" charset="0"/>
                <a:cs typeface="Courier New" pitchFamily="49" charset="0"/>
              </a:rPr>
              <a:t> </a:t>
            </a:r>
            <a:r>
              <a:rPr lang="es-AR" sz="1400" i="1" dirty="0" smtClean="0">
                <a:latin typeface="Courier New" pitchFamily="49" charset="0"/>
                <a:cs typeface="Courier New" pitchFamily="49" charset="0"/>
              </a:rPr>
              <a:t>origen[20], destino[30];</a:t>
            </a:r>
          </a:p>
          <a:p>
            <a:pPr lvl="2" algn="just"/>
            <a:r>
              <a:rPr lang="es-AR" sz="1400" i="1" dirty="0">
                <a:latin typeface="Courier New" pitchFamily="49" charset="0"/>
                <a:cs typeface="Courier New" pitchFamily="49" charset="0"/>
              </a:rPr>
              <a:t>	</a:t>
            </a:r>
            <a:r>
              <a:rPr lang="es-AR" sz="1400" i="1" dirty="0" err="1" smtClean="0">
                <a:latin typeface="Courier New" pitchFamily="49" charset="0"/>
                <a:cs typeface="Courier New" pitchFamily="49" charset="0"/>
              </a:rPr>
              <a:t>char</a:t>
            </a:r>
            <a:r>
              <a:rPr lang="es-AR" sz="1400" i="1" dirty="0" smtClean="0">
                <a:latin typeface="Courier New" pitchFamily="49" charset="0"/>
                <a:cs typeface="Courier New" pitchFamily="49" charset="0"/>
              </a:rPr>
              <a:t> despachante[20], destinatario[20];</a:t>
            </a:r>
            <a:endParaRPr lang="es-AR" sz="1400" i="1" dirty="0">
              <a:latin typeface="Courier New" pitchFamily="49" charset="0"/>
              <a:cs typeface="Courier New" pitchFamily="49" charset="0"/>
            </a:endParaRPr>
          </a:p>
          <a:p>
            <a:pPr lvl="2" algn="just"/>
            <a:r>
              <a:rPr lang="es-AR" sz="1400" i="1" dirty="0">
                <a:latin typeface="Courier New" pitchFamily="49" charset="0"/>
                <a:cs typeface="Courier New" pitchFamily="49" charset="0"/>
              </a:rPr>
              <a:t>	</a:t>
            </a:r>
            <a:r>
              <a:rPr lang="es-AR" sz="1400" i="1" dirty="0" err="1">
                <a:latin typeface="Courier New" pitchFamily="49" charset="0"/>
                <a:cs typeface="Courier New" pitchFamily="49" charset="0"/>
              </a:rPr>
              <a:t>struct</a:t>
            </a:r>
            <a:r>
              <a:rPr lang="es-AR" sz="1400" i="1" dirty="0">
                <a:latin typeface="Courier New" pitchFamily="49" charset="0"/>
                <a:cs typeface="Courier New" pitchFamily="49" charset="0"/>
              </a:rPr>
              <a:t> </a:t>
            </a:r>
            <a:r>
              <a:rPr lang="es-AR" sz="1400" i="1" dirty="0" err="1">
                <a:latin typeface="Courier New" pitchFamily="49" charset="0"/>
                <a:cs typeface="Courier New" pitchFamily="49" charset="0"/>
              </a:rPr>
              <a:t>tipo_nodo</a:t>
            </a:r>
            <a:r>
              <a:rPr lang="es-AR" sz="1400" i="1" dirty="0">
                <a:latin typeface="Courier New" pitchFamily="49" charset="0"/>
                <a:cs typeface="Courier New" pitchFamily="49" charset="0"/>
              </a:rPr>
              <a:t> *</a:t>
            </a:r>
            <a:r>
              <a:rPr lang="es-AR" sz="1400" i="1" dirty="0" err="1">
                <a:latin typeface="Courier New" pitchFamily="49" charset="0"/>
                <a:cs typeface="Courier New" pitchFamily="49" charset="0"/>
              </a:rPr>
              <a:t>sig</a:t>
            </a:r>
            <a:r>
              <a:rPr lang="es-AR" sz="1400" i="1" dirty="0">
                <a:latin typeface="Courier New" pitchFamily="49" charset="0"/>
                <a:cs typeface="Courier New" pitchFamily="49" charset="0"/>
              </a:rPr>
              <a:t>;</a:t>
            </a:r>
          </a:p>
          <a:p>
            <a:pPr lvl="2" algn="just"/>
            <a:r>
              <a:rPr lang="es-AR" sz="1400" i="1" dirty="0">
                <a:latin typeface="Courier New" pitchFamily="49" charset="0"/>
                <a:cs typeface="Courier New" pitchFamily="49" charset="0"/>
              </a:rPr>
              <a:t>}nodo;</a:t>
            </a:r>
          </a:p>
          <a:p>
            <a:pPr lvl="2" algn="just"/>
            <a:r>
              <a:rPr lang="es-AR" sz="1400" i="1" dirty="0">
                <a:latin typeface="Courier New" pitchFamily="49" charset="0"/>
                <a:cs typeface="Courier New" pitchFamily="49" charset="0"/>
              </a:rPr>
              <a:t>//…………………………………………………………………………………………………………………………</a:t>
            </a:r>
          </a:p>
          <a:p>
            <a:pPr lvl="2" algn="just"/>
            <a:endParaRPr lang="es-AR" sz="1400" i="1" dirty="0" smtClean="0">
              <a:latin typeface="Courier New" pitchFamily="49" charset="0"/>
              <a:cs typeface="Courier New" pitchFamily="49" charset="0"/>
            </a:endParaRPr>
          </a:p>
          <a:p>
            <a:pPr lvl="2" algn="just"/>
            <a:r>
              <a:rPr lang="es-AR" sz="1400" i="1" dirty="0" err="1" smtClean="0">
                <a:latin typeface="Courier New" pitchFamily="49" charset="0"/>
                <a:cs typeface="Courier New" pitchFamily="49" charset="0"/>
              </a:rPr>
              <a:t>typedef</a:t>
            </a:r>
            <a:r>
              <a:rPr lang="es-AR" sz="1400" i="1" dirty="0" smtClean="0">
                <a:latin typeface="Courier New" pitchFamily="49" charset="0"/>
                <a:cs typeface="Courier New" pitchFamily="49" charset="0"/>
              </a:rPr>
              <a:t> </a:t>
            </a:r>
            <a:r>
              <a:rPr lang="es-AR" sz="1400" i="1" dirty="0" err="1" smtClean="0">
                <a:latin typeface="Courier New" pitchFamily="49" charset="0"/>
                <a:cs typeface="Courier New" pitchFamily="49" charset="0"/>
              </a:rPr>
              <a:t>struct</a:t>
            </a:r>
            <a:r>
              <a:rPr lang="es-AR" sz="1400" i="1" dirty="0" smtClean="0">
                <a:latin typeface="Courier New" pitchFamily="49" charset="0"/>
                <a:cs typeface="Courier New" pitchFamily="49" charset="0"/>
              </a:rPr>
              <a:t> </a:t>
            </a:r>
            <a:r>
              <a:rPr lang="es-AR" sz="1400" i="1" dirty="0" err="1" smtClean="0">
                <a:latin typeface="Courier New" pitchFamily="49" charset="0"/>
                <a:cs typeface="Courier New" pitchFamily="49" charset="0"/>
              </a:rPr>
              <a:t>tipo_cola</a:t>
            </a:r>
            <a:r>
              <a:rPr lang="es-AR" sz="1400" i="1" dirty="0" smtClean="0">
                <a:latin typeface="Courier New" pitchFamily="49" charset="0"/>
                <a:cs typeface="Courier New" pitchFamily="49" charset="0"/>
              </a:rPr>
              <a:t>{</a:t>
            </a:r>
          </a:p>
          <a:p>
            <a:pPr lvl="2" algn="just"/>
            <a:r>
              <a:rPr lang="es-AR" sz="1400" i="1" dirty="0">
                <a:latin typeface="Courier New" pitchFamily="49" charset="0"/>
                <a:cs typeface="Courier New" pitchFamily="49" charset="0"/>
              </a:rPr>
              <a:t>	</a:t>
            </a:r>
            <a:r>
              <a:rPr lang="es-AR" sz="1400" i="1" dirty="0" smtClean="0">
                <a:latin typeface="Courier New" pitchFamily="49" charset="0"/>
                <a:cs typeface="Courier New" pitchFamily="49" charset="0"/>
              </a:rPr>
              <a:t>nodo *primero, *ultimo;</a:t>
            </a:r>
          </a:p>
          <a:p>
            <a:pPr lvl="2" algn="just"/>
            <a:r>
              <a:rPr lang="es-AR" sz="1400" i="1" dirty="0" smtClean="0">
                <a:latin typeface="Courier New" pitchFamily="49" charset="0"/>
                <a:cs typeface="Courier New" pitchFamily="49" charset="0"/>
              </a:rPr>
              <a:t>}</a:t>
            </a:r>
            <a:r>
              <a:rPr lang="es-AR" sz="1400" i="1" dirty="0" err="1" smtClean="0">
                <a:latin typeface="Courier New" pitchFamily="49" charset="0"/>
                <a:cs typeface="Courier New" pitchFamily="49" charset="0"/>
              </a:rPr>
              <a:t>t_cola</a:t>
            </a:r>
            <a:r>
              <a:rPr lang="es-AR" sz="1400" i="1" dirty="0" smtClean="0">
                <a:latin typeface="Courier New" pitchFamily="49" charset="0"/>
                <a:cs typeface="Courier New" pitchFamily="49" charset="0"/>
              </a:rPr>
              <a:t>;</a:t>
            </a:r>
          </a:p>
          <a:p>
            <a:pPr lvl="2" algn="just"/>
            <a:r>
              <a:rPr lang="es-AR" sz="1400" i="1" dirty="0" smtClean="0">
                <a:latin typeface="Courier New" pitchFamily="49" charset="0"/>
                <a:cs typeface="Courier New" pitchFamily="49" charset="0"/>
              </a:rPr>
              <a:t>//…………………………………………………………………………………………………………………………</a:t>
            </a:r>
            <a:endParaRPr lang="es-AR" sz="1400" i="1" dirty="0">
              <a:latin typeface="Courier New" pitchFamily="49" charset="0"/>
              <a:cs typeface="Courier New" pitchFamily="49" charset="0"/>
            </a:endParaRPr>
          </a:p>
          <a:p>
            <a:pPr lvl="2" algn="just"/>
            <a:endParaRPr lang="es-AR" sz="1400" i="1" dirty="0" smtClean="0">
              <a:latin typeface="Courier New" pitchFamily="49" charset="0"/>
              <a:cs typeface="Courier New" pitchFamily="49" charset="0"/>
            </a:endParaRPr>
          </a:p>
          <a:p>
            <a:pPr lvl="2" algn="just"/>
            <a:r>
              <a:rPr lang="es-AR" sz="1400" i="1" dirty="0" smtClean="0">
                <a:latin typeface="Courier New" pitchFamily="49" charset="0"/>
                <a:cs typeface="Courier New" pitchFamily="49" charset="0"/>
              </a:rPr>
              <a:t>nodo *lista, *pila;</a:t>
            </a:r>
          </a:p>
          <a:p>
            <a:pPr lvl="2" algn="just"/>
            <a:r>
              <a:rPr lang="es-AR" sz="1400" i="1" dirty="0" err="1" smtClean="0">
                <a:latin typeface="Courier New" pitchFamily="49" charset="0"/>
                <a:cs typeface="Courier New" pitchFamily="49" charset="0"/>
              </a:rPr>
              <a:t>t_cola</a:t>
            </a:r>
            <a:r>
              <a:rPr lang="es-AR" sz="1400" i="1" dirty="0" smtClean="0">
                <a:latin typeface="Courier New" pitchFamily="49" charset="0"/>
                <a:cs typeface="Courier New" pitchFamily="49" charset="0"/>
              </a:rPr>
              <a:t> cola;</a:t>
            </a:r>
          </a:p>
        </p:txBody>
      </p:sp>
    </p:spTree>
    <p:extLst>
      <p:ext uri="{BB962C8B-B14F-4D97-AF65-F5344CB8AC3E}">
        <p14:creationId xmlns:p14="http://schemas.microsoft.com/office/powerpoint/2010/main" val="36813058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11" name="10 CuadroTexto"/>
          <p:cNvSpPr txBox="1"/>
          <p:nvPr/>
        </p:nvSpPr>
        <p:spPr>
          <a:xfrm>
            <a:off x="323528" y="764704"/>
            <a:ext cx="8640960" cy="5539978"/>
          </a:xfrm>
          <a:prstGeom prst="rect">
            <a:avLst/>
          </a:prstGeom>
          <a:noFill/>
        </p:spPr>
        <p:txBody>
          <a:bodyPr wrap="square" rtlCol="0">
            <a:spAutoFit/>
          </a:bodyPr>
          <a:lstStyle/>
          <a:p>
            <a:pPr algn="just"/>
            <a:r>
              <a:rPr lang="es-AR" b="1" u="sng" cap="all" dirty="0" smtClean="0"/>
              <a:t>estrategia:</a:t>
            </a:r>
          </a:p>
          <a:p>
            <a:pPr algn="just"/>
            <a:endParaRPr lang="es-AR" sz="1600" cap="all" dirty="0" smtClean="0"/>
          </a:p>
          <a:p>
            <a:pPr algn="just"/>
            <a:r>
              <a:rPr lang="es-AR" sz="1600" cap="all" dirty="0" smtClean="0"/>
              <a:t>Cuando comienza el día se recibe una cola con los datos de los paquetes ingresados a la aduana ese día. Esa cola puede venir de un archivo o ser la salida de otro programa. A los fines prácticos, ingresaremos los datos de esta cola por teclado, al igual que los datos de la lista inicial de paquetes. Ambas cargas se realizarán en una función.</a:t>
            </a:r>
          </a:p>
          <a:p>
            <a:pPr algn="just"/>
            <a:endParaRPr lang="es-AR" sz="1600" cap="all" dirty="0"/>
          </a:p>
          <a:p>
            <a:pPr algn="just"/>
            <a:r>
              <a:rPr lang="es-AR" sz="1600" cap="all" dirty="0" smtClean="0"/>
              <a:t>La primera estructura de control será un repetir mientras la cola no esté vacía.</a:t>
            </a:r>
          </a:p>
          <a:p>
            <a:pPr algn="just"/>
            <a:endParaRPr lang="es-AR" sz="1600" cap="all" dirty="0"/>
          </a:p>
          <a:p>
            <a:pPr algn="just"/>
            <a:r>
              <a:rPr lang="es-AR" sz="1600" cap="all" dirty="0" smtClean="0"/>
              <a:t>Dentro de este mientras, desencolamos cada paquete y lo agregamos a la lista ordenada.</a:t>
            </a:r>
          </a:p>
          <a:p>
            <a:pPr algn="just"/>
            <a:endParaRPr lang="es-AR" sz="1600" cap="all" dirty="0"/>
          </a:p>
          <a:p>
            <a:pPr algn="just"/>
            <a:r>
              <a:rPr lang="es-AR" sz="1600" cap="all" dirty="0" smtClean="0"/>
              <a:t>Luego comienza la atención al público: tendremos un repetir mientras haya personas para retirar paquetes. </a:t>
            </a:r>
          </a:p>
          <a:p>
            <a:pPr algn="just"/>
            <a:endParaRPr lang="es-AR" sz="1600" cap="all" dirty="0"/>
          </a:p>
          <a:p>
            <a:pPr algn="just"/>
            <a:r>
              <a:rPr lang="es-AR" sz="1600" cap="all" dirty="0" smtClean="0"/>
              <a:t>Dentro del segundo repetir mientras, cada persona que es atendida retira un paquete: se hace la búsqueda en la lista, se retira de la lista y se muestra lo que debe cobrarse de impuesto por pantalla.</a:t>
            </a:r>
          </a:p>
          <a:p>
            <a:pPr algn="just"/>
            <a:endParaRPr lang="es-AR" sz="1600" cap="all" dirty="0"/>
          </a:p>
          <a:p>
            <a:pPr algn="just"/>
            <a:r>
              <a:rPr lang="es-AR" sz="1600" cap="all" dirty="0" smtClean="0"/>
              <a:t>Al finalizar la atención (fin del segundo repetir mientras), se muestra por pantalla el total recaudado y se recorre la lista de paquetes recursivamente retirando de la misma a los paquetes que llevan 20 días en la aduana, apilándolos en otra estructura.</a:t>
            </a:r>
            <a:endParaRPr lang="es-AR" sz="1600" cap="all" dirty="0"/>
          </a:p>
        </p:txBody>
      </p:sp>
    </p:spTree>
    <p:extLst>
      <p:ext uri="{BB962C8B-B14F-4D97-AF65-F5344CB8AC3E}">
        <p14:creationId xmlns:p14="http://schemas.microsoft.com/office/powerpoint/2010/main" val="6104067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323528" y="764704"/>
            <a:ext cx="8640960" cy="5693866"/>
          </a:xfrm>
          <a:prstGeom prst="rect">
            <a:avLst/>
          </a:prstGeom>
        </p:spPr>
        <p:txBody>
          <a:bodyPr wrap="square">
            <a:spAutoFit/>
          </a:bodyPr>
          <a:lstStyle/>
          <a:p>
            <a:r>
              <a:rPr lang="es-AR" sz="1400" dirty="0"/>
              <a:t>#</a:t>
            </a:r>
            <a:r>
              <a:rPr lang="es-AR" sz="1400" dirty="0" err="1"/>
              <a:t>include</a:t>
            </a:r>
            <a:r>
              <a:rPr lang="es-AR" sz="1400" dirty="0"/>
              <a:t>&lt;</a:t>
            </a:r>
            <a:r>
              <a:rPr lang="es-AR" sz="1400" dirty="0" err="1"/>
              <a:t>stdio.h</a:t>
            </a:r>
            <a:r>
              <a:rPr lang="es-AR" sz="1400" dirty="0"/>
              <a:t>&gt;</a:t>
            </a:r>
          </a:p>
          <a:p>
            <a:r>
              <a:rPr lang="es-AR" sz="1400" dirty="0"/>
              <a:t>#</a:t>
            </a:r>
            <a:r>
              <a:rPr lang="es-AR" sz="1400" dirty="0" err="1"/>
              <a:t>include</a:t>
            </a:r>
            <a:r>
              <a:rPr lang="es-AR" sz="1400" dirty="0"/>
              <a:t>&lt;</a:t>
            </a:r>
            <a:r>
              <a:rPr lang="es-AR" sz="1400" dirty="0" err="1"/>
              <a:t>stdlib.h</a:t>
            </a:r>
            <a:r>
              <a:rPr lang="es-AR" sz="1400" dirty="0"/>
              <a:t>&gt;</a:t>
            </a:r>
          </a:p>
          <a:p>
            <a:r>
              <a:rPr lang="es-AR" sz="1400" dirty="0" err="1"/>
              <a:t>typedef</a:t>
            </a:r>
            <a:r>
              <a:rPr lang="es-AR" sz="1400" dirty="0"/>
              <a:t> </a:t>
            </a:r>
            <a:r>
              <a:rPr lang="es-AR" sz="1400" dirty="0" err="1"/>
              <a:t>struct</a:t>
            </a:r>
            <a:r>
              <a:rPr lang="es-AR" sz="1400" dirty="0"/>
              <a:t> </a:t>
            </a:r>
            <a:r>
              <a:rPr lang="es-AR" sz="1400" dirty="0" err="1"/>
              <a:t>tipo_fecha</a:t>
            </a:r>
            <a:r>
              <a:rPr lang="es-AR" sz="1400" dirty="0"/>
              <a:t>{</a:t>
            </a:r>
          </a:p>
          <a:p>
            <a:r>
              <a:rPr lang="es-AR" sz="1400" dirty="0"/>
              <a:t>	</a:t>
            </a:r>
            <a:r>
              <a:rPr lang="es-AR" sz="1400" dirty="0" err="1"/>
              <a:t>int</a:t>
            </a:r>
            <a:r>
              <a:rPr lang="es-AR" sz="1400" dirty="0"/>
              <a:t> </a:t>
            </a:r>
            <a:r>
              <a:rPr lang="es-AR" sz="1400" dirty="0" err="1"/>
              <a:t>dia</a:t>
            </a:r>
            <a:r>
              <a:rPr lang="es-AR" sz="1400" dirty="0"/>
              <a:t>, mes, </a:t>
            </a:r>
            <a:r>
              <a:rPr lang="es-AR" sz="1400" dirty="0" err="1"/>
              <a:t>anio</a:t>
            </a:r>
            <a:r>
              <a:rPr lang="es-AR" sz="1400" dirty="0"/>
              <a:t>; //día, mes y año</a:t>
            </a:r>
          </a:p>
          <a:p>
            <a:r>
              <a:rPr lang="es-AR" sz="1400" dirty="0"/>
              <a:t>}fecha;</a:t>
            </a:r>
          </a:p>
          <a:p>
            <a:r>
              <a:rPr lang="es-AR" sz="1400" dirty="0" err="1"/>
              <a:t>typedef</a:t>
            </a:r>
            <a:r>
              <a:rPr lang="es-AR" sz="1400" dirty="0"/>
              <a:t> </a:t>
            </a:r>
            <a:r>
              <a:rPr lang="es-AR" sz="1400" dirty="0" err="1"/>
              <a:t>struct</a:t>
            </a:r>
            <a:r>
              <a:rPr lang="es-AR" sz="1400" dirty="0"/>
              <a:t> </a:t>
            </a:r>
            <a:r>
              <a:rPr lang="es-AR" sz="1400" dirty="0" err="1"/>
              <a:t>tipo_nodo</a:t>
            </a:r>
            <a:r>
              <a:rPr lang="es-AR" sz="1400" dirty="0"/>
              <a:t>{</a:t>
            </a:r>
          </a:p>
          <a:p>
            <a:r>
              <a:rPr lang="es-AR" sz="1400" dirty="0"/>
              <a:t>	</a:t>
            </a:r>
            <a:r>
              <a:rPr lang="es-AR" sz="1400" dirty="0" err="1"/>
              <a:t>int</a:t>
            </a:r>
            <a:r>
              <a:rPr lang="es-AR" sz="1400" dirty="0"/>
              <a:t> </a:t>
            </a:r>
            <a:r>
              <a:rPr lang="es-AR" sz="1400" dirty="0" err="1"/>
              <a:t>codigo</a:t>
            </a:r>
            <a:r>
              <a:rPr lang="es-AR" sz="1400" dirty="0"/>
              <a:t>, </a:t>
            </a:r>
            <a:r>
              <a:rPr lang="es-AR" sz="1400" dirty="0" err="1"/>
              <a:t>dni</a:t>
            </a:r>
            <a:r>
              <a:rPr lang="es-AR" sz="1400" dirty="0"/>
              <a:t>, </a:t>
            </a:r>
            <a:r>
              <a:rPr lang="es-AR" sz="1400" dirty="0" err="1"/>
              <a:t>antiguedad</a:t>
            </a:r>
            <a:r>
              <a:rPr lang="es-AR" sz="1400" dirty="0"/>
              <a:t>;</a:t>
            </a:r>
          </a:p>
          <a:p>
            <a:r>
              <a:rPr lang="es-AR" sz="1400" dirty="0"/>
              <a:t>	fecha ingreso;</a:t>
            </a:r>
          </a:p>
          <a:p>
            <a:r>
              <a:rPr lang="es-AR" sz="1400" dirty="0"/>
              <a:t>	</a:t>
            </a:r>
            <a:r>
              <a:rPr lang="es-AR" sz="1400" dirty="0" err="1"/>
              <a:t>float</a:t>
            </a:r>
            <a:r>
              <a:rPr lang="es-AR" sz="1400" dirty="0"/>
              <a:t> peso, impuesto;</a:t>
            </a:r>
          </a:p>
          <a:p>
            <a:r>
              <a:rPr lang="es-AR" sz="1400" dirty="0"/>
              <a:t>	</a:t>
            </a:r>
            <a:r>
              <a:rPr lang="es-AR" sz="1400" dirty="0" err="1"/>
              <a:t>char</a:t>
            </a:r>
            <a:r>
              <a:rPr lang="es-AR" sz="1400" dirty="0"/>
              <a:t> origen[20], destino[30];</a:t>
            </a:r>
          </a:p>
          <a:p>
            <a:r>
              <a:rPr lang="es-AR" sz="1400" dirty="0"/>
              <a:t>	</a:t>
            </a:r>
            <a:r>
              <a:rPr lang="es-AR" sz="1400" dirty="0" err="1"/>
              <a:t>char</a:t>
            </a:r>
            <a:r>
              <a:rPr lang="es-AR" sz="1400" dirty="0"/>
              <a:t> despachante[20], destinatario[20];</a:t>
            </a:r>
          </a:p>
          <a:p>
            <a:r>
              <a:rPr lang="es-AR" sz="1400" dirty="0"/>
              <a:t>	</a:t>
            </a:r>
            <a:r>
              <a:rPr lang="es-AR" sz="1400" dirty="0" err="1"/>
              <a:t>struct</a:t>
            </a:r>
            <a:r>
              <a:rPr lang="es-AR" sz="1400" dirty="0"/>
              <a:t> </a:t>
            </a:r>
            <a:r>
              <a:rPr lang="es-AR" sz="1400" dirty="0" err="1"/>
              <a:t>tipo_nodo</a:t>
            </a:r>
            <a:r>
              <a:rPr lang="es-AR" sz="1400" dirty="0"/>
              <a:t> *</a:t>
            </a:r>
            <a:r>
              <a:rPr lang="es-AR" sz="1400" dirty="0" err="1"/>
              <a:t>sig</a:t>
            </a:r>
            <a:r>
              <a:rPr lang="es-AR" sz="1400" dirty="0"/>
              <a:t>;</a:t>
            </a:r>
          </a:p>
          <a:p>
            <a:r>
              <a:rPr lang="es-AR" sz="1400" dirty="0"/>
              <a:t>}nodo;</a:t>
            </a:r>
          </a:p>
          <a:p>
            <a:r>
              <a:rPr lang="es-AR" sz="1400" dirty="0" err="1"/>
              <a:t>typedef</a:t>
            </a:r>
            <a:r>
              <a:rPr lang="es-AR" sz="1400" dirty="0"/>
              <a:t> </a:t>
            </a:r>
            <a:r>
              <a:rPr lang="es-AR" sz="1400" dirty="0" err="1"/>
              <a:t>struct</a:t>
            </a:r>
            <a:r>
              <a:rPr lang="es-AR" sz="1400" dirty="0"/>
              <a:t> </a:t>
            </a:r>
            <a:r>
              <a:rPr lang="es-AR" sz="1400" dirty="0" err="1"/>
              <a:t>tipo_cola</a:t>
            </a:r>
            <a:r>
              <a:rPr lang="es-AR" sz="1400" dirty="0"/>
              <a:t>{</a:t>
            </a:r>
          </a:p>
          <a:p>
            <a:r>
              <a:rPr lang="es-AR" sz="1400" dirty="0"/>
              <a:t>	nodo *primero, *ultimo;</a:t>
            </a:r>
          </a:p>
          <a:p>
            <a:r>
              <a:rPr lang="es-AR" sz="1400" dirty="0"/>
              <a:t>}</a:t>
            </a:r>
            <a:r>
              <a:rPr lang="es-AR" sz="1400" dirty="0" err="1"/>
              <a:t>t_cola</a:t>
            </a:r>
            <a:r>
              <a:rPr lang="es-AR" sz="1400" dirty="0"/>
              <a:t>;</a:t>
            </a:r>
          </a:p>
          <a:p>
            <a:r>
              <a:rPr lang="es-AR" sz="1400" dirty="0" err="1"/>
              <a:t>void</a:t>
            </a:r>
            <a:r>
              <a:rPr lang="es-AR" sz="1400" dirty="0"/>
              <a:t> </a:t>
            </a:r>
            <a:r>
              <a:rPr lang="es-AR" sz="1400" dirty="0" err="1"/>
              <a:t>crear_lista</a:t>
            </a:r>
            <a:r>
              <a:rPr lang="es-AR" sz="1400" dirty="0"/>
              <a:t>(nodo **lista);</a:t>
            </a:r>
          </a:p>
          <a:p>
            <a:r>
              <a:rPr lang="es-AR" sz="1400" dirty="0" err="1"/>
              <a:t>void</a:t>
            </a:r>
            <a:r>
              <a:rPr lang="es-AR" sz="1400" dirty="0"/>
              <a:t> </a:t>
            </a:r>
            <a:r>
              <a:rPr lang="es-AR" sz="1400" dirty="0" err="1"/>
              <a:t>crear_pila</a:t>
            </a:r>
            <a:r>
              <a:rPr lang="es-AR" sz="1400" dirty="0"/>
              <a:t>(nodo **pila);</a:t>
            </a:r>
          </a:p>
          <a:p>
            <a:r>
              <a:rPr lang="es-AR" sz="1400" dirty="0" err="1"/>
              <a:t>void</a:t>
            </a:r>
            <a:r>
              <a:rPr lang="es-AR" sz="1400" dirty="0"/>
              <a:t> </a:t>
            </a:r>
            <a:r>
              <a:rPr lang="es-AR" sz="1400" dirty="0" err="1"/>
              <a:t>crear_cola</a:t>
            </a:r>
            <a:r>
              <a:rPr lang="es-AR" sz="1400" dirty="0"/>
              <a:t>(</a:t>
            </a:r>
            <a:r>
              <a:rPr lang="es-AR" sz="1400" dirty="0" err="1"/>
              <a:t>t_cola</a:t>
            </a:r>
            <a:r>
              <a:rPr lang="es-AR" sz="1400" dirty="0"/>
              <a:t> *cola);</a:t>
            </a:r>
          </a:p>
          <a:p>
            <a:r>
              <a:rPr lang="es-AR" sz="1400" dirty="0" err="1"/>
              <a:t>void</a:t>
            </a:r>
            <a:r>
              <a:rPr lang="es-AR" sz="1400" dirty="0"/>
              <a:t> </a:t>
            </a:r>
            <a:r>
              <a:rPr lang="es-AR" sz="1400" dirty="0" err="1"/>
              <a:t>cargar_cola</a:t>
            </a:r>
            <a:r>
              <a:rPr lang="es-AR" sz="1400" dirty="0"/>
              <a:t>(</a:t>
            </a:r>
            <a:r>
              <a:rPr lang="es-AR" sz="1400" dirty="0" err="1"/>
              <a:t>t_cola</a:t>
            </a:r>
            <a:r>
              <a:rPr lang="es-AR" sz="1400" dirty="0"/>
              <a:t> *cola);</a:t>
            </a:r>
          </a:p>
          <a:p>
            <a:r>
              <a:rPr lang="es-AR" sz="1400" dirty="0" err="1"/>
              <a:t>int</a:t>
            </a:r>
            <a:r>
              <a:rPr lang="es-AR" sz="1400" dirty="0"/>
              <a:t> </a:t>
            </a:r>
            <a:r>
              <a:rPr lang="es-AR" sz="1400" dirty="0" err="1"/>
              <a:t>cola_vacia</a:t>
            </a:r>
            <a:r>
              <a:rPr lang="es-AR" sz="1400" dirty="0"/>
              <a:t>(</a:t>
            </a:r>
            <a:r>
              <a:rPr lang="es-AR" sz="1400" dirty="0" err="1"/>
              <a:t>t_cola</a:t>
            </a:r>
            <a:r>
              <a:rPr lang="es-AR" sz="1400" dirty="0"/>
              <a:t> cola);</a:t>
            </a:r>
          </a:p>
          <a:p>
            <a:r>
              <a:rPr lang="es-AR" sz="1400" dirty="0"/>
              <a:t>nodo *desencolar(</a:t>
            </a:r>
            <a:r>
              <a:rPr lang="es-AR" sz="1400" dirty="0" err="1"/>
              <a:t>t_cola</a:t>
            </a:r>
            <a:r>
              <a:rPr lang="es-AR" sz="1400" dirty="0"/>
              <a:t> *cola);</a:t>
            </a:r>
          </a:p>
          <a:p>
            <a:r>
              <a:rPr lang="es-AR" sz="1400" dirty="0" err="1"/>
              <a:t>void</a:t>
            </a:r>
            <a:r>
              <a:rPr lang="es-AR" sz="1400" dirty="0"/>
              <a:t> </a:t>
            </a:r>
            <a:r>
              <a:rPr lang="es-AR" sz="1400" dirty="0" err="1"/>
              <a:t>insertar_lista</a:t>
            </a:r>
            <a:r>
              <a:rPr lang="es-AR" sz="1400" dirty="0"/>
              <a:t>(nodo **lista, nodo *paquete);</a:t>
            </a:r>
          </a:p>
          <a:p>
            <a:r>
              <a:rPr lang="es-AR" sz="1400" dirty="0" err="1"/>
              <a:t>float</a:t>
            </a:r>
            <a:r>
              <a:rPr lang="es-AR" sz="1400" dirty="0"/>
              <a:t> </a:t>
            </a:r>
            <a:r>
              <a:rPr lang="es-AR" sz="1400" dirty="0" err="1"/>
              <a:t>retirar_paquete</a:t>
            </a:r>
            <a:r>
              <a:rPr lang="es-AR" sz="1400" dirty="0"/>
              <a:t>(nodo **lista, </a:t>
            </a:r>
            <a:r>
              <a:rPr lang="es-AR" sz="1400" dirty="0" err="1"/>
              <a:t>int</a:t>
            </a:r>
            <a:r>
              <a:rPr lang="es-AR" sz="1400" dirty="0"/>
              <a:t> </a:t>
            </a:r>
            <a:r>
              <a:rPr lang="es-AR" sz="1400" dirty="0" err="1"/>
              <a:t>dni</a:t>
            </a:r>
            <a:r>
              <a:rPr lang="es-AR" sz="1400" dirty="0"/>
              <a:t>);</a:t>
            </a:r>
          </a:p>
          <a:p>
            <a:r>
              <a:rPr lang="es-AR" sz="1400" dirty="0" err="1"/>
              <a:t>void</a:t>
            </a:r>
            <a:r>
              <a:rPr lang="es-AR" sz="1400" dirty="0"/>
              <a:t> apilar(nodo **pila, nodo *paquete);</a:t>
            </a:r>
          </a:p>
          <a:p>
            <a:r>
              <a:rPr lang="es-AR" sz="1400" dirty="0" err="1"/>
              <a:t>void</a:t>
            </a:r>
            <a:r>
              <a:rPr lang="es-AR" sz="1400" dirty="0"/>
              <a:t> </a:t>
            </a:r>
            <a:r>
              <a:rPr lang="es-AR" sz="1400" dirty="0" err="1"/>
              <a:t>recorrido_recursivo</a:t>
            </a:r>
            <a:r>
              <a:rPr lang="es-AR" sz="1400" dirty="0"/>
              <a:t>(nodo **lista, nodo **pila);</a:t>
            </a:r>
          </a:p>
        </p:txBody>
      </p:sp>
    </p:spTree>
    <p:extLst>
      <p:ext uri="{BB962C8B-B14F-4D97-AF65-F5344CB8AC3E}">
        <p14:creationId xmlns:p14="http://schemas.microsoft.com/office/powerpoint/2010/main" val="31856867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3" name="2 Rectángulo"/>
          <p:cNvSpPr/>
          <p:nvPr/>
        </p:nvSpPr>
        <p:spPr>
          <a:xfrm>
            <a:off x="467544" y="836712"/>
            <a:ext cx="8496944" cy="5632311"/>
          </a:xfrm>
          <a:prstGeom prst="rect">
            <a:avLst/>
          </a:prstGeom>
        </p:spPr>
        <p:txBody>
          <a:bodyPr wrap="square">
            <a:spAutoFit/>
          </a:bodyPr>
          <a:lstStyle/>
          <a:p>
            <a:r>
              <a:rPr lang="es-AR" sz="1200" dirty="0" err="1"/>
              <a:t>main</a:t>
            </a:r>
            <a:r>
              <a:rPr lang="es-AR" sz="1200" dirty="0"/>
              <a:t>(){</a:t>
            </a:r>
          </a:p>
          <a:p>
            <a:r>
              <a:rPr lang="es-AR" sz="1200" dirty="0"/>
              <a:t>	</a:t>
            </a:r>
            <a:r>
              <a:rPr lang="es-AR" sz="1200" dirty="0" err="1"/>
              <a:t>int</a:t>
            </a:r>
            <a:r>
              <a:rPr lang="es-AR" sz="1200" dirty="0"/>
              <a:t> </a:t>
            </a:r>
            <a:r>
              <a:rPr lang="es-AR" sz="1200" dirty="0" err="1"/>
              <a:t>dni</a:t>
            </a:r>
            <a:r>
              <a:rPr lang="es-AR" sz="1200" dirty="0"/>
              <a:t>;</a:t>
            </a:r>
          </a:p>
          <a:p>
            <a:r>
              <a:rPr lang="es-AR" sz="1200" dirty="0"/>
              <a:t>	nodo *lista, *pila, *paquete;</a:t>
            </a:r>
          </a:p>
          <a:p>
            <a:r>
              <a:rPr lang="es-AR" sz="1200" dirty="0"/>
              <a:t>	</a:t>
            </a:r>
            <a:r>
              <a:rPr lang="es-AR" sz="1200" dirty="0" err="1"/>
              <a:t>t_cola</a:t>
            </a:r>
            <a:r>
              <a:rPr lang="es-AR" sz="1200" dirty="0"/>
              <a:t> cola;</a:t>
            </a:r>
          </a:p>
          <a:p>
            <a:r>
              <a:rPr lang="es-AR" sz="1200" dirty="0"/>
              <a:t>	</a:t>
            </a:r>
            <a:r>
              <a:rPr lang="es-AR" sz="1200" dirty="0" err="1"/>
              <a:t>crear_lista</a:t>
            </a:r>
            <a:r>
              <a:rPr lang="es-AR" sz="1200" dirty="0"/>
              <a:t>(&amp;lista);</a:t>
            </a:r>
          </a:p>
          <a:p>
            <a:r>
              <a:rPr lang="es-AR" sz="1200" dirty="0"/>
              <a:t>	</a:t>
            </a:r>
            <a:r>
              <a:rPr lang="es-AR" sz="1200" dirty="0" err="1"/>
              <a:t>crear_pila</a:t>
            </a:r>
            <a:r>
              <a:rPr lang="es-AR" sz="1200" dirty="0"/>
              <a:t>(&amp;pila);</a:t>
            </a:r>
          </a:p>
          <a:p>
            <a:r>
              <a:rPr lang="es-AR" sz="1200" dirty="0"/>
              <a:t>	</a:t>
            </a:r>
            <a:r>
              <a:rPr lang="es-AR" sz="1200" dirty="0" err="1"/>
              <a:t>crear_cola</a:t>
            </a:r>
            <a:r>
              <a:rPr lang="es-AR" sz="1200" dirty="0"/>
              <a:t>(&amp;cola);</a:t>
            </a:r>
          </a:p>
          <a:p>
            <a:r>
              <a:rPr lang="es-AR" sz="1200" dirty="0"/>
              <a:t>	</a:t>
            </a:r>
            <a:r>
              <a:rPr lang="es-AR" sz="1200" dirty="0" err="1"/>
              <a:t>cargar_cola</a:t>
            </a:r>
            <a:r>
              <a:rPr lang="es-AR" sz="1200" dirty="0"/>
              <a:t>(&amp;cola);</a:t>
            </a:r>
          </a:p>
          <a:p>
            <a:r>
              <a:rPr lang="es-AR" sz="1200" dirty="0"/>
              <a:t>	</a:t>
            </a:r>
            <a:r>
              <a:rPr lang="es-AR" sz="1200" dirty="0" err="1"/>
              <a:t>int</a:t>
            </a:r>
            <a:r>
              <a:rPr lang="es-AR" sz="1200" dirty="0"/>
              <a:t> </a:t>
            </a:r>
            <a:r>
              <a:rPr lang="es-AR" sz="1200" dirty="0" err="1"/>
              <a:t>hay_personas</a:t>
            </a:r>
            <a:r>
              <a:rPr lang="es-AR" sz="1200" dirty="0"/>
              <a:t>=1;</a:t>
            </a:r>
          </a:p>
          <a:p>
            <a:r>
              <a:rPr lang="es-AR" sz="1200" dirty="0"/>
              <a:t>	</a:t>
            </a:r>
            <a:r>
              <a:rPr lang="es-AR" sz="1200" dirty="0" err="1"/>
              <a:t>float</a:t>
            </a:r>
            <a:r>
              <a:rPr lang="es-AR" sz="1200" dirty="0"/>
              <a:t> impuesto, </a:t>
            </a:r>
            <a:r>
              <a:rPr lang="es-AR" sz="1200" dirty="0" err="1"/>
              <a:t>total_impuesto</a:t>
            </a:r>
            <a:r>
              <a:rPr lang="es-AR" sz="1200" dirty="0"/>
              <a:t>=0;</a:t>
            </a:r>
          </a:p>
          <a:p>
            <a:r>
              <a:rPr lang="es-AR" sz="1200" dirty="0"/>
              <a:t>	//Ingresan nuevos paquetes a la aduana en una cola</a:t>
            </a:r>
          </a:p>
          <a:p>
            <a:r>
              <a:rPr lang="es-AR" sz="1200" dirty="0"/>
              <a:t>	</a:t>
            </a:r>
            <a:r>
              <a:rPr lang="es-AR" sz="1200" dirty="0" err="1"/>
              <a:t>while</a:t>
            </a:r>
            <a:r>
              <a:rPr lang="es-AR" sz="1200" dirty="0"/>
              <a:t>(!</a:t>
            </a:r>
            <a:r>
              <a:rPr lang="es-AR" sz="1200" dirty="0" err="1"/>
              <a:t>cola_vacia</a:t>
            </a:r>
            <a:r>
              <a:rPr lang="es-AR" sz="1200" dirty="0"/>
              <a:t>(cola)){</a:t>
            </a:r>
          </a:p>
          <a:p>
            <a:r>
              <a:rPr lang="es-AR" sz="1200" dirty="0"/>
              <a:t>		paquete=desencolar(&amp;cola);</a:t>
            </a:r>
          </a:p>
          <a:p>
            <a:r>
              <a:rPr lang="es-AR" sz="1200" dirty="0"/>
              <a:t>		</a:t>
            </a:r>
            <a:r>
              <a:rPr lang="es-AR" sz="1200" dirty="0" err="1"/>
              <a:t>insertar_lista</a:t>
            </a:r>
            <a:r>
              <a:rPr lang="es-AR" sz="1200" dirty="0"/>
              <a:t>(&amp;lista, paquete);</a:t>
            </a:r>
          </a:p>
          <a:p>
            <a:r>
              <a:rPr lang="es-AR" sz="1200" dirty="0"/>
              <a:t>	}</a:t>
            </a:r>
          </a:p>
          <a:p>
            <a:r>
              <a:rPr lang="es-AR" sz="1200" dirty="0"/>
              <a:t>	//Comienza la atención al público</a:t>
            </a:r>
          </a:p>
          <a:p>
            <a:r>
              <a:rPr lang="es-AR" sz="1200" dirty="0"/>
              <a:t>	</a:t>
            </a:r>
            <a:r>
              <a:rPr lang="es-AR" sz="1200" dirty="0" err="1"/>
              <a:t>while</a:t>
            </a:r>
            <a:r>
              <a:rPr lang="es-AR" sz="1200" dirty="0"/>
              <a:t>(</a:t>
            </a:r>
            <a:r>
              <a:rPr lang="es-AR" sz="1200" dirty="0" err="1"/>
              <a:t>hay_personas</a:t>
            </a:r>
            <a:r>
              <a:rPr lang="es-AR" sz="1200" dirty="0"/>
              <a:t>){</a:t>
            </a:r>
          </a:p>
          <a:p>
            <a:r>
              <a:rPr lang="es-AR" sz="1200" dirty="0"/>
              <a:t>		</a:t>
            </a:r>
            <a:r>
              <a:rPr lang="es-AR" sz="1200" dirty="0" err="1"/>
              <a:t>printf</a:t>
            </a:r>
            <a:r>
              <a:rPr lang="es-AR" sz="1200" dirty="0"/>
              <a:t>("Indique el DNI del destinatario: \n");</a:t>
            </a:r>
          </a:p>
          <a:p>
            <a:r>
              <a:rPr lang="es-AR" sz="1200" dirty="0"/>
              <a:t>		</a:t>
            </a:r>
            <a:r>
              <a:rPr lang="es-AR" sz="1200" dirty="0" err="1"/>
              <a:t>scanf</a:t>
            </a:r>
            <a:r>
              <a:rPr lang="es-AR" sz="1200" dirty="0"/>
              <a:t>("%d", &amp;</a:t>
            </a:r>
            <a:r>
              <a:rPr lang="es-AR" sz="1200" dirty="0" err="1"/>
              <a:t>dni</a:t>
            </a:r>
            <a:r>
              <a:rPr lang="es-AR" sz="1200" dirty="0"/>
              <a:t>);</a:t>
            </a:r>
          </a:p>
          <a:p>
            <a:r>
              <a:rPr lang="es-AR" sz="1200" dirty="0"/>
              <a:t>		impuesto=</a:t>
            </a:r>
            <a:r>
              <a:rPr lang="es-AR" sz="1200" dirty="0" err="1"/>
              <a:t>retirar_paquete</a:t>
            </a:r>
            <a:r>
              <a:rPr lang="es-AR" sz="1200" dirty="0"/>
              <a:t>(&amp;lista, </a:t>
            </a:r>
            <a:r>
              <a:rPr lang="es-AR" sz="1200" dirty="0" err="1"/>
              <a:t>dni</a:t>
            </a:r>
            <a:r>
              <a:rPr lang="es-AR" sz="1200" dirty="0"/>
              <a:t>);</a:t>
            </a:r>
          </a:p>
          <a:p>
            <a:r>
              <a:rPr lang="es-AR" sz="1200" dirty="0"/>
              <a:t>		</a:t>
            </a:r>
            <a:r>
              <a:rPr lang="es-AR" sz="1200" dirty="0" err="1"/>
              <a:t>total_impuesto</a:t>
            </a:r>
            <a:r>
              <a:rPr lang="es-AR" sz="1200" dirty="0"/>
              <a:t>+=impuesto;</a:t>
            </a:r>
          </a:p>
          <a:p>
            <a:r>
              <a:rPr lang="es-AR" sz="1200" dirty="0"/>
              <a:t>		</a:t>
            </a:r>
            <a:r>
              <a:rPr lang="es-AR" sz="1200" dirty="0" err="1"/>
              <a:t>printf</a:t>
            </a:r>
            <a:r>
              <a:rPr lang="es-AR" sz="1200" dirty="0"/>
              <a:t>("Indique si hay más personas, 0 par salir: \n");</a:t>
            </a:r>
          </a:p>
          <a:p>
            <a:r>
              <a:rPr lang="es-AR" sz="1200" dirty="0"/>
              <a:t>		</a:t>
            </a:r>
            <a:r>
              <a:rPr lang="es-AR" sz="1200" dirty="0" err="1"/>
              <a:t>scanf</a:t>
            </a:r>
            <a:r>
              <a:rPr lang="es-AR" sz="1200" dirty="0"/>
              <a:t>("%d", &amp;</a:t>
            </a:r>
            <a:r>
              <a:rPr lang="es-AR" sz="1200" dirty="0" err="1"/>
              <a:t>hay_personas</a:t>
            </a:r>
            <a:r>
              <a:rPr lang="es-AR" sz="1200" dirty="0"/>
              <a:t>);</a:t>
            </a:r>
          </a:p>
          <a:p>
            <a:r>
              <a:rPr lang="es-AR" sz="1200" dirty="0"/>
              <a:t>	}</a:t>
            </a:r>
          </a:p>
          <a:p>
            <a:r>
              <a:rPr lang="es-AR" sz="1200" dirty="0"/>
              <a:t>	//Recaudado por impuesto:</a:t>
            </a:r>
          </a:p>
          <a:p>
            <a:r>
              <a:rPr lang="es-AR" sz="1200" dirty="0"/>
              <a:t>	</a:t>
            </a:r>
            <a:r>
              <a:rPr lang="es-AR" sz="1200" dirty="0" err="1"/>
              <a:t>printf</a:t>
            </a:r>
            <a:r>
              <a:rPr lang="es-AR" sz="1200" dirty="0"/>
              <a:t>("El total recaudado fue de: %f", </a:t>
            </a:r>
            <a:r>
              <a:rPr lang="es-AR" sz="1200" dirty="0" err="1"/>
              <a:t>total_impuesto</a:t>
            </a:r>
            <a:r>
              <a:rPr lang="es-AR" sz="1200" dirty="0"/>
              <a:t>);</a:t>
            </a:r>
          </a:p>
          <a:p>
            <a:r>
              <a:rPr lang="es-AR" sz="1200" dirty="0"/>
              <a:t>	//Recorrido recursivo</a:t>
            </a:r>
          </a:p>
          <a:p>
            <a:r>
              <a:rPr lang="es-AR" sz="1200" dirty="0"/>
              <a:t>	</a:t>
            </a:r>
            <a:r>
              <a:rPr lang="es-AR" sz="1200" dirty="0" err="1"/>
              <a:t>recorrido_recursivo</a:t>
            </a:r>
            <a:r>
              <a:rPr lang="es-AR" sz="1200" dirty="0"/>
              <a:t>(&amp;lista, &amp;pila);</a:t>
            </a:r>
          </a:p>
          <a:p>
            <a:r>
              <a:rPr lang="es-AR" sz="1200" dirty="0"/>
              <a:t>	</a:t>
            </a:r>
            <a:r>
              <a:rPr lang="es-AR" sz="1200" dirty="0" err="1"/>
              <a:t>system</a:t>
            </a:r>
            <a:r>
              <a:rPr lang="es-AR" sz="1200" dirty="0"/>
              <a:t>("pause");</a:t>
            </a:r>
          </a:p>
          <a:p>
            <a:r>
              <a:rPr lang="es-AR" sz="1200" dirty="0"/>
              <a:t>}</a:t>
            </a:r>
          </a:p>
        </p:txBody>
      </p:sp>
    </p:spTree>
    <p:extLst>
      <p:ext uri="{BB962C8B-B14F-4D97-AF65-F5344CB8AC3E}">
        <p14:creationId xmlns:p14="http://schemas.microsoft.com/office/powerpoint/2010/main" val="2912373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07504" y="836712"/>
            <a:ext cx="8928992" cy="5401479"/>
          </a:xfrm>
          <a:prstGeom prst="rect">
            <a:avLst/>
          </a:prstGeom>
        </p:spPr>
        <p:txBody>
          <a:bodyPr wrap="square">
            <a:spAutoFit/>
          </a:bodyPr>
          <a:lstStyle/>
          <a:p>
            <a:pPr algn="just"/>
            <a:r>
              <a:rPr lang="es-AR" sz="1500" b="1" u="sng" dirty="0"/>
              <a:t>Ejercicio N° 3:</a:t>
            </a:r>
            <a:endParaRPr lang="es-AR" sz="1500" dirty="0"/>
          </a:p>
          <a:p>
            <a:pPr algn="just"/>
            <a:r>
              <a:rPr lang="es-AR" sz="1500" dirty="0"/>
              <a:t>Un Banco atiende a sus clientes de 10 a 15 horas. El proceso de atención al público tiene cierta particularidad por la limitación de espacio físico que existe de tal forma que se atienden a los clientes por "turnos", haciendo ingresar a todos los clientes que aguardan afuera del local hasta un máximo de 25, a los que se los ordenará en la recepción para su posterior atención. La forma de ordenarlos es a través de una cola con prioridades. El proceso de atención a clientes en cada "turno" es el siguiente: 1) Existe una lista ordenada con los datos de todos los clientes que alguna vez fueron atendidos en el lugar, previamente cargada en memoria. 2) Los datos que mantiene la lista de los clientes son los siguientes: nombre, apellido, edad, teléfono, domicilio, tipo de documento, número de documento y cantidad de veces atendido hasta el momento. 3) La lista se mantiene ordenada por número de documento. 4) A medida que ingresan los clientes, el recepcionista le pide el documento y se verifica si está registrado (si ya está en la lista de clientes). 5) Si el cliente ya estaba registrado, entonces se incrementa en uno la cantidad de veces que fue atendido en el mes. 6) Si no está registrado, se le pide el resto de los datos y se lo registra en el momento. 7) De acuerdo a ciertas características propias del cliente y el tipo de trámite a realizar (edad avanzada, embarazada, trámite de cuenta corriente, compra o venta de dólares, plazo fijo, etc.) se asigna al cliente una prioridad de 1 a 5 y se encola para su posterior atención en una cola con prioridad. 8) Para atender a los clientes hay 5 empleados que van llamando a los clientes de a uno (desencolándolos). 9) Para desencolar un cliente se llaman primero a todos los clientes con prioridad uno, luego a los de prioridad dos y así hasta vaciar la cola. Para aquellos clientes que tienen la misma prioridad, se atiende primero al que llego antes (comportamiento de una cola con 5 prioridades). 10) Al terminar el día (el cual posee un número no determinado de "turnos") el encargado recorre la lista recursivamente apilando todos los clientes (se usa una lista enlazada con comportamiento de pila) que fueron atendidos 10 veces (contador de veces que fue atendido cada cliente) para enviar la información al gerente que les hará llegar un presente (cupón, beneficio, etc.). A todos los clientes que son apilados se les resetea (pone en 0) el contador de veces atendido en el pasado.</a:t>
            </a:r>
          </a:p>
        </p:txBody>
      </p:sp>
    </p:spTree>
    <p:extLst>
      <p:ext uri="{BB962C8B-B14F-4D97-AF65-F5344CB8AC3E}">
        <p14:creationId xmlns:p14="http://schemas.microsoft.com/office/powerpoint/2010/main" val="18976580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3" name="2 Rectángulo"/>
          <p:cNvSpPr/>
          <p:nvPr/>
        </p:nvSpPr>
        <p:spPr>
          <a:xfrm>
            <a:off x="395536" y="908720"/>
            <a:ext cx="8424936" cy="5078313"/>
          </a:xfrm>
          <a:prstGeom prst="rect">
            <a:avLst/>
          </a:prstGeom>
        </p:spPr>
        <p:txBody>
          <a:bodyPr wrap="square">
            <a:spAutoFit/>
          </a:bodyPr>
          <a:lstStyle/>
          <a:p>
            <a:r>
              <a:rPr lang="es-AR" dirty="0" err="1"/>
              <a:t>void</a:t>
            </a:r>
            <a:r>
              <a:rPr lang="es-AR" dirty="0"/>
              <a:t> </a:t>
            </a:r>
            <a:r>
              <a:rPr lang="es-AR" dirty="0" err="1"/>
              <a:t>crear_lista</a:t>
            </a:r>
            <a:r>
              <a:rPr lang="es-AR" dirty="0"/>
              <a:t>(nodo **lista){</a:t>
            </a:r>
          </a:p>
          <a:p>
            <a:r>
              <a:rPr lang="es-AR" dirty="0"/>
              <a:t>	*lista=NULL;</a:t>
            </a:r>
          </a:p>
          <a:p>
            <a:r>
              <a:rPr lang="es-AR" dirty="0"/>
              <a:t>}</a:t>
            </a:r>
          </a:p>
          <a:p>
            <a:r>
              <a:rPr lang="es-AR" dirty="0" err="1"/>
              <a:t>void</a:t>
            </a:r>
            <a:r>
              <a:rPr lang="es-AR" dirty="0"/>
              <a:t> </a:t>
            </a:r>
            <a:r>
              <a:rPr lang="es-AR" dirty="0" err="1"/>
              <a:t>crear_pila</a:t>
            </a:r>
            <a:r>
              <a:rPr lang="es-AR" dirty="0"/>
              <a:t>(nodo **pila){</a:t>
            </a:r>
          </a:p>
          <a:p>
            <a:r>
              <a:rPr lang="es-AR" dirty="0"/>
              <a:t>	*pila=NULL;</a:t>
            </a:r>
          </a:p>
          <a:p>
            <a:r>
              <a:rPr lang="es-AR" dirty="0"/>
              <a:t>}</a:t>
            </a:r>
          </a:p>
          <a:p>
            <a:r>
              <a:rPr lang="es-AR" dirty="0" err="1"/>
              <a:t>void</a:t>
            </a:r>
            <a:r>
              <a:rPr lang="es-AR" dirty="0"/>
              <a:t> </a:t>
            </a:r>
            <a:r>
              <a:rPr lang="es-AR" dirty="0" err="1"/>
              <a:t>crear_cola</a:t>
            </a:r>
            <a:r>
              <a:rPr lang="es-AR" dirty="0"/>
              <a:t>(</a:t>
            </a:r>
            <a:r>
              <a:rPr lang="es-AR" dirty="0" err="1"/>
              <a:t>t_cola</a:t>
            </a:r>
            <a:r>
              <a:rPr lang="es-AR" dirty="0"/>
              <a:t> *cola){</a:t>
            </a:r>
          </a:p>
          <a:p>
            <a:r>
              <a:rPr lang="es-AR" dirty="0"/>
              <a:t>	cola-&gt;primero=NULL;</a:t>
            </a:r>
          </a:p>
          <a:p>
            <a:r>
              <a:rPr lang="es-AR" dirty="0"/>
              <a:t>	cola-&gt;ultimo=NULL;</a:t>
            </a:r>
          </a:p>
          <a:p>
            <a:r>
              <a:rPr lang="es-AR" dirty="0"/>
              <a:t>}</a:t>
            </a:r>
          </a:p>
          <a:p>
            <a:r>
              <a:rPr lang="es-AR" dirty="0" err="1"/>
              <a:t>void</a:t>
            </a:r>
            <a:r>
              <a:rPr lang="es-AR" dirty="0"/>
              <a:t> </a:t>
            </a:r>
            <a:r>
              <a:rPr lang="es-AR" dirty="0" err="1"/>
              <a:t>cargar_cola</a:t>
            </a:r>
            <a:r>
              <a:rPr lang="es-AR" dirty="0"/>
              <a:t>(</a:t>
            </a:r>
            <a:r>
              <a:rPr lang="es-AR" dirty="0" err="1"/>
              <a:t>t_cola</a:t>
            </a:r>
            <a:r>
              <a:rPr lang="es-AR" dirty="0"/>
              <a:t> *cola){</a:t>
            </a:r>
          </a:p>
          <a:p>
            <a:r>
              <a:rPr lang="es-AR" dirty="0"/>
              <a:t>	</a:t>
            </a:r>
            <a:r>
              <a:rPr lang="es-AR" dirty="0" err="1"/>
              <a:t>int</a:t>
            </a:r>
            <a:r>
              <a:rPr lang="es-AR" dirty="0"/>
              <a:t> </a:t>
            </a:r>
            <a:r>
              <a:rPr lang="es-AR" dirty="0" err="1"/>
              <a:t>cod</a:t>
            </a:r>
            <a:r>
              <a:rPr lang="es-AR" dirty="0"/>
              <a:t>;</a:t>
            </a:r>
          </a:p>
          <a:p>
            <a:r>
              <a:rPr lang="es-AR" dirty="0"/>
              <a:t>	</a:t>
            </a:r>
            <a:r>
              <a:rPr lang="es-AR" dirty="0" err="1"/>
              <a:t>printf</a:t>
            </a:r>
            <a:r>
              <a:rPr lang="es-AR" dirty="0"/>
              <a:t>("Ingrese el código del paquete, 0 par salir: \n");</a:t>
            </a:r>
          </a:p>
          <a:p>
            <a:r>
              <a:rPr lang="es-AR" dirty="0"/>
              <a:t>	</a:t>
            </a:r>
            <a:r>
              <a:rPr lang="es-AR" dirty="0" err="1"/>
              <a:t>scanf</a:t>
            </a:r>
            <a:r>
              <a:rPr lang="es-AR" dirty="0"/>
              <a:t>("%d", &amp;</a:t>
            </a:r>
            <a:r>
              <a:rPr lang="es-AR" dirty="0" err="1"/>
              <a:t>cod</a:t>
            </a:r>
            <a:r>
              <a:rPr lang="es-AR" dirty="0"/>
              <a:t>);</a:t>
            </a:r>
          </a:p>
          <a:p>
            <a:r>
              <a:rPr lang="es-AR" dirty="0"/>
              <a:t>	</a:t>
            </a:r>
            <a:r>
              <a:rPr lang="es-AR" dirty="0" err="1"/>
              <a:t>while</a:t>
            </a:r>
            <a:r>
              <a:rPr lang="es-AR" dirty="0"/>
              <a:t>(</a:t>
            </a:r>
            <a:r>
              <a:rPr lang="es-AR" dirty="0" err="1"/>
              <a:t>cod</a:t>
            </a:r>
            <a:r>
              <a:rPr lang="es-AR" dirty="0"/>
              <a:t>!=0){</a:t>
            </a:r>
          </a:p>
          <a:p>
            <a:r>
              <a:rPr lang="es-AR" dirty="0"/>
              <a:t>		nodo *nuevo=(nodo *)</a:t>
            </a:r>
            <a:r>
              <a:rPr lang="es-AR" dirty="0" err="1"/>
              <a:t>malloc</a:t>
            </a:r>
            <a:r>
              <a:rPr lang="es-AR" dirty="0"/>
              <a:t>(</a:t>
            </a:r>
            <a:r>
              <a:rPr lang="es-AR" dirty="0" err="1"/>
              <a:t>sizeof</a:t>
            </a:r>
            <a:r>
              <a:rPr lang="es-AR" dirty="0"/>
              <a:t>(nodo));</a:t>
            </a:r>
          </a:p>
          <a:p>
            <a:r>
              <a:rPr lang="es-AR" dirty="0"/>
              <a:t>		nuevo-&gt;</a:t>
            </a:r>
            <a:r>
              <a:rPr lang="es-AR" dirty="0" err="1"/>
              <a:t>codigo</a:t>
            </a:r>
            <a:r>
              <a:rPr lang="es-AR" dirty="0"/>
              <a:t>=</a:t>
            </a:r>
            <a:r>
              <a:rPr lang="es-AR" dirty="0" err="1"/>
              <a:t>cod</a:t>
            </a:r>
            <a:r>
              <a:rPr lang="es-AR" dirty="0"/>
              <a:t>;</a:t>
            </a:r>
          </a:p>
          <a:p>
            <a:r>
              <a:rPr lang="es-AR" dirty="0"/>
              <a:t>		nuevo-&gt;</a:t>
            </a:r>
            <a:r>
              <a:rPr lang="es-AR" dirty="0" err="1"/>
              <a:t>antiguedad</a:t>
            </a:r>
            <a:r>
              <a:rPr lang="es-AR" dirty="0"/>
              <a:t>=0;</a:t>
            </a:r>
          </a:p>
        </p:txBody>
      </p:sp>
    </p:spTree>
    <p:extLst>
      <p:ext uri="{BB962C8B-B14F-4D97-AF65-F5344CB8AC3E}">
        <p14:creationId xmlns:p14="http://schemas.microsoft.com/office/powerpoint/2010/main" val="10748932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3" name="2 Rectángulo"/>
          <p:cNvSpPr/>
          <p:nvPr/>
        </p:nvSpPr>
        <p:spPr>
          <a:xfrm>
            <a:off x="323528" y="836712"/>
            <a:ext cx="8568952" cy="5416868"/>
          </a:xfrm>
          <a:prstGeom prst="rect">
            <a:avLst/>
          </a:prstGeom>
        </p:spPr>
        <p:txBody>
          <a:bodyPr wrap="square">
            <a:spAutoFit/>
          </a:bodyPr>
          <a:lstStyle/>
          <a:p>
            <a:r>
              <a:rPr lang="es-AR" sz="1600" dirty="0"/>
              <a:t>		</a:t>
            </a:r>
            <a:r>
              <a:rPr lang="es-AR" sz="1600" dirty="0" err="1"/>
              <a:t>printf</a:t>
            </a:r>
            <a:r>
              <a:rPr lang="es-AR" sz="1600" dirty="0"/>
              <a:t>("Ingrese el despachante: \n");</a:t>
            </a:r>
          </a:p>
          <a:p>
            <a:r>
              <a:rPr lang="es-AR" sz="1600" dirty="0"/>
              <a:t>		</a:t>
            </a:r>
            <a:r>
              <a:rPr lang="es-AR" sz="1600" dirty="0" err="1"/>
              <a:t>scanf</a:t>
            </a:r>
            <a:r>
              <a:rPr lang="es-AR" sz="1600" dirty="0"/>
              <a:t>("%s", nuevo-&gt;despachante);</a:t>
            </a:r>
          </a:p>
          <a:p>
            <a:r>
              <a:rPr lang="es-AR" sz="1600" dirty="0"/>
              <a:t>		</a:t>
            </a:r>
            <a:r>
              <a:rPr lang="es-AR" sz="1600" dirty="0" err="1"/>
              <a:t>printf</a:t>
            </a:r>
            <a:r>
              <a:rPr lang="es-AR" sz="1600" dirty="0"/>
              <a:t>("Ingrese el destinatario: \n");</a:t>
            </a:r>
          </a:p>
          <a:p>
            <a:r>
              <a:rPr lang="es-AR" sz="1600" dirty="0"/>
              <a:t>		</a:t>
            </a:r>
            <a:r>
              <a:rPr lang="es-AR" sz="1600" dirty="0" err="1"/>
              <a:t>scanf</a:t>
            </a:r>
            <a:r>
              <a:rPr lang="es-AR" sz="1600" dirty="0"/>
              <a:t>("%s", nuevo-&gt;destinatario);</a:t>
            </a:r>
          </a:p>
          <a:p>
            <a:r>
              <a:rPr lang="es-AR" sz="1600" dirty="0"/>
              <a:t>		</a:t>
            </a:r>
            <a:r>
              <a:rPr lang="es-AR" sz="1600" dirty="0" err="1"/>
              <a:t>printf</a:t>
            </a:r>
            <a:r>
              <a:rPr lang="es-AR" sz="1600" dirty="0"/>
              <a:t>("Ingrese el origen: \n");</a:t>
            </a:r>
          </a:p>
          <a:p>
            <a:r>
              <a:rPr lang="es-AR" sz="1600" dirty="0"/>
              <a:t>		</a:t>
            </a:r>
            <a:r>
              <a:rPr lang="es-AR" sz="1600" dirty="0" err="1"/>
              <a:t>scanf</a:t>
            </a:r>
            <a:r>
              <a:rPr lang="es-AR" sz="1600" dirty="0"/>
              <a:t>("%s", nuevo-&gt;origen);</a:t>
            </a:r>
          </a:p>
          <a:p>
            <a:r>
              <a:rPr lang="es-AR" sz="1600" dirty="0"/>
              <a:t>		</a:t>
            </a:r>
            <a:r>
              <a:rPr lang="es-AR" sz="1600" dirty="0" err="1"/>
              <a:t>printf</a:t>
            </a:r>
            <a:r>
              <a:rPr lang="es-AR" sz="1600" dirty="0"/>
              <a:t>("Ingrese el destino: \n");</a:t>
            </a:r>
          </a:p>
          <a:p>
            <a:r>
              <a:rPr lang="es-AR" sz="1600" dirty="0"/>
              <a:t>		</a:t>
            </a:r>
            <a:r>
              <a:rPr lang="es-AR" sz="1600" dirty="0" err="1"/>
              <a:t>scanf</a:t>
            </a:r>
            <a:r>
              <a:rPr lang="es-AR" sz="1600" dirty="0"/>
              <a:t>("%s", nuevo-&gt;destino);</a:t>
            </a:r>
          </a:p>
          <a:p>
            <a:r>
              <a:rPr lang="es-AR" sz="1600" dirty="0"/>
              <a:t>		</a:t>
            </a:r>
            <a:r>
              <a:rPr lang="es-AR" sz="1600" dirty="0" err="1"/>
              <a:t>printf</a:t>
            </a:r>
            <a:r>
              <a:rPr lang="es-AR" sz="1600" dirty="0"/>
              <a:t>("Ingrese el peso: \n");</a:t>
            </a:r>
          </a:p>
          <a:p>
            <a:r>
              <a:rPr lang="es-AR" sz="1600" dirty="0"/>
              <a:t>		</a:t>
            </a:r>
            <a:r>
              <a:rPr lang="es-AR" sz="1600" dirty="0" err="1"/>
              <a:t>scanf</a:t>
            </a:r>
            <a:r>
              <a:rPr lang="es-AR" sz="1600" dirty="0"/>
              <a:t>("%f", nuevo-&gt;peso);</a:t>
            </a:r>
          </a:p>
          <a:p>
            <a:r>
              <a:rPr lang="es-AR" sz="1600" dirty="0"/>
              <a:t>		</a:t>
            </a:r>
            <a:r>
              <a:rPr lang="es-AR" sz="1600" dirty="0" err="1"/>
              <a:t>printf</a:t>
            </a:r>
            <a:r>
              <a:rPr lang="es-AR" sz="1600" dirty="0"/>
              <a:t>("Ingrese el impuesto: \n");</a:t>
            </a:r>
          </a:p>
          <a:p>
            <a:r>
              <a:rPr lang="es-AR" sz="1600" dirty="0"/>
              <a:t>		</a:t>
            </a:r>
            <a:r>
              <a:rPr lang="es-AR" sz="1600" dirty="0" err="1"/>
              <a:t>scanf</a:t>
            </a:r>
            <a:r>
              <a:rPr lang="es-AR" sz="1600" dirty="0"/>
              <a:t>("%f", nuevo-&gt;impuesto);</a:t>
            </a:r>
          </a:p>
          <a:p>
            <a:r>
              <a:rPr lang="es-AR" sz="1600" dirty="0"/>
              <a:t>		</a:t>
            </a:r>
            <a:r>
              <a:rPr lang="es-AR" sz="1600" dirty="0" err="1"/>
              <a:t>printf</a:t>
            </a:r>
            <a:r>
              <a:rPr lang="es-AR" sz="1600" dirty="0"/>
              <a:t>("Ingrese el </a:t>
            </a:r>
            <a:r>
              <a:rPr lang="es-AR" sz="1600" dirty="0" err="1"/>
              <a:t>dni</a:t>
            </a:r>
            <a:r>
              <a:rPr lang="es-AR" sz="1600" dirty="0"/>
              <a:t>: \n");</a:t>
            </a:r>
          </a:p>
          <a:p>
            <a:r>
              <a:rPr lang="es-AR" sz="1600" dirty="0"/>
              <a:t>		</a:t>
            </a:r>
            <a:r>
              <a:rPr lang="es-AR" sz="1600" dirty="0" err="1"/>
              <a:t>scanf</a:t>
            </a:r>
            <a:r>
              <a:rPr lang="es-AR" sz="1600" dirty="0"/>
              <a:t>("%d", nuevo-&gt;</a:t>
            </a:r>
            <a:r>
              <a:rPr lang="es-AR" sz="1600" dirty="0" err="1"/>
              <a:t>dni</a:t>
            </a:r>
            <a:r>
              <a:rPr lang="es-AR" sz="1600" dirty="0"/>
              <a:t>);</a:t>
            </a:r>
          </a:p>
          <a:p>
            <a:r>
              <a:rPr lang="es-AR" sz="1600" dirty="0"/>
              <a:t>		</a:t>
            </a:r>
            <a:r>
              <a:rPr lang="es-AR" sz="1600" dirty="0" err="1"/>
              <a:t>printf</a:t>
            </a:r>
            <a:r>
              <a:rPr lang="es-AR" sz="1600" dirty="0"/>
              <a:t>("Ingrese el </a:t>
            </a:r>
            <a:r>
              <a:rPr lang="es-AR" sz="1600" dirty="0" err="1"/>
              <a:t>dia</a:t>
            </a:r>
            <a:r>
              <a:rPr lang="es-AR" sz="1600" dirty="0"/>
              <a:t>: \n");</a:t>
            </a:r>
          </a:p>
          <a:p>
            <a:r>
              <a:rPr lang="es-AR" sz="1600" dirty="0"/>
              <a:t>		</a:t>
            </a:r>
            <a:r>
              <a:rPr lang="es-AR" sz="1600" dirty="0" err="1"/>
              <a:t>scanf</a:t>
            </a:r>
            <a:r>
              <a:rPr lang="es-AR" sz="1600" dirty="0"/>
              <a:t>("%d", nuevo-&gt;</a:t>
            </a:r>
            <a:r>
              <a:rPr lang="es-AR" sz="1600" dirty="0" err="1"/>
              <a:t>ingreso.dia</a:t>
            </a:r>
            <a:r>
              <a:rPr lang="es-AR" sz="1600" dirty="0"/>
              <a:t>);</a:t>
            </a:r>
          </a:p>
          <a:p>
            <a:r>
              <a:rPr lang="es-AR" sz="1600" dirty="0"/>
              <a:t>		</a:t>
            </a:r>
            <a:r>
              <a:rPr lang="es-AR" sz="1600" dirty="0" err="1"/>
              <a:t>printf</a:t>
            </a:r>
            <a:r>
              <a:rPr lang="es-AR" sz="1600" dirty="0"/>
              <a:t>("Ingrese el mes: \n");</a:t>
            </a:r>
          </a:p>
          <a:p>
            <a:r>
              <a:rPr lang="es-AR" sz="1600" dirty="0"/>
              <a:t>		</a:t>
            </a:r>
            <a:r>
              <a:rPr lang="es-AR" sz="1600" dirty="0" err="1"/>
              <a:t>scanf</a:t>
            </a:r>
            <a:r>
              <a:rPr lang="es-AR" sz="1600" dirty="0"/>
              <a:t>("%d", nuevo-&gt;</a:t>
            </a:r>
            <a:r>
              <a:rPr lang="es-AR" sz="1600" dirty="0" err="1"/>
              <a:t>ingreso.mes</a:t>
            </a:r>
            <a:r>
              <a:rPr lang="es-AR" sz="1600" dirty="0"/>
              <a:t>);</a:t>
            </a:r>
          </a:p>
          <a:p>
            <a:r>
              <a:rPr lang="es-AR" sz="1600" dirty="0"/>
              <a:t>		</a:t>
            </a:r>
            <a:r>
              <a:rPr lang="es-AR" sz="1600" dirty="0" err="1"/>
              <a:t>printf</a:t>
            </a:r>
            <a:r>
              <a:rPr lang="es-AR" sz="1600" dirty="0"/>
              <a:t>("Ingrese el año: \n");</a:t>
            </a:r>
          </a:p>
          <a:p>
            <a:r>
              <a:rPr lang="es-AR" sz="1600" dirty="0"/>
              <a:t>		</a:t>
            </a:r>
            <a:r>
              <a:rPr lang="es-AR" sz="1600" dirty="0" err="1"/>
              <a:t>scanf</a:t>
            </a:r>
            <a:r>
              <a:rPr lang="es-AR" sz="1600" dirty="0"/>
              <a:t>("%d", nuevo-&gt;</a:t>
            </a:r>
            <a:r>
              <a:rPr lang="es-AR" sz="1600" dirty="0" err="1"/>
              <a:t>ingreso.anio</a:t>
            </a:r>
            <a:r>
              <a:rPr lang="es-AR" sz="1600" dirty="0"/>
              <a:t>);</a:t>
            </a:r>
          </a:p>
          <a:p>
            <a:r>
              <a:rPr lang="es-AR" sz="1600" dirty="0"/>
              <a:t>		nuevo-&gt;</a:t>
            </a:r>
            <a:r>
              <a:rPr lang="es-AR" sz="1600" dirty="0" err="1"/>
              <a:t>sig</a:t>
            </a:r>
            <a:r>
              <a:rPr lang="es-AR" sz="1600" dirty="0"/>
              <a:t>=NULL;</a:t>
            </a:r>
          </a:p>
        </p:txBody>
      </p:sp>
    </p:spTree>
    <p:extLst>
      <p:ext uri="{BB962C8B-B14F-4D97-AF65-F5344CB8AC3E}">
        <p14:creationId xmlns:p14="http://schemas.microsoft.com/office/powerpoint/2010/main" val="10748932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3" name="2 Rectángulo"/>
          <p:cNvSpPr/>
          <p:nvPr/>
        </p:nvSpPr>
        <p:spPr>
          <a:xfrm>
            <a:off x="467544" y="764704"/>
            <a:ext cx="8496944" cy="5940088"/>
          </a:xfrm>
          <a:prstGeom prst="rect">
            <a:avLst/>
          </a:prstGeom>
        </p:spPr>
        <p:txBody>
          <a:bodyPr wrap="square">
            <a:spAutoFit/>
          </a:bodyPr>
          <a:lstStyle/>
          <a:p>
            <a:r>
              <a:rPr lang="es-AR" sz="1600" dirty="0"/>
              <a:t>		</a:t>
            </a:r>
            <a:r>
              <a:rPr lang="es-AR" sz="1600" dirty="0" err="1"/>
              <a:t>if</a:t>
            </a:r>
            <a:r>
              <a:rPr lang="es-AR" sz="1600" dirty="0"/>
              <a:t>(cola-&gt;primero==NULL){</a:t>
            </a:r>
          </a:p>
          <a:p>
            <a:r>
              <a:rPr lang="es-AR" sz="1600" dirty="0"/>
              <a:t>			cola-&gt;primero=nuevo;</a:t>
            </a:r>
          </a:p>
          <a:p>
            <a:r>
              <a:rPr lang="es-AR" sz="1600" dirty="0"/>
              <a:t>			cola-&gt;ultimo=nuevo;</a:t>
            </a:r>
          </a:p>
          <a:p>
            <a:r>
              <a:rPr lang="es-AR" sz="1600" dirty="0"/>
              <a:t>		}</a:t>
            </a:r>
            <a:r>
              <a:rPr lang="es-AR" sz="1600" dirty="0" err="1"/>
              <a:t>else</a:t>
            </a:r>
            <a:r>
              <a:rPr lang="es-AR" sz="1600" dirty="0"/>
              <a:t>{</a:t>
            </a:r>
          </a:p>
          <a:p>
            <a:r>
              <a:rPr lang="es-AR" sz="1600" dirty="0"/>
              <a:t>			cola-&gt;ultimo-&gt;</a:t>
            </a:r>
            <a:r>
              <a:rPr lang="es-AR" sz="1600" dirty="0" err="1"/>
              <a:t>sig</a:t>
            </a:r>
            <a:r>
              <a:rPr lang="es-AR" sz="1600" dirty="0"/>
              <a:t>=nuevo;</a:t>
            </a:r>
          </a:p>
          <a:p>
            <a:r>
              <a:rPr lang="es-AR" sz="1600" dirty="0"/>
              <a:t>			cola-&gt;ultimo=nuevo;</a:t>
            </a:r>
          </a:p>
          <a:p>
            <a:r>
              <a:rPr lang="es-AR" sz="1600" dirty="0"/>
              <a:t>		}</a:t>
            </a:r>
          </a:p>
          <a:p>
            <a:r>
              <a:rPr lang="es-AR" sz="1600" dirty="0"/>
              <a:t>		</a:t>
            </a:r>
            <a:r>
              <a:rPr lang="es-AR" sz="1600" dirty="0" err="1"/>
              <a:t>printf</a:t>
            </a:r>
            <a:r>
              <a:rPr lang="es-AR" sz="1600" dirty="0"/>
              <a:t>("Ingrese el código del paquete, 0 par salir: \n");</a:t>
            </a:r>
          </a:p>
          <a:p>
            <a:r>
              <a:rPr lang="es-AR" sz="1600" dirty="0"/>
              <a:t>		</a:t>
            </a:r>
            <a:r>
              <a:rPr lang="es-AR" sz="1600" dirty="0" err="1"/>
              <a:t>scanf</a:t>
            </a:r>
            <a:r>
              <a:rPr lang="es-AR" sz="1600" dirty="0"/>
              <a:t>("%d", &amp;</a:t>
            </a:r>
            <a:r>
              <a:rPr lang="es-AR" sz="1600" dirty="0" err="1"/>
              <a:t>cod</a:t>
            </a:r>
            <a:r>
              <a:rPr lang="es-AR" sz="1600" dirty="0"/>
              <a:t>);</a:t>
            </a:r>
          </a:p>
          <a:p>
            <a:r>
              <a:rPr lang="es-AR" sz="1600" dirty="0"/>
              <a:t>	}</a:t>
            </a:r>
          </a:p>
          <a:p>
            <a:r>
              <a:rPr lang="es-AR" sz="1600" dirty="0"/>
              <a:t>}</a:t>
            </a:r>
          </a:p>
          <a:p>
            <a:r>
              <a:rPr lang="es-AR" sz="1600" dirty="0" err="1"/>
              <a:t>int</a:t>
            </a:r>
            <a:r>
              <a:rPr lang="es-AR" sz="1600" dirty="0"/>
              <a:t> </a:t>
            </a:r>
            <a:r>
              <a:rPr lang="es-AR" sz="1600" dirty="0" err="1"/>
              <a:t>cola_vacia</a:t>
            </a:r>
            <a:r>
              <a:rPr lang="es-AR" sz="1600" dirty="0"/>
              <a:t>(</a:t>
            </a:r>
            <a:r>
              <a:rPr lang="es-AR" sz="1600" dirty="0" err="1"/>
              <a:t>t_cola</a:t>
            </a:r>
            <a:r>
              <a:rPr lang="es-AR" sz="1600" dirty="0"/>
              <a:t> cola){</a:t>
            </a:r>
          </a:p>
          <a:p>
            <a:r>
              <a:rPr lang="es-AR" sz="1600" dirty="0"/>
              <a:t>	</a:t>
            </a:r>
            <a:r>
              <a:rPr lang="es-AR" sz="1600" dirty="0" err="1"/>
              <a:t>if</a:t>
            </a:r>
            <a:r>
              <a:rPr lang="es-AR" sz="1600" dirty="0"/>
              <a:t>(</a:t>
            </a:r>
            <a:r>
              <a:rPr lang="es-AR" sz="1600" dirty="0" err="1"/>
              <a:t>cola.primero</a:t>
            </a:r>
            <a:r>
              <a:rPr lang="es-AR" sz="1600" dirty="0"/>
              <a:t>==NULL)</a:t>
            </a:r>
          </a:p>
          <a:p>
            <a:r>
              <a:rPr lang="es-AR" sz="1600" dirty="0"/>
              <a:t>		</a:t>
            </a:r>
            <a:r>
              <a:rPr lang="es-AR" sz="1600" dirty="0" err="1"/>
              <a:t>return</a:t>
            </a:r>
            <a:r>
              <a:rPr lang="es-AR" sz="1600" dirty="0"/>
              <a:t> 1;</a:t>
            </a:r>
          </a:p>
          <a:p>
            <a:r>
              <a:rPr lang="es-AR" sz="1600" dirty="0"/>
              <a:t>	</a:t>
            </a:r>
            <a:r>
              <a:rPr lang="es-AR" sz="1600" dirty="0" err="1"/>
              <a:t>else</a:t>
            </a:r>
            <a:endParaRPr lang="es-AR" sz="1600" dirty="0"/>
          </a:p>
          <a:p>
            <a:r>
              <a:rPr lang="es-AR" sz="1600" dirty="0"/>
              <a:t>		</a:t>
            </a:r>
            <a:r>
              <a:rPr lang="es-AR" sz="1600" dirty="0" err="1"/>
              <a:t>return</a:t>
            </a:r>
            <a:r>
              <a:rPr lang="es-AR" sz="1600" dirty="0"/>
              <a:t> 0;</a:t>
            </a:r>
          </a:p>
          <a:p>
            <a:r>
              <a:rPr lang="es-AR" sz="1600" dirty="0"/>
              <a:t>}</a:t>
            </a:r>
          </a:p>
          <a:p>
            <a:r>
              <a:rPr lang="es-AR" sz="1600" dirty="0"/>
              <a:t>nodo *desencolar(</a:t>
            </a:r>
            <a:r>
              <a:rPr lang="es-AR" sz="1600" dirty="0" err="1"/>
              <a:t>t_cola</a:t>
            </a:r>
            <a:r>
              <a:rPr lang="es-AR" sz="1600" dirty="0"/>
              <a:t> *cola){</a:t>
            </a:r>
          </a:p>
          <a:p>
            <a:r>
              <a:rPr lang="es-AR" sz="1600" dirty="0"/>
              <a:t>	nodo *paquete;</a:t>
            </a:r>
          </a:p>
          <a:p>
            <a:r>
              <a:rPr lang="es-AR" sz="1600" dirty="0"/>
              <a:t>	paquete=cola-&gt;primero;</a:t>
            </a:r>
          </a:p>
          <a:p>
            <a:r>
              <a:rPr lang="es-AR" sz="1600" dirty="0"/>
              <a:t>	cola-&gt;primero=paquete-&gt;</a:t>
            </a:r>
            <a:r>
              <a:rPr lang="es-AR" sz="1600" dirty="0" err="1"/>
              <a:t>sig</a:t>
            </a:r>
            <a:r>
              <a:rPr lang="es-AR" sz="1600" dirty="0"/>
              <a:t>;</a:t>
            </a:r>
          </a:p>
          <a:p>
            <a:r>
              <a:rPr lang="es-AR" sz="1600" dirty="0"/>
              <a:t>	</a:t>
            </a:r>
            <a:r>
              <a:rPr lang="es-AR" sz="1600" dirty="0" err="1"/>
              <a:t>return</a:t>
            </a:r>
            <a:r>
              <a:rPr lang="es-AR" sz="1600" dirty="0"/>
              <a:t> paquete;</a:t>
            </a:r>
          </a:p>
          <a:p>
            <a:r>
              <a:rPr lang="es-AR" sz="1600" dirty="0"/>
              <a:t>}</a:t>
            </a:r>
          </a:p>
        </p:txBody>
      </p:sp>
    </p:spTree>
    <p:extLst>
      <p:ext uri="{BB962C8B-B14F-4D97-AF65-F5344CB8AC3E}">
        <p14:creationId xmlns:p14="http://schemas.microsoft.com/office/powerpoint/2010/main" val="10748932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3" name="2 Rectángulo"/>
          <p:cNvSpPr/>
          <p:nvPr/>
        </p:nvSpPr>
        <p:spPr>
          <a:xfrm>
            <a:off x="539552" y="836712"/>
            <a:ext cx="8208912" cy="4524315"/>
          </a:xfrm>
          <a:prstGeom prst="rect">
            <a:avLst/>
          </a:prstGeom>
        </p:spPr>
        <p:txBody>
          <a:bodyPr wrap="square">
            <a:spAutoFit/>
          </a:bodyPr>
          <a:lstStyle/>
          <a:p>
            <a:r>
              <a:rPr lang="es-AR" dirty="0" err="1"/>
              <a:t>void</a:t>
            </a:r>
            <a:r>
              <a:rPr lang="es-AR" dirty="0"/>
              <a:t> </a:t>
            </a:r>
            <a:r>
              <a:rPr lang="es-AR" dirty="0" err="1"/>
              <a:t>insertar_lista</a:t>
            </a:r>
            <a:r>
              <a:rPr lang="es-AR" dirty="0"/>
              <a:t>(nodo **lista, nodo *paquete){</a:t>
            </a:r>
          </a:p>
          <a:p>
            <a:r>
              <a:rPr lang="es-AR" dirty="0"/>
              <a:t>	nodo *actual, *anterior;</a:t>
            </a:r>
          </a:p>
          <a:p>
            <a:r>
              <a:rPr lang="es-AR" dirty="0"/>
              <a:t>	actual=*lista;</a:t>
            </a:r>
          </a:p>
          <a:p>
            <a:r>
              <a:rPr lang="es-AR" dirty="0"/>
              <a:t>	anterior=NULL;</a:t>
            </a:r>
          </a:p>
          <a:p>
            <a:r>
              <a:rPr lang="es-AR" dirty="0"/>
              <a:t>	</a:t>
            </a:r>
            <a:r>
              <a:rPr lang="es-AR" dirty="0" err="1"/>
              <a:t>while</a:t>
            </a:r>
            <a:r>
              <a:rPr lang="es-AR" dirty="0"/>
              <a:t>(actual!=NULL &amp;&amp; actual-&gt;</a:t>
            </a:r>
            <a:r>
              <a:rPr lang="es-AR" dirty="0" err="1"/>
              <a:t>codigo</a:t>
            </a:r>
            <a:r>
              <a:rPr lang="es-AR" dirty="0"/>
              <a:t>&lt;paquete-&gt;</a:t>
            </a:r>
            <a:r>
              <a:rPr lang="es-AR" dirty="0" err="1"/>
              <a:t>codigo</a:t>
            </a:r>
            <a:r>
              <a:rPr lang="es-AR" dirty="0"/>
              <a:t>){</a:t>
            </a:r>
          </a:p>
          <a:p>
            <a:r>
              <a:rPr lang="es-AR" dirty="0"/>
              <a:t>		anterior=actual;</a:t>
            </a:r>
          </a:p>
          <a:p>
            <a:r>
              <a:rPr lang="es-AR" dirty="0"/>
              <a:t>		actual=actual-&gt;</a:t>
            </a:r>
            <a:r>
              <a:rPr lang="es-AR" dirty="0" err="1"/>
              <a:t>sig</a:t>
            </a:r>
            <a:r>
              <a:rPr lang="es-AR" dirty="0"/>
              <a:t>;</a:t>
            </a:r>
          </a:p>
          <a:p>
            <a:r>
              <a:rPr lang="es-AR" dirty="0"/>
              <a:t>	}</a:t>
            </a:r>
          </a:p>
          <a:p>
            <a:r>
              <a:rPr lang="es-AR" dirty="0"/>
              <a:t>	</a:t>
            </a:r>
            <a:r>
              <a:rPr lang="es-AR" dirty="0" err="1"/>
              <a:t>if</a:t>
            </a:r>
            <a:r>
              <a:rPr lang="es-AR" dirty="0"/>
              <a:t>(anterior!=NULL){	/*Inserto en el cuerpo*/</a:t>
            </a:r>
          </a:p>
          <a:p>
            <a:r>
              <a:rPr lang="es-AR" dirty="0"/>
              <a:t>		anterior-&gt;</a:t>
            </a:r>
            <a:r>
              <a:rPr lang="es-AR" dirty="0" err="1"/>
              <a:t>sig</a:t>
            </a:r>
            <a:r>
              <a:rPr lang="es-AR" dirty="0"/>
              <a:t>=paquete;</a:t>
            </a:r>
          </a:p>
          <a:p>
            <a:r>
              <a:rPr lang="es-AR" dirty="0"/>
              <a:t>		paquete-&gt;</a:t>
            </a:r>
            <a:r>
              <a:rPr lang="es-AR" dirty="0" err="1"/>
              <a:t>sig</a:t>
            </a:r>
            <a:r>
              <a:rPr lang="es-AR" dirty="0"/>
              <a:t>=actual;</a:t>
            </a:r>
          </a:p>
          <a:p>
            <a:r>
              <a:rPr lang="es-AR" dirty="0"/>
              <a:t>	}</a:t>
            </a:r>
            <a:r>
              <a:rPr lang="es-AR" dirty="0" err="1"/>
              <a:t>else</a:t>
            </a:r>
            <a:r>
              <a:rPr lang="es-AR" dirty="0"/>
              <a:t>{				/*Inserto al inicio*/</a:t>
            </a:r>
          </a:p>
          <a:p>
            <a:r>
              <a:rPr lang="es-AR" dirty="0"/>
              <a:t>		paquete-&gt;</a:t>
            </a:r>
            <a:r>
              <a:rPr lang="es-AR" dirty="0" err="1"/>
              <a:t>sig</a:t>
            </a:r>
            <a:r>
              <a:rPr lang="es-AR" dirty="0"/>
              <a:t>=*lista;</a:t>
            </a:r>
          </a:p>
          <a:p>
            <a:r>
              <a:rPr lang="es-AR" dirty="0"/>
              <a:t>		*lista=paquete;</a:t>
            </a:r>
          </a:p>
          <a:p>
            <a:r>
              <a:rPr lang="es-AR" dirty="0"/>
              <a:t>	}</a:t>
            </a:r>
          </a:p>
          <a:p>
            <a:r>
              <a:rPr lang="es-AR" dirty="0"/>
              <a:t>}</a:t>
            </a:r>
          </a:p>
        </p:txBody>
      </p:sp>
    </p:spTree>
    <p:extLst>
      <p:ext uri="{BB962C8B-B14F-4D97-AF65-F5344CB8AC3E}">
        <p14:creationId xmlns:p14="http://schemas.microsoft.com/office/powerpoint/2010/main" val="10748932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395536" y="836712"/>
            <a:ext cx="8424936" cy="5632311"/>
          </a:xfrm>
          <a:prstGeom prst="rect">
            <a:avLst/>
          </a:prstGeom>
        </p:spPr>
        <p:txBody>
          <a:bodyPr wrap="square">
            <a:spAutoFit/>
          </a:bodyPr>
          <a:lstStyle/>
          <a:p>
            <a:r>
              <a:rPr lang="es-AR" dirty="0" err="1"/>
              <a:t>float</a:t>
            </a:r>
            <a:r>
              <a:rPr lang="es-AR" dirty="0"/>
              <a:t> </a:t>
            </a:r>
            <a:r>
              <a:rPr lang="es-AR" dirty="0" err="1"/>
              <a:t>retirar_paquete</a:t>
            </a:r>
            <a:r>
              <a:rPr lang="es-AR" dirty="0"/>
              <a:t>(nodo **lista, </a:t>
            </a:r>
            <a:r>
              <a:rPr lang="es-AR" dirty="0" err="1"/>
              <a:t>int</a:t>
            </a:r>
            <a:r>
              <a:rPr lang="es-AR" dirty="0"/>
              <a:t> </a:t>
            </a:r>
            <a:r>
              <a:rPr lang="es-AR" dirty="0" err="1"/>
              <a:t>dni</a:t>
            </a:r>
            <a:r>
              <a:rPr lang="es-AR" dirty="0"/>
              <a:t>){</a:t>
            </a:r>
          </a:p>
          <a:p>
            <a:r>
              <a:rPr lang="es-AR" dirty="0"/>
              <a:t>	</a:t>
            </a:r>
            <a:r>
              <a:rPr lang="es-AR" dirty="0" err="1"/>
              <a:t>float</a:t>
            </a:r>
            <a:r>
              <a:rPr lang="es-AR" dirty="0"/>
              <a:t> impuesto;</a:t>
            </a:r>
          </a:p>
          <a:p>
            <a:r>
              <a:rPr lang="es-AR" dirty="0"/>
              <a:t>	nodo *actual, *anterior;</a:t>
            </a:r>
          </a:p>
          <a:p>
            <a:r>
              <a:rPr lang="es-AR" dirty="0"/>
              <a:t>	actual=*lista;</a:t>
            </a:r>
          </a:p>
          <a:p>
            <a:r>
              <a:rPr lang="es-AR" dirty="0"/>
              <a:t>	anterior=NULL;</a:t>
            </a:r>
          </a:p>
          <a:p>
            <a:r>
              <a:rPr lang="es-AR" dirty="0"/>
              <a:t>	</a:t>
            </a:r>
            <a:r>
              <a:rPr lang="es-AR" dirty="0" err="1"/>
              <a:t>while</a:t>
            </a:r>
            <a:r>
              <a:rPr lang="es-AR" dirty="0"/>
              <a:t>(actual!=NULL &amp;&amp; actual-&gt;</a:t>
            </a:r>
            <a:r>
              <a:rPr lang="es-AR" dirty="0" err="1"/>
              <a:t>dni</a:t>
            </a:r>
            <a:r>
              <a:rPr lang="es-AR" dirty="0"/>
              <a:t>!=</a:t>
            </a:r>
            <a:r>
              <a:rPr lang="es-AR" dirty="0" err="1"/>
              <a:t>dni</a:t>
            </a:r>
            <a:r>
              <a:rPr lang="es-AR" dirty="0"/>
              <a:t>){</a:t>
            </a:r>
          </a:p>
          <a:p>
            <a:r>
              <a:rPr lang="es-AR" dirty="0"/>
              <a:t>		anterior=actual;</a:t>
            </a:r>
          </a:p>
          <a:p>
            <a:r>
              <a:rPr lang="es-AR" dirty="0"/>
              <a:t>		actual=actual-&gt;</a:t>
            </a:r>
            <a:r>
              <a:rPr lang="es-AR" dirty="0" err="1"/>
              <a:t>sig</a:t>
            </a:r>
            <a:r>
              <a:rPr lang="es-AR" dirty="0"/>
              <a:t>;</a:t>
            </a:r>
          </a:p>
          <a:p>
            <a:r>
              <a:rPr lang="es-AR" dirty="0"/>
              <a:t>	}</a:t>
            </a:r>
          </a:p>
          <a:p>
            <a:r>
              <a:rPr lang="es-AR" dirty="0"/>
              <a:t>	</a:t>
            </a:r>
            <a:r>
              <a:rPr lang="es-AR" dirty="0" err="1"/>
              <a:t>if</a:t>
            </a:r>
            <a:r>
              <a:rPr lang="es-AR" dirty="0"/>
              <a:t>(actual!=NULL){	/*dato encontrado*/</a:t>
            </a:r>
          </a:p>
          <a:p>
            <a:r>
              <a:rPr lang="es-AR" dirty="0"/>
              <a:t>		</a:t>
            </a:r>
            <a:r>
              <a:rPr lang="es-AR" dirty="0" err="1"/>
              <a:t>if</a:t>
            </a:r>
            <a:r>
              <a:rPr lang="es-AR" dirty="0"/>
              <a:t>(anterior!=NULL){	/*borrar del cuerpo*/</a:t>
            </a:r>
          </a:p>
          <a:p>
            <a:r>
              <a:rPr lang="es-AR" dirty="0"/>
              <a:t>			anterior-&gt;</a:t>
            </a:r>
            <a:r>
              <a:rPr lang="es-AR" dirty="0" err="1"/>
              <a:t>sig</a:t>
            </a:r>
            <a:r>
              <a:rPr lang="es-AR" dirty="0"/>
              <a:t>=actual-&gt;</a:t>
            </a:r>
            <a:r>
              <a:rPr lang="es-AR" dirty="0" err="1"/>
              <a:t>sig</a:t>
            </a:r>
            <a:r>
              <a:rPr lang="es-AR" dirty="0"/>
              <a:t>;</a:t>
            </a:r>
          </a:p>
          <a:p>
            <a:r>
              <a:rPr lang="es-AR" dirty="0"/>
              <a:t>		}</a:t>
            </a:r>
            <a:r>
              <a:rPr lang="es-AR" dirty="0" err="1"/>
              <a:t>else</a:t>
            </a:r>
            <a:r>
              <a:rPr lang="es-AR" dirty="0"/>
              <a:t>{		</a:t>
            </a:r>
            <a:r>
              <a:rPr lang="es-AR" dirty="0" smtClean="0"/>
              <a:t>/*</a:t>
            </a:r>
            <a:r>
              <a:rPr lang="es-AR" dirty="0"/>
              <a:t>borrar del inicio*/</a:t>
            </a:r>
          </a:p>
          <a:p>
            <a:r>
              <a:rPr lang="es-AR" dirty="0"/>
              <a:t>			*lista=actual-&gt;</a:t>
            </a:r>
            <a:r>
              <a:rPr lang="es-AR" dirty="0" err="1"/>
              <a:t>sig</a:t>
            </a:r>
            <a:r>
              <a:rPr lang="es-AR" dirty="0"/>
              <a:t>;</a:t>
            </a:r>
          </a:p>
          <a:p>
            <a:r>
              <a:rPr lang="es-AR" dirty="0"/>
              <a:t>		}</a:t>
            </a:r>
          </a:p>
          <a:p>
            <a:r>
              <a:rPr lang="es-AR" dirty="0"/>
              <a:t>		impuesto=actual-&gt;impuesto;</a:t>
            </a:r>
          </a:p>
          <a:p>
            <a:r>
              <a:rPr lang="es-AR" dirty="0"/>
              <a:t>		free(actual);</a:t>
            </a:r>
          </a:p>
          <a:p>
            <a:r>
              <a:rPr lang="es-AR" dirty="0"/>
              <a:t>	}</a:t>
            </a:r>
          </a:p>
          <a:p>
            <a:r>
              <a:rPr lang="es-AR" dirty="0"/>
              <a:t>	</a:t>
            </a:r>
            <a:r>
              <a:rPr lang="es-AR" dirty="0" err="1"/>
              <a:t>return</a:t>
            </a:r>
            <a:r>
              <a:rPr lang="es-AR" dirty="0"/>
              <a:t> impuesto;</a:t>
            </a:r>
          </a:p>
          <a:p>
            <a:r>
              <a:rPr lang="es-AR" dirty="0"/>
              <a:t>}</a:t>
            </a:r>
          </a:p>
        </p:txBody>
      </p:sp>
    </p:spTree>
    <p:extLst>
      <p:ext uri="{BB962C8B-B14F-4D97-AF65-F5344CB8AC3E}">
        <p14:creationId xmlns:p14="http://schemas.microsoft.com/office/powerpoint/2010/main" val="10748932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539552" y="908720"/>
            <a:ext cx="8496944" cy="5416868"/>
          </a:xfrm>
          <a:prstGeom prst="rect">
            <a:avLst/>
          </a:prstGeom>
        </p:spPr>
        <p:txBody>
          <a:bodyPr wrap="square">
            <a:spAutoFit/>
          </a:bodyPr>
          <a:lstStyle/>
          <a:p>
            <a:r>
              <a:rPr lang="es-AR" sz="1600" dirty="0" err="1"/>
              <a:t>void</a:t>
            </a:r>
            <a:r>
              <a:rPr lang="es-AR" sz="1600" dirty="0"/>
              <a:t> apilar(nodo **pila, nodo *paquete){</a:t>
            </a:r>
          </a:p>
          <a:p>
            <a:r>
              <a:rPr lang="es-AR" sz="1600" dirty="0"/>
              <a:t>	paquete-&gt;</a:t>
            </a:r>
            <a:r>
              <a:rPr lang="es-AR" sz="1600" dirty="0" err="1"/>
              <a:t>sig</a:t>
            </a:r>
            <a:r>
              <a:rPr lang="es-AR" sz="1600" dirty="0"/>
              <a:t>=*pila;</a:t>
            </a:r>
          </a:p>
          <a:p>
            <a:r>
              <a:rPr lang="es-AR" sz="1600" dirty="0"/>
              <a:t>	*pila=paquete;</a:t>
            </a:r>
          </a:p>
          <a:p>
            <a:r>
              <a:rPr lang="es-AR" sz="1600" dirty="0"/>
              <a:t>}</a:t>
            </a:r>
          </a:p>
          <a:p>
            <a:r>
              <a:rPr lang="es-AR" sz="1600" dirty="0" err="1"/>
              <a:t>void</a:t>
            </a:r>
            <a:r>
              <a:rPr lang="es-AR" sz="1600" dirty="0"/>
              <a:t> </a:t>
            </a:r>
            <a:r>
              <a:rPr lang="es-AR" sz="1600" dirty="0" err="1"/>
              <a:t>recorrido_recursivo</a:t>
            </a:r>
            <a:r>
              <a:rPr lang="es-AR" sz="1600" dirty="0"/>
              <a:t>(nodo **lista, nodo **pila){</a:t>
            </a:r>
          </a:p>
          <a:p>
            <a:r>
              <a:rPr lang="es-AR" sz="1600" dirty="0"/>
              <a:t>	nodo *actual, *anterior;</a:t>
            </a:r>
          </a:p>
          <a:p>
            <a:r>
              <a:rPr lang="es-AR" sz="1600" dirty="0"/>
              <a:t>	actual=*lista;</a:t>
            </a:r>
          </a:p>
          <a:p>
            <a:r>
              <a:rPr lang="es-AR" sz="1600" dirty="0"/>
              <a:t>	anterior=NULL;</a:t>
            </a:r>
          </a:p>
          <a:p>
            <a:r>
              <a:rPr lang="es-AR" sz="1600" dirty="0"/>
              <a:t>	</a:t>
            </a:r>
            <a:r>
              <a:rPr lang="es-AR" sz="1600" dirty="0" err="1"/>
              <a:t>if</a:t>
            </a:r>
            <a:r>
              <a:rPr lang="es-AR" sz="1600" dirty="0"/>
              <a:t>(actual!=NULL){</a:t>
            </a:r>
          </a:p>
          <a:p>
            <a:r>
              <a:rPr lang="es-AR" sz="1600" dirty="0"/>
              <a:t>		actual-&gt;</a:t>
            </a:r>
            <a:r>
              <a:rPr lang="es-AR" sz="1600" dirty="0" err="1"/>
              <a:t>antiguedad</a:t>
            </a:r>
            <a:r>
              <a:rPr lang="es-AR" sz="1600" dirty="0"/>
              <a:t>++;</a:t>
            </a:r>
          </a:p>
          <a:p>
            <a:r>
              <a:rPr lang="es-AR" sz="1600" dirty="0"/>
              <a:t>		</a:t>
            </a:r>
            <a:r>
              <a:rPr lang="es-AR" sz="1600" dirty="0" err="1"/>
              <a:t>if</a:t>
            </a:r>
            <a:r>
              <a:rPr lang="es-AR" sz="1600" dirty="0"/>
              <a:t>(actual-&gt;</a:t>
            </a:r>
            <a:r>
              <a:rPr lang="es-AR" sz="1600" dirty="0" err="1"/>
              <a:t>antiguedad</a:t>
            </a:r>
            <a:r>
              <a:rPr lang="es-AR" sz="1600" dirty="0"/>
              <a:t>==20){</a:t>
            </a:r>
          </a:p>
          <a:p>
            <a:r>
              <a:rPr lang="es-AR" sz="1600" dirty="0"/>
              <a:t>			</a:t>
            </a:r>
            <a:r>
              <a:rPr lang="es-AR" sz="1600" dirty="0" err="1"/>
              <a:t>if</a:t>
            </a:r>
            <a:r>
              <a:rPr lang="es-AR" sz="1600" dirty="0"/>
              <a:t>(anterior!=NULL){	/*borrar del cuerpo*/</a:t>
            </a:r>
          </a:p>
          <a:p>
            <a:r>
              <a:rPr lang="es-AR" sz="1600" dirty="0"/>
              <a:t>				anterior-&gt;</a:t>
            </a:r>
            <a:r>
              <a:rPr lang="es-AR" sz="1600" dirty="0" err="1"/>
              <a:t>sig</a:t>
            </a:r>
            <a:r>
              <a:rPr lang="es-AR" sz="1600" dirty="0"/>
              <a:t>=actual-&gt;</a:t>
            </a:r>
            <a:r>
              <a:rPr lang="es-AR" sz="1600" dirty="0" err="1"/>
              <a:t>sig</a:t>
            </a:r>
            <a:r>
              <a:rPr lang="es-AR" sz="1600" dirty="0"/>
              <a:t>;</a:t>
            </a:r>
          </a:p>
          <a:p>
            <a:r>
              <a:rPr lang="es-AR" sz="1600" dirty="0"/>
              <a:t>			}</a:t>
            </a:r>
            <a:r>
              <a:rPr lang="es-AR" sz="1600" dirty="0" err="1"/>
              <a:t>else</a:t>
            </a:r>
            <a:r>
              <a:rPr lang="es-AR" sz="1600" dirty="0"/>
              <a:t>{		</a:t>
            </a:r>
            <a:r>
              <a:rPr lang="es-AR" sz="1600" dirty="0" smtClean="0"/>
              <a:t>/*</a:t>
            </a:r>
            <a:r>
              <a:rPr lang="es-AR" sz="1600" dirty="0"/>
              <a:t>borrar del inicio*/</a:t>
            </a:r>
          </a:p>
          <a:p>
            <a:r>
              <a:rPr lang="es-AR" sz="1600" dirty="0"/>
              <a:t>				*lista=actual-&gt;</a:t>
            </a:r>
            <a:r>
              <a:rPr lang="es-AR" sz="1600" dirty="0" err="1"/>
              <a:t>sig</a:t>
            </a:r>
            <a:r>
              <a:rPr lang="es-AR" sz="1600" dirty="0"/>
              <a:t>;</a:t>
            </a:r>
          </a:p>
          <a:p>
            <a:r>
              <a:rPr lang="es-AR" sz="1600" dirty="0"/>
              <a:t>			}</a:t>
            </a:r>
          </a:p>
          <a:p>
            <a:r>
              <a:rPr lang="es-AR" sz="1600" dirty="0"/>
              <a:t>			apilar(pila, actual);</a:t>
            </a:r>
          </a:p>
          <a:p>
            <a:r>
              <a:rPr lang="es-AR" sz="1600" dirty="0"/>
              <a:t>		}</a:t>
            </a:r>
          </a:p>
          <a:p>
            <a:r>
              <a:rPr lang="es-AR" sz="1600" dirty="0"/>
              <a:t>		</a:t>
            </a:r>
            <a:r>
              <a:rPr lang="es-AR" sz="1600" dirty="0" err="1"/>
              <a:t>recorrido_recursivo</a:t>
            </a:r>
            <a:r>
              <a:rPr lang="es-AR" sz="1600" dirty="0"/>
              <a:t>(&amp;actual-&gt;</a:t>
            </a:r>
            <a:r>
              <a:rPr lang="es-AR" sz="1600" dirty="0" err="1"/>
              <a:t>sig</a:t>
            </a:r>
            <a:r>
              <a:rPr lang="es-AR" sz="1600" dirty="0"/>
              <a:t>, pila);</a:t>
            </a:r>
          </a:p>
          <a:p>
            <a:r>
              <a:rPr lang="es-AR" sz="1600" dirty="0"/>
              <a:t>	}</a:t>
            </a:r>
          </a:p>
          <a:p>
            <a:r>
              <a:rPr lang="es-AR" sz="1600" dirty="0"/>
              <a:t>}</a:t>
            </a:r>
          </a:p>
        </p:txBody>
      </p:sp>
    </p:spTree>
    <p:extLst>
      <p:ext uri="{BB962C8B-B14F-4D97-AF65-F5344CB8AC3E}">
        <p14:creationId xmlns:p14="http://schemas.microsoft.com/office/powerpoint/2010/main" val="2912373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07504" y="908720"/>
            <a:ext cx="8928992" cy="5078313"/>
          </a:xfrm>
          <a:prstGeom prst="rect">
            <a:avLst/>
          </a:prstGeom>
        </p:spPr>
        <p:txBody>
          <a:bodyPr wrap="square">
            <a:spAutoFit/>
          </a:bodyPr>
          <a:lstStyle/>
          <a:p>
            <a:pPr algn="just"/>
            <a:r>
              <a:rPr lang="es-AR" b="1" u="sng" dirty="0"/>
              <a:t>Ejercicio N° 4:</a:t>
            </a:r>
            <a:endParaRPr lang="es-AR" dirty="0"/>
          </a:p>
          <a:p>
            <a:pPr algn="just"/>
            <a:r>
              <a:rPr lang="es-AR" dirty="0"/>
              <a:t>Playero en galpón de camiones: un playero que realiza el control de un galpón (que trabaja con empresas que realizan envíos en camiones) realiza el control de móviles que ingresan. El funcionamiento es el siguiente: 1) El playero mantiene un listado ordenado de camiones que alguna vez arribaron al galpón. 2) Cada vez que un camión ingresa al galpón, debe ser controlado para aparcar, y se verifica si ya estuvo antes ahí. 3) En caso de ser un camión ya registrado se actualizan los siguientes datos: origen, tipo de carga, día de arribo programado, peso de la carga y chofer. 4) En caso de ser un camión no registrado, se registra con los datos del punto anterior más los siguientes: capacidad real, capacidad permitida, empresa, tipo de camión e identificador (dato por el cual queda la lista ordenada). 5) Una vez ingresado al galpón, se asigna una prioridad de 1 a 15 para el control de acuerdo a varios datos (como retraso que lleva, incidentes registrados, etc.) y se encola en lo que será la cola de ingreso al control migratorio. 6) Una vez ingresados los camiones al galpón, comienzan a pasar por el control, registrando el mismo en una lista ordenada, con el retraso registrado y exceso de carga en cada caso. 7) Al finalizar los controles se desea recorrer recursivamente el listado indicando la cantidad de camiones que se excedieron en el tiempo programado y los que se excedieron en la carga permitida ese día. </a:t>
            </a:r>
          </a:p>
          <a:p>
            <a:pPr algn="just"/>
            <a:r>
              <a:rPr lang="es-AR" dirty="0"/>
              <a:t> </a:t>
            </a:r>
          </a:p>
        </p:txBody>
      </p:sp>
    </p:spTree>
    <p:extLst>
      <p:ext uri="{BB962C8B-B14F-4D97-AF65-F5344CB8AC3E}">
        <p14:creationId xmlns:p14="http://schemas.microsoft.com/office/powerpoint/2010/main" val="1897658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07504" y="980728"/>
            <a:ext cx="8928992" cy="4524315"/>
          </a:xfrm>
          <a:prstGeom prst="rect">
            <a:avLst/>
          </a:prstGeom>
        </p:spPr>
        <p:txBody>
          <a:bodyPr wrap="square">
            <a:spAutoFit/>
          </a:bodyPr>
          <a:lstStyle/>
          <a:p>
            <a:pPr algn="just"/>
            <a:r>
              <a:rPr lang="es-AR" b="1" u="sng" dirty="0"/>
              <a:t>Ejercicio N° 5:</a:t>
            </a:r>
            <a:endParaRPr lang="es-AR" dirty="0"/>
          </a:p>
          <a:p>
            <a:pPr algn="just"/>
            <a:r>
              <a:rPr lang="es-AR" dirty="0"/>
              <a:t>Playero en terminal internacional de ómnibus: un playero que realiza el control de una terminal internacional de autobuses realiza el control de micros que ingresan. El funcionamiento es el siguiente: 1) El playero mantiene un listado ordenado de ómnibus que alguna vez arribaron en esa terminal. 2) Cada vez que un micro ingresa a la terminal, debe ser controlado para aparcar, y se verifica si ya estuvo antes ahí. 3) En caso de ser un autobús ya registrado se actualizan los siguientes datos: origen, cantidad de pasajeros, día y hora de arribo programado y chofer. 4) En caso de ser un micro no registrado, se registra con los datos del punto anterior más los siguientes: capacidad, empresa, nacionalidad, tipo de autobús e identificador internacional (dato por el cual queda la lista ordenada). 5) Una vez ingresado a la terminal, se asigna una prioridad de 1 a 20 para el control de acuerdo a varios datos (como retraso que lleva, incidentes registrados, etc.) y se encola en lo que será la cola de ingreso al control migratorio. 6) Una vez ingresados los micros a la terminal, comienzan a pasar por el control, registrando el mismo en una lista ordenada, con el retraso registrado en cada caso. 7) Al finalizar los controles se desea recorrer recursivamente el listado indicando la cantidad de micros que se excedieron en el tiempo programado en ese día.</a:t>
            </a:r>
          </a:p>
        </p:txBody>
      </p:sp>
    </p:spTree>
    <p:extLst>
      <p:ext uri="{BB962C8B-B14F-4D97-AF65-F5344CB8AC3E}">
        <p14:creationId xmlns:p14="http://schemas.microsoft.com/office/powerpoint/2010/main" val="1897658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79512" y="908720"/>
            <a:ext cx="8856984" cy="4801314"/>
          </a:xfrm>
          <a:prstGeom prst="rect">
            <a:avLst/>
          </a:prstGeom>
        </p:spPr>
        <p:txBody>
          <a:bodyPr wrap="square">
            <a:spAutoFit/>
          </a:bodyPr>
          <a:lstStyle/>
          <a:p>
            <a:pPr algn="just"/>
            <a:r>
              <a:rPr lang="es-AR" b="1" u="sng" dirty="0"/>
              <a:t>Ejercicio N° 6:</a:t>
            </a:r>
            <a:endParaRPr lang="es-AR" dirty="0"/>
          </a:p>
          <a:p>
            <a:pPr algn="just"/>
            <a:r>
              <a:rPr lang="es-AR" dirty="0"/>
              <a:t>Practico de control marítimo: un práctico de control marítimo realiza el control de acceso a un puerto en el interior de una bahía. El funcionamiento es el siguiente: 1) El práctico mantiene un listado ordenado de buques que alguna vez atracaron en ese puerto. 2) Cada vez que un barco ingresa a la bahía, debe ser controlado para atracar, y se verifica si ya estuvo antes ahí. 3) En caso de ser una nave ya registrada se actualizan los siguientes datos: origen, tipo de carga, día de arribo programado, peso de la carga y capitán. 4) En caso de ser un barco no registrado, se registra con los datos del punto anterior más los siguientes: capacidad real, capacidad permitida (de acuerdo a la antigüedad y estado del barco), astillero de origen, nacionalidad, tipo de buque e identificador internacional (dato por el cual queda la lista ordenada). 5) Una vez ingresado a la bahía, se asigna una prioridad de 1 a 12 para el control en puerto de acuerdo a varios datos (como tipo de carga, incidentes registrados, etc.) y se encola en lo que será la cola de control. 6) Una vez ingresados los buques a la bahía, comienzan a pasar por el control, registrando el mismo en una lista ordenada, con el peso de exceso en cada caso. 7) Al finalizar los controles se desea recorrer recursivamente el listado de control, indicando la cantidad de buques que se excedieron en el peso permitido en ese día.</a:t>
            </a:r>
          </a:p>
        </p:txBody>
      </p:sp>
    </p:spTree>
    <p:extLst>
      <p:ext uri="{BB962C8B-B14F-4D97-AF65-F5344CB8AC3E}">
        <p14:creationId xmlns:p14="http://schemas.microsoft.com/office/powerpoint/2010/main" val="18976580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07504" y="980728"/>
            <a:ext cx="8928992" cy="4524315"/>
          </a:xfrm>
          <a:prstGeom prst="rect">
            <a:avLst/>
          </a:prstGeom>
        </p:spPr>
        <p:txBody>
          <a:bodyPr wrap="square">
            <a:spAutoFit/>
          </a:bodyPr>
          <a:lstStyle/>
          <a:p>
            <a:pPr algn="just"/>
            <a:r>
              <a:rPr lang="es-AR" b="1" u="sng" dirty="0"/>
              <a:t>Ejercicio N° 7:</a:t>
            </a:r>
            <a:endParaRPr lang="es-AR" dirty="0"/>
          </a:p>
          <a:p>
            <a:pPr algn="just"/>
            <a:r>
              <a:rPr lang="es-AR" dirty="0"/>
              <a:t>Controlador aéreo: una torre de control aéreo trabaja por ciclos de tiempo corto, sin embargo, en cada ciclo pueden solicitar autorización para aterrizar numerosas aeronaves. El funcionamiento es el siguiente: 1) La torre mantiene un listado ordenado de aviones que alguna vez aterrizaron en ese aeropuerto. 2) Cada vez que un avión solicita autorización de aterrizaje se verifica si ya estuvo antes ahí. 3) En caso de ser un avión ya registrado se actualizan los siguientes datos: origen, cantidad de pasajeros, día y hora de arribo programada, numero de vuelo y piloto. 4) En caso de ser un avión no registrado, se registra con los datos del punto anterior más los siguientes: capacidad, aerolínea, nacionalidad, tipo de avión e identificador internacional (dato por el cual queda la lista ordenada). 5) Una vez solicitada la autorización, se asigna una prioridad de 1 a 10 de acuerdo a varios datos (como autonomía restante, incidentes registrados, etc.) y se encola en lo que será la cola de aterrizaje. 6) Terminado el ciclo, los aviones comienzan a aterrizar, registrando el aterrizaje en una lista ordenada, con el tiempo de retraso en cada caso. 7) Al finalizar el ciclo se desea recorrer recursivamente el listado de aterrizaje, indicando la cantidad de vuelos que aterrizaron con retraso en ese ciclo.</a:t>
            </a:r>
          </a:p>
        </p:txBody>
      </p:sp>
    </p:spTree>
    <p:extLst>
      <p:ext uri="{BB962C8B-B14F-4D97-AF65-F5344CB8AC3E}">
        <p14:creationId xmlns:p14="http://schemas.microsoft.com/office/powerpoint/2010/main" val="1897658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5617"/>
            <a:ext cx="9144000" cy="759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Pre inscripción para carrera de la UTN | | Catrielinfor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53"/>
            <a:ext cx="841276" cy="75640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259632" y="188640"/>
            <a:ext cx="7200800" cy="369332"/>
          </a:xfrm>
          <a:prstGeom prst="rect">
            <a:avLst/>
          </a:prstGeom>
          <a:noFill/>
        </p:spPr>
        <p:txBody>
          <a:bodyPr wrap="square" rtlCol="0">
            <a:spAutoFit/>
          </a:bodyPr>
          <a:lstStyle/>
          <a:p>
            <a:r>
              <a:rPr lang="es-AR" b="1" dirty="0" smtClean="0"/>
              <a:t>UNIVERSIDAD TECNOLÓGICA NACIONAL – FACULTAD REGIONAL LA PLATA</a:t>
            </a:r>
            <a:endParaRPr lang="es-AR" b="1" dirty="0"/>
          </a:p>
        </p:txBody>
      </p:sp>
      <p:sp>
        <p:nvSpPr>
          <p:cNvPr id="9" name="8 Rectángulo"/>
          <p:cNvSpPr/>
          <p:nvPr/>
        </p:nvSpPr>
        <p:spPr>
          <a:xfrm>
            <a:off x="0" y="6453336"/>
            <a:ext cx="9144000"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0" y="6464973"/>
            <a:ext cx="9144000" cy="369332"/>
          </a:xfrm>
          <a:prstGeom prst="rect">
            <a:avLst/>
          </a:prstGeom>
          <a:noFill/>
        </p:spPr>
        <p:txBody>
          <a:bodyPr wrap="square" rtlCol="0">
            <a:spAutoFit/>
          </a:bodyPr>
          <a:lstStyle/>
          <a:p>
            <a:r>
              <a:rPr lang="es-AR" b="1" dirty="0" smtClean="0"/>
              <a:t>ALGORITMOS Y ESTRUCTURA DE DATOS 				         	</a:t>
            </a:r>
            <a:endParaRPr lang="es-AR" b="1" dirty="0"/>
          </a:p>
        </p:txBody>
      </p:sp>
      <p:sp>
        <p:nvSpPr>
          <p:cNvPr id="2" name="1 Rectángulo"/>
          <p:cNvSpPr/>
          <p:nvPr/>
        </p:nvSpPr>
        <p:spPr>
          <a:xfrm>
            <a:off x="107504" y="1052736"/>
            <a:ext cx="8856984" cy="3693319"/>
          </a:xfrm>
          <a:prstGeom prst="rect">
            <a:avLst/>
          </a:prstGeom>
        </p:spPr>
        <p:txBody>
          <a:bodyPr wrap="square">
            <a:spAutoFit/>
          </a:bodyPr>
          <a:lstStyle/>
          <a:p>
            <a:pPr algn="just"/>
            <a:r>
              <a:rPr lang="es-AR" b="1" u="sng" dirty="0"/>
              <a:t>Ejercicio N° 8:</a:t>
            </a:r>
            <a:endParaRPr lang="es-AR" dirty="0"/>
          </a:p>
          <a:p>
            <a:pPr algn="just"/>
            <a:r>
              <a:rPr lang="es-AR" dirty="0"/>
              <a:t>En la aduana se administran los depósitos con una lista ordenada por código interno. Los elementos en el deposito mantienen la siguiente información: 1) Código aduanero (numero de 10 dígitos); 2) Fecha de ingreso a la aduana; 3) Lugar de origen (cadena 20 caracteres); 4) Despachante (cadena 20 caracteres); 5) Destino (cadena 30 caracteres); 6) Destinatario (cadena 20 caracteres); 7) DNI destinatario; 8) Peso del paquete (real 5,2); y 9) Impuesto (real 5,2). Al comienzo del día se reciben todos los depósitos nuevos en una cola, para ser agregados al listado principal. Una vez agregados los nuevos elementos, comienza la atención al público. Cada vez que se presenta alguien a buscar un paquete, se busca en la lista por número de DNI, se entrega el producto (removiéndolo de la lista) y se cobra el impuesto correspondiente. Al finalizar el día, debe informarse lo recaudado por impuestos y recorrer el listado recursivamente para remover y apilar </a:t>
            </a:r>
            <a:r>
              <a:rPr lang="es-AR" dirty="0" smtClean="0"/>
              <a:t>los </a:t>
            </a:r>
            <a:r>
              <a:rPr lang="es-AR" dirty="0"/>
              <a:t>elementos que hace 20 días llegaron y no fueron retirados.</a:t>
            </a:r>
          </a:p>
        </p:txBody>
      </p:sp>
    </p:spTree>
    <p:extLst>
      <p:ext uri="{BB962C8B-B14F-4D97-AF65-F5344CB8AC3E}">
        <p14:creationId xmlns:p14="http://schemas.microsoft.com/office/powerpoint/2010/main" val="1897658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18501</TotalTime>
  <Words>6452</Words>
  <Application>Microsoft Office PowerPoint</Application>
  <PresentationFormat>Presentación en pantalla (4:3)</PresentationFormat>
  <Paragraphs>786</Paragraphs>
  <Slides>45</Slides>
  <Notes>0</Notes>
  <HiddenSlides>0</HiddenSlides>
  <MMClips>0</MMClips>
  <ScaleCrop>false</ScaleCrop>
  <HeadingPairs>
    <vt:vector size="4" baseType="variant">
      <vt:variant>
        <vt:lpstr>Tema</vt:lpstr>
      </vt:variant>
      <vt:variant>
        <vt:i4>1</vt:i4>
      </vt:variant>
      <vt:variant>
        <vt:lpstr>Títulos de diapositiva</vt:lpstr>
      </vt:variant>
      <vt:variant>
        <vt:i4>45</vt:i4>
      </vt:variant>
    </vt:vector>
  </HeadingPairs>
  <TitlesOfParts>
    <vt:vector size="46"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Hernan</dc:creator>
  <cp:lastModifiedBy>Hernan</cp:lastModifiedBy>
  <cp:revision>599</cp:revision>
  <dcterms:created xsi:type="dcterms:W3CDTF">2020-04-09T11:59:21Z</dcterms:created>
  <dcterms:modified xsi:type="dcterms:W3CDTF">2020-11-16T13:35:14Z</dcterms:modified>
</cp:coreProperties>
</file>