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7DA06-07D1-477A-9B6B-2601D4309E85}" type="datetimeFigureOut">
              <a:rPr lang="ru-RU" smtClean="0"/>
              <a:t>14.03.2021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DED70-A8A6-4DE3-9729-07872124CF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859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7DA06-07D1-477A-9B6B-2601D4309E85}" type="datetimeFigureOut">
              <a:rPr lang="ru-RU" smtClean="0"/>
              <a:t>14.03.2021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DED70-A8A6-4DE3-9729-07872124CF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7780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7DA06-07D1-477A-9B6B-2601D4309E85}" type="datetimeFigureOut">
              <a:rPr lang="ru-RU" smtClean="0"/>
              <a:t>14.03.2021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DED70-A8A6-4DE3-9729-07872124CFDB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3493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7DA06-07D1-477A-9B6B-2601D4309E85}" type="datetimeFigureOut">
              <a:rPr lang="ru-RU" smtClean="0"/>
              <a:t>14.03.2021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DED70-A8A6-4DE3-9729-07872124CF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4997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7DA06-07D1-477A-9B6B-2601D4309E85}" type="datetimeFigureOut">
              <a:rPr lang="ru-RU" smtClean="0"/>
              <a:t>14.03.2021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DED70-A8A6-4DE3-9729-07872124CFDB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6285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7DA06-07D1-477A-9B6B-2601D4309E85}" type="datetimeFigureOut">
              <a:rPr lang="ru-RU" smtClean="0"/>
              <a:t>14.03.2021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DED70-A8A6-4DE3-9729-07872124CF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830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7DA06-07D1-477A-9B6B-2601D4309E85}" type="datetimeFigureOut">
              <a:rPr lang="ru-RU" smtClean="0"/>
              <a:t>14.03.2021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DED70-A8A6-4DE3-9729-07872124CF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7676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7DA06-07D1-477A-9B6B-2601D4309E85}" type="datetimeFigureOut">
              <a:rPr lang="ru-RU" smtClean="0"/>
              <a:t>14.03.2021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DED70-A8A6-4DE3-9729-07872124CF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19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7DA06-07D1-477A-9B6B-2601D4309E85}" type="datetimeFigureOut">
              <a:rPr lang="ru-RU" smtClean="0"/>
              <a:t>14.03.2021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DED70-A8A6-4DE3-9729-07872124CF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703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7DA06-07D1-477A-9B6B-2601D4309E85}" type="datetimeFigureOut">
              <a:rPr lang="ru-RU" smtClean="0"/>
              <a:t>14.03.2021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DED70-A8A6-4DE3-9729-07872124CF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370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7DA06-07D1-477A-9B6B-2601D4309E85}" type="datetimeFigureOut">
              <a:rPr lang="ru-RU" smtClean="0"/>
              <a:t>14.03.2021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DED70-A8A6-4DE3-9729-07872124CF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9615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7DA06-07D1-477A-9B6B-2601D4309E85}" type="datetimeFigureOut">
              <a:rPr lang="ru-RU" smtClean="0"/>
              <a:t>14.03.2021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DED70-A8A6-4DE3-9729-07872124CF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203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7DA06-07D1-477A-9B6B-2601D4309E85}" type="datetimeFigureOut">
              <a:rPr lang="ru-RU" smtClean="0"/>
              <a:t>14.03.2021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DED70-A8A6-4DE3-9729-07872124CF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4975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7DA06-07D1-477A-9B6B-2601D4309E85}" type="datetimeFigureOut">
              <a:rPr lang="ru-RU" smtClean="0"/>
              <a:t>14.03.2021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DED70-A8A6-4DE3-9729-07872124CF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72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7DA06-07D1-477A-9B6B-2601D4309E85}" type="datetimeFigureOut">
              <a:rPr lang="ru-RU" smtClean="0"/>
              <a:t>14.03.2021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DED70-A8A6-4DE3-9729-07872124CF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3585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7DA06-07D1-477A-9B6B-2601D4309E85}" type="datetimeFigureOut">
              <a:rPr lang="ru-RU" smtClean="0"/>
              <a:t>14.03.2021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DED70-A8A6-4DE3-9729-07872124CF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9963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7DA06-07D1-477A-9B6B-2601D4309E85}" type="datetimeFigureOut">
              <a:rPr lang="ru-RU" smtClean="0"/>
              <a:t>14.03.2021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97DED70-A8A6-4DE3-9729-07872124CF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3244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io/Serializable.html" TargetMode="External"/><Relationship Id="rId2" Type="http://schemas.openxmlformats.org/officeDocument/2006/relationships/hyperlink" Target="https://docs.oracle.com/javase/8/docs/api/java/lang/Object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javase/8/docs/api/java/util/concurrent/TimeUnit.html" TargetMode="External"/><Relationship Id="rId13" Type="http://schemas.openxmlformats.org/officeDocument/2006/relationships/hyperlink" Target="https://docs.oracle.com/javase/8/docs/api/java/util/concurrent/Phaser.html#getParent--" TargetMode="External"/><Relationship Id="rId18" Type="http://schemas.openxmlformats.org/officeDocument/2006/relationships/hyperlink" Target="https://docs.oracle.com/javase/8/docs/api/java/util/concurrent/Phaser.html#isTerminated--" TargetMode="External"/><Relationship Id="rId3" Type="http://schemas.openxmlformats.org/officeDocument/2006/relationships/hyperlink" Target="https://docs.oracle.com/javase/8/docs/api/java/util/concurrent/Phaser.html#arriveAndAwaitAdvance--" TargetMode="External"/><Relationship Id="rId21" Type="http://schemas.openxmlformats.org/officeDocument/2006/relationships/hyperlink" Target="https://docs.oracle.com/javase/8/docs/api/java/lang/String.html" TargetMode="External"/><Relationship Id="rId7" Type="http://schemas.openxmlformats.org/officeDocument/2006/relationships/hyperlink" Target="https://docs.oracle.com/javase/8/docs/api/java/util/concurrent/Phaser.html#awaitAdvanceInterruptibly-int-long-java.util.concurrent.TimeUnit-" TargetMode="External"/><Relationship Id="rId12" Type="http://schemas.openxmlformats.org/officeDocument/2006/relationships/hyperlink" Target="https://docs.oracle.com/javase/8/docs/api/java/util/concurrent/Phaser.html" TargetMode="External"/><Relationship Id="rId17" Type="http://schemas.openxmlformats.org/officeDocument/2006/relationships/hyperlink" Target="https://docs.oracle.com/javase/8/docs/api/java/util/concurrent/Phaser.html#getUnarrivedParties--" TargetMode="External"/><Relationship Id="rId2" Type="http://schemas.openxmlformats.org/officeDocument/2006/relationships/hyperlink" Target="https://docs.oracle.com/javase/8/docs/api/java/util/concurrent/Phaser.html#arrive--" TargetMode="External"/><Relationship Id="rId16" Type="http://schemas.openxmlformats.org/officeDocument/2006/relationships/hyperlink" Target="https://docs.oracle.com/javase/8/docs/api/java/util/concurrent/Phaser.html#getRoot--" TargetMode="External"/><Relationship Id="rId20" Type="http://schemas.openxmlformats.org/officeDocument/2006/relationships/hyperlink" Target="https://docs.oracle.com/javase/8/docs/api/java/util/concurrent/Phaser.html#register--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8/docs/api/java/util/concurrent/Phaser.html#awaitAdvanceInterruptibly-int-" TargetMode="External"/><Relationship Id="rId11" Type="http://schemas.openxmlformats.org/officeDocument/2006/relationships/hyperlink" Target="https://docs.oracle.com/javase/8/docs/api/java/util/concurrent/Phaser.html#getArrivedParties--" TargetMode="External"/><Relationship Id="rId5" Type="http://schemas.openxmlformats.org/officeDocument/2006/relationships/hyperlink" Target="https://docs.oracle.com/javase/8/docs/api/java/util/concurrent/Phaser.html#awaitAdvance-int-" TargetMode="External"/><Relationship Id="rId15" Type="http://schemas.openxmlformats.org/officeDocument/2006/relationships/hyperlink" Target="https://docs.oracle.com/javase/8/docs/api/java/util/concurrent/Phaser.html#getRegisteredParties--" TargetMode="External"/><Relationship Id="rId10" Type="http://schemas.openxmlformats.org/officeDocument/2006/relationships/hyperlink" Target="https://docs.oracle.com/javase/8/docs/api/java/util/concurrent/Phaser.html#forceTermination--" TargetMode="External"/><Relationship Id="rId19" Type="http://schemas.openxmlformats.org/officeDocument/2006/relationships/hyperlink" Target="https://docs.oracle.com/javase/8/docs/api/java/util/concurrent/Phaser.html#onAdvance-int-int-" TargetMode="External"/><Relationship Id="rId4" Type="http://schemas.openxmlformats.org/officeDocument/2006/relationships/hyperlink" Target="https://docs.oracle.com/javase/8/docs/api/java/util/concurrent/Phaser.html#arriveAndDeregister--" TargetMode="External"/><Relationship Id="rId9" Type="http://schemas.openxmlformats.org/officeDocument/2006/relationships/hyperlink" Target="https://docs.oracle.com/javase/8/docs/api/java/util/concurrent/Phaser.html#bulkRegister-int-" TargetMode="External"/><Relationship Id="rId14" Type="http://schemas.openxmlformats.org/officeDocument/2006/relationships/hyperlink" Target="https://docs.oracle.com/javase/8/docs/api/java/util/concurrent/Phaser.html#getPhase--" TargetMode="External"/><Relationship Id="rId22" Type="http://schemas.openxmlformats.org/officeDocument/2006/relationships/hyperlink" Target="https://docs.oracle.com/javase/8/docs/api/java/util/concurrent/Phaser.html#toString--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qqk2z75cwvr2ciy3aczaab3by--docs-oracle-com.translate.goog/javase/8/docs/api/java/util/Collection.html" TargetMode="External"/><Relationship Id="rId13" Type="http://schemas.openxmlformats.org/officeDocument/2006/relationships/hyperlink" Target="https://eqqk2z75cwvr2ciy3aczaab3by--docs-oracle-com.translate.goog/javase/8/docs/api/java/util/concurrent/Semaphore.html#isFair--" TargetMode="External"/><Relationship Id="rId18" Type="http://schemas.openxmlformats.org/officeDocument/2006/relationships/hyperlink" Target="https://eqqk2z75cwvr2ciy3aczaab3by--docs-oracle-com.translate.goog/javase/8/docs/api/java/util/concurrent/Semaphore.html#toString--" TargetMode="External"/><Relationship Id="rId3" Type="http://schemas.openxmlformats.org/officeDocument/2006/relationships/hyperlink" Target="https://eqqk2z75cwvr2ciy3aczaab3by--docs-oracle-com.translate.goog/javase/8/docs/api/java/util/concurrent/Semaphore.html#acquire-int-" TargetMode="External"/><Relationship Id="rId21" Type="http://schemas.openxmlformats.org/officeDocument/2006/relationships/hyperlink" Target="https://eqqk2z75cwvr2ciy3aczaab3by--docs-oracle-com.translate.goog/javase/8/docs/api/java/util/concurrent/Semaphore.html#tryAcquire-int-long-java.util.concurrent.TimeUnit-" TargetMode="External"/><Relationship Id="rId7" Type="http://schemas.openxmlformats.org/officeDocument/2006/relationships/hyperlink" Target="https://eqqk2z75cwvr2ciy3aczaab3by--docs-oracle-com.translate.goog/javase/8/docs/api/java/util/concurrent/Semaphore.html#drainPermits--" TargetMode="External"/><Relationship Id="rId12" Type="http://schemas.openxmlformats.org/officeDocument/2006/relationships/hyperlink" Target="https://eqqk2z75cwvr2ciy3aczaab3by--docs-oracle-com.translate.goog/javase/8/docs/api/java/util/concurrent/Semaphore.html#hasQueuedThreads--" TargetMode="External"/><Relationship Id="rId17" Type="http://schemas.openxmlformats.org/officeDocument/2006/relationships/hyperlink" Target="https://eqqk2z75cwvr2ciy3aczaab3by--docs-oracle-com.translate.goog/javase/8/docs/api/java/lang/String.html" TargetMode="External"/><Relationship Id="rId2" Type="http://schemas.openxmlformats.org/officeDocument/2006/relationships/hyperlink" Target="https://eqqk2z75cwvr2ciy3aczaab3by--docs-oracle-com.translate.goog/javase/8/docs/api/java/util/concurrent/Semaphore.html#acquire--" TargetMode="External"/><Relationship Id="rId16" Type="http://schemas.openxmlformats.org/officeDocument/2006/relationships/hyperlink" Target="https://eqqk2z75cwvr2ciy3aczaab3by--docs-oracle-com.translate.goog/javase/8/docs/api/java/util/concurrent/Semaphore.html#release-int-" TargetMode="External"/><Relationship Id="rId20" Type="http://schemas.openxmlformats.org/officeDocument/2006/relationships/hyperlink" Target="https://eqqk2z75cwvr2ciy3aczaab3by--docs-oracle-com.translate.goog/javase/8/docs/api/java/util/concurrent/Semaphore.html#tryAcquire-int-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qqk2z75cwvr2ciy3aczaab3by--docs-oracle-com.translate.goog/javase/8/docs/api/java/util/concurrent/Semaphore.html#availablePermits--" TargetMode="External"/><Relationship Id="rId11" Type="http://schemas.openxmlformats.org/officeDocument/2006/relationships/hyperlink" Target="https://eqqk2z75cwvr2ciy3aczaab3by--docs-oracle-com.translate.goog/javase/8/docs/api/java/util/concurrent/Semaphore.html#getQueueLength--" TargetMode="External"/><Relationship Id="rId24" Type="http://schemas.openxmlformats.org/officeDocument/2006/relationships/hyperlink" Target="https://eqqk2z75cwvr2ciy3aczaab3by--docs-oracle-com.translate.goog/javase/8/docs/api/java/util/concurrent/Semaphore.html#tryAcquire-long-java.util.concurrent.TimeUnit-" TargetMode="External"/><Relationship Id="rId5" Type="http://schemas.openxmlformats.org/officeDocument/2006/relationships/hyperlink" Target="https://eqqk2z75cwvr2ciy3aczaab3by--docs-oracle-com.translate.goog/javase/8/docs/api/java/util/concurrent/Semaphore.html#acquireUninterruptibly-int-" TargetMode="External"/><Relationship Id="rId15" Type="http://schemas.openxmlformats.org/officeDocument/2006/relationships/hyperlink" Target="https://eqqk2z75cwvr2ciy3aczaab3by--docs-oracle-com.translate.goog/javase/8/docs/api/java/util/concurrent/Semaphore.html#release--" TargetMode="External"/><Relationship Id="rId23" Type="http://schemas.openxmlformats.org/officeDocument/2006/relationships/hyperlink" Target="https://eqqk2z75cwvr2ciy3aczaab3by--docs-oracle-com.translate.goog/javase/8/docs/api/java/lang/Thread.html#interrupt--" TargetMode="External"/><Relationship Id="rId10" Type="http://schemas.openxmlformats.org/officeDocument/2006/relationships/hyperlink" Target="https://eqqk2z75cwvr2ciy3aczaab3by--docs-oracle-com.translate.goog/javase/8/docs/api/java/util/concurrent/Semaphore.html#getQueuedThreads--" TargetMode="External"/><Relationship Id="rId19" Type="http://schemas.openxmlformats.org/officeDocument/2006/relationships/hyperlink" Target="https://eqqk2z75cwvr2ciy3aczaab3by--docs-oracle-com.translate.goog/javase/8/docs/api/java/util/concurrent/Semaphore.html#tryAcquire--" TargetMode="External"/><Relationship Id="rId4" Type="http://schemas.openxmlformats.org/officeDocument/2006/relationships/hyperlink" Target="https://eqqk2z75cwvr2ciy3aczaab3by--docs-oracle-com.translate.goog/javase/8/docs/api/java/util/concurrent/Semaphore.html#acquireUninterruptibly--" TargetMode="External"/><Relationship Id="rId9" Type="http://schemas.openxmlformats.org/officeDocument/2006/relationships/hyperlink" Target="https://eqqk2z75cwvr2ciy3aczaab3by--docs-oracle-com.translate.goog/javase/8/docs/api/java/lang/Thread.html" TargetMode="External"/><Relationship Id="rId14" Type="http://schemas.openxmlformats.org/officeDocument/2006/relationships/hyperlink" Target="https://eqqk2z75cwvr2ciy3aczaab3by--docs-oracle-com.translate.goog/javase/8/docs/api/java/util/concurrent/Semaphore.html#reducePermits-int-" TargetMode="External"/><Relationship Id="rId22" Type="http://schemas.openxmlformats.org/officeDocument/2006/relationships/hyperlink" Target="https://eqqk2z75cwvr2ciy3aczaab3by--docs-oracle-com.translate.goog/javase/8/docs/api/java/util/concurrent/TimeUnit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oracle.com/javase/8/docs/api/java/lang/InterruptedException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lang/Object.html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parlab.eecs.berkeley.edu/wiki/_media/patterns/paraplop_g1_3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2154F0-B581-4DA1-8DE0-E68E31158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8374" y="1884272"/>
            <a:ext cx="6105194" cy="2031055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C4557"/>
                </a:solidFill>
                <a:effectLst/>
                <a:latin typeface="DejaVu Sans"/>
              </a:rPr>
              <a:t>Class Semaphore</a:t>
            </a:r>
            <a:br>
              <a:rPr lang="en-US" b="1" i="0" dirty="0">
                <a:solidFill>
                  <a:srgbClr val="2C4557"/>
                </a:solidFill>
                <a:effectLst/>
                <a:latin typeface="DejaVu Sans"/>
              </a:rPr>
            </a:b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EE82F8B-A395-496F-A84C-F66A52E20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Autofit/>
          </a:bodyPr>
          <a:lstStyle/>
          <a:p>
            <a:pPr algn="l"/>
            <a:r>
              <a:rPr lang="en-US" sz="1400" b="0" i="0" dirty="0">
                <a:solidFill>
                  <a:srgbClr val="353833"/>
                </a:solidFill>
                <a:effectLst/>
                <a:latin typeface="DejaVu Sans"/>
              </a:rPr>
              <a:t>java.util.concurrent </a:t>
            </a:r>
          </a:p>
          <a:p>
            <a:pPr algn="l"/>
            <a:r>
              <a:rPr lang="en-US" sz="1400" b="0" i="0" dirty="0">
                <a:solidFill>
                  <a:srgbClr val="353833"/>
                </a:solidFill>
                <a:effectLst/>
                <a:latin typeface="DejaVu Sans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53833"/>
                </a:solidFill>
                <a:effectLst/>
                <a:latin typeface="DejaVu Sans Mono"/>
              </a:rPr>
              <a:t>extends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4A6782"/>
                </a:solidFill>
                <a:effectLst/>
                <a:latin typeface="DejaVu Sans Mono"/>
                <a:hlinkClick r:id="rId2" tooltip="class in java.lang"/>
              </a:rPr>
              <a:t>Object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53833"/>
                </a:solidFill>
                <a:effectLst/>
                <a:latin typeface="DejaVu Sans Mono"/>
              </a:rPr>
              <a:t> implements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4A6782"/>
                </a:solidFill>
                <a:effectLst/>
                <a:latin typeface="DejaVu Sans Mono"/>
                <a:hlinkClick r:id="rId3" tooltip="interface in java.io"/>
              </a:rPr>
              <a:t>Serializable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sz="1400" b="0" i="0" dirty="0">
                <a:solidFill>
                  <a:srgbClr val="353833"/>
                </a:solidFill>
                <a:effectLst/>
                <a:latin typeface="DejaVu Sans"/>
              </a:rPr>
              <a:t> </a:t>
            </a:r>
            <a:endParaRPr lang="ru-RU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47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52EB45-BBFC-4B0E-8185-5D2361562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506137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Verdana" panose="020B0604030504040204" pitchFamily="34" charset="0"/>
              </a:rPr>
              <a:t>К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онструкторы объекта Phaser </a:t>
            </a:r>
            <a:endParaRPr lang="ru-RU" sz="2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7342A9-3110-47B2-A855-33AF99F47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15737"/>
            <a:ext cx="8596668" cy="4925626"/>
          </a:xfrm>
        </p:spPr>
        <p:txBody>
          <a:bodyPr/>
          <a:lstStyle/>
          <a:p>
            <a:pPr marL="0" indent="0">
              <a:buNone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</a:rPr>
              <a:t>Phaser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</a:rPr>
              <a:t>();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создает объект Phaser без каких-либо участников и с начальным номером фазы 0.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</a:rPr>
              <a:t>Phaser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</a:rPr>
              <a:t>int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parties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</a:rPr>
              <a:t>);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создает объект Phaser и регистрирует передаваемое в конструктор количество участников. 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</a:rPr>
              <a:t>Phaser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</a:rPr>
              <a:t>Phaser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parent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</a:rPr>
              <a:t>);  -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эквивалент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</a:rPr>
              <a:t>Phaser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parent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</a:rPr>
              <a:t>,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</a:rPr>
              <a:t>0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</a:rPr>
              <a:t>);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rgbClr val="666600"/>
              </a:solidFill>
              <a:effectLst/>
              <a:latin typeface="Arial Unicode MS"/>
            </a:endParaRPr>
          </a:p>
          <a:p>
            <a:pPr marL="0" indent="0">
              <a:buNone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</a:rPr>
              <a:t>Phaser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</a:rPr>
              <a:t>Phaser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parent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</a:rPr>
              <a:t>,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</a:rPr>
              <a:t>int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parties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</a:rPr>
              <a:t>);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Создает новый 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объект Phaser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с заданным родителем и количеством зарегистрированных 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участников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Параметр </a:t>
            </a:r>
            <a:r>
              <a:rPr lang="ru-RU" sz="14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parties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определяет количество участников, которые должны пройти все фазы. </a:t>
            </a:r>
          </a:p>
          <a:p>
            <a:pPr algn="l"/>
            <a:r>
              <a:rPr lang="ru-RU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При создании экземпляр класса Phaser находится в нулевой фазе. В очередном состоянии (фазе) синхронизатор находится в ожидании до тех пор, пока все зарегистрированные потоки не завершат данную фазу. Потоки извещают об этом, вызывая один из методов arrive() или arriveAndAwaitAdvance().</a:t>
            </a:r>
          </a:p>
          <a:p>
            <a:pPr marL="0" indent="0">
              <a:buNone/>
            </a:pP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ru-RU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100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545227-1BAA-47E2-AF4C-52204F869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743" y="176170"/>
            <a:ext cx="5687736" cy="377504"/>
          </a:xfrm>
        </p:spPr>
        <p:txBody>
          <a:bodyPr>
            <a:normAutofit fontScale="90000"/>
          </a:bodyPr>
          <a:lstStyle/>
          <a:p>
            <a:r>
              <a:rPr lang="ru-RU" sz="22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Методы объекта синхронизации 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Phaser</a:t>
            </a:r>
            <a:br>
              <a:rPr lang="en-US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</a:b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F339729F-EDCF-486A-8B49-A2723A5A01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643198"/>
              </p:ext>
            </p:extLst>
          </p:nvPr>
        </p:nvGraphicFramePr>
        <p:xfrm>
          <a:off x="378903" y="554373"/>
          <a:ext cx="9957732" cy="5581267"/>
        </p:xfrm>
        <a:graphic>
          <a:graphicData uri="http://schemas.openxmlformats.org/drawingml/2006/table">
            <a:tbl>
              <a:tblPr/>
              <a:tblGrid>
                <a:gridCol w="721453">
                  <a:extLst>
                    <a:ext uri="{9D8B030D-6E8A-4147-A177-3AD203B41FA5}">
                      <a16:colId xmlns:a16="http://schemas.microsoft.com/office/drawing/2014/main" val="3162928519"/>
                    </a:ext>
                  </a:extLst>
                </a:gridCol>
                <a:gridCol w="9236279">
                  <a:extLst>
                    <a:ext uri="{9D8B030D-6E8A-4147-A177-3AD203B41FA5}">
                      <a16:colId xmlns:a16="http://schemas.microsoft.com/office/drawing/2014/main" val="2823875636"/>
                    </a:ext>
                  </a:extLst>
                </a:gridCol>
              </a:tblGrid>
              <a:tr h="430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</a:p>
                  </a:txBody>
                  <a:tcPr marL="47944" marR="14383" marT="38355" marB="14383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arrive</a:t>
                      </a:r>
                      <a:r>
                        <a:rPr lang="en-US" sz="1000" b="1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  <a:r>
                        <a:rPr lang="ru-RU" sz="10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Метод указывает на завершения выполнения текущей фазы и возвращает номер фазы. Если же работа Phaser закончена,</a:t>
                      </a:r>
                      <a:endParaRPr lang="en-US" sz="10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l" fontAlgn="t"/>
                      <a:r>
                        <a:rPr lang="ru-RU" sz="10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то метод вернет отрицательное число. При вызове метода arrive поток не приостанавливается, а продолжает выполняться.</a:t>
                      </a:r>
                      <a:endParaRPr lang="en-US" sz="1000" b="1" dirty="0">
                        <a:solidFill>
                          <a:srgbClr val="474747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44" marR="14383" marT="38355" marB="14383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439638"/>
                  </a:ext>
                </a:extLst>
              </a:tr>
              <a:tr h="39951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</a:p>
                  </a:txBody>
                  <a:tcPr marL="47944" marR="14383" marT="38355" marB="14383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arriveAndAwaitAdvance</a:t>
                      </a:r>
                      <a:r>
                        <a:rPr lang="en-US" sz="1000" b="1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  <a:r>
                        <a:rPr lang="ru-RU" sz="10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Метод вызывается потоком/участником, чтобы указать, что он завершил текущую фазу. </a:t>
                      </a:r>
                      <a:endParaRPr lang="en-US" sz="10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l" fontAlgn="t"/>
                      <a:r>
                        <a:rPr lang="ru-RU" sz="10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Это аналог метода CyclicBarrier.await(), сообщающего о прибытии к барьеру.</a:t>
                      </a:r>
                      <a:endParaRPr lang="en-US" sz="1000" b="1" dirty="0">
                        <a:solidFill>
                          <a:srgbClr val="474747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44" marR="14383" marT="38355" marB="14383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598035"/>
                  </a:ext>
                </a:extLst>
              </a:tr>
              <a:tr h="431661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</a:p>
                  </a:txBody>
                  <a:tcPr marL="47944" marR="14383" marT="38355" marB="14383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arriveAndDeregister</a:t>
                      </a:r>
                      <a:r>
                        <a:rPr lang="en-US" sz="1000" b="1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  <a:r>
                        <a:rPr lang="ru-RU" sz="10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Метод сообщает о завершении фазы участником и снимается с регистрации не дожидаясь прибытия других</a:t>
                      </a:r>
                      <a:r>
                        <a:rPr lang="en-US" sz="10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 </a:t>
                      </a:r>
                    </a:p>
                    <a:p>
                      <a:pPr algn="l" fontAlgn="t"/>
                      <a:r>
                        <a:rPr lang="ru-RU" sz="10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Данный метод возвращает номер текущей фазы или отрицательное число, если Phaser завершил свою работу</a:t>
                      </a:r>
                      <a:endParaRPr lang="en-US" sz="1000" b="1" dirty="0">
                        <a:solidFill>
                          <a:srgbClr val="474747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44" marR="14383" marT="38355" marB="14383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862192"/>
                  </a:ext>
                </a:extLst>
              </a:tr>
              <a:tr h="36737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</a:p>
                  </a:txBody>
                  <a:tcPr marL="47944" marR="14383" marT="38355" marB="14383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 u="none" strike="noStrike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awaitAdvance</a:t>
                      </a:r>
                      <a:r>
                        <a:rPr lang="en-US" sz="1000" b="1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(int phase)</a:t>
                      </a:r>
                      <a:r>
                        <a:rPr lang="ru-RU" sz="1000" b="1" dirty="0">
                          <a:solidFill>
                            <a:srgbClr val="474747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0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Этот метод завершится немедленно, если передаваемый ему параметр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b="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phase </a:t>
                      </a:r>
                      <a:r>
                        <a:rPr lang="ru-RU" sz="10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не будет равен текущей фазе. Он завершится сразу и в том слу­чае, если синхронизатор фаз завершит работу.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0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Но если в качестве параметра </a:t>
                      </a:r>
                      <a:r>
                        <a:rPr lang="en-US" sz="1000" b="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phase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0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этому методу будет передана текущая фаза, то он будет ожидать перехода к сле­дующей фазе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0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и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000" b="0" dirty="0">
                          <a:solidFill>
                            <a:srgbClr val="474747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немедленно возвращает номер следующей фазы, если текущая фаза поменялась относительно заданной</a:t>
                      </a:r>
                      <a:r>
                        <a:rPr lang="en-US" sz="1000" b="0" dirty="0">
                          <a:solidFill>
                            <a:srgbClr val="474747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47944" marR="14383" marT="38355" marB="14383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57318"/>
                  </a:ext>
                </a:extLst>
              </a:tr>
              <a:tr h="32687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</a:p>
                  </a:txBody>
                  <a:tcPr marL="47944" marR="14383" marT="38355" marB="14383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awaitAdvanceInterruptibly</a:t>
                      </a:r>
                      <a:r>
                        <a:rPr lang="en-US" sz="1000" b="1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(int phase)</a:t>
                      </a:r>
                      <a:r>
                        <a:rPr lang="en-US" sz="1000" b="1" dirty="0">
                          <a:solidFill>
                            <a:srgbClr val="474747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000" b="1" dirty="0">
                          <a:solidFill>
                            <a:srgbClr val="474747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как и предыдущий метод только бросает </a:t>
                      </a:r>
                      <a:r>
                        <a:rPr lang="en-US" sz="1000" b="1" dirty="0">
                          <a:solidFill>
                            <a:srgbClr val="474747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InterruptedException </a:t>
                      </a:r>
                      <a:r>
                        <a:rPr lang="ru-RU" sz="1000" b="1" dirty="0">
                          <a:solidFill>
                            <a:srgbClr val="474747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если прерывается во время ожидания</a:t>
                      </a:r>
                      <a:r>
                        <a:rPr lang="en-US" sz="1000" b="1" dirty="0">
                          <a:solidFill>
                            <a:srgbClr val="474747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47944" marR="14383" marT="38355" marB="14383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725349"/>
                  </a:ext>
                </a:extLst>
              </a:tr>
              <a:tr h="524428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</a:p>
                  </a:txBody>
                  <a:tcPr marL="47944" marR="14383" marT="38355" marB="14383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awaitAdvanceInterruptibly</a:t>
                      </a:r>
                      <a:r>
                        <a:rPr lang="en-US" sz="1000" b="1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(int phase, long timeout, </a:t>
                      </a:r>
                      <a:r>
                        <a:rPr lang="en-US" sz="1000" b="1" u="none" strike="noStrike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8" tooltip="enum in java.util.concurrent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TimeUnit</a:t>
                      </a:r>
                      <a:r>
                        <a:rPr lang="en-US" sz="1000" b="1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unit)</a:t>
                      </a:r>
                      <a:r>
                        <a:rPr lang="ru-RU" sz="1000" b="1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000" b="1" dirty="0">
                          <a:solidFill>
                            <a:srgbClr val="474747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Ожидает, что фаза поменяется относительно заданной</a:t>
                      </a:r>
                    </a:p>
                    <a:p>
                      <a:pPr algn="l" fontAlgn="t"/>
                      <a:r>
                        <a:rPr lang="ru-RU" sz="1000" b="1" dirty="0">
                          <a:solidFill>
                            <a:srgbClr val="474747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или заданного таймаута до истечения</a:t>
                      </a:r>
                      <a:r>
                        <a:rPr lang="en-US" sz="1000" b="1" dirty="0">
                          <a:solidFill>
                            <a:srgbClr val="474747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ru-RU" sz="1000" b="1" dirty="0">
                          <a:solidFill>
                            <a:srgbClr val="474747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вызывая исключение InterruptedException, если оно прервано во время ожидания</a:t>
                      </a:r>
                      <a:endParaRPr lang="en-US" sz="1000" b="1" dirty="0">
                        <a:solidFill>
                          <a:srgbClr val="474747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44" marR="14383" marT="38355" marB="14383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694332"/>
                  </a:ext>
                </a:extLst>
              </a:tr>
              <a:tr h="21078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</a:p>
                  </a:txBody>
                  <a:tcPr marL="47944" marR="14383" marT="38355" marB="14383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bulkRegister</a:t>
                      </a:r>
                      <a:r>
                        <a:rPr lang="en-US" sz="1000" b="1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(int parties)</a:t>
                      </a:r>
                      <a:r>
                        <a:rPr lang="ru-RU" sz="1000" b="1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Добавляет к этому фазеру заданное количество новых дополнительных сторон.</a:t>
                      </a:r>
                      <a:endParaRPr lang="en-US" sz="10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44" marR="14383" marT="38355" marB="14383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368084"/>
                  </a:ext>
                </a:extLst>
              </a:tr>
              <a:tr h="21078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void</a:t>
                      </a:r>
                    </a:p>
                  </a:txBody>
                  <a:tcPr marL="47944" marR="14383" marT="38355" marB="14383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forceTermination</a:t>
                      </a:r>
                      <a:r>
                        <a:rPr lang="en-US" sz="1000" b="1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  <a:r>
                        <a:rPr lang="en-US" sz="1000" b="1" dirty="0">
                          <a:solidFill>
                            <a:srgbClr val="474747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000" b="1" dirty="0">
                          <a:solidFill>
                            <a:srgbClr val="474747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Заставляет этот фазер войти в состояние завершения.</a:t>
                      </a:r>
                      <a:endParaRPr lang="en-US" sz="1000" b="1" dirty="0">
                        <a:solidFill>
                          <a:srgbClr val="474747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44" marR="14383" marT="38355" marB="14383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386892"/>
                  </a:ext>
                </a:extLst>
              </a:tr>
              <a:tr h="28520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</a:p>
                  </a:txBody>
                  <a:tcPr marL="47944" marR="14383" marT="38355" marB="14383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getArrivedParties</a:t>
                      </a:r>
                      <a:r>
                        <a:rPr lang="en-US" sz="1000" b="1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  <a:r>
                        <a:rPr lang="ru-RU" sz="1000" b="1" dirty="0">
                          <a:solidFill>
                            <a:srgbClr val="474747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b="1" dirty="0">
                          <a:solidFill>
                            <a:srgbClr val="474747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000" b="1" dirty="0">
                          <a:solidFill>
                            <a:srgbClr val="474747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Возвращает количество зарегистрированных сторон, которые прибыли на текущую фазу этого фазера.</a:t>
                      </a:r>
                      <a:endParaRPr lang="en-US" sz="1000" b="1" dirty="0">
                        <a:solidFill>
                          <a:srgbClr val="474747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44" marR="14383" marT="38355" marB="14383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438207"/>
                  </a:ext>
                </a:extLst>
              </a:tr>
              <a:tr h="21078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2" tooltip="class in java.util.concurrent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Phaser</a:t>
                      </a:r>
                      <a:endParaRPr lang="en-US" sz="10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44" marR="14383" marT="38355" marB="14383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getParent</a:t>
                      </a:r>
                      <a:r>
                        <a:rPr lang="en-US" sz="1000" b="1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  <a:r>
                        <a:rPr lang="ru-RU" sz="1000" b="1" dirty="0">
                          <a:solidFill>
                            <a:srgbClr val="474747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Возвращает родителя этого фазера или null, если нет.</a:t>
                      </a:r>
                      <a:endParaRPr lang="en-US" sz="10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44" marR="14383" marT="38355" marB="14383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039583"/>
                  </a:ext>
                </a:extLst>
              </a:tr>
              <a:tr h="28520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</a:p>
                  </a:txBody>
                  <a:tcPr marL="47944" marR="14383" marT="38355" marB="14383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getPhase</a:t>
                      </a:r>
                      <a:r>
                        <a:rPr lang="en-US" sz="1000" b="1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  <a:r>
                        <a:rPr lang="ru-RU" sz="10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Получение номера текущей фазы.</a:t>
                      </a:r>
                      <a:endParaRPr lang="en-US" sz="1000" b="1" dirty="0">
                        <a:solidFill>
                          <a:srgbClr val="474747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44" marR="14383" marT="38355" marB="14383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262107"/>
                  </a:ext>
                </a:extLst>
              </a:tr>
              <a:tr h="21078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</a:p>
                  </a:txBody>
                  <a:tcPr marL="47944" marR="14383" marT="38355" marB="14383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getRegisteredParties</a:t>
                      </a:r>
                      <a:r>
                        <a:rPr lang="en-US" sz="1000" b="1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  <a:r>
                        <a:rPr lang="ru-RU" sz="1000" b="1" dirty="0">
                          <a:solidFill>
                            <a:srgbClr val="474747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Возвращает количество сторон, зарегистрированных на этом фазере.</a:t>
                      </a:r>
                      <a:endParaRPr lang="en-US" sz="1000" b="1" dirty="0">
                        <a:solidFill>
                          <a:srgbClr val="474747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44" marR="14383" marT="38355" marB="14383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502393"/>
                  </a:ext>
                </a:extLst>
              </a:tr>
              <a:tr h="21078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2" tooltip="class in java.util.concurrent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Phaser</a:t>
                      </a:r>
                      <a:endParaRPr lang="en-US" sz="10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44" marR="14383" marT="38355" marB="14383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getRoot</a:t>
                      </a:r>
                      <a:r>
                        <a:rPr lang="en-US" sz="1000" b="1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  <a:r>
                        <a:rPr lang="ru-RU" sz="1000" b="1" dirty="0">
                          <a:solidFill>
                            <a:srgbClr val="474747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Возвращает корневого предка этой фазы, который является тем же самым, что и этот фазер, если у него нет родителя.</a:t>
                      </a:r>
                      <a:endParaRPr lang="en-US" sz="1000" b="1" dirty="0">
                        <a:solidFill>
                          <a:srgbClr val="474747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44" marR="14383" marT="38355" marB="14383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039629"/>
                  </a:ext>
                </a:extLst>
              </a:tr>
              <a:tr h="28520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</a:p>
                  </a:txBody>
                  <a:tcPr marL="47944" marR="14383" marT="38355" marB="14383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getUnarrivedParties</a:t>
                      </a:r>
                      <a:r>
                        <a:rPr lang="en-US" sz="1000" b="1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  <a:r>
                        <a:rPr lang="ru-RU" sz="1000" b="1" dirty="0">
                          <a:solidFill>
                            <a:srgbClr val="474747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Возвращает количество зарегистрированных сторон, которые еще не прибыли на текущую фазу этого фазера.</a:t>
                      </a:r>
                      <a:endParaRPr lang="en-US" sz="1000" b="1" dirty="0">
                        <a:solidFill>
                          <a:srgbClr val="474747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44" marR="14383" marT="38355" marB="14383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610117"/>
                  </a:ext>
                </a:extLst>
              </a:tr>
              <a:tr h="21078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boolean</a:t>
                      </a:r>
                    </a:p>
                  </a:txBody>
                  <a:tcPr marL="47944" marR="14383" marT="38355" marB="14383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isTerminated</a:t>
                      </a:r>
                      <a:r>
                        <a:rPr lang="en-US" sz="1000" b="1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  <a:r>
                        <a:rPr lang="ru-RU" sz="1000" b="1" dirty="0">
                          <a:solidFill>
                            <a:srgbClr val="474747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Возвращает true, если этот фазер был завершен.</a:t>
                      </a:r>
                      <a:endParaRPr lang="en-US" sz="1000" b="1" dirty="0">
                        <a:solidFill>
                          <a:srgbClr val="474747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44" marR="14383" marT="38355" marB="14383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211775"/>
                  </a:ext>
                </a:extLst>
              </a:tr>
              <a:tr h="312873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protected boolean</a:t>
                      </a:r>
                    </a:p>
                  </a:txBody>
                  <a:tcPr marL="47944" marR="14383" marT="38355" marB="14383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onAdvance</a:t>
                      </a:r>
                      <a:r>
                        <a:rPr lang="en-US" sz="1000" b="1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(int phase, int registeredParties)</a:t>
                      </a:r>
                      <a:r>
                        <a:rPr lang="ru-RU" sz="1000" b="1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000" b="1" dirty="0">
                          <a:solidFill>
                            <a:srgbClr val="474747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Переопределяемый метод для выполнения действия при приближающемся</a:t>
                      </a:r>
                      <a:endParaRPr lang="en-US" sz="1000" b="1" dirty="0">
                        <a:solidFill>
                          <a:srgbClr val="474747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 fontAlgn="t"/>
                      <a:r>
                        <a:rPr lang="ru-RU" sz="1000" b="1" dirty="0">
                          <a:solidFill>
                            <a:srgbClr val="474747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продвижении фазы и управления завершением.</a:t>
                      </a:r>
                      <a:endParaRPr lang="en-US" sz="1000" b="1" dirty="0">
                        <a:solidFill>
                          <a:srgbClr val="474747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44" marR="14383" marT="38355" marB="14383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32066"/>
                  </a:ext>
                </a:extLst>
              </a:tr>
              <a:tr h="2748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</a:p>
                  </a:txBody>
                  <a:tcPr marL="47944" marR="14383" marT="38355" marB="14383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2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register</a:t>
                      </a:r>
                      <a:r>
                        <a:rPr lang="en-US" sz="1000" b="1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  <a:r>
                        <a:rPr lang="ru-RU" sz="1000" b="1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0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Метод регистрирует участника и возвращает номер текущей фазы.</a:t>
                      </a:r>
                      <a:endParaRPr lang="en-US" sz="1000" b="1" dirty="0">
                        <a:solidFill>
                          <a:srgbClr val="474747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44" marR="14383" marT="38355" marB="14383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663191"/>
                  </a:ext>
                </a:extLst>
              </a:tr>
              <a:tr h="195125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21" tooltip="class in java.lang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String</a:t>
                      </a:r>
                      <a:endParaRPr lang="en-US" sz="10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44" marR="14383" marT="38355" marB="14383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2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toString</a:t>
                      </a:r>
                      <a:r>
                        <a:rPr lang="en-US" sz="1000" b="1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  <a:r>
                        <a:rPr lang="ru-RU" sz="1000" b="1" dirty="0">
                          <a:solidFill>
                            <a:srgbClr val="474747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Возвращает строку, идентифицирующую этот фазер, а также его состояние.</a:t>
                      </a:r>
                      <a:endParaRPr lang="en-US" sz="1000" b="1" dirty="0">
                        <a:solidFill>
                          <a:srgbClr val="474747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44" marR="14383" marT="38355" marB="14383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4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2408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DDD6E2-5666-407E-BF50-C8D5EEEF5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0083" y="173373"/>
            <a:ext cx="3919833" cy="548081"/>
          </a:xfrm>
        </p:spPr>
        <p:txBody>
          <a:bodyPr>
            <a:normAutofit fontScale="90000"/>
          </a:bodyPr>
          <a:lstStyle/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Состояние этапщика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F3B23E-2D1F-4771-B75E-C1AF31514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21454"/>
            <a:ext cx="8596668" cy="2181137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Номер этапа (фазы, цикла синхронизации) </a:t>
            </a: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  <a:sym typeface="Wingdings" panose="05000000000000000000" pitchFamily="2" charset="2"/>
              </a:rPr>
              <a:t></a:t>
            </a: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   int phase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количество участников </a:t>
            </a: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  <a:sym typeface="Wingdings" panose="05000000000000000000" pitchFamily="2" charset="2"/>
              </a:rPr>
              <a:t></a:t>
            </a: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 int parties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количество участников, которые заявили/не заявили о своей готовности 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к переходу на новую фазу </a:t>
            </a: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  <a:sym typeface="Wingdings" panose="05000000000000000000" pitchFamily="2" charset="2"/>
              </a:rPr>
              <a:t></a:t>
            </a: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 int arrived, unarrived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состояние завершения </a:t>
            </a: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  <a:sym typeface="Wingdings" panose="05000000000000000000" pitchFamily="2" charset="2"/>
              </a:rPr>
              <a:t></a:t>
            </a: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 boolean terminated</a:t>
            </a:r>
          </a:p>
          <a:p>
            <a:endParaRPr lang="ru-RU" dirty="0"/>
          </a:p>
        </p:txBody>
      </p:sp>
      <p:pic>
        <p:nvPicPr>
          <p:cNvPr id="5122" name="Picture 2" descr="Класс Phaser, примеры реализации кода в Java">
            <a:extLst>
              <a:ext uri="{FF2B5EF4-FFF2-40B4-BE49-F238E27FC236}">
                <a16:creationId xmlns:a16="http://schemas.microsoft.com/office/drawing/2014/main" id="{101E1D1B-640F-45A7-9D43-6E07C8F64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40" y="2978093"/>
            <a:ext cx="7867628" cy="330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503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E14E0AFD-C9A5-4B1A-ACE6-9A616BB2329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28" y="358924"/>
            <a:ext cx="8278184" cy="512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590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258614-4131-470F-A975-F9212915C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2216" y="58723"/>
            <a:ext cx="947955" cy="260059"/>
          </a:xfrm>
        </p:spPr>
        <p:txBody>
          <a:bodyPr>
            <a:noAutofit/>
          </a:bodyPr>
          <a:lstStyle/>
          <a:p>
            <a:r>
              <a:rPr lang="ru-RU" sz="1400" dirty="0">
                <a:solidFill>
                  <a:schemeClr val="tx1"/>
                </a:solidFill>
              </a:rPr>
              <a:t>Пример</a:t>
            </a:r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ru-RU" sz="1400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9A3903-DB16-4856-BDBF-193B53E3A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896" y="318782"/>
            <a:ext cx="6073986" cy="350347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E17A5C8-0C30-4F5C-8DC8-6AA8E1D87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189" y="3822261"/>
            <a:ext cx="4995399" cy="284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695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2033A0-58E2-4925-801C-615D75B30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4158" y="0"/>
            <a:ext cx="883018" cy="310393"/>
          </a:xfrm>
        </p:spPr>
        <p:txBody>
          <a:bodyPr>
            <a:normAutofit fontScale="90000"/>
          </a:bodyPr>
          <a:lstStyle/>
          <a:p>
            <a:r>
              <a:rPr lang="ru-RU" sz="1400" dirty="0">
                <a:solidFill>
                  <a:schemeClr val="tx1"/>
                </a:solidFill>
              </a:rPr>
              <a:t>Пример</a:t>
            </a:r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ru-RU" sz="1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27D41AC-362D-4793-8FEF-8F4E0A234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837" y="310393"/>
            <a:ext cx="6657660" cy="348982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C270AD8-37A6-42A0-9C03-AD5BBE475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136" y="3800214"/>
            <a:ext cx="4983061" cy="289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049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6D69F13-C002-489F-A18B-39BB02B1C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3305" y="994519"/>
            <a:ext cx="4247004" cy="1094339"/>
          </a:xfrm>
        </p:spPr>
        <p:txBody>
          <a:bodyPr>
            <a:normAutofit/>
          </a:bodyPr>
          <a:lstStyle/>
          <a:p>
            <a:r>
              <a:rPr lang="en-US" sz="4800" dirty="0"/>
              <a:t>thank you!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005823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76A613-996A-4459-ABE7-A2D75E5EF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79062"/>
            <a:ext cx="8596668" cy="1751338"/>
          </a:xfrm>
        </p:spPr>
        <p:txBody>
          <a:bodyPr>
            <a:noAutofit/>
          </a:bodyPr>
          <a:lstStyle/>
          <a:p>
            <a:r>
              <a:rPr lang="ru-RU" sz="16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Синхронизаторы</a:t>
            </a:r>
            <a:r>
              <a:rPr lang="ru-RU" sz="16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вспомогательные утилиты для синхронизации потоков, которые дают возможность разработчику регулировать и/или ограничивать работу потоков</a:t>
            </a:r>
            <a:br>
              <a:rPr lang="en-US" sz="16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Семафор — это средство для синхронизации доступа к какому-то ресурсу. </a:t>
            </a:r>
            <a:r>
              <a:rPr lang="ru-RU" sz="16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Его особенность заключается в том, что при создании механизма синхронизации он использует счетчик.</a:t>
            </a:r>
            <a:br>
              <a:rPr lang="en-US" sz="16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Счетчик указывает нам, сколько потоков одновременно могут получать доступ к общему ресурсу.</a:t>
            </a:r>
            <a:br>
              <a:rPr lang="en-US" sz="16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622DEC-BC39-4D26-A573-39899C07C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268411"/>
          </a:xfrm>
        </p:spPr>
        <p:txBody>
          <a:bodyPr>
            <a:normAutofit/>
          </a:bodyPr>
          <a:lstStyle/>
          <a:p>
            <a:endParaRPr lang="ru-RU" sz="1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D0FF74E-8BD3-4724-8642-BE97C6283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27" y="1795245"/>
            <a:ext cx="8913275" cy="4613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140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133C92D-9ACE-449E-975B-415D2C42111B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659" y="3288484"/>
            <a:ext cx="6466273" cy="3405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69728BA-8109-4F0F-BEEF-D1EA50057F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18782" y="939008"/>
            <a:ext cx="9169167" cy="22185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При создании объектов-семафоров мы можем использовать такие конструкторы: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Semaphore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permits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Semaphore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permits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fair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 конструктор мы передаем: 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permits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— начальное и максимальное значение счетчика. 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То есть то, сколько потоков одновременно могут иметь доступ к общему ресурсу;</a:t>
            </a:r>
          </a:p>
          <a:p>
            <a:pPr defTabSz="914400">
              <a:buFontTx/>
              <a:buChar char="•"/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fair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—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>
                <a:solidFill>
                  <a:srgbClr val="0070C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«честность» </a:t>
            </a:r>
            <a:r>
              <a:rPr lang="ru-RU" sz="1400" dirty="0">
                <a:solidFill>
                  <a:srgbClr val="0070C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 получение разрешения -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для установления порядка, в котором потоки будут получать доступ.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Если 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fair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= 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доступ предоставляется ожидающим потокам в том порядке, 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 котором они его запрашивали. 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Если же он равен 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порядок будет определять планировщик потоков.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rgbClr val="172B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173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637877-4B1D-4734-A55C-BFE9EB80E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26504"/>
            <a:ext cx="8596668" cy="369114"/>
          </a:xfrm>
        </p:spPr>
        <p:txBody>
          <a:bodyPr>
            <a:noAutofit/>
          </a:bodyPr>
          <a:lstStyle/>
          <a:p>
            <a:r>
              <a:rPr lang="ru-RU" sz="1800" b="1" i="0" dirty="0">
                <a:solidFill>
                  <a:srgbClr val="353833"/>
                </a:solidFill>
                <a:effectLst/>
                <a:latin typeface="DejaVu Sans"/>
              </a:rPr>
              <a:t>Метод и описание</a:t>
            </a:r>
            <a:r>
              <a:rPr lang="en-US" sz="1800" b="1" i="0" dirty="0">
                <a:solidFill>
                  <a:srgbClr val="353833"/>
                </a:solidFill>
                <a:effectLst/>
                <a:latin typeface="DejaVu Sans"/>
              </a:rPr>
              <a:t> </a:t>
            </a:r>
            <a:r>
              <a:rPr lang="ru-RU" sz="1800" b="1" i="0" dirty="0">
                <a:solidFill>
                  <a:srgbClr val="353833"/>
                </a:solidFill>
                <a:effectLst/>
                <a:latin typeface="DejaVu Sans"/>
              </a:rPr>
              <a:t>класса </a:t>
            </a:r>
            <a:r>
              <a:rPr lang="en-US" sz="1800" b="1" i="0" dirty="0">
                <a:solidFill>
                  <a:srgbClr val="2C4557"/>
                </a:solidFill>
                <a:effectLst/>
                <a:latin typeface="DejaVu Sans"/>
              </a:rPr>
              <a:t>Semaphore</a:t>
            </a:r>
            <a:endParaRPr lang="ru-RU" sz="1800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4A561E93-B170-42A6-9543-139981A114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704663"/>
              </p:ext>
            </p:extLst>
          </p:nvPr>
        </p:nvGraphicFramePr>
        <p:xfrm>
          <a:off x="677335" y="595618"/>
          <a:ext cx="8248552" cy="5863905"/>
        </p:xfrm>
        <a:graphic>
          <a:graphicData uri="http://schemas.openxmlformats.org/drawingml/2006/table">
            <a:tbl>
              <a:tblPr/>
              <a:tblGrid>
                <a:gridCol w="2010383">
                  <a:extLst>
                    <a:ext uri="{9D8B030D-6E8A-4147-A177-3AD203B41FA5}">
                      <a16:colId xmlns:a16="http://schemas.microsoft.com/office/drawing/2014/main" val="4147134466"/>
                    </a:ext>
                  </a:extLst>
                </a:gridCol>
                <a:gridCol w="6238169">
                  <a:extLst>
                    <a:ext uri="{9D8B030D-6E8A-4147-A177-3AD203B41FA5}">
                      <a16:colId xmlns:a16="http://schemas.microsoft.com/office/drawing/2014/main" val="2062736387"/>
                    </a:ext>
                  </a:extLst>
                </a:gridCol>
              </a:tblGrid>
              <a:tr h="39057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void</a:t>
                      </a:r>
                    </a:p>
                  </a:txBody>
                  <a:tcPr marL="47944" marR="14383" marT="38355" marB="14383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1" u="none" strike="noStrike" dirty="0" err="1">
                          <a:solidFill>
                            <a:srgbClr val="002060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acquire</a:t>
                      </a:r>
                      <a:r>
                        <a:rPr lang="ru-RU" sz="1100" dirty="0">
                          <a:effectLst/>
                        </a:rPr>
                        <a:t>() </a:t>
                      </a:r>
                      <a:r>
                        <a:rPr lang="ru-RU" sz="11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Получает разрешение от этого семафора, блокируя его до тех пор, пока он не станет доступным, или пока поток не будет </a:t>
                      </a:r>
                      <a:r>
                        <a:rPr lang="ru-RU" sz="1100" b="1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DejaVu Serif"/>
                        </a:rPr>
                        <a:t>прерван</a:t>
                      </a:r>
                      <a:r>
                        <a:rPr lang="en-US" sz="1100" b="1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DejaVu Serif"/>
                        </a:rPr>
                        <a:t> (</a:t>
                      </a:r>
                      <a:r>
                        <a:rPr lang="en-US" sz="1100" dirty="0"/>
                        <a:t>interrupted())</a:t>
                      </a:r>
                      <a:endParaRPr lang="ru-RU" sz="1100" dirty="0">
                        <a:solidFill>
                          <a:srgbClr val="474747"/>
                        </a:solidFill>
                        <a:effectLst/>
                        <a:latin typeface="DejaVu Serif"/>
                      </a:endParaRPr>
                    </a:p>
                  </a:txBody>
                  <a:tcPr marL="47944" marR="14383" marT="38355" marB="14383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939150"/>
                  </a:ext>
                </a:extLst>
              </a:tr>
              <a:tr h="39057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void</a:t>
                      </a:r>
                    </a:p>
                  </a:txBody>
                  <a:tcPr marL="47944" marR="14383" marT="38355" marB="14383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1" u="none" strike="noStrike" dirty="0" err="1">
                          <a:solidFill>
                            <a:srgbClr val="002060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acquire</a:t>
                      </a:r>
                      <a:r>
                        <a:rPr lang="ru-RU" sz="1100" dirty="0">
                          <a:effectLst/>
                        </a:rPr>
                        <a:t>(int </a:t>
                      </a:r>
                      <a:r>
                        <a:rPr lang="ru-RU" sz="1100" dirty="0" err="1">
                          <a:effectLst/>
                        </a:rPr>
                        <a:t>permits</a:t>
                      </a:r>
                      <a:r>
                        <a:rPr lang="ru-RU" sz="1100" dirty="0">
                          <a:effectLst/>
                        </a:rPr>
                        <a:t>) </a:t>
                      </a:r>
                      <a:r>
                        <a:rPr lang="ru-RU" sz="11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Получает заданное количество разрешений от этого семафора, блокируя до тех пор, пока не станут доступны все, или пока поток не будет </a:t>
                      </a:r>
                      <a:r>
                        <a:rPr lang="ru-RU" sz="1100" b="1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DejaVu Serif"/>
                        </a:rPr>
                        <a:t>прерван.</a:t>
                      </a:r>
                      <a:r>
                        <a:rPr lang="en-US" sz="1100" dirty="0"/>
                        <a:t> (interrupted())</a:t>
                      </a:r>
                      <a:endParaRPr lang="ru-RU" sz="1100" dirty="0">
                        <a:solidFill>
                          <a:srgbClr val="474747"/>
                        </a:solidFill>
                        <a:effectLst/>
                        <a:latin typeface="DejaVu Serif"/>
                      </a:endParaRPr>
                    </a:p>
                  </a:txBody>
                  <a:tcPr marL="47944" marR="14383" marT="38355" marB="14383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081818"/>
                  </a:ext>
                </a:extLst>
              </a:tr>
              <a:tr h="39057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void</a:t>
                      </a:r>
                    </a:p>
                  </a:txBody>
                  <a:tcPr marL="47944" marR="14383" marT="38355" marB="14383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1" u="none" strike="noStrike" dirty="0" err="1">
                          <a:solidFill>
                            <a:srgbClr val="002060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acquireUninterruptibly</a:t>
                      </a:r>
                      <a:r>
                        <a:rPr lang="ru-RU" sz="1100" dirty="0">
                          <a:effectLst/>
                        </a:rPr>
                        <a:t>() </a:t>
                      </a:r>
                      <a:r>
                        <a:rPr lang="ru-RU" sz="11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Получает разрешение от этого семафора, блокируя его до тех пор, пока он не станет доступным.</a:t>
                      </a:r>
                    </a:p>
                  </a:txBody>
                  <a:tcPr marL="47944" marR="14383" marT="38355" marB="14383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8876"/>
                  </a:ext>
                </a:extLst>
              </a:tr>
              <a:tr h="39057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void</a:t>
                      </a:r>
                    </a:p>
                  </a:txBody>
                  <a:tcPr marL="47944" marR="14383" marT="38355" marB="14383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1" u="none" strike="noStrike" dirty="0" err="1">
                          <a:solidFill>
                            <a:srgbClr val="002060"/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acquireUninterruptibly</a:t>
                      </a:r>
                      <a:r>
                        <a:rPr lang="ru-RU" sz="1100" dirty="0">
                          <a:effectLst/>
                        </a:rPr>
                        <a:t>(int </a:t>
                      </a:r>
                      <a:r>
                        <a:rPr lang="ru-RU" sz="1100" dirty="0" err="1">
                          <a:effectLst/>
                        </a:rPr>
                        <a:t>permits</a:t>
                      </a:r>
                      <a:r>
                        <a:rPr lang="ru-RU" sz="1100" dirty="0">
                          <a:effectLst/>
                        </a:rPr>
                        <a:t>) </a:t>
                      </a:r>
                      <a:r>
                        <a:rPr lang="ru-RU" sz="11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Получает указанное количество разрешений от этого семафора, блокируя до тех пор, пока не станут доступны все.</a:t>
                      </a:r>
                    </a:p>
                  </a:txBody>
                  <a:tcPr marL="47944" marR="14383" marT="38355" marB="14383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058157"/>
                  </a:ext>
                </a:extLst>
              </a:tr>
              <a:tr h="221833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int</a:t>
                      </a:r>
                    </a:p>
                  </a:txBody>
                  <a:tcPr marL="47944" marR="14383" marT="38355" marB="14383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1" u="none" strike="noStrike" dirty="0" err="1">
                          <a:solidFill>
                            <a:srgbClr val="002060"/>
                          </a:solidFill>
                          <a:effectLst/>
                          <a:highlight>
                            <a:srgbClr val="00FFFF"/>
                          </a:highlight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availablePermits</a:t>
                      </a:r>
                      <a:r>
                        <a:rPr lang="ru-RU" sz="1100" dirty="0">
                          <a:effectLst/>
                          <a:highlight>
                            <a:srgbClr val="00FFFF"/>
                          </a:highlight>
                        </a:rPr>
                        <a:t>() </a:t>
                      </a:r>
                      <a:r>
                        <a:rPr lang="ru-RU" sz="11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Возвращает текущее количество разрешений, доступных в этом семафоре.</a:t>
                      </a:r>
                    </a:p>
                  </a:txBody>
                  <a:tcPr marL="47944" marR="14383" marT="38355" marB="14383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67726"/>
                  </a:ext>
                </a:extLst>
              </a:tr>
              <a:tr h="221833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int</a:t>
                      </a:r>
                    </a:p>
                  </a:txBody>
                  <a:tcPr marL="47944" marR="14383" marT="38355" marB="14383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1" u="none" strike="noStrike" dirty="0" err="1">
                          <a:solidFill>
                            <a:srgbClr val="002060"/>
                          </a:solidFill>
                          <a:effectLst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drainPermits</a:t>
                      </a:r>
                      <a:r>
                        <a:rPr lang="ru-RU" sz="1100" dirty="0">
                          <a:effectLst/>
                        </a:rPr>
                        <a:t>() </a:t>
                      </a:r>
                      <a:r>
                        <a:rPr lang="ru-RU" sz="11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Получает и возвращает все разрешения, которые доступны сразу.</a:t>
                      </a:r>
                    </a:p>
                  </a:txBody>
                  <a:tcPr marL="47944" marR="14383" marT="38355" marB="14383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91930"/>
                  </a:ext>
                </a:extLst>
              </a:tr>
              <a:tr h="39057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protected </a:t>
                      </a:r>
                      <a:r>
                        <a:rPr lang="en-US" sz="1100" b="1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hlinkClick r:id="rId8" tooltip="interface in java.util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Collection</a:t>
                      </a:r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&lt;</a:t>
                      </a:r>
                      <a:r>
                        <a:rPr lang="en-US" sz="1100" b="1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hlinkClick r:id="rId9" tooltip="class in java.lang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Thread</a:t>
                      </a:r>
                      <a:r>
                        <a:rPr lang="en-US" sz="1100" dirty="0">
                          <a:effectLst/>
                        </a:rPr>
                        <a:t>&gt;</a:t>
                      </a:r>
                    </a:p>
                  </a:txBody>
                  <a:tcPr marL="47944" marR="14383" marT="38355" marB="14383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1" u="none" strike="noStrike" dirty="0" err="1">
                          <a:solidFill>
                            <a:srgbClr val="002060"/>
                          </a:solidFill>
                          <a:effectLst/>
                          <a:highlight>
                            <a:srgbClr val="00FFFF"/>
                          </a:highlight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getQueuedThreads</a:t>
                      </a:r>
                      <a:r>
                        <a:rPr lang="ru-RU" sz="1100" dirty="0">
                          <a:effectLst/>
                          <a:highlight>
                            <a:srgbClr val="00FFFF"/>
                          </a:highlight>
                        </a:rPr>
                        <a:t>() </a:t>
                      </a:r>
                      <a:r>
                        <a:rPr lang="ru-RU" sz="11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Возвращает коллекцию, содержащую потоки, которые могут ожидать получения разрешения.</a:t>
                      </a:r>
                    </a:p>
                  </a:txBody>
                  <a:tcPr marL="47944" marR="14383" marT="38355" marB="14383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159074"/>
                  </a:ext>
                </a:extLst>
              </a:tr>
              <a:tr h="221833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int</a:t>
                      </a:r>
                    </a:p>
                  </a:txBody>
                  <a:tcPr marL="47944" marR="14383" marT="38355" marB="14383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1" u="none" strike="noStrike" dirty="0" err="1">
                          <a:solidFill>
                            <a:srgbClr val="002060"/>
                          </a:solidFill>
                          <a:effectLst/>
                          <a:highlight>
                            <a:srgbClr val="00FFFF"/>
                          </a:highlight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getQueueLength</a:t>
                      </a:r>
                      <a:r>
                        <a:rPr lang="ru-RU" sz="1100" dirty="0">
                          <a:effectLst/>
                          <a:highlight>
                            <a:srgbClr val="00FFFF"/>
                          </a:highlight>
                        </a:rPr>
                        <a:t>() </a:t>
                      </a:r>
                      <a:r>
                        <a:rPr lang="ru-RU" sz="11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Возвращает оценку количества потоков, ожидающих получения разрешения.</a:t>
                      </a:r>
                    </a:p>
                  </a:txBody>
                  <a:tcPr marL="47944" marR="14383" marT="38355" marB="14383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806158"/>
                  </a:ext>
                </a:extLst>
              </a:tr>
              <a:tr h="221833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boolean</a:t>
                      </a:r>
                    </a:p>
                  </a:txBody>
                  <a:tcPr marL="47944" marR="14383" marT="38355" marB="14383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1" u="none" strike="noStrike" dirty="0" err="1">
                          <a:solidFill>
                            <a:srgbClr val="002060"/>
                          </a:solidFill>
                          <a:effectLst/>
                          <a:highlight>
                            <a:srgbClr val="00FFFF"/>
                          </a:highlight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hasQueuedThreads</a:t>
                      </a:r>
                      <a:r>
                        <a:rPr lang="ru-RU" sz="1100" dirty="0">
                          <a:effectLst/>
                          <a:highlight>
                            <a:srgbClr val="00FFFF"/>
                          </a:highlight>
                        </a:rPr>
                        <a:t>() </a:t>
                      </a:r>
                      <a:r>
                        <a:rPr lang="ru-RU" sz="11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Запрашивает, ожидают ли какие-либо потоки получения разрешения.</a:t>
                      </a:r>
                    </a:p>
                  </a:txBody>
                  <a:tcPr marL="47944" marR="14383" marT="38355" marB="14383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772834"/>
                  </a:ext>
                </a:extLst>
              </a:tr>
              <a:tr h="221833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boolean</a:t>
                      </a:r>
                    </a:p>
                  </a:txBody>
                  <a:tcPr marL="47944" marR="14383" marT="38355" marB="14383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1" u="none" strike="noStrike" dirty="0" err="1">
                          <a:solidFill>
                            <a:srgbClr val="002060"/>
                          </a:solidFill>
                          <a:effectLst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isFair</a:t>
                      </a:r>
                      <a:r>
                        <a:rPr lang="ru-RU" sz="1100" dirty="0">
                          <a:effectLst/>
                        </a:rPr>
                        <a:t>() </a:t>
                      </a:r>
                      <a:r>
                        <a:rPr lang="ru-RU" sz="11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Возвращает </a:t>
                      </a:r>
                      <a:r>
                        <a:rPr lang="ru-RU" sz="1100" dirty="0" err="1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truе</a:t>
                      </a:r>
                      <a:r>
                        <a:rPr lang="ru-RU" sz="11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 если для этого семафора установлено значение справедливости.</a:t>
                      </a:r>
                    </a:p>
                  </a:txBody>
                  <a:tcPr marL="47944" marR="14383" marT="38355" marB="14383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0398027"/>
                  </a:ext>
                </a:extLst>
              </a:tr>
              <a:tr h="39057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protected void</a:t>
                      </a:r>
                    </a:p>
                  </a:txBody>
                  <a:tcPr marL="47944" marR="14383" marT="38355" marB="14383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1" u="none" strike="noStrike" dirty="0" err="1">
                          <a:solidFill>
                            <a:srgbClr val="002060"/>
                          </a:solidFill>
                          <a:effectLst/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reducePermits</a:t>
                      </a:r>
                      <a:r>
                        <a:rPr lang="ru-RU" sz="1100" dirty="0">
                          <a:effectLst/>
                        </a:rPr>
                        <a:t>(int </a:t>
                      </a:r>
                      <a:r>
                        <a:rPr lang="ru-RU" sz="1100" dirty="0" err="1">
                          <a:effectLst/>
                        </a:rPr>
                        <a:t>reduction</a:t>
                      </a:r>
                      <a:r>
                        <a:rPr lang="ru-RU" sz="1100" dirty="0">
                          <a:effectLst/>
                        </a:rPr>
                        <a:t>) </a:t>
                      </a:r>
                      <a:r>
                        <a:rPr lang="ru-RU" sz="11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Сокращает количество доступных разрешений на указанное сокращение.</a:t>
                      </a:r>
                    </a:p>
                  </a:txBody>
                  <a:tcPr marL="47944" marR="14383" marT="38355" marB="14383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699633"/>
                  </a:ext>
                </a:extLst>
              </a:tr>
              <a:tr h="221833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void</a:t>
                      </a:r>
                    </a:p>
                  </a:txBody>
                  <a:tcPr marL="47944" marR="14383" marT="38355" marB="14383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1" u="none" strike="noStrike" dirty="0" err="1">
                          <a:solidFill>
                            <a:srgbClr val="002060"/>
                          </a:solidFill>
                          <a:effectLst/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release</a:t>
                      </a:r>
                      <a:r>
                        <a:rPr lang="ru-RU" sz="1100" dirty="0">
                          <a:effectLst/>
                        </a:rPr>
                        <a:t>() </a:t>
                      </a:r>
                      <a:r>
                        <a:rPr lang="ru-RU" sz="11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Освобождает разрешение, возвращая его семафору.</a:t>
                      </a:r>
                    </a:p>
                  </a:txBody>
                  <a:tcPr marL="47944" marR="14383" marT="38355" marB="14383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945883"/>
                  </a:ext>
                </a:extLst>
              </a:tr>
              <a:tr h="234714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void</a:t>
                      </a:r>
                    </a:p>
                  </a:txBody>
                  <a:tcPr marL="47944" marR="14383" marT="38355" marB="14383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1" u="none" strike="noStrike" dirty="0" err="1">
                          <a:solidFill>
                            <a:srgbClr val="002060"/>
                          </a:solidFill>
                          <a:effectLst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release</a:t>
                      </a:r>
                      <a:r>
                        <a:rPr lang="ru-RU" sz="1100" dirty="0">
                          <a:effectLst/>
                        </a:rPr>
                        <a:t>(int </a:t>
                      </a:r>
                      <a:r>
                        <a:rPr lang="ru-RU" sz="1100" dirty="0" err="1">
                          <a:effectLst/>
                        </a:rPr>
                        <a:t>permits</a:t>
                      </a:r>
                      <a:r>
                        <a:rPr lang="ru-RU" sz="1100" dirty="0">
                          <a:effectLst/>
                        </a:rPr>
                        <a:t>) </a:t>
                      </a:r>
                      <a:r>
                        <a:rPr lang="ru-RU" sz="11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Освобождает заданное количество разрешений, возвращая их семафору.</a:t>
                      </a:r>
                    </a:p>
                  </a:txBody>
                  <a:tcPr marL="47944" marR="14383" marT="38355" marB="14383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558302"/>
                  </a:ext>
                </a:extLst>
              </a:tr>
              <a:tr h="221833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u="none" strike="noStrike" dirty="0">
                          <a:solidFill>
                            <a:srgbClr val="002060"/>
                          </a:solidFill>
                          <a:effectLst/>
                          <a:hlinkClick r:id="rId17" tooltip="class in java.lang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String</a:t>
                      </a:r>
                      <a:endParaRPr lang="en-US" sz="110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47944" marR="14383" marT="38355" marB="14383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1" u="none" strike="noStrike" dirty="0" err="1">
                          <a:solidFill>
                            <a:srgbClr val="002060"/>
                          </a:solidFill>
                          <a:effectLst/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toString</a:t>
                      </a:r>
                      <a:r>
                        <a:rPr lang="ru-RU" sz="1100" dirty="0">
                          <a:effectLst/>
                        </a:rPr>
                        <a:t>() </a:t>
                      </a:r>
                      <a:r>
                        <a:rPr lang="ru-RU" sz="11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Возвращает строку, идентифицирующую этот семафор, а также его состояние.</a:t>
                      </a:r>
                    </a:p>
                  </a:txBody>
                  <a:tcPr marL="47944" marR="14383" marT="38355" marB="14383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798302"/>
                  </a:ext>
                </a:extLst>
              </a:tr>
              <a:tr h="39053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boolean</a:t>
                      </a:r>
                    </a:p>
                  </a:txBody>
                  <a:tcPr marL="47944" marR="14383" marT="38355" marB="14383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1" u="none" strike="noStrike" dirty="0" err="1">
                          <a:solidFill>
                            <a:srgbClr val="002060"/>
                          </a:solidFill>
                          <a:effectLst/>
                          <a:hlinkClick r:id="rId1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tryAcquire</a:t>
                      </a:r>
                      <a:r>
                        <a:rPr lang="ru-RU" sz="1100" dirty="0">
                          <a:effectLst/>
                        </a:rPr>
                        <a:t>()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ru-RU" sz="11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Получает разрешение от этого семафора, только если оно доступно во время вызова.</a:t>
                      </a:r>
                    </a:p>
                  </a:txBody>
                  <a:tcPr marL="47944" marR="14383" marT="38355" marB="14383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208227"/>
                  </a:ext>
                </a:extLst>
              </a:tr>
              <a:tr h="39057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 err="1">
                          <a:effectLst/>
                        </a:rPr>
                        <a:t>boolean</a:t>
                      </a:r>
                      <a:endParaRPr lang="en-US" sz="1100" dirty="0">
                        <a:effectLst/>
                      </a:endParaRPr>
                    </a:p>
                  </a:txBody>
                  <a:tcPr marL="47944" marR="14383" marT="38355" marB="14383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1" u="none" strike="noStrike" dirty="0" err="1">
                          <a:solidFill>
                            <a:srgbClr val="002060"/>
                          </a:solidFill>
                          <a:effectLst/>
                          <a:hlinkClick r:id="rId2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tryAcquire</a:t>
                      </a:r>
                      <a:r>
                        <a:rPr lang="ru-RU" sz="1100" dirty="0">
                          <a:effectLst/>
                        </a:rPr>
                        <a:t>(int </a:t>
                      </a:r>
                      <a:r>
                        <a:rPr lang="ru-RU" sz="1100" dirty="0" err="1">
                          <a:effectLst/>
                        </a:rPr>
                        <a:t>permits</a:t>
                      </a:r>
                      <a:r>
                        <a:rPr lang="ru-RU" sz="1100" dirty="0">
                          <a:effectLst/>
                        </a:rPr>
                        <a:t>)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ru-RU" sz="11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Получает заданное количество разрешений от этого семафора, только если все они доступны во время вызова.</a:t>
                      </a:r>
                    </a:p>
                  </a:txBody>
                  <a:tcPr marL="47944" marR="14383" marT="38355" marB="14383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625119"/>
                  </a:ext>
                </a:extLst>
              </a:tr>
              <a:tr h="56119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boolean</a:t>
                      </a:r>
                    </a:p>
                  </a:txBody>
                  <a:tcPr marL="47944" marR="14383" marT="38355" marB="14383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1" u="none" strike="noStrike" dirty="0" err="1">
                          <a:solidFill>
                            <a:srgbClr val="002060"/>
                          </a:solidFill>
                          <a:effectLst/>
                          <a:hlinkClick r:id="rId2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tryAcquire</a:t>
                      </a:r>
                      <a:r>
                        <a:rPr lang="ru-RU" sz="1100" dirty="0">
                          <a:effectLst/>
                        </a:rPr>
                        <a:t>(int </a:t>
                      </a:r>
                      <a:r>
                        <a:rPr lang="ru-RU" sz="1100" dirty="0" err="1">
                          <a:effectLst/>
                        </a:rPr>
                        <a:t>permits</a:t>
                      </a:r>
                      <a:r>
                        <a:rPr lang="ru-RU" sz="1100" dirty="0">
                          <a:effectLst/>
                        </a:rPr>
                        <a:t>, </a:t>
                      </a:r>
                      <a:r>
                        <a:rPr lang="ru-RU" sz="1100" dirty="0" err="1">
                          <a:effectLst/>
                        </a:rPr>
                        <a:t>long</a:t>
                      </a:r>
                      <a:r>
                        <a:rPr lang="ru-RU" sz="1100" dirty="0">
                          <a:effectLst/>
                        </a:rPr>
                        <a:t> </a:t>
                      </a:r>
                      <a:r>
                        <a:rPr lang="ru-RU" sz="1100" dirty="0" err="1">
                          <a:effectLst/>
                        </a:rPr>
                        <a:t>timeout</a:t>
                      </a:r>
                      <a:r>
                        <a:rPr lang="ru-RU" sz="1100" dirty="0">
                          <a:effectLst/>
                        </a:rPr>
                        <a:t>, </a:t>
                      </a:r>
                      <a:r>
                        <a:rPr lang="ru-RU" sz="1100" b="1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hlinkClick r:id="rId22" tooltip="enum in java.util.concurrent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TimeUnit</a:t>
                      </a:r>
                      <a:r>
                        <a:rPr lang="ru-RU" sz="1100" dirty="0">
                          <a:effectLst/>
                        </a:rPr>
                        <a:t> </a:t>
                      </a:r>
                      <a:r>
                        <a:rPr lang="ru-RU" sz="1100" dirty="0" err="1">
                          <a:effectLst/>
                        </a:rPr>
                        <a:t>unit</a:t>
                      </a:r>
                      <a:r>
                        <a:rPr lang="ru-RU" sz="1100" dirty="0">
                          <a:effectLst/>
                        </a:rPr>
                        <a:t>)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ru-RU" sz="11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Получает заданное количество разрешений от этого семафора, если все они становятся доступными в течение заданного времени ожидания и текущий поток не был </a:t>
                      </a:r>
                      <a:r>
                        <a:rPr lang="ru-RU" sz="1100" b="1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DejaVu Serif"/>
                          <a:hlinkClick r:id="rId2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прерван</a:t>
                      </a:r>
                      <a:r>
                        <a:rPr lang="ru-RU" sz="11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 .</a:t>
                      </a:r>
                    </a:p>
                  </a:txBody>
                  <a:tcPr marL="47944" marR="14383" marT="38355" marB="14383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065221"/>
                  </a:ext>
                </a:extLst>
              </a:tr>
              <a:tr h="39057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boolean</a:t>
                      </a:r>
                    </a:p>
                  </a:txBody>
                  <a:tcPr marL="47944" marR="14383" marT="38355" marB="14383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1" u="none" strike="noStrike" dirty="0" err="1">
                          <a:solidFill>
                            <a:srgbClr val="002060"/>
                          </a:solidFill>
                          <a:effectLst/>
                          <a:hlinkClick r:id="rId2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tryAcquire</a:t>
                      </a:r>
                      <a:r>
                        <a:rPr lang="ru-RU" sz="1100" dirty="0">
                          <a:effectLst/>
                        </a:rPr>
                        <a:t>(</a:t>
                      </a:r>
                      <a:r>
                        <a:rPr lang="ru-RU" sz="1100" dirty="0" err="1">
                          <a:effectLst/>
                        </a:rPr>
                        <a:t>long</a:t>
                      </a:r>
                      <a:r>
                        <a:rPr lang="ru-RU" sz="1100" dirty="0">
                          <a:effectLst/>
                        </a:rPr>
                        <a:t> </a:t>
                      </a:r>
                      <a:r>
                        <a:rPr lang="ru-RU" sz="1100" dirty="0" err="1">
                          <a:effectLst/>
                        </a:rPr>
                        <a:t>timeout</a:t>
                      </a:r>
                      <a:r>
                        <a:rPr lang="ru-RU" sz="1100" dirty="0">
                          <a:effectLst/>
                        </a:rPr>
                        <a:t>, </a:t>
                      </a:r>
                      <a:r>
                        <a:rPr lang="ru-RU" sz="1100" b="1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hlinkClick r:id="rId22" tooltip="enum in java.util.concurrent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TimeUnit</a:t>
                      </a:r>
                      <a:r>
                        <a:rPr lang="ru-RU" sz="1100" dirty="0">
                          <a:effectLst/>
                        </a:rPr>
                        <a:t> </a:t>
                      </a:r>
                      <a:r>
                        <a:rPr lang="ru-RU" sz="1100" dirty="0" err="1">
                          <a:effectLst/>
                        </a:rPr>
                        <a:t>unit</a:t>
                      </a:r>
                      <a:r>
                        <a:rPr lang="ru-RU" sz="1100" dirty="0">
                          <a:effectLst/>
                        </a:rPr>
                        <a:t>)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ru-RU" sz="11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Получает разрешение от этого семафора, если он становится доступным в течение заданного времени ожидания и текущий поток не был </a:t>
                      </a:r>
                      <a:r>
                        <a:rPr lang="ru-RU" sz="1100" b="1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DejaVu Serif"/>
                          <a:hlinkClick r:id="rId2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прерван</a:t>
                      </a:r>
                      <a:r>
                        <a:rPr lang="ru-RU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DejaVu Serif"/>
                        </a:rPr>
                        <a:t> .</a:t>
                      </a:r>
                    </a:p>
                  </a:txBody>
                  <a:tcPr marL="47944" marR="14383" marT="38355" marB="14383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789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669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9EAEE05-00D8-4396-85BD-43CD1AA1F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6953A47-3920-46C2-AAB9-1B534EE09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1367406"/>
            <a:ext cx="8596668" cy="4673955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C0BADA86-A0F0-49CB-9466-9C67D665A1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79338" y="952499"/>
            <a:ext cx="4908460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Semaphore 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emaphore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Semaphore(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705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05ECE-B302-4E11-80E4-1397CBD65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6470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tx1"/>
                </a:solidFill>
              </a:rPr>
              <a:t>Пример</a:t>
            </a:r>
            <a:r>
              <a:rPr lang="ru-RU" sz="2800" dirty="0"/>
              <a:t> </a:t>
            </a:r>
            <a:r>
              <a:rPr lang="ru-RU" sz="2800" dirty="0">
                <a:solidFill>
                  <a:schemeClr val="tx1"/>
                </a:solidFill>
              </a:rPr>
              <a:t>использования</a:t>
            </a:r>
            <a:r>
              <a:rPr lang="ru-RU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Semaphore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635B0F-3B5D-49C4-8F68-4766B00C3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2BEB751-C025-4643-B8AC-4CA0B8130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44" y="1610057"/>
            <a:ext cx="8680557" cy="498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92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B10588-56D7-4797-A394-6250C1975C5E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r>
              <a:rPr lang="ru-RU" sz="2800" dirty="0">
                <a:solidFill>
                  <a:schemeClr val="tx1"/>
                </a:solidFill>
              </a:rPr>
              <a:t>Методы</a:t>
            </a:r>
            <a:r>
              <a:rPr lang="en-US" sz="2800" dirty="0">
                <a:solidFill>
                  <a:schemeClr val="tx1"/>
                </a:solidFill>
              </a:rPr>
              <a:t>: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acquire(int permits)</a:t>
            </a:r>
            <a:r>
              <a:rPr lang="ru-RU" sz="2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throws </a:t>
            </a:r>
            <a:r>
              <a:rPr lang="en-US" sz="2800" b="1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 tooltip="class in java.la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InterruptedException</a:t>
            </a:r>
            <a:br>
              <a:rPr lang="ru-RU" sz="2800" dirty="0">
                <a:solidFill>
                  <a:schemeClr val="tx1"/>
                </a:solidFill>
              </a:rPr>
            </a:br>
            <a:r>
              <a:rPr lang="en-US" sz="2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acquireUninterruptibly(int permits)</a:t>
            </a:r>
            <a:endParaRPr lang="ru-RU" sz="2800" dirty="0">
              <a:solidFill>
                <a:schemeClr val="tx1"/>
              </a:solidFill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B2901A0-CACB-4296-B943-2B73BCF79D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4025" y="2160588"/>
            <a:ext cx="6683987" cy="3881437"/>
          </a:xfrm>
        </p:spPr>
      </p:pic>
    </p:spTree>
    <p:extLst>
      <p:ext uri="{BB962C8B-B14F-4D97-AF65-F5344CB8AC3E}">
        <p14:creationId xmlns:p14="http://schemas.microsoft.com/office/powerpoint/2010/main" val="1760825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2154F0-B581-4DA1-8DE0-E68E31158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8374" y="1006679"/>
            <a:ext cx="6105194" cy="164424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DejaVu Sans"/>
              </a:rPr>
              <a:t>Class </a:t>
            </a:r>
            <a:r>
              <a:rPr lang="en-US" b="0" i="0" dirty="0">
                <a:solidFill>
                  <a:schemeClr val="tx1"/>
                </a:solidFill>
                <a:effectLst/>
                <a:latin typeface="Fira Sans"/>
              </a:rPr>
              <a:t>Phaser</a:t>
            </a:r>
            <a:br>
              <a:rPr lang="en-US" b="1" i="0" dirty="0">
                <a:solidFill>
                  <a:srgbClr val="2C4557"/>
                </a:solidFill>
                <a:effectLst/>
                <a:latin typeface="DejaVu Sans"/>
              </a:rPr>
            </a:b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EE82F8B-A395-496F-A84C-F66A52E20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Autofit/>
          </a:bodyPr>
          <a:lstStyle/>
          <a:p>
            <a:pPr algn="l"/>
            <a:r>
              <a:rPr lang="en-US" sz="1400" b="0" i="0" dirty="0">
                <a:solidFill>
                  <a:srgbClr val="353833"/>
                </a:solidFill>
                <a:effectLst/>
                <a:latin typeface="DejaVu Sans"/>
              </a:rPr>
              <a:t>java.util.concurrent </a:t>
            </a:r>
          </a:p>
          <a:p>
            <a:pPr algn="l"/>
            <a:r>
              <a:rPr lang="en-US" sz="1400" b="0" i="0" dirty="0">
                <a:solidFill>
                  <a:srgbClr val="353833"/>
                </a:solidFill>
                <a:effectLst/>
                <a:latin typeface="DejaVu Sans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53833"/>
                </a:solidFill>
                <a:effectLst/>
                <a:latin typeface="DejaVu Sans Mono"/>
              </a:rPr>
              <a:t>extends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4A6782"/>
                </a:solidFill>
                <a:effectLst/>
                <a:latin typeface="DejaVu Sans Mono"/>
                <a:hlinkClick r:id="rId2" tooltip="class in java.lang"/>
              </a:rPr>
              <a:t>Object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sz="1400" b="0" i="0" dirty="0">
                <a:solidFill>
                  <a:srgbClr val="353833"/>
                </a:solidFill>
                <a:effectLst/>
                <a:latin typeface="DejaVu Sans"/>
              </a:rPr>
              <a:t> </a:t>
            </a:r>
            <a:endParaRPr lang="ru-RU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16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46814F-23C7-4B92-8559-953E838EB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8369" y="481079"/>
            <a:ext cx="4244828" cy="335559"/>
          </a:xfrm>
        </p:spPr>
        <p:txBody>
          <a:bodyPr>
            <a:normAutofit fontScale="90000"/>
          </a:bodyPr>
          <a:lstStyle/>
          <a:p>
            <a:r>
              <a:rPr lang="ru-RU" sz="2200" b="1" i="0" u="none" strike="noStrike" dirty="0">
                <a:solidFill>
                  <a:srgbClr val="294563"/>
                </a:solidFill>
                <a:effectLst/>
                <a:latin typeface="Tahoma" panose="020B0604030504040204" pitchFamily="34" charset="0"/>
              </a:rPr>
              <a:t>Объект синхронизации </a:t>
            </a:r>
            <a:r>
              <a:rPr lang="en-US" sz="2200" b="1" i="0" u="none" strike="noStrike" dirty="0">
                <a:solidFill>
                  <a:srgbClr val="294563"/>
                </a:solidFill>
                <a:effectLst/>
                <a:latin typeface="Tahoma" panose="020B0604030504040204" pitchFamily="34" charset="0"/>
              </a:rPr>
              <a:t>Phaser</a:t>
            </a:r>
            <a:br>
              <a:rPr lang="en-US" sz="1800" b="1" i="0" u="none" strike="noStrike" dirty="0">
                <a:solidFill>
                  <a:srgbClr val="294563"/>
                </a:solidFill>
                <a:effectLst/>
                <a:latin typeface="Tahoma" panose="020B0604030504040204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54ECFD-0BBE-4BAB-B27E-5ABAB9FA0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40903"/>
            <a:ext cx="8596668" cy="4900459"/>
          </a:xfrm>
        </p:spPr>
        <p:txBody>
          <a:bodyPr>
            <a:normAutofit lnSpcReduction="10000"/>
          </a:bodyPr>
          <a:lstStyle/>
          <a:p>
            <a:r>
              <a:rPr lang="ru-RU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Phaser (фазировщик), как и CyclicBarrier, </a:t>
            </a:r>
            <a:r>
              <a:rPr lang="ru-RU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мощная и гибкая реализация паттерна синхронизации </a:t>
            </a:r>
            <a:r>
              <a:rPr lang="ru-RU" sz="1800" u="sng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Барьер</a:t>
            </a:r>
            <a:r>
              <a:rPr lang="ru-RU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В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отличии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от CyclicBarrier, </a:t>
            </a:r>
            <a:r>
              <a:rPr lang="ru-RU" b="1" i="0" dirty="0">
                <a:solidFill>
                  <a:srgbClr val="2945A3"/>
                </a:solidFill>
                <a:effectLst/>
                <a:latin typeface="Verdana" panose="020B0604030504040204" pitchFamily="34" charset="0"/>
              </a:rPr>
              <a:t>Phaser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предоставляет больше гибкости. 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Важные особенности </a:t>
            </a:r>
            <a:r>
              <a:rPr lang="ru-RU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Phaser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: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Phaser может иметь несколько фаз (барьеров). Если количество фаз равно 1, то плавно переходим к CyclicBarrier (осталось только все исполнительные потоки остановить у барьера).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Каждая фаза (цикл синхронизации) имеет свой номер.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Количество участников-потоков для каждой фазы жестко не задано и может </a:t>
            </a:r>
            <a:r>
              <a:rPr lang="ru-RU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динамически 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меняться. Исполнительный поток может регистрироваться в качестве участника и отменять свое участие;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Исполнительный поток не обязан ожидать, пока все остальные участники соберутся у барьера. Достаточно только сообщить о своем прибытии.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1538729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2265</TotalTime>
  <Words>1310</Words>
  <Application>Microsoft Office PowerPoint</Application>
  <PresentationFormat>Широкоэкранный</PresentationFormat>
  <Paragraphs>117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33" baseType="lpstr">
      <vt:lpstr>-apple-system</vt:lpstr>
      <vt:lpstr>Arial</vt:lpstr>
      <vt:lpstr>Arial Unicode MS</vt:lpstr>
      <vt:lpstr>Calibri</vt:lpstr>
      <vt:lpstr>Courier New</vt:lpstr>
      <vt:lpstr>DejaVu Sans</vt:lpstr>
      <vt:lpstr>DejaVu Sans Mono</vt:lpstr>
      <vt:lpstr>DejaVu Serif</vt:lpstr>
      <vt:lpstr>Fira Sans</vt:lpstr>
      <vt:lpstr>JetBrains Mono</vt:lpstr>
      <vt:lpstr>Segoe UI</vt:lpstr>
      <vt:lpstr>Tahoma</vt:lpstr>
      <vt:lpstr>Times New Roman</vt:lpstr>
      <vt:lpstr>Trebuchet MS</vt:lpstr>
      <vt:lpstr>Verdana</vt:lpstr>
      <vt:lpstr>Wingdings 3</vt:lpstr>
      <vt:lpstr>Аспект</vt:lpstr>
      <vt:lpstr>Class Semaphore </vt:lpstr>
      <vt:lpstr>Синхронизаторы – вспомогательные утилиты для синхронизации потоков, которые дают возможность разработчику регулировать и/или ограничивать работу потоков Семафор — это средство для синхронизации доступа к какому-то ресурсу. Его особенность заключается в том, что при создании механизма синхронизации он использует счетчик.  Счетчик указывает нам, сколько потоков одновременно могут получать доступ к общему ресурсу.   </vt:lpstr>
      <vt:lpstr>При создании объектов-семафоров мы можем использовать такие конструкторы:  Semaphore(int permits); Semaphore(int permits, boolean fair)  В конструктор мы передаем:  int permits — начальное и максимальное значение счетчика.  То есть то, сколько потоков одновременно могут иметь доступ к общему ресурсу; boolean fair — «честность» на получение разрешения - для установления порядка, в котором потоки будут получать доступ.  Если fair = true, доступ предоставляется ожидающим потокам в том порядке,  в котором они его запрашивали.  Если же он равен false, порядок будет определять планировщик потоков.</vt:lpstr>
      <vt:lpstr>Метод и описание класса Semaphore</vt:lpstr>
      <vt:lpstr>Semaphore semaphore = new Semaphore(3);</vt:lpstr>
      <vt:lpstr>Пример использования Semaphore</vt:lpstr>
      <vt:lpstr>Методы: acquire(int permits) throws InterruptedException acquireUninterruptibly(int permits)</vt:lpstr>
      <vt:lpstr>Class Phaser </vt:lpstr>
      <vt:lpstr>Объект синхронизации Phaser </vt:lpstr>
      <vt:lpstr>Конструкторы объекта Phaser </vt:lpstr>
      <vt:lpstr>Методы объекта синхронизации Phaser </vt:lpstr>
      <vt:lpstr>Состояние этапщика</vt:lpstr>
      <vt:lpstr>Презентация PowerPoint</vt:lpstr>
      <vt:lpstr>Пример1</vt:lpstr>
      <vt:lpstr>Пример2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Semaphore </dc:title>
  <dc:creator>User2</dc:creator>
  <cp:lastModifiedBy>User2</cp:lastModifiedBy>
  <cp:revision>82</cp:revision>
  <dcterms:created xsi:type="dcterms:W3CDTF">2021-03-07T13:31:24Z</dcterms:created>
  <dcterms:modified xsi:type="dcterms:W3CDTF">2021-03-13T22:09:25Z</dcterms:modified>
</cp:coreProperties>
</file>