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76" r:id="rId5"/>
    <p:sldId id="259" r:id="rId6"/>
    <p:sldId id="280" r:id="rId7"/>
    <p:sldId id="279" r:id="rId8"/>
    <p:sldId id="281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261" r:id="rId25"/>
    <p:sldId id="278" r:id="rId26"/>
    <p:sldId id="300" r:id="rId27"/>
    <p:sldId id="306" r:id="rId28"/>
    <p:sldId id="301" r:id="rId29"/>
    <p:sldId id="307" r:id="rId30"/>
    <p:sldId id="302" r:id="rId31"/>
    <p:sldId id="308" r:id="rId32"/>
    <p:sldId id="303" r:id="rId33"/>
    <p:sldId id="309" r:id="rId34"/>
    <p:sldId id="310" r:id="rId35"/>
    <p:sldId id="311" r:id="rId36"/>
    <p:sldId id="304" r:id="rId37"/>
    <p:sldId id="312" r:id="rId38"/>
    <p:sldId id="313" r:id="rId39"/>
    <p:sldId id="305" r:id="rId40"/>
    <p:sldId id="27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1" autoAdjust="0"/>
    <p:restoredTop sz="75868" autoAdjust="0"/>
  </p:normalViewPr>
  <p:slideViewPr>
    <p:cSldViewPr snapToGrid="0">
      <p:cViewPr varScale="1">
        <p:scale>
          <a:sx n="123" d="100"/>
          <a:sy n="123" d="100"/>
        </p:scale>
        <p:origin x="972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172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0A4-93E2-4CB0-9430-1FCBA342F71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24CE-0E62-4F0E-A3A7-DE9344E5C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8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824CE-0E62-4F0E-A3A7-DE9344E5C8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43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47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69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47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할당받을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것인지 결정하고 라이브러리 함수를 호출하여 운영체제에게 메모리를 요청한다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메모리가 충분하면 요청이 승인되고 메모리가 할당된다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프로그램이 할당된 메모리를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사용이 끝나면 메모리를 운영체제에게 다시 반납한다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메모리를 반납하지 않으면 다른 프로그램이 동적 메모리를 사용할 수 없게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82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47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24CE-0E62-4F0E-A3A7-DE9344E5C8B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2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1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7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8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78E3-3CC9-4693-9834-AA776F06C79F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8BAC-BC41-49D2-AAD9-D9E430648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12400" y="2815212"/>
            <a:ext cx="7967199" cy="1351800"/>
            <a:chOff x="3020482" y="2156402"/>
            <a:chExt cx="3761184" cy="411613"/>
          </a:xfrm>
        </p:grpSpPr>
        <p:sp>
          <p:nvSpPr>
            <p:cNvPr id="7" name="TextBox 6"/>
            <p:cNvSpPr txBox="1"/>
            <p:nvPr/>
          </p:nvSpPr>
          <p:spPr>
            <a:xfrm>
              <a:off x="3020482" y="2264929"/>
              <a:ext cx="3761184" cy="178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 Seminar # 10</a:t>
              </a:r>
              <a:endPara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305740" y="2156402"/>
              <a:ext cx="2382708" cy="11194"/>
            </a:xfrm>
            <a:prstGeom prst="line">
              <a:avLst/>
            </a:prstGeom>
            <a:ln w="952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062947" y="2156402"/>
              <a:ext cx="1242792" cy="0"/>
            </a:xfrm>
            <a:prstGeom prst="line">
              <a:avLst/>
            </a:prstGeom>
            <a:ln w="952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076273" y="2568015"/>
              <a:ext cx="2262819" cy="0"/>
            </a:xfrm>
            <a:prstGeom prst="line">
              <a:avLst/>
            </a:prstGeom>
            <a:ln w="952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5339092" y="2568014"/>
              <a:ext cx="1349356" cy="1"/>
            </a:xfrm>
            <a:prstGeom prst="line">
              <a:avLst/>
            </a:prstGeom>
            <a:ln w="952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 flipV="1">
            <a:off x="2470701" y="2906854"/>
            <a:ext cx="2858299" cy="3"/>
          </a:xfrm>
          <a:prstGeom prst="line">
            <a:avLst/>
          </a:prstGeom>
          <a:ln w="952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0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AD338994-6E60-474A-BC20-6E1A93A1DCF7}"/>
              </a:ext>
            </a:extLst>
          </p:cNvPr>
          <p:cNvSpPr txBox="1"/>
          <p:nvPr/>
        </p:nvSpPr>
        <p:spPr>
          <a:xfrm>
            <a:off x="489863" y="728737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 집합으로 읽기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AC1CFC-8C6D-4B7D-A8C9-38C157E0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5" y="1068709"/>
            <a:ext cx="3998519" cy="771889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6100AAE7-3991-483D-A0AA-A81505391567}"/>
              </a:ext>
            </a:extLst>
          </p:cNvPr>
          <p:cNvSpPr txBox="1"/>
          <p:nvPr/>
        </p:nvSpPr>
        <p:spPr>
          <a:xfrm>
            <a:off x="489863" y="3267417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scanf</a:t>
            </a:r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()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의 </a:t>
            </a:r>
            <a:r>
              <a:rPr lang="ko-KR" altLang="en-US" sz="15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반환값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D0681C-A5D0-4E89-8BF1-C9264531C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5" y="3694609"/>
            <a:ext cx="4348672" cy="1438303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2CF547A2-6AB3-4DD1-8F44-8821EE4CDEDD}"/>
              </a:ext>
            </a:extLst>
          </p:cNvPr>
          <p:cNvSpPr txBox="1"/>
          <p:nvPr/>
        </p:nvSpPr>
        <p:spPr>
          <a:xfrm>
            <a:off x="5704360" y="728737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fflush</a:t>
            </a:r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()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의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FD4E9-8D57-4F9C-98F6-1CBE562A0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982" y="1129170"/>
            <a:ext cx="4675096" cy="14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60BC2C97-B3C2-410D-A9D0-A5C6B553886F}"/>
              </a:ext>
            </a:extLst>
          </p:cNvPr>
          <p:cNvSpPr txBox="1"/>
          <p:nvPr/>
        </p:nvSpPr>
        <p:spPr>
          <a:xfrm>
            <a:off x="431371" y="819605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ex scanf6.c Code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E39736-2017-43FF-A8C2-5BDFF107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1" y="1523194"/>
            <a:ext cx="2514951" cy="30674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32F6E7-BAB3-45D0-A1F0-1EBA1925F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212" y="1523194"/>
            <a:ext cx="37152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C23BEB-E503-4134-B66A-0178EE2DF528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CBA8FC78-6C9F-4B86-A315-51AE9FD8B3A5}"/>
              </a:ext>
            </a:extLst>
          </p:cNvPr>
          <p:cNvSpPr txBox="1"/>
          <p:nvPr/>
        </p:nvSpPr>
        <p:spPr>
          <a:xfrm>
            <a:off x="431371" y="819605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16.4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파일의 기초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5E4EA20-C747-4F18-85C9-BE4A15183435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5BCCF-3AA3-4732-97EA-1858415EAE58}"/>
              </a:ext>
            </a:extLst>
          </p:cNvPr>
          <p:cNvSpPr/>
          <p:nvPr/>
        </p:nvSpPr>
        <p:spPr>
          <a:xfrm>
            <a:off x="4101648" y="840059"/>
            <a:ext cx="64219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파일을 사용하면 데이터를 영구적으로 보관할 수 있다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D25C9-B666-4AEF-92DD-FFD7B6409BED}"/>
              </a:ext>
            </a:extLst>
          </p:cNvPr>
          <p:cNvSpPr/>
          <p:nvPr/>
        </p:nvSpPr>
        <p:spPr>
          <a:xfrm>
            <a:off x="2595966" y="1890793"/>
            <a:ext cx="1239865" cy="153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618B9-7160-4BA6-A626-D44E2630DC77}"/>
              </a:ext>
            </a:extLst>
          </p:cNvPr>
          <p:cNvSpPr/>
          <p:nvPr/>
        </p:nvSpPr>
        <p:spPr>
          <a:xfrm>
            <a:off x="6199322" y="1890793"/>
            <a:ext cx="1239865" cy="153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</a:t>
            </a:r>
            <a:endParaRPr lang="en-US" altLang="ko-KR" dirty="0"/>
          </a:p>
          <a:p>
            <a:pPr algn="ctr"/>
            <a:r>
              <a:rPr lang="ko-KR" altLang="en-US" dirty="0"/>
              <a:t>디스크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A85AE5-F776-4392-88EB-AA52409B9D7C}"/>
              </a:ext>
            </a:extLst>
          </p:cNvPr>
          <p:cNvSpPr/>
          <p:nvPr/>
        </p:nvSpPr>
        <p:spPr>
          <a:xfrm>
            <a:off x="1919536" y="1982375"/>
            <a:ext cx="2627642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휘발성</a:t>
            </a:r>
            <a:r>
              <a:rPr lang="en-US" altLang="ko-KR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전원이 꺼지면</a:t>
            </a:r>
            <a:endParaRPr lang="en-US" altLang="ko-KR" sz="3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사라진다</a:t>
            </a:r>
            <a:r>
              <a:rPr lang="en-US" altLang="ko-KR" sz="3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3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61176B-FA9B-42EB-8F8F-B41F9459A82C}"/>
              </a:ext>
            </a:extLst>
          </p:cNvPr>
          <p:cNvSpPr/>
          <p:nvPr/>
        </p:nvSpPr>
        <p:spPr>
          <a:xfrm>
            <a:off x="832199" y="4692178"/>
            <a:ext cx="820288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ko-KR" alt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언어에서는 어떻게 파일에 저장할 수 있을까</a:t>
            </a:r>
            <a:r>
              <a:rPr lang="en-US" altLang="ko-K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948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D8F882ED-1848-43CD-9FDE-6FA67C695E86}"/>
              </a:ext>
            </a:extLst>
          </p:cNvPr>
          <p:cNvSpPr txBox="1"/>
          <p:nvPr/>
        </p:nvSpPr>
        <p:spPr>
          <a:xfrm>
            <a:off x="431371" y="72873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파일의 개념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89E7A2C6-8EDD-438D-B99B-0B3CEA033619}"/>
              </a:ext>
            </a:extLst>
          </p:cNvPr>
          <p:cNvSpPr txBox="1"/>
          <p:nvPr/>
        </p:nvSpPr>
        <p:spPr>
          <a:xfrm>
            <a:off x="660344" y="1149301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파일의 입출력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95542C-FDD5-4AB2-80AC-7AE2E8ED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6" y="1472466"/>
            <a:ext cx="3157929" cy="20909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505B4F4-D7C6-4195-9A78-01383C924C48}"/>
              </a:ext>
            </a:extLst>
          </p:cNvPr>
          <p:cNvSpPr/>
          <p:nvPr/>
        </p:nvSpPr>
        <p:spPr>
          <a:xfrm>
            <a:off x="1523689" y="1875230"/>
            <a:ext cx="705173" cy="49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4C530B-B1B5-4C42-8E82-696F57835DBE}"/>
              </a:ext>
            </a:extLst>
          </p:cNvPr>
          <p:cNvSpPr/>
          <p:nvPr/>
        </p:nvSpPr>
        <p:spPr>
          <a:xfrm>
            <a:off x="818516" y="1875231"/>
            <a:ext cx="705173" cy="49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66BF899-A6C7-4C49-A025-03E4B901E18B}"/>
              </a:ext>
            </a:extLst>
          </p:cNvPr>
          <p:cNvSpPr/>
          <p:nvPr/>
        </p:nvSpPr>
        <p:spPr>
          <a:xfrm>
            <a:off x="2934035" y="1875230"/>
            <a:ext cx="705173" cy="49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DE3A47-0551-4AA1-B09A-3203448C9007}"/>
              </a:ext>
            </a:extLst>
          </p:cNvPr>
          <p:cNvSpPr/>
          <p:nvPr/>
        </p:nvSpPr>
        <p:spPr>
          <a:xfrm>
            <a:off x="2228862" y="1875231"/>
            <a:ext cx="705173" cy="49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381ED4E-21FB-4187-8691-51AD24C16596}"/>
              </a:ext>
            </a:extLst>
          </p:cNvPr>
          <p:cNvSpPr/>
          <p:nvPr/>
        </p:nvSpPr>
        <p:spPr>
          <a:xfrm>
            <a:off x="4344381" y="1875230"/>
            <a:ext cx="705173" cy="49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A0513-2BBE-47B6-A7E6-FB206AFAB74A}"/>
              </a:ext>
            </a:extLst>
          </p:cNvPr>
          <p:cNvSpPr/>
          <p:nvPr/>
        </p:nvSpPr>
        <p:spPr>
          <a:xfrm>
            <a:off x="3639208" y="1875231"/>
            <a:ext cx="705173" cy="49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E221DE7-598C-4025-AB02-796DDFAF2E62}"/>
              </a:ext>
            </a:extLst>
          </p:cNvPr>
          <p:cNvSpPr/>
          <p:nvPr/>
        </p:nvSpPr>
        <p:spPr>
          <a:xfrm>
            <a:off x="5754727" y="1875230"/>
            <a:ext cx="705173" cy="49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DDDBA85-7B38-4BA8-B192-5EBB4B3AE1D0}"/>
              </a:ext>
            </a:extLst>
          </p:cNvPr>
          <p:cNvSpPr/>
          <p:nvPr/>
        </p:nvSpPr>
        <p:spPr>
          <a:xfrm>
            <a:off x="5049554" y="1875231"/>
            <a:ext cx="705173" cy="493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FF95A-C5B8-4852-9863-47433FDB8DD8}"/>
              </a:ext>
            </a:extLst>
          </p:cNvPr>
          <p:cNvSpPr txBox="1"/>
          <p:nvPr/>
        </p:nvSpPr>
        <p:spPr>
          <a:xfrm>
            <a:off x="739430" y="1875229"/>
            <a:ext cx="91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파일의 시작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B3A221-1549-4233-A7E8-FC8B8C65AE89}"/>
              </a:ext>
            </a:extLst>
          </p:cNvPr>
          <p:cNvSpPr txBox="1"/>
          <p:nvPr/>
        </p:nvSpPr>
        <p:spPr>
          <a:xfrm>
            <a:off x="5698732" y="2121450"/>
            <a:ext cx="794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파일의 </a:t>
            </a:r>
            <a:r>
              <a:rPr lang="ko-KR" altLang="en-US" sz="1000" dirty="0">
                <a:solidFill>
                  <a:schemeClr val="bg1"/>
                </a:solidFill>
              </a:rPr>
              <a:t>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DFBEE7-B949-4AC8-8FD0-67C66E9F9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6" y="2635409"/>
            <a:ext cx="5202576" cy="189498"/>
          </a:xfrm>
          <a:prstGeom prst="rect">
            <a:avLst/>
          </a:prstGeom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6C519E7B-060E-44F6-B44E-58BB10001538}"/>
              </a:ext>
            </a:extLst>
          </p:cNvPr>
          <p:cNvSpPr txBox="1"/>
          <p:nvPr/>
        </p:nvSpPr>
        <p:spPr>
          <a:xfrm>
            <a:off x="431371" y="3105800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파일의 유형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FCDCD5-A1F9-4CF5-88EC-575AD15FA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46" y="3580799"/>
            <a:ext cx="5580505" cy="29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D59C7828-4511-493A-81CA-63A9E19552E0}"/>
              </a:ext>
            </a:extLst>
          </p:cNvPr>
          <p:cNvSpPr txBox="1"/>
          <p:nvPr/>
        </p:nvSpPr>
        <p:spPr>
          <a:xfrm>
            <a:off x="431371" y="72873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파일 처리의 개요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45DD24-5E44-4AB2-9F2E-052BD156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49" y="1149302"/>
            <a:ext cx="9128872" cy="1291180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C5A0A902-8A1E-47BB-9024-C0276FD3E521}"/>
              </a:ext>
            </a:extLst>
          </p:cNvPr>
          <p:cNvSpPr txBox="1"/>
          <p:nvPr/>
        </p:nvSpPr>
        <p:spPr>
          <a:xfrm>
            <a:off x="431371" y="3109836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파일 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A323C2-A078-4060-A881-9673C1DDA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49" y="3646755"/>
            <a:ext cx="7819265" cy="19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A87520BB-9AF1-4B61-B895-EBB32AB3A8D3}"/>
              </a:ext>
            </a:extLst>
          </p:cNvPr>
          <p:cNvSpPr txBox="1"/>
          <p:nvPr/>
        </p:nvSpPr>
        <p:spPr>
          <a:xfrm>
            <a:off x="434683" y="816088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기본적인 파일모드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A4C87A-5427-4A4C-AC0B-49D34FD5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4" y="1139253"/>
            <a:ext cx="3788956" cy="15049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82B92-59FC-425B-AF58-3C8535551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1" y="2805546"/>
            <a:ext cx="7159795" cy="33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270EB33F-52D5-451F-A7D9-09DF48903D51}"/>
              </a:ext>
            </a:extLst>
          </p:cNvPr>
          <p:cNvSpPr txBox="1"/>
          <p:nvPr/>
        </p:nvSpPr>
        <p:spPr>
          <a:xfrm>
            <a:off x="431371" y="72873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파일 닫기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A55A8-E0DF-43A5-9851-678487D97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99" y="1149301"/>
            <a:ext cx="5076867" cy="2448691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C14EA332-AD6B-456A-B174-2304494AA355}"/>
              </a:ext>
            </a:extLst>
          </p:cNvPr>
          <p:cNvSpPr txBox="1"/>
          <p:nvPr/>
        </p:nvSpPr>
        <p:spPr>
          <a:xfrm>
            <a:off x="6273244" y="724083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파일 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2DC106-16B2-4B0A-A1D1-14FA9D058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697" y="1144647"/>
            <a:ext cx="5080538" cy="8431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08B624-4514-40D4-994F-82AD2F9C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99" y="4674501"/>
            <a:ext cx="8381269" cy="1722084"/>
          </a:xfrm>
          <a:prstGeom prst="rect">
            <a:avLst/>
          </a:prstGeom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102CE0AD-0279-4F85-AC26-6499A78C71B2}"/>
              </a:ext>
            </a:extLst>
          </p:cNvPr>
          <p:cNvSpPr txBox="1"/>
          <p:nvPr/>
        </p:nvSpPr>
        <p:spPr>
          <a:xfrm>
            <a:off x="431371" y="4063845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기타 함수들</a:t>
            </a:r>
          </a:p>
        </p:txBody>
      </p:sp>
    </p:spTree>
    <p:extLst>
      <p:ext uri="{BB962C8B-B14F-4D97-AF65-F5344CB8AC3E}">
        <p14:creationId xmlns:p14="http://schemas.microsoft.com/office/powerpoint/2010/main" val="147292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293564-1D06-4CD7-85F2-8BEE62690084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A1E9D7E0-7C8B-439F-9FAB-341E1EFD26E3}"/>
              </a:ext>
            </a:extLst>
          </p:cNvPr>
          <p:cNvSpPr txBox="1"/>
          <p:nvPr/>
        </p:nvSpPr>
        <p:spPr>
          <a:xfrm>
            <a:off x="127883" y="695547"/>
            <a:ext cx="399851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16.5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텍스트 파일</a:t>
            </a:r>
            <a:endParaRPr lang="en-US" altLang="ko-KR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읽기와 쓰기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11B882-B2FD-4005-948E-3287C1EF774E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DEFB70F-0E51-4F46-9C10-D573BBB4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402" y="477907"/>
            <a:ext cx="7197909" cy="226783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94800E-CD3E-4706-A76C-552EEEA705A0}"/>
              </a:ext>
            </a:extLst>
          </p:cNvPr>
          <p:cNvCxnSpPr/>
          <p:nvPr/>
        </p:nvCxnSpPr>
        <p:spPr>
          <a:xfrm>
            <a:off x="4126402" y="2224006"/>
            <a:ext cx="71979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52BBEC-2B0E-4E71-93BF-5F2CCB5F8F95}"/>
              </a:ext>
            </a:extLst>
          </p:cNvPr>
          <p:cNvSpPr txBox="1"/>
          <p:nvPr/>
        </p:nvSpPr>
        <p:spPr>
          <a:xfrm>
            <a:off x="11257044" y="1427158"/>
            <a:ext cx="75941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1AB4E-B15A-4BF8-A72C-3EF1C13CFB79}"/>
              </a:ext>
            </a:extLst>
          </p:cNvPr>
          <p:cNvSpPr txBox="1"/>
          <p:nvPr/>
        </p:nvSpPr>
        <p:spPr>
          <a:xfrm>
            <a:off x="11257044" y="2282191"/>
            <a:ext cx="79041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468E1C-8C19-4C77-B905-AF5A6B2FF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2" y="2702062"/>
            <a:ext cx="7519260" cy="1684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3BF247A-E0ED-4973-A548-1B6BE8388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71" y="4522805"/>
            <a:ext cx="7387524" cy="17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9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7BC80DB9-4D3D-4044-B01A-3F03BA214D2B}"/>
              </a:ext>
            </a:extLst>
          </p:cNvPr>
          <p:cNvSpPr txBox="1"/>
          <p:nvPr/>
        </p:nvSpPr>
        <p:spPr>
          <a:xfrm>
            <a:off x="431371" y="819605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ex fcopy1.c Code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05D22B-5A35-486D-83A9-9BC3460FC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83" y="891755"/>
            <a:ext cx="2429214" cy="276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BF593F-549B-483A-AC70-1F470F3EF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70" y="1312318"/>
            <a:ext cx="4571985" cy="53826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2DB1A7-4D04-41DA-B5C5-1008E032A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507" y="1312318"/>
            <a:ext cx="450595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0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9E4EF7-9848-4DEA-B7F6-E2ACB26281BC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1D7E7481-1388-43C8-8D28-3071CD1AA1EB}"/>
              </a:ext>
            </a:extLst>
          </p:cNvPr>
          <p:cNvSpPr txBox="1"/>
          <p:nvPr/>
        </p:nvSpPr>
        <p:spPr>
          <a:xfrm>
            <a:off x="127883" y="695547"/>
            <a:ext cx="399851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16.6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이진 파일</a:t>
            </a:r>
            <a:endParaRPr lang="en-US" altLang="ko-KR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읽기와 쓰기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FB30D5-4012-4AF3-A7F8-6518019F3E58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A86AD8-8CE8-404C-9245-0E177F7F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79" y="533991"/>
            <a:ext cx="7428946" cy="26049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A16469-B288-4B12-9290-E17C2F377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75" y="3169724"/>
            <a:ext cx="6932724" cy="1386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4B8F93-8691-4F1E-BADD-BD1CA1AA8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59" y="4864328"/>
            <a:ext cx="6474439" cy="13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5082" y="5298942"/>
            <a:ext cx="20104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 Seminar # 10</a:t>
            </a:r>
            <a:endParaRPr lang="ko-KR" altLang="en-US" sz="13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27941" y="1700808"/>
            <a:ext cx="8894824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2109" y="1700808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4317" y="3404362"/>
            <a:ext cx="10128448" cy="187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456" y="1333224"/>
            <a:ext cx="225815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14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4756" y="2316236"/>
            <a:ext cx="778416" cy="459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01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8146" y="2332968"/>
            <a:ext cx="4159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스트림과 파일 입출력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1694520" y="2771667"/>
            <a:ext cx="3618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23705" y="5094441"/>
            <a:ext cx="1002729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4281" y="5094441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91C70C-55E9-46F1-84B6-2E1CB34A1DDE}"/>
              </a:ext>
            </a:extLst>
          </p:cNvPr>
          <p:cNvSpPr txBox="1"/>
          <p:nvPr/>
        </p:nvSpPr>
        <p:spPr>
          <a:xfrm>
            <a:off x="1484756" y="4001014"/>
            <a:ext cx="778416" cy="459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02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E9A9C-0610-4A5A-8F4E-8E42A19D81EA}"/>
              </a:ext>
            </a:extLst>
          </p:cNvPr>
          <p:cNvSpPr txBox="1"/>
          <p:nvPr/>
        </p:nvSpPr>
        <p:spPr>
          <a:xfrm>
            <a:off x="3008146" y="4000082"/>
            <a:ext cx="463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17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동적 메모리와 연결 리스트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D1DE933-BE4A-4BB7-ABCA-80DFE2659A72}"/>
              </a:ext>
            </a:extLst>
          </p:cNvPr>
          <p:cNvCxnSpPr/>
          <p:nvPr/>
        </p:nvCxnSpPr>
        <p:spPr>
          <a:xfrm>
            <a:off x="1709281" y="4523923"/>
            <a:ext cx="36186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1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2C0675-CD0D-4B25-9664-454CB360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46" y="731326"/>
            <a:ext cx="7271892" cy="554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2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7B58556-52FF-4524-ABC5-072ABFD6B275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1206F7D5-ABA8-4A47-A9FA-A89C83B10967}"/>
              </a:ext>
            </a:extLst>
          </p:cNvPr>
          <p:cNvSpPr txBox="1"/>
          <p:nvPr/>
        </p:nvSpPr>
        <p:spPr>
          <a:xfrm>
            <a:off x="127883" y="81357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16.7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임의 접근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D74FE4-2239-4F50-BBF8-A90C8424A7D7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B75BFA7-C3F4-4927-8841-C97CE803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51" y="643180"/>
            <a:ext cx="6359036" cy="9483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31C893-91A0-4309-9884-81B5DC1A2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150" y="593424"/>
            <a:ext cx="5410955" cy="1047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104F6C-D388-4613-AF53-F75A6D3A1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8" y="1565849"/>
            <a:ext cx="4181671" cy="968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CF7F47-F2C9-42D2-AB9F-6A79DFF5F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94" y="2393935"/>
            <a:ext cx="4798042" cy="519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E26E81-DCCE-4C70-BAC4-F884D618C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4299" y="2154649"/>
            <a:ext cx="5410955" cy="336781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7E98667-7734-4C51-B136-EC240B01DEF4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491639" y="2050168"/>
            <a:ext cx="4908138" cy="1044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15">
            <a:extLst>
              <a:ext uri="{FF2B5EF4-FFF2-40B4-BE49-F238E27FC236}">
                <a16:creationId xmlns:a16="http://schemas.microsoft.com/office/drawing/2014/main" id="{8B8A4495-EA4C-4B27-8E49-C83E24D12FF2}"/>
              </a:ext>
            </a:extLst>
          </p:cNvPr>
          <p:cNvSpPr txBox="1"/>
          <p:nvPr/>
        </p:nvSpPr>
        <p:spPr>
          <a:xfrm>
            <a:off x="309968" y="3076819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파일 포인터 관련 함수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4CEC21A-6C94-4145-AB69-DEE7700ED1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894" y="3480478"/>
            <a:ext cx="6717292" cy="31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5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7F6F2B-2F56-4830-92D0-1D546E82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1" y="786059"/>
            <a:ext cx="5502285" cy="15551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D1FA65-21A7-4EF8-A80D-B5B0A9FE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1" y="2590675"/>
            <a:ext cx="4807056" cy="18218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3AF253-62F2-4262-8C87-746875581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71" y="4593988"/>
            <a:ext cx="4419598" cy="14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7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8810A1-E27F-4831-B708-0E27DDCA0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18" y="503213"/>
            <a:ext cx="4461891" cy="6122937"/>
          </a:xfrm>
          <a:prstGeom prst="rect">
            <a:avLst/>
          </a:prstGeom>
        </p:spPr>
      </p:pic>
      <p:sp>
        <p:nvSpPr>
          <p:cNvPr id="9" name="TextBox 15">
            <a:extLst>
              <a:ext uri="{FF2B5EF4-FFF2-40B4-BE49-F238E27FC236}">
                <a16:creationId xmlns:a16="http://schemas.microsoft.com/office/drawing/2014/main" id="{CB8B1970-1833-4573-9F33-22F2B44F5C72}"/>
              </a:ext>
            </a:extLst>
          </p:cNvPr>
          <p:cNvSpPr txBox="1"/>
          <p:nvPr/>
        </p:nvSpPr>
        <p:spPr>
          <a:xfrm>
            <a:off x="431371" y="819605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ex </a:t>
            </a:r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fseek.c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Code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E610DC-EA11-44DD-BADF-15F774F6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137" y="537866"/>
            <a:ext cx="2230933" cy="10835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D77A84-18F0-4056-AAC0-05269E67D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130" y="2114162"/>
            <a:ext cx="3285021" cy="26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989974" y="3338337"/>
            <a:ext cx="249627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/>
          <p:cNvSpPr txBox="1"/>
          <p:nvPr/>
        </p:nvSpPr>
        <p:spPr>
          <a:xfrm>
            <a:off x="6238112" y="3353578"/>
            <a:ext cx="41380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장 동적 메모리와 연결 리스트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4430805" y="3044958"/>
            <a:ext cx="63212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02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9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427941" y="1700808"/>
            <a:ext cx="8894824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2109" y="1700808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4317" y="3427130"/>
            <a:ext cx="10128448" cy="187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456" y="1333224"/>
            <a:ext cx="295409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17</a:t>
            </a:r>
            <a:r>
              <a:rPr lang="ko-KR" altLang="en-US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동적 메모리와 연결 리스트</a:t>
            </a:r>
            <a:endParaRPr lang="ko-KR" altLang="en-US" sz="14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1627" y="1951516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17.1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345612" y="1925629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35460" y="2678665"/>
            <a:ext cx="119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할당 메모리란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0068" y="2657345"/>
            <a:ext cx="134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메모리 할당의 기본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2454256" y="2405059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03296" y="2660113"/>
            <a:ext cx="1448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메모리 할당의 응용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223705" y="5280421"/>
            <a:ext cx="1002729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4281" y="5280421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771163" y="1924894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3FFED8-7354-4AE5-8BF4-7DB802B2DBF4}"/>
              </a:ext>
            </a:extLst>
          </p:cNvPr>
          <p:cNvSpPr txBox="1"/>
          <p:nvPr/>
        </p:nvSpPr>
        <p:spPr>
          <a:xfrm>
            <a:off x="5697177" y="1951516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17.2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3AE2367-50A6-479C-85EB-AFCAF2BE1A61}"/>
              </a:ext>
            </a:extLst>
          </p:cNvPr>
          <p:cNvCxnSpPr>
            <a:cxnSpLocks/>
          </p:cNvCxnSpPr>
          <p:nvPr/>
        </p:nvCxnSpPr>
        <p:spPr>
          <a:xfrm>
            <a:off x="5879806" y="2405059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E3A98C5-F777-44DC-AE49-930F091D6EC1}"/>
              </a:ext>
            </a:extLst>
          </p:cNvPr>
          <p:cNvCxnSpPr/>
          <p:nvPr/>
        </p:nvCxnSpPr>
        <p:spPr>
          <a:xfrm>
            <a:off x="6096000" y="3653690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A8C1FD-5158-4F87-A82C-3C55EDA9A83F}"/>
              </a:ext>
            </a:extLst>
          </p:cNvPr>
          <p:cNvSpPr txBox="1"/>
          <p:nvPr/>
        </p:nvSpPr>
        <p:spPr>
          <a:xfrm>
            <a:off x="9146395" y="1951516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17.3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932EB29-3E6A-44A1-9B0F-ED827F4768FF}"/>
              </a:ext>
            </a:extLst>
          </p:cNvPr>
          <p:cNvCxnSpPr>
            <a:cxnSpLocks/>
          </p:cNvCxnSpPr>
          <p:nvPr/>
        </p:nvCxnSpPr>
        <p:spPr>
          <a:xfrm>
            <a:off x="9329024" y="2405059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0B6D5C-5FFF-4FD3-8B27-3C8420BF405D}"/>
              </a:ext>
            </a:extLst>
          </p:cNvPr>
          <p:cNvSpPr txBox="1"/>
          <p:nvPr/>
        </p:nvSpPr>
        <p:spPr>
          <a:xfrm>
            <a:off x="3388069" y="3788943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17.4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1642C65-19BB-4F68-B144-588FC5246C36}"/>
              </a:ext>
            </a:extLst>
          </p:cNvPr>
          <p:cNvCxnSpPr>
            <a:cxnSpLocks/>
          </p:cNvCxnSpPr>
          <p:nvPr/>
        </p:nvCxnSpPr>
        <p:spPr>
          <a:xfrm>
            <a:off x="3570698" y="4242486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3B3EB4-AEEA-4A27-BDE8-A801955F9366}"/>
              </a:ext>
            </a:extLst>
          </p:cNvPr>
          <p:cNvSpPr txBox="1"/>
          <p:nvPr/>
        </p:nvSpPr>
        <p:spPr>
          <a:xfrm>
            <a:off x="8326114" y="3788943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17.5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452DC1-3FC1-4572-9E4C-E6D025B13DF4}"/>
              </a:ext>
            </a:extLst>
          </p:cNvPr>
          <p:cNvCxnSpPr>
            <a:cxnSpLocks/>
          </p:cNvCxnSpPr>
          <p:nvPr/>
        </p:nvCxnSpPr>
        <p:spPr>
          <a:xfrm>
            <a:off x="8508743" y="4242486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597F5F-A8EC-4E77-88DA-AEBE29270756}"/>
              </a:ext>
            </a:extLst>
          </p:cNvPr>
          <p:cNvSpPr txBox="1"/>
          <p:nvPr/>
        </p:nvSpPr>
        <p:spPr>
          <a:xfrm>
            <a:off x="3074058" y="4475505"/>
            <a:ext cx="154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 리스트란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C65552-788A-4B05-862D-52A4F1422831}"/>
              </a:ext>
            </a:extLst>
          </p:cNvPr>
          <p:cNvSpPr txBox="1"/>
          <p:nvPr/>
        </p:nvSpPr>
        <p:spPr>
          <a:xfrm>
            <a:off x="8012103" y="4475505"/>
            <a:ext cx="15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 리스트의 연산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920C65-D81B-42DB-AA2D-DF6E6322B4F9}"/>
              </a:ext>
            </a:extLst>
          </p:cNvPr>
          <p:cNvSpPr txBox="1"/>
          <p:nvPr/>
        </p:nvSpPr>
        <p:spPr>
          <a:xfrm>
            <a:off x="9385082" y="5298942"/>
            <a:ext cx="20104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 Seminar # 10</a:t>
            </a:r>
            <a:endParaRPr lang="ko-KR" altLang="en-US" sz="13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3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FB37DC-F87A-472F-B923-6A2366F906BB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99CC2546-813F-4C14-B6E9-81BF73E3F2E8}"/>
              </a:ext>
            </a:extLst>
          </p:cNvPr>
          <p:cNvSpPr txBox="1"/>
          <p:nvPr/>
        </p:nvSpPr>
        <p:spPr>
          <a:xfrm>
            <a:off x="127883" y="695547"/>
            <a:ext cx="399851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17.1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동적 할당</a:t>
            </a:r>
            <a:endParaRPr lang="en-US" altLang="ko-KR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메모리란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?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DFA724-8401-4CF9-9D89-188D2CAF3630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>
            <a:extLst>
              <a:ext uri="{FF2B5EF4-FFF2-40B4-BE49-F238E27FC236}">
                <a16:creationId xmlns:a16="http://schemas.microsoft.com/office/drawing/2014/main" id="{89382413-316B-4546-85B8-8FECC1A77DDC}"/>
              </a:ext>
            </a:extLst>
          </p:cNvPr>
          <p:cNvSpPr txBox="1"/>
          <p:nvPr/>
        </p:nvSpPr>
        <p:spPr>
          <a:xfrm>
            <a:off x="431371" y="1770791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동적 할당 메모리의 개념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0C694FC7-177F-4306-977B-D0A54914010D}"/>
              </a:ext>
            </a:extLst>
          </p:cNvPr>
          <p:cNvSpPr txBox="1"/>
          <p:nvPr/>
        </p:nvSpPr>
        <p:spPr>
          <a:xfrm>
            <a:off x="810619" y="2203094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정적 메모리 할당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5F8DAF32-82B8-4AC6-A8DE-59BEE7437FBB}"/>
              </a:ext>
            </a:extLst>
          </p:cNvPr>
          <p:cNvSpPr txBox="1"/>
          <p:nvPr/>
        </p:nvSpPr>
        <p:spPr>
          <a:xfrm>
            <a:off x="810620" y="4022041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동적 메모리 할당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1F06C-06A7-4CF6-A531-D5A92610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45" y="3019021"/>
            <a:ext cx="5559184" cy="19783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26E6A44-3522-459B-BFBF-4A042E681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45" y="2517804"/>
            <a:ext cx="6221100" cy="13020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75D869-4138-45B2-9677-A10C52107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45" y="4690350"/>
            <a:ext cx="5927777" cy="4759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B52A9E-0866-42E7-8400-5B5E51C7E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45" y="4365757"/>
            <a:ext cx="6557188" cy="130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18F956C2-0A4C-48B5-B3C7-05858EC1F283}"/>
              </a:ext>
            </a:extLst>
          </p:cNvPr>
          <p:cNvSpPr txBox="1"/>
          <p:nvPr/>
        </p:nvSpPr>
        <p:spPr>
          <a:xfrm>
            <a:off x="431371" y="72873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동적 메모리의 사용 절차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C22022-9F36-4B8E-AE1B-333BCF2A9EEF}"/>
              </a:ext>
            </a:extLst>
          </p:cNvPr>
          <p:cNvSpPr/>
          <p:nvPr/>
        </p:nvSpPr>
        <p:spPr>
          <a:xfrm>
            <a:off x="2608861" y="1813303"/>
            <a:ext cx="1722915" cy="9763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 요청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6983D5-48D1-4421-A87A-6D95BDA7704C}"/>
              </a:ext>
            </a:extLst>
          </p:cNvPr>
          <p:cNvSpPr/>
          <p:nvPr/>
        </p:nvSpPr>
        <p:spPr>
          <a:xfrm>
            <a:off x="7816312" y="1813303"/>
            <a:ext cx="1722915" cy="976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승인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메모리 할당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F17CF9-22D3-4559-B999-F6083BD6F209}"/>
              </a:ext>
            </a:extLst>
          </p:cNvPr>
          <p:cNvSpPr/>
          <p:nvPr/>
        </p:nvSpPr>
        <p:spPr>
          <a:xfrm>
            <a:off x="7816312" y="4239404"/>
            <a:ext cx="1722915" cy="976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할당 메모리</a:t>
            </a:r>
            <a:endParaRPr lang="en-US" altLang="ko-KR" dirty="0"/>
          </a:p>
          <a:p>
            <a:pPr algn="ctr"/>
            <a:r>
              <a:rPr lang="ko-KR" altLang="en-US" dirty="0"/>
              <a:t>사용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2047E-1C50-426D-AB7A-6E37D5D73980}"/>
              </a:ext>
            </a:extLst>
          </p:cNvPr>
          <p:cNvSpPr/>
          <p:nvPr/>
        </p:nvSpPr>
        <p:spPr>
          <a:xfrm>
            <a:off x="2608861" y="4239404"/>
            <a:ext cx="1722915" cy="976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반납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C44250E-1EBF-4913-AAFD-53854D996A89}"/>
              </a:ext>
            </a:extLst>
          </p:cNvPr>
          <p:cNvSpPr/>
          <p:nvPr/>
        </p:nvSpPr>
        <p:spPr>
          <a:xfrm rot="16200000">
            <a:off x="5649902" y="1617478"/>
            <a:ext cx="1000599" cy="134383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612A09D-EF50-48EE-AE66-E3F63EDBACAF}"/>
              </a:ext>
            </a:extLst>
          </p:cNvPr>
          <p:cNvSpPr/>
          <p:nvPr/>
        </p:nvSpPr>
        <p:spPr>
          <a:xfrm rot="5400000">
            <a:off x="5649902" y="4043578"/>
            <a:ext cx="1000599" cy="134383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B96829F-C3D1-4469-B7FD-EB0ADA25759D}"/>
              </a:ext>
            </a:extLst>
          </p:cNvPr>
          <p:cNvSpPr/>
          <p:nvPr/>
        </p:nvSpPr>
        <p:spPr>
          <a:xfrm>
            <a:off x="8177469" y="2842632"/>
            <a:ext cx="1000599" cy="134383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734215A-5D9E-4389-ABB3-6D43F7936116}"/>
              </a:ext>
            </a:extLst>
          </p:cNvPr>
          <p:cNvSpPr/>
          <p:nvPr/>
        </p:nvSpPr>
        <p:spPr>
          <a:xfrm>
            <a:off x="1916931" y="3396388"/>
            <a:ext cx="1722915" cy="1343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정상종료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4D9428-D4D4-425F-9F0F-3D01E5ADF872}"/>
              </a:ext>
            </a:extLst>
          </p:cNvPr>
          <p:cNvSpPr/>
          <p:nvPr/>
        </p:nvSpPr>
        <p:spPr>
          <a:xfrm>
            <a:off x="6262924" y="4043577"/>
            <a:ext cx="1722915" cy="13438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비정상</a:t>
            </a:r>
            <a:endParaRPr lang="en-US" altLang="ko-KR" dirty="0"/>
          </a:p>
          <a:p>
            <a:pPr algn="ctr"/>
            <a:r>
              <a:rPr lang="ko-KR" altLang="en-US" dirty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84636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19" grpId="0" animBg="1"/>
      <p:bldP spid="21" grpId="0" animBg="1"/>
      <p:bldP spid="7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4D0EA4-BAD1-4780-8D03-EF066621D7D6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5E648800-8290-4D16-A148-F3C835C1DFE5}"/>
              </a:ext>
            </a:extLst>
          </p:cNvPr>
          <p:cNvSpPr txBox="1"/>
          <p:nvPr/>
        </p:nvSpPr>
        <p:spPr>
          <a:xfrm>
            <a:off x="127883" y="695547"/>
            <a:ext cx="399851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17.2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동적 메모리</a:t>
            </a:r>
            <a:endParaRPr lang="en-US" altLang="ko-KR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할당의 기본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846BDB-C973-421E-8084-7988EA747064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>
            <a:extLst>
              <a:ext uri="{FF2B5EF4-FFF2-40B4-BE49-F238E27FC236}">
                <a16:creationId xmlns:a16="http://schemas.microsoft.com/office/drawing/2014/main" id="{908CF827-BAD7-4D82-810F-A0E93FC70B58}"/>
              </a:ext>
            </a:extLst>
          </p:cNvPr>
          <p:cNvSpPr txBox="1"/>
          <p:nvPr/>
        </p:nvSpPr>
        <p:spPr>
          <a:xfrm>
            <a:off x="431371" y="1770791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동적 할당 메모리 할당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E27836E0-9A4A-4260-9365-BD212AF50467}"/>
              </a:ext>
            </a:extLst>
          </p:cNvPr>
          <p:cNvSpPr txBox="1"/>
          <p:nvPr/>
        </p:nvSpPr>
        <p:spPr>
          <a:xfrm>
            <a:off x="810619" y="2203094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malloc()</a:t>
            </a:r>
            <a:endParaRPr lang="ko-KR" altLang="en-US" sz="1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A08A94-9D36-4F33-B0A1-055C5DB6A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9" y="2517804"/>
            <a:ext cx="3485773" cy="34650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FE8F2F-8AC8-40AB-94ED-9A7E31F54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640" y="2198867"/>
            <a:ext cx="3013866" cy="3231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C87F9C-D4A0-46DE-9099-376D79BEA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677" y="3280338"/>
            <a:ext cx="7265372" cy="15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6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85552A54-F28D-49A0-AF35-A97F3D7E08FD}"/>
              </a:ext>
            </a:extLst>
          </p:cNvPr>
          <p:cNvSpPr txBox="1"/>
          <p:nvPr/>
        </p:nvSpPr>
        <p:spPr>
          <a:xfrm>
            <a:off x="431371" y="72873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동적 할당 메모리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1A087F-6CF9-405E-962F-8569C919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921" y="650029"/>
            <a:ext cx="5108649" cy="5728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F8B410-5DBA-4615-8025-83AEDFF9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917" y="1341458"/>
            <a:ext cx="2123426" cy="1369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82B6D3-009B-4331-BF6E-F98A27BC6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254" y="1341458"/>
            <a:ext cx="2423227" cy="1672092"/>
          </a:xfrm>
          <a:prstGeom prst="rect">
            <a:avLst/>
          </a:prstGeom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7C48701E-B4F8-4396-AA79-DDE0457C4A86}"/>
              </a:ext>
            </a:extLst>
          </p:cNvPr>
          <p:cNvSpPr txBox="1"/>
          <p:nvPr/>
        </p:nvSpPr>
        <p:spPr>
          <a:xfrm>
            <a:off x="431371" y="3135243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동적 메모리 반납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ADA0EA-5A17-46DD-AFFC-A45247D91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627" y="3274733"/>
            <a:ext cx="5563030" cy="247669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ACA9E062-AB3E-4653-AE53-A408D23AF3E7}"/>
              </a:ext>
            </a:extLst>
          </p:cNvPr>
          <p:cNvSpPr txBox="1"/>
          <p:nvPr/>
        </p:nvSpPr>
        <p:spPr>
          <a:xfrm>
            <a:off x="810619" y="3555807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free()</a:t>
            </a:r>
            <a:endParaRPr lang="ko-KR" altLang="en-US" sz="1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A4E881-5D40-4262-8A57-DCD50E70C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932" y="3912377"/>
            <a:ext cx="2945139" cy="26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989974" y="3338337"/>
            <a:ext cx="249627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/>
          <p:cNvSpPr txBox="1"/>
          <p:nvPr/>
        </p:nvSpPr>
        <p:spPr>
          <a:xfrm>
            <a:off x="6238111" y="3353578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장 스트림과 파일 입출력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4430805" y="3044958"/>
            <a:ext cx="63212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01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5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C1DF37-B9F8-4AB5-BD0F-784B24227191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9A9C709E-572A-46DC-A26C-A0BA26D22756}"/>
              </a:ext>
            </a:extLst>
          </p:cNvPr>
          <p:cNvSpPr txBox="1"/>
          <p:nvPr/>
        </p:nvSpPr>
        <p:spPr>
          <a:xfrm>
            <a:off x="127883" y="695547"/>
            <a:ext cx="399851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17.3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동적 메모리</a:t>
            </a:r>
            <a:endParaRPr lang="en-US" altLang="ko-KR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할당의 응용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A74C7E-3232-46C0-B126-79990635DA73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7BAF1BB3-F756-4532-A76B-EF7CC782636F}"/>
              </a:ext>
            </a:extLst>
          </p:cNvPr>
          <p:cNvSpPr txBox="1"/>
          <p:nvPr/>
        </p:nvSpPr>
        <p:spPr>
          <a:xfrm>
            <a:off x="585894" y="1891410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calloc</a:t>
            </a:r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()</a:t>
            </a:r>
            <a:endParaRPr lang="ko-KR" altLang="en-US" sz="1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A62E43-4CFE-4B17-9C71-D94A7DA3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11" y="1851582"/>
            <a:ext cx="2807448" cy="400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CBE05A-7D7A-4D4C-9838-535BC6F15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74" y="2294228"/>
            <a:ext cx="3886523" cy="3284493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90DF6EC2-DCD7-4207-9019-3B3E1D322DE0}"/>
              </a:ext>
            </a:extLst>
          </p:cNvPr>
          <p:cNvSpPr txBox="1"/>
          <p:nvPr/>
        </p:nvSpPr>
        <p:spPr>
          <a:xfrm>
            <a:off x="5797153" y="1891410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realloc</a:t>
            </a:r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()</a:t>
            </a:r>
            <a:endParaRPr lang="ko-KR" altLang="en-US" sz="1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6224A-59D5-48C8-8892-13FB846A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816" y="1960115"/>
            <a:ext cx="2558394" cy="179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23B7F4-326F-4E9F-98CB-20C6D9D83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9408" y="2214574"/>
            <a:ext cx="4198450" cy="35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2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9DF2813-0D40-4111-A75D-DBE80042C4BD}"/>
              </a:ext>
            </a:extLst>
          </p:cNvPr>
          <p:cNvSpPr txBox="1"/>
          <p:nvPr/>
        </p:nvSpPr>
        <p:spPr>
          <a:xfrm>
            <a:off x="529771" y="728737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동적 메모리 반납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1E94FA-CFC7-4A5A-A7D4-E2C42167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45" y="1051902"/>
            <a:ext cx="8036027" cy="30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5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5435CB-184A-4172-8988-066713E89647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9DDA17D1-1781-49D1-B779-16E825C807C1}"/>
              </a:ext>
            </a:extLst>
          </p:cNvPr>
          <p:cNvSpPr txBox="1"/>
          <p:nvPr/>
        </p:nvSpPr>
        <p:spPr>
          <a:xfrm>
            <a:off x="127883" y="861331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17.4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연결 리스트란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?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5A4967-C3AA-4C19-BB39-47A911A09CD7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>
            <a:extLst>
              <a:ext uri="{FF2B5EF4-FFF2-40B4-BE49-F238E27FC236}">
                <a16:creationId xmlns:a16="http://schemas.microsoft.com/office/drawing/2014/main" id="{590DDBBD-E285-49D1-804C-DDDB7D3AB33A}"/>
              </a:ext>
            </a:extLst>
          </p:cNvPr>
          <p:cNvSpPr txBox="1"/>
          <p:nvPr/>
        </p:nvSpPr>
        <p:spPr>
          <a:xfrm>
            <a:off x="529771" y="1891410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연결리스트 개념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686BC8-7AE1-4FDB-99CA-F581D76F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02" y="1936575"/>
            <a:ext cx="5156621" cy="3008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B31E35-B277-47FA-B744-136598F0C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69" y="2311974"/>
            <a:ext cx="8985285" cy="24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6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F77C5-783B-4A78-99EE-C2D90CD3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5" y="1304881"/>
            <a:ext cx="2091030" cy="12479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261F985C-AA14-4094-A6F7-25765FA29C45}"/>
              </a:ext>
            </a:extLst>
          </p:cNvPr>
          <p:cNvSpPr txBox="1"/>
          <p:nvPr/>
        </p:nvSpPr>
        <p:spPr>
          <a:xfrm>
            <a:off x="529771" y="72873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연결 리스트의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6F4B2C-6857-4986-8083-96F2F470A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515" y="728737"/>
            <a:ext cx="5330316" cy="345227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36131454-520C-4EBC-8189-31631B58B674}"/>
              </a:ext>
            </a:extLst>
          </p:cNvPr>
          <p:cNvSpPr txBox="1"/>
          <p:nvPr/>
        </p:nvSpPr>
        <p:spPr>
          <a:xfrm>
            <a:off x="2807755" y="2143419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데이터 필드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47AE60C9-CF68-4516-9431-A20683DDFFDF}"/>
              </a:ext>
            </a:extLst>
          </p:cNvPr>
          <p:cNvSpPr txBox="1"/>
          <p:nvPr/>
        </p:nvSpPr>
        <p:spPr>
          <a:xfrm>
            <a:off x="2807755" y="1734008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링크 필드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E792DC03-688B-42AA-8B2E-2095EE3C54F3}"/>
              </a:ext>
            </a:extLst>
          </p:cNvPr>
          <p:cNvSpPr txBox="1"/>
          <p:nvPr/>
        </p:nvSpPr>
        <p:spPr>
          <a:xfrm>
            <a:off x="636402" y="4603989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데이터 필드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9A748A6E-E125-4AEF-B395-B5AE51472241}"/>
              </a:ext>
            </a:extLst>
          </p:cNvPr>
          <p:cNvSpPr txBox="1"/>
          <p:nvPr/>
        </p:nvSpPr>
        <p:spPr>
          <a:xfrm>
            <a:off x="636402" y="2748540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링크 필드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B6B164-2E1B-4FA3-B885-919009DB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02" y="3071993"/>
            <a:ext cx="7944611" cy="1319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61E0E4-634A-4563-983D-7517BDB87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74" y="4894435"/>
            <a:ext cx="8458392" cy="6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0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90C46588-2455-4A90-91FB-86787DDFB055}"/>
              </a:ext>
            </a:extLst>
          </p:cNvPr>
          <p:cNvSpPr txBox="1"/>
          <p:nvPr/>
        </p:nvSpPr>
        <p:spPr>
          <a:xfrm>
            <a:off x="1074045" y="734880"/>
            <a:ext cx="177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연결 리스트의 장점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A34CEA-9754-4AAB-AFFC-63ED96BF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61" y="1011879"/>
            <a:ext cx="5005267" cy="773840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BC6B8E0F-9244-4969-B756-4FDBADC637B1}"/>
              </a:ext>
            </a:extLst>
          </p:cNvPr>
          <p:cNvSpPr txBox="1"/>
          <p:nvPr/>
        </p:nvSpPr>
        <p:spPr>
          <a:xfrm>
            <a:off x="1074045" y="2159114"/>
            <a:ext cx="177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연결 리스트의 단점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7843D-6F0E-4357-905F-5DD1C8E55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62" y="2434005"/>
            <a:ext cx="2719266" cy="460610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854C2B35-66D8-4B41-9BEC-2EF88D9BE34F}"/>
              </a:ext>
            </a:extLst>
          </p:cNvPr>
          <p:cNvSpPr txBox="1"/>
          <p:nvPr/>
        </p:nvSpPr>
        <p:spPr>
          <a:xfrm>
            <a:off x="529771" y="3084399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자기 참조 구조체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9A645-46C7-423B-8DC3-5F4D8DBF9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902" y="3133901"/>
            <a:ext cx="5426004" cy="224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7F37C1-2C70-496D-9E58-A278D5524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446" y="3429000"/>
            <a:ext cx="4261854" cy="1418631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1E34CCDA-A719-400A-8B14-2E0863D0675C}"/>
              </a:ext>
            </a:extLst>
          </p:cNvPr>
          <p:cNvSpPr txBox="1"/>
          <p:nvPr/>
        </p:nvSpPr>
        <p:spPr>
          <a:xfrm>
            <a:off x="1074045" y="4901730"/>
            <a:ext cx="1772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typedef</a:t>
            </a:r>
            <a:endParaRPr lang="ko-KR" altLang="en-US" sz="1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A99CBC-5A9A-4049-950A-F8DAF6B1C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3861" y="5178730"/>
            <a:ext cx="2719267" cy="10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3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43B144C2-1F88-4848-B5B5-5293C8AE0E9A}"/>
              </a:ext>
            </a:extLst>
          </p:cNvPr>
          <p:cNvSpPr txBox="1"/>
          <p:nvPr/>
        </p:nvSpPr>
        <p:spPr>
          <a:xfrm>
            <a:off x="431371" y="72873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연결리스트 생성의 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FD3E62-AEB5-4492-BB5C-9B6744F5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45" y="1514444"/>
            <a:ext cx="2896042" cy="830382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99544ABE-D37A-489A-9806-0B2E2BC60B59}"/>
              </a:ext>
            </a:extLst>
          </p:cNvPr>
          <p:cNvSpPr txBox="1"/>
          <p:nvPr/>
        </p:nvSpPr>
        <p:spPr>
          <a:xfrm>
            <a:off x="636402" y="1191279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1. 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노드를 정의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BC045239-653F-4B97-873F-90FDFB0EDEB2}"/>
              </a:ext>
            </a:extLst>
          </p:cNvPr>
          <p:cNvSpPr txBox="1"/>
          <p:nvPr/>
        </p:nvSpPr>
        <p:spPr>
          <a:xfrm>
            <a:off x="4834852" y="1191279"/>
            <a:ext cx="4198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2. 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노드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43E6F-AF6F-44A3-A985-12D6A2AE9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252" y="1530091"/>
            <a:ext cx="6897593" cy="471346"/>
          </a:xfrm>
          <a:prstGeom prst="rect">
            <a:avLst/>
          </a:prstGeom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8937E58A-F540-44C1-844C-A41224EF71A6}"/>
              </a:ext>
            </a:extLst>
          </p:cNvPr>
          <p:cNvSpPr txBox="1"/>
          <p:nvPr/>
        </p:nvSpPr>
        <p:spPr>
          <a:xfrm>
            <a:off x="636401" y="2664318"/>
            <a:ext cx="9243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3. 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새로 만들어진 노드에 데이터를 저장하고 링크 필드를 </a:t>
            </a:r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NULL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로 설정한다</a:t>
            </a:r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203E4E-8998-42C3-BD9A-C25CCEBD7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19" y="2992606"/>
            <a:ext cx="1382983" cy="4704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29AF8C-5E2C-4C65-849D-C6C09C1A6B12}"/>
              </a:ext>
            </a:extLst>
          </p:cNvPr>
          <p:cNvSpPr txBox="1"/>
          <p:nvPr/>
        </p:nvSpPr>
        <p:spPr>
          <a:xfrm>
            <a:off x="636401" y="3650364"/>
            <a:ext cx="9243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4. 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노드를 하나 더 동적으로 생성하고 첫 번째 노드의 링크 필드가 두 번째 노드를 가리키도록 한다</a:t>
            </a:r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C3D56F-70D4-4434-B995-4F3F3788A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545" y="3973529"/>
            <a:ext cx="2679065" cy="10577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7825A7-5CB4-4FDF-82F6-3E30434CFEA5}"/>
              </a:ext>
            </a:extLst>
          </p:cNvPr>
          <p:cNvSpPr txBox="1"/>
          <p:nvPr/>
        </p:nvSpPr>
        <p:spPr>
          <a:xfrm>
            <a:off x="636401" y="5254439"/>
            <a:ext cx="9243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5. 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작성이 끝나면 반드시 메모리를 </a:t>
            </a:r>
            <a:r>
              <a:rPr lang="ko-KR" altLang="en-US" sz="15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헤제해주어야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한다</a:t>
            </a:r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B710E3-237D-465F-86AF-90B7D4138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45" y="5577604"/>
            <a:ext cx="950079" cy="5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C1A521-EBAD-468F-BCC8-4EFA0961550D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6BE372F1-BE53-40EF-A33A-F6F1BA277AF0}"/>
              </a:ext>
            </a:extLst>
          </p:cNvPr>
          <p:cNvSpPr txBox="1"/>
          <p:nvPr/>
        </p:nvSpPr>
        <p:spPr>
          <a:xfrm>
            <a:off x="127883" y="695547"/>
            <a:ext cx="399851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17.5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연결 리스트의</a:t>
            </a:r>
            <a:endParaRPr lang="en-US" altLang="ko-KR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연산</a:t>
            </a:r>
            <a:endParaRPr lang="en-US" altLang="ko-KR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06F241-A156-4DC6-A628-6FC9BAF8CB3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310953B-94E7-4AAB-AB9B-70E29F43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402" y="931792"/>
            <a:ext cx="6223735" cy="2763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594BB8-ACA2-4340-AC74-44C493423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44" y="1737319"/>
            <a:ext cx="7683023" cy="504538"/>
          </a:xfrm>
          <a:prstGeom prst="rect">
            <a:avLst/>
          </a:prstGeom>
        </p:spPr>
      </p:pic>
      <p:sp>
        <p:nvSpPr>
          <p:cNvPr id="14" name="TextBox 15">
            <a:extLst>
              <a:ext uri="{FF2B5EF4-FFF2-40B4-BE49-F238E27FC236}">
                <a16:creationId xmlns:a16="http://schemas.microsoft.com/office/drawing/2014/main" id="{A034B024-199D-4899-B4A7-E1A12B86AAAC}"/>
              </a:ext>
            </a:extLst>
          </p:cNvPr>
          <p:cNvSpPr txBox="1"/>
          <p:nvPr/>
        </p:nvSpPr>
        <p:spPr>
          <a:xfrm>
            <a:off x="529771" y="1828005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순회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A8BD63B-8F79-4DA5-8329-4D44C41AF5F9}"/>
              </a:ext>
            </a:extLst>
          </p:cNvPr>
          <p:cNvSpPr txBox="1"/>
          <p:nvPr/>
        </p:nvSpPr>
        <p:spPr>
          <a:xfrm>
            <a:off x="971165" y="2367350"/>
            <a:ext cx="2004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리스트의 </a:t>
            </a:r>
            <a:r>
              <a:rPr lang="ko-KR" altLang="en-US" sz="1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데이터값</a:t>
            </a:r>
            <a:r>
              <a:rPr lang="ko-KR" alt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36FC5-27AD-4055-9B4B-CFBDD8C95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778" y="2644350"/>
            <a:ext cx="4152869" cy="2756512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B2873C27-DB93-42EE-A0CD-0996F3F77917}"/>
              </a:ext>
            </a:extLst>
          </p:cNvPr>
          <p:cNvSpPr txBox="1"/>
          <p:nvPr/>
        </p:nvSpPr>
        <p:spPr>
          <a:xfrm>
            <a:off x="5895260" y="2367350"/>
            <a:ext cx="2004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노드의 개수 세기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98373A-8233-440D-BA2C-71419F298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533" y="2644349"/>
            <a:ext cx="3859485" cy="28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7D247F3C-0873-4B36-9EBF-EC74A6BDFDE9}"/>
              </a:ext>
            </a:extLst>
          </p:cNvPr>
          <p:cNvSpPr txBox="1"/>
          <p:nvPr/>
        </p:nvSpPr>
        <p:spPr>
          <a:xfrm>
            <a:off x="529771" y="728737"/>
            <a:ext cx="2004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합계 구하기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5C3A07-94A7-46BF-BF29-732CF3D5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81" y="1005736"/>
            <a:ext cx="6202054" cy="32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2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CB8B1970-1833-4573-9F33-22F2B44F5C72}"/>
              </a:ext>
            </a:extLst>
          </p:cNvPr>
          <p:cNvSpPr txBox="1"/>
          <p:nvPr/>
        </p:nvSpPr>
        <p:spPr>
          <a:xfrm>
            <a:off x="307385" y="819605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ex </a:t>
            </a:r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book.c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Code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8F4035-E9CB-4E1C-9BA4-50BC7E6F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27" y="436798"/>
            <a:ext cx="4238488" cy="62429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EAA1FB-516B-4A79-BD34-38B41175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61" y="558340"/>
            <a:ext cx="4293225" cy="34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3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7BA4DD94-E1F7-4D2D-A63A-EF797250FB5E}"/>
              </a:ext>
            </a:extLst>
          </p:cNvPr>
          <p:cNvSpPr txBox="1"/>
          <p:nvPr/>
        </p:nvSpPr>
        <p:spPr>
          <a:xfrm>
            <a:off x="98158" y="607607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ex </a:t>
            </a:r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book.c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Code</a:t>
            </a:r>
            <a:endParaRPr lang="ko-KR" altLang="en-US" sz="2133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79F358-7A52-4A3F-85AC-164AE24A5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11" y="1028171"/>
            <a:ext cx="4626540" cy="568882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FE8FAA-D2B8-49DC-8DF6-0BF2A244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7" y="1019221"/>
            <a:ext cx="4633529" cy="56888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32884B-010A-4997-AA57-2A0EB0215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572" y="1019221"/>
            <a:ext cx="3501163" cy="7176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B9664B-6DD9-4944-BE71-A15856866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7730" y="1640810"/>
            <a:ext cx="2581544" cy="51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7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427941" y="1700808"/>
            <a:ext cx="8894824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2109" y="1700808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4317" y="3427130"/>
            <a:ext cx="10128448" cy="187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456" y="1333224"/>
            <a:ext cx="276811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4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스트림과 파일 입출력</a:t>
            </a:r>
            <a:endParaRPr lang="ko-KR" altLang="en-US" sz="146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1627" y="1951516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16.1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345612" y="1925629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35460" y="2678665"/>
            <a:ext cx="1199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10068" y="2657345"/>
            <a:ext cx="134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printf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2454256" y="2405059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03296" y="2660113"/>
            <a:ext cx="1448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scanf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()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입력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223705" y="5280421"/>
            <a:ext cx="1002729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4281" y="5280421"/>
            <a:ext cx="2385752" cy="0"/>
          </a:xfrm>
          <a:prstGeom prst="line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771163" y="1924894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3FFED8-7354-4AE5-8BF4-7DB802B2DBF4}"/>
              </a:ext>
            </a:extLst>
          </p:cNvPr>
          <p:cNvSpPr txBox="1"/>
          <p:nvPr/>
        </p:nvSpPr>
        <p:spPr>
          <a:xfrm>
            <a:off x="5697177" y="1951516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16.2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3AE2367-50A6-479C-85EB-AFCAF2BE1A61}"/>
              </a:ext>
            </a:extLst>
          </p:cNvPr>
          <p:cNvCxnSpPr>
            <a:cxnSpLocks/>
          </p:cNvCxnSpPr>
          <p:nvPr/>
        </p:nvCxnSpPr>
        <p:spPr>
          <a:xfrm>
            <a:off x="5879806" y="2405059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DBB822-5429-4823-B934-624E32E6E519}"/>
              </a:ext>
            </a:extLst>
          </p:cNvPr>
          <p:cNvCxnSpPr/>
          <p:nvPr/>
        </p:nvCxnSpPr>
        <p:spPr>
          <a:xfrm>
            <a:off x="3547861" y="3653690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E3A98C5-F777-44DC-AE49-930F091D6EC1}"/>
              </a:ext>
            </a:extLst>
          </p:cNvPr>
          <p:cNvCxnSpPr/>
          <p:nvPr/>
        </p:nvCxnSpPr>
        <p:spPr>
          <a:xfrm>
            <a:off x="6096000" y="3653690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D3A5C18-3E00-435A-B41A-A1B7F0710E00}"/>
              </a:ext>
            </a:extLst>
          </p:cNvPr>
          <p:cNvCxnSpPr/>
          <p:nvPr/>
        </p:nvCxnSpPr>
        <p:spPr>
          <a:xfrm>
            <a:off x="8575729" y="3599446"/>
            <a:ext cx="0" cy="13164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A8C1FD-5158-4F87-A82C-3C55EDA9A83F}"/>
              </a:ext>
            </a:extLst>
          </p:cNvPr>
          <p:cNvSpPr txBox="1"/>
          <p:nvPr/>
        </p:nvSpPr>
        <p:spPr>
          <a:xfrm>
            <a:off x="9146395" y="1951516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16.3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932EB29-3E6A-44A1-9B0F-ED827F4768FF}"/>
              </a:ext>
            </a:extLst>
          </p:cNvPr>
          <p:cNvCxnSpPr>
            <a:cxnSpLocks/>
          </p:cNvCxnSpPr>
          <p:nvPr/>
        </p:nvCxnSpPr>
        <p:spPr>
          <a:xfrm>
            <a:off x="9329024" y="2405059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0B6D5C-5FFF-4FD3-8B27-3C8420BF405D}"/>
              </a:ext>
            </a:extLst>
          </p:cNvPr>
          <p:cNvSpPr txBox="1"/>
          <p:nvPr/>
        </p:nvSpPr>
        <p:spPr>
          <a:xfrm>
            <a:off x="1861486" y="3788943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16.4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1642C65-19BB-4F68-B144-588FC5246C36}"/>
              </a:ext>
            </a:extLst>
          </p:cNvPr>
          <p:cNvCxnSpPr>
            <a:cxnSpLocks/>
          </p:cNvCxnSpPr>
          <p:nvPr/>
        </p:nvCxnSpPr>
        <p:spPr>
          <a:xfrm>
            <a:off x="2044115" y="4242486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3B3EB4-AEEA-4A27-BDE8-A801955F9366}"/>
              </a:ext>
            </a:extLst>
          </p:cNvPr>
          <p:cNvSpPr txBox="1"/>
          <p:nvPr/>
        </p:nvSpPr>
        <p:spPr>
          <a:xfrm>
            <a:off x="4411790" y="3788943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16.5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452DC1-3FC1-4572-9E4C-E6D025B13DF4}"/>
              </a:ext>
            </a:extLst>
          </p:cNvPr>
          <p:cNvCxnSpPr>
            <a:cxnSpLocks/>
          </p:cNvCxnSpPr>
          <p:nvPr/>
        </p:nvCxnSpPr>
        <p:spPr>
          <a:xfrm>
            <a:off x="4594419" y="4242486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C50EE32-8EC2-4BB5-BA90-F6EF7DF98B9E}"/>
              </a:ext>
            </a:extLst>
          </p:cNvPr>
          <p:cNvSpPr txBox="1"/>
          <p:nvPr/>
        </p:nvSpPr>
        <p:spPr>
          <a:xfrm>
            <a:off x="6925724" y="3788943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16.6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09AC917-EFC0-43B4-8CC9-185D3D71BB37}"/>
              </a:ext>
            </a:extLst>
          </p:cNvPr>
          <p:cNvCxnSpPr>
            <a:cxnSpLocks/>
          </p:cNvCxnSpPr>
          <p:nvPr/>
        </p:nvCxnSpPr>
        <p:spPr>
          <a:xfrm>
            <a:off x="7108353" y="4242486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E9D956-72E6-4C61-BCFA-FA90EECA89B4}"/>
              </a:ext>
            </a:extLst>
          </p:cNvPr>
          <p:cNvSpPr txBox="1"/>
          <p:nvPr/>
        </p:nvSpPr>
        <p:spPr>
          <a:xfrm>
            <a:off x="9439657" y="3788943"/>
            <a:ext cx="8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16.7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0159EBF-9332-4682-A114-0C565A494A5A}"/>
              </a:ext>
            </a:extLst>
          </p:cNvPr>
          <p:cNvCxnSpPr>
            <a:cxnSpLocks/>
          </p:cNvCxnSpPr>
          <p:nvPr/>
        </p:nvCxnSpPr>
        <p:spPr>
          <a:xfrm>
            <a:off x="9622286" y="4242486"/>
            <a:ext cx="45498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597F5F-A8EC-4E77-88DA-AEBE29270756}"/>
              </a:ext>
            </a:extLst>
          </p:cNvPr>
          <p:cNvSpPr txBox="1"/>
          <p:nvPr/>
        </p:nvSpPr>
        <p:spPr>
          <a:xfrm>
            <a:off x="1549661" y="4475505"/>
            <a:ext cx="1448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파일의 기초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DD781E-CE63-4405-97D4-2DBE84EF154F}"/>
              </a:ext>
            </a:extLst>
          </p:cNvPr>
          <p:cNvSpPr txBox="1"/>
          <p:nvPr/>
        </p:nvSpPr>
        <p:spPr>
          <a:xfrm>
            <a:off x="4097779" y="4385406"/>
            <a:ext cx="1448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파일 읽기와 쓰기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A17DC1-98CA-4FF6-8EC8-61AAD54B58AB}"/>
              </a:ext>
            </a:extLst>
          </p:cNvPr>
          <p:cNvSpPr txBox="1"/>
          <p:nvPr/>
        </p:nvSpPr>
        <p:spPr>
          <a:xfrm>
            <a:off x="6611713" y="4385406"/>
            <a:ext cx="1448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이진 파일 읽기와 쓰기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C65552-788A-4B05-862D-52A4F1422831}"/>
              </a:ext>
            </a:extLst>
          </p:cNvPr>
          <p:cNvSpPr txBox="1"/>
          <p:nvPr/>
        </p:nvSpPr>
        <p:spPr>
          <a:xfrm>
            <a:off x="9125646" y="4475505"/>
            <a:ext cx="1448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임의 접근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920C65-D81B-42DB-AA2D-DF6E6322B4F9}"/>
              </a:ext>
            </a:extLst>
          </p:cNvPr>
          <p:cNvSpPr txBox="1"/>
          <p:nvPr/>
        </p:nvSpPr>
        <p:spPr>
          <a:xfrm>
            <a:off x="9385082" y="5298942"/>
            <a:ext cx="201041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 Seminar # 10</a:t>
            </a:r>
            <a:endParaRPr lang="ko-KR" altLang="en-US" sz="13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989974" y="3338337"/>
            <a:ext cx="249627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5327915" y="3338337"/>
            <a:ext cx="22581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ko-KR" altLang="en-US" sz="2133" b="1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감사합니다</a:t>
            </a:r>
            <a:r>
              <a:rPr lang="en-US" altLang="ko-KR" sz="2133" b="1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2133" b="1" dirty="0">
              <a:ln w="0"/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3503712" y="3044958"/>
            <a:ext cx="1559221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Q &amp; A</a:t>
            </a:r>
            <a:endParaRPr lang="ko-KR" altLang="en-US" sz="2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8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1" y="819605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16.1 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스트림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2431C0-0B2D-46FE-8CD9-F91D8C76D09B}"/>
              </a:ext>
            </a:extLst>
          </p:cNvPr>
          <p:cNvSpPr/>
          <p:nvPr/>
        </p:nvSpPr>
        <p:spPr>
          <a:xfrm>
            <a:off x="3425126" y="919465"/>
            <a:ext cx="81867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스트림이란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입력과 출력을 바이트들의 흐름으로 생각하는 것이다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1F9FF8E-74AA-4C6B-83FB-8F53D871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1788249"/>
            <a:ext cx="5353797" cy="190526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5409FB-A790-47B0-81B2-3F2677799FC8}"/>
              </a:ext>
            </a:extLst>
          </p:cNvPr>
          <p:cNvSpPr/>
          <p:nvPr/>
        </p:nvSpPr>
        <p:spPr>
          <a:xfrm>
            <a:off x="6096000" y="2305548"/>
            <a:ext cx="743918" cy="3515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D1CDEF-88F2-4758-B8F2-D5422977F698}"/>
              </a:ext>
            </a:extLst>
          </p:cNvPr>
          <p:cNvSpPr/>
          <p:nvPr/>
        </p:nvSpPr>
        <p:spPr>
          <a:xfrm>
            <a:off x="494493" y="1558004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E8CB32-2619-4DE6-987A-C45A7A04B0B7}"/>
              </a:ext>
            </a:extLst>
          </p:cNvPr>
          <p:cNvSpPr/>
          <p:nvPr/>
        </p:nvSpPr>
        <p:spPr>
          <a:xfrm>
            <a:off x="7343613" y="1856900"/>
            <a:ext cx="14284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장치독립성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7A09E2-CBBB-4C4E-B885-927E41661EC7}"/>
              </a:ext>
            </a:extLst>
          </p:cNvPr>
          <p:cNvSpPr/>
          <p:nvPr/>
        </p:nvSpPr>
        <p:spPr>
          <a:xfrm>
            <a:off x="7343613" y="2409865"/>
            <a:ext cx="14284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버퍼의사용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258E9E-D22E-4ED0-B584-9B3EED84414A}"/>
              </a:ext>
            </a:extLst>
          </p:cNvPr>
          <p:cNvSpPr txBox="1"/>
          <p:nvPr/>
        </p:nvSpPr>
        <p:spPr>
          <a:xfrm>
            <a:off x="431371" y="3956103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표준 입출력 스트림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42935-67CD-43BF-AFB4-0E556A6AD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06" y="4534997"/>
            <a:ext cx="10407112" cy="1694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7DEAD6-B892-4CFE-9909-3C936364B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112" y="2765856"/>
            <a:ext cx="3128160" cy="11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258E9E-D22E-4ED0-B584-9B3EED84414A}"/>
              </a:ext>
            </a:extLst>
          </p:cNvPr>
          <p:cNvSpPr txBox="1"/>
          <p:nvPr/>
        </p:nvSpPr>
        <p:spPr>
          <a:xfrm>
            <a:off x="431371" y="991129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입출력 함수의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7A574C-C355-4311-B9E5-CCAAB223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9" y="1676261"/>
            <a:ext cx="11279568" cy="41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E6F502A8-C22A-4A09-AD61-DBFD64391096}"/>
              </a:ext>
            </a:extLst>
          </p:cNvPr>
          <p:cNvSpPr txBox="1"/>
          <p:nvPr/>
        </p:nvSpPr>
        <p:spPr>
          <a:xfrm>
            <a:off x="431371" y="819605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16.2 </a:t>
            </a:r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printf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()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출력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5750E-180F-42B0-AE2D-5E850C91A61D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3201B2C-7DCA-43B5-BF8B-29A891EF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667" y="452314"/>
            <a:ext cx="4913294" cy="1462162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B1433A93-9D15-4100-B3AD-BB617AD5445E}"/>
              </a:ext>
            </a:extLst>
          </p:cNvPr>
          <p:cNvSpPr txBox="1"/>
          <p:nvPr/>
        </p:nvSpPr>
        <p:spPr>
          <a:xfrm>
            <a:off x="431371" y="2049752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형식 제어 문자열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05C8A-E233-4E20-9550-5D0C1ECBDCC1}"/>
              </a:ext>
            </a:extLst>
          </p:cNvPr>
          <p:cNvSpPr txBox="1"/>
          <p:nvPr/>
        </p:nvSpPr>
        <p:spPr>
          <a:xfrm>
            <a:off x="526942" y="2470316"/>
            <a:ext cx="3285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변수나 수식의 값을 출력하는 형식을 지정한다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E5C5AC-9DED-45CA-9550-A06404F6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42" y="2890880"/>
            <a:ext cx="3353268" cy="428685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EE8FA385-E617-453B-888D-7E7BD92C0408}"/>
              </a:ext>
            </a:extLst>
          </p:cNvPr>
          <p:cNvSpPr txBox="1"/>
          <p:nvPr/>
        </p:nvSpPr>
        <p:spPr>
          <a:xfrm>
            <a:off x="634972" y="3877390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플래그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88E01-2F6C-4DE6-8AE9-9EEC41603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16" y="4250472"/>
            <a:ext cx="5218084" cy="2409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BA8AB1-BE24-4A4B-8256-BAFC79289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55" y="4593367"/>
            <a:ext cx="5604827" cy="1267703"/>
          </a:xfrm>
          <a:prstGeom prst="rect">
            <a:avLst/>
          </a:prstGeom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39BB0F28-3485-4DA2-B95C-4103BF9F0A39}"/>
              </a:ext>
            </a:extLst>
          </p:cNvPr>
          <p:cNvSpPr txBox="1"/>
          <p:nvPr/>
        </p:nvSpPr>
        <p:spPr>
          <a:xfrm>
            <a:off x="4850511" y="2308733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필드폭과 정밀도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9EDCD8-9952-444F-AEDA-D2CB01D46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511" y="2767770"/>
            <a:ext cx="6571667" cy="360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D63EFD-78F9-4733-B8C3-060772220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213" y="3190242"/>
            <a:ext cx="2695434" cy="4335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59F2B6-F5C5-450B-8BAC-A50EEFE80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5213" y="3686999"/>
            <a:ext cx="4387502" cy="3807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26A214-E9FA-40A4-B61E-431907797D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5627" y="2097335"/>
            <a:ext cx="62873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2C26CEFA-07E9-4984-A2D1-49D362146A5C}"/>
              </a:ext>
            </a:extLst>
          </p:cNvPr>
          <p:cNvSpPr txBox="1"/>
          <p:nvPr/>
        </p:nvSpPr>
        <p:spPr>
          <a:xfrm>
            <a:off x="648347" y="1459054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형식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1AF68E-CC43-45BC-9E1F-F4F89C65C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16" y="2141510"/>
            <a:ext cx="5879183" cy="32216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C32E6C-94C6-4191-BFEC-08EEF4E8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16" y="1782219"/>
            <a:ext cx="3060068" cy="223771"/>
          </a:xfrm>
          <a:prstGeom prst="rect">
            <a:avLst/>
          </a:prstGeom>
        </p:spPr>
      </p:pic>
      <p:sp>
        <p:nvSpPr>
          <p:cNvPr id="13" name="TextBox 15">
            <a:extLst>
              <a:ext uri="{FF2B5EF4-FFF2-40B4-BE49-F238E27FC236}">
                <a16:creationId xmlns:a16="http://schemas.microsoft.com/office/drawing/2014/main" id="{9FE6F560-8EED-4AF3-87F1-E7A6B0444805}"/>
              </a:ext>
            </a:extLst>
          </p:cNvPr>
          <p:cNvSpPr txBox="1"/>
          <p:nvPr/>
        </p:nvSpPr>
        <p:spPr>
          <a:xfrm>
            <a:off x="7359113" y="2141510"/>
            <a:ext cx="1155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실수 표기법</a:t>
            </a:r>
            <a:endParaRPr lang="ko-KR" altLang="en-US" sz="1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D3A6E-061F-424A-9AF6-A302CB3640D1}"/>
              </a:ext>
            </a:extLst>
          </p:cNvPr>
          <p:cNvSpPr txBox="1"/>
          <p:nvPr/>
        </p:nvSpPr>
        <p:spPr>
          <a:xfrm>
            <a:off x="7586420" y="2712203"/>
            <a:ext cx="2162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정수부와 실수부로 나눠서 표기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433BF2-159C-468C-A7B4-CA07D7D71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416" y="3013960"/>
            <a:ext cx="1295581" cy="476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579826-2C0F-4BEE-A50A-D439B652E07A}"/>
              </a:ext>
            </a:extLst>
          </p:cNvPr>
          <p:cNvSpPr txBox="1"/>
          <p:nvPr/>
        </p:nvSpPr>
        <p:spPr>
          <a:xfrm>
            <a:off x="7586420" y="3899577"/>
            <a:ext cx="216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가수부와 지수부로 나눠서 표기</a:t>
            </a:r>
            <a:endParaRPr lang="en-US" altLang="ko-KR" sz="1000" dirty="0"/>
          </a:p>
          <a:p>
            <a:r>
              <a:rPr lang="en-US" altLang="ko-KR" sz="1000" dirty="0"/>
              <a:t>= </a:t>
            </a:r>
            <a:r>
              <a:rPr lang="ko-KR" altLang="en-US" sz="1000" dirty="0"/>
              <a:t>과학적 표기법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A806C-9AC1-469F-816B-DEFA49133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416" y="4356200"/>
            <a:ext cx="178142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5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3154" y="164659"/>
            <a:ext cx="195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</a:p>
        </p:txBody>
      </p:sp>
      <p:cxnSp>
        <p:nvCxnSpPr>
          <p:cNvPr id="26" name="직선 연결선 25"/>
          <p:cNvCxnSpPr>
            <a:endCxn id="29" idx="1"/>
          </p:cNvCxnSpPr>
          <p:nvPr/>
        </p:nvCxnSpPr>
        <p:spPr>
          <a:xfrm>
            <a:off x="431371" y="344697"/>
            <a:ext cx="10177131" cy="188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1219170">
              <a:defRPr/>
            </a:pPr>
            <a:endParaRPr lang="ko-KR" altLang="en-US" sz="133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08502" y="183141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3446" y="76335"/>
            <a:ext cx="1632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C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Seminar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#</a:t>
            </a:r>
            <a:r>
              <a:rPr lang="ko-KR" altLang="en-US" sz="11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10</a:t>
            </a:r>
            <a:endParaRPr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A7D037-2144-4BDB-8D73-D2BFFE96D1C6}"/>
              </a:ext>
            </a:extLst>
          </p:cNvPr>
          <p:cNvCxnSpPr>
            <a:cxnSpLocks/>
          </p:cNvCxnSpPr>
          <p:nvPr/>
        </p:nvCxnSpPr>
        <p:spPr>
          <a:xfrm flipH="1">
            <a:off x="309968" y="1611824"/>
            <a:ext cx="36343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>
            <a:extLst>
              <a:ext uri="{FF2B5EF4-FFF2-40B4-BE49-F238E27FC236}">
                <a16:creationId xmlns:a16="http://schemas.microsoft.com/office/drawing/2014/main" id="{78792B7F-96F1-4265-93B0-4B25182EE30A}"/>
              </a:ext>
            </a:extLst>
          </p:cNvPr>
          <p:cNvSpPr txBox="1"/>
          <p:nvPr/>
        </p:nvSpPr>
        <p:spPr>
          <a:xfrm>
            <a:off x="431371" y="819605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16.3 </a:t>
            </a:r>
            <a:r>
              <a:rPr lang="en-US" altLang="ko-KR" sz="2133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scanf</a:t>
            </a:r>
            <a:r>
              <a:rPr lang="en-US" altLang="ko-KR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()</a:t>
            </a:r>
            <a:r>
              <a:rPr lang="ko-KR" altLang="en-US" sz="2133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를 이용한 입력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A41EF0-6040-4DC8-839E-75325CDA9CB0}"/>
              </a:ext>
            </a:extLst>
          </p:cNvPr>
          <p:cNvCxnSpPr>
            <a:cxnSpLocks/>
          </p:cNvCxnSpPr>
          <p:nvPr/>
        </p:nvCxnSpPr>
        <p:spPr>
          <a:xfrm>
            <a:off x="3944318" y="643180"/>
            <a:ext cx="0" cy="9686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C49B576-3347-45A0-8F27-01420095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416" y="528508"/>
            <a:ext cx="7427925" cy="420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23A6F-8242-412F-A458-74213A521069}"/>
              </a:ext>
            </a:extLst>
          </p:cNvPr>
          <p:cNvSpPr txBox="1"/>
          <p:nvPr/>
        </p:nvSpPr>
        <p:spPr>
          <a:xfrm>
            <a:off x="4779104" y="558340"/>
            <a:ext cx="538829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+mj-lt"/>
              </a:rPr>
              <a:t>scanf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()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는 문자열을 정수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실수로 변환하는 역할을 한다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90F349-D5EA-4B68-A627-7694C16BB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532" y="896894"/>
            <a:ext cx="5453169" cy="1156682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55EDAADF-89F7-457C-8C1E-8ACC5DEB8380}"/>
              </a:ext>
            </a:extLst>
          </p:cNvPr>
          <p:cNvSpPr txBox="1"/>
          <p:nvPr/>
        </p:nvSpPr>
        <p:spPr>
          <a:xfrm>
            <a:off x="431371" y="2049752"/>
            <a:ext cx="3998519" cy="4205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33" b="1" dirty="0">
                <a:ln/>
                <a:solidFill>
                  <a:schemeClr val="accent3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형식 제어 문자열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EBBBC6-BA6F-4130-95B8-B06CF8852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208" y="2099610"/>
            <a:ext cx="628738" cy="333422"/>
          </a:xfrm>
          <a:prstGeom prst="rect">
            <a:avLst/>
          </a:prstGeom>
        </p:spPr>
      </p:pic>
      <p:sp>
        <p:nvSpPr>
          <p:cNvPr id="19" name="TextBox 15">
            <a:extLst>
              <a:ext uri="{FF2B5EF4-FFF2-40B4-BE49-F238E27FC236}">
                <a16:creationId xmlns:a16="http://schemas.microsoft.com/office/drawing/2014/main" id="{E88C85A6-6C5C-46CB-A7A4-B53A77E4AC41}"/>
              </a:ext>
            </a:extLst>
          </p:cNvPr>
          <p:cNvSpPr txBox="1"/>
          <p:nvPr/>
        </p:nvSpPr>
        <p:spPr>
          <a:xfrm>
            <a:off x="489863" y="2528074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필드폭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지정하여 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00C90-89CB-45F8-9FBF-19224A9F3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37" y="2907530"/>
            <a:ext cx="4443783" cy="1946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A9624C-A50D-4603-8DB8-C623EE5FE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37" y="3170104"/>
            <a:ext cx="4443783" cy="249589"/>
          </a:xfrm>
          <a:prstGeom prst="rect">
            <a:avLst/>
          </a:prstGeom>
        </p:spPr>
      </p:pic>
      <p:sp>
        <p:nvSpPr>
          <p:cNvPr id="24" name="TextBox 15">
            <a:extLst>
              <a:ext uri="{FF2B5EF4-FFF2-40B4-BE49-F238E27FC236}">
                <a16:creationId xmlns:a16="http://schemas.microsoft.com/office/drawing/2014/main" id="{66C27A4D-EAD6-4BE0-89B2-1754232843CD}"/>
              </a:ext>
            </a:extLst>
          </p:cNvPr>
          <p:cNvSpPr txBox="1"/>
          <p:nvPr/>
        </p:nvSpPr>
        <p:spPr>
          <a:xfrm>
            <a:off x="489863" y="4568585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8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진수</a:t>
            </a:r>
            <a:r>
              <a:rPr lang="en-US" altLang="ko-KR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, 16</a:t>
            </a:r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진수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FA73C4-0E67-4420-9F59-810938F86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037" y="4819535"/>
            <a:ext cx="5316854" cy="667115"/>
          </a:xfrm>
          <a:prstGeom prst="rect">
            <a:avLst/>
          </a:prstGeom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68C801CF-FEC7-44AB-9BB2-29F80AB65883}"/>
              </a:ext>
            </a:extLst>
          </p:cNvPr>
          <p:cNvSpPr txBox="1"/>
          <p:nvPr/>
        </p:nvSpPr>
        <p:spPr>
          <a:xfrm>
            <a:off x="5950891" y="2528074"/>
            <a:ext cx="3998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문자와 문자열 읽기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74B77C-3019-4E3A-9721-1354B4293A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2172" y="2930808"/>
            <a:ext cx="5453169" cy="14035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7AD30C-A122-4148-A2FB-8F6272597B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172" y="4664963"/>
            <a:ext cx="5908538" cy="14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3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739</Words>
  <Application>Microsoft Office PowerPoint</Application>
  <PresentationFormat>와이드스크린</PresentationFormat>
  <Paragraphs>267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10X10</vt:lpstr>
      <vt:lpstr>10X10 Bold</vt:lpstr>
      <vt:lpstr>a옛날사진관2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이국준</cp:lastModifiedBy>
  <cp:revision>64</cp:revision>
  <dcterms:created xsi:type="dcterms:W3CDTF">2018-10-06T05:16:02Z</dcterms:created>
  <dcterms:modified xsi:type="dcterms:W3CDTF">2020-07-15T14:01:58Z</dcterms:modified>
</cp:coreProperties>
</file>