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303" r:id="rId3"/>
    <p:sldId id="259" r:id="rId4"/>
    <p:sldId id="267" r:id="rId5"/>
    <p:sldId id="268" r:id="rId6"/>
    <p:sldId id="269" r:id="rId7"/>
    <p:sldId id="270" r:id="rId8"/>
    <p:sldId id="272" r:id="rId9"/>
    <p:sldId id="273" r:id="rId10"/>
    <p:sldId id="279" r:id="rId11"/>
    <p:sldId id="274" r:id="rId12"/>
    <p:sldId id="271" r:id="rId13"/>
    <p:sldId id="280" r:id="rId14"/>
    <p:sldId id="281" r:id="rId15"/>
    <p:sldId id="282" r:id="rId16"/>
    <p:sldId id="283" r:id="rId17"/>
    <p:sldId id="284" r:id="rId18"/>
    <p:sldId id="285" r:id="rId19"/>
    <p:sldId id="275" r:id="rId20"/>
    <p:sldId id="278" r:id="rId21"/>
    <p:sldId id="286" r:id="rId22"/>
    <p:sldId id="290" r:id="rId23"/>
    <p:sldId id="291" r:id="rId24"/>
    <p:sldId id="292" r:id="rId25"/>
    <p:sldId id="293" r:id="rId26"/>
    <p:sldId id="287" r:id="rId27"/>
    <p:sldId id="295" r:id="rId28"/>
    <p:sldId id="296" r:id="rId29"/>
    <p:sldId id="298" r:id="rId30"/>
    <p:sldId id="299" r:id="rId31"/>
    <p:sldId id="297" r:id="rId32"/>
    <p:sldId id="289" r:id="rId33"/>
    <p:sldId id="266" r:id="rId34"/>
    <p:sldId id="294" r:id="rId35"/>
    <p:sldId id="300" r:id="rId36"/>
    <p:sldId id="301" r:id="rId37"/>
    <p:sldId id="265" r:id="rId38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C8D"/>
    <a:srgbClr val="E94716"/>
    <a:srgbClr val="EA5522"/>
    <a:srgbClr val="EA5514"/>
    <a:srgbClr val="F8B500"/>
    <a:srgbClr val="9F9FA0"/>
    <a:srgbClr val="4D2D8D"/>
    <a:srgbClr val="5C3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60"/>
  </p:normalViewPr>
  <p:slideViewPr>
    <p:cSldViewPr>
      <p:cViewPr varScale="1">
        <p:scale>
          <a:sx n="98" d="100"/>
          <a:sy n="98" d="100"/>
        </p:scale>
        <p:origin x="1500" y="384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22826-83E1-4E1F-928C-D599CE44029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82B6-0BA9-4DAA-B11D-63CF827CD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2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82B6-0BA9-4DAA-B11D-63CF827CD5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3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한글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9819781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영문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1772416"/>
            <a:ext cx="9929880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buNone/>
              <a:defRPr sz="10400" b="1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app.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develop –</a:t>
            </a:r>
          </a:p>
          <a:p>
            <a:pPr lvl="0"/>
            <a:r>
              <a:rPr lang="en-US" altLang="ko-KR" dirty="0" err="1"/>
              <a:t>ment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텍스트 개체 틀 20"/>
          <p:cNvSpPr>
            <a:spLocks noGrp="1"/>
          </p:cNvSpPr>
          <p:nvPr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10" name="타원 9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2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25082" y="3744118"/>
            <a:ext cx="2116262" cy="3177425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3690000" y="241200"/>
            <a:ext cx="3600000" cy="1588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846000" y="2556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846000" y="24480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846000" y="46368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9941400" y="4525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9941400" y="26431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91109" y="5679307"/>
            <a:ext cx="584208" cy="823572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6789202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3" cy="844230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/>
              <a:t>projec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7" name="그림 6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  </a:t>
            </a:r>
            <a:r>
              <a:rPr lang="ko-KR" altLang="en-US" dirty="0"/>
              <a:t>목차 </a:t>
            </a:r>
            <a:endParaRPr lang="en-US" altLang="ko-KR" dirty="0"/>
          </a:p>
          <a:p>
            <a:pPr lvl="0"/>
            <a:r>
              <a:rPr lang="en-US" altLang="ko-KR" dirty="0"/>
              <a:t>02.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03.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04.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05.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06.  </a:t>
            </a:r>
            <a:r>
              <a:rPr lang="ko-KR" altLang="en-US" dirty="0"/>
              <a:t>목차</a:t>
            </a: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7" name="타원 26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9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33" name="타원 32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핵심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</a:t>
            </a:r>
          </a:p>
          <a:p>
            <a:pPr lvl="0"/>
            <a:r>
              <a:rPr lang="ko-KR" altLang="en-US" dirty="0"/>
              <a:t>핵심 기능</a:t>
            </a:r>
            <a:endParaRPr lang="en-US" altLang="ko-KR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9999" y="28656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3525044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999" y="44352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5095099"/>
            <a:ext cx="8496000" cy="803286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03.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539999" y="60048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인터페이스,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8" name="타원 27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0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6" r:id="rId4"/>
    <p:sldLayoutId id="2147483650" r:id="rId5"/>
    <p:sldLayoutId id="2147483652" r:id="rId6"/>
    <p:sldLayoutId id="2147483651" r:id="rId7"/>
    <p:sldLayoutId id="2147483654" r:id="rId8"/>
  </p:sldLayoutIdLst>
  <p:transition spd="slow">
    <p:cover/>
  </p:transition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869999" y="297846"/>
            <a:ext cx="6480000" cy="288000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언어세미나 </a:t>
            </a:r>
            <a:r>
              <a:rPr lang="en-US" altLang="ko-KR" dirty="0"/>
              <a:t>7</a:t>
            </a:r>
            <a:r>
              <a:rPr lang="ko-KR" altLang="en-US" dirty="0"/>
              <a:t>번째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3869999" y="6996340"/>
            <a:ext cx="6480000" cy="180000"/>
          </a:xfrm>
        </p:spPr>
        <p:txBody>
          <a:bodyPr/>
          <a:lstStyle/>
          <a:p>
            <a:r>
              <a:rPr lang="en-US" altLang="ko-KR" dirty="0"/>
              <a:t>2020-05-28 20171655 </a:t>
            </a:r>
            <a:r>
              <a:rPr lang="ko-KR" altLang="en-US" dirty="0"/>
              <a:t>이국준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세미나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#7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6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12.1 </a:t>
            </a:r>
            <a:r>
              <a:rPr lang="ko-KR" altLang="en-US" dirty="0"/>
              <a:t>문자열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FE4AD-9DD7-4B79-879C-5F79A3B41654}"/>
              </a:ext>
            </a:extLst>
          </p:cNvPr>
          <p:cNvSpPr/>
          <p:nvPr/>
        </p:nvSpPr>
        <p:spPr>
          <a:xfrm>
            <a:off x="342144" y="1548383"/>
            <a:ext cx="56765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문자열의 상수와 포인터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60110B-795D-429C-8EAE-AED2418F19A9}"/>
              </a:ext>
            </a:extLst>
          </p:cNvPr>
          <p:cNvSpPr/>
          <p:nvPr/>
        </p:nvSpPr>
        <p:spPr>
          <a:xfrm>
            <a:off x="470502" y="2267500"/>
            <a:ext cx="83325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 상수와 문자열 변수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FDA2F-8EE0-4EA9-A874-0F92E202C24F}"/>
              </a:ext>
            </a:extLst>
          </p:cNvPr>
          <p:cNvSpPr/>
          <p:nvPr/>
        </p:nvSpPr>
        <p:spPr>
          <a:xfrm>
            <a:off x="846200" y="3024547"/>
            <a:ext cx="1332518" cy="1527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segment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69577F-A3CC-4145-A1F0-BE46CCE1B433}"/>
              </a:ext>
            </a:extLst>
          </p:cNvPr>
          <p:cNvSpPr/>
          <p:nvPr/>
        </p:nvSpPr>
        <p:spPr>
          <a:xfrm>
            <a:off x="5634362" y="3024547"/>
            <a:ext cx="1332518" cy="15275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Text segment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084BAD-1192-4452-B336-13A1945087D6}"/>
              </a:ext>
            </a:extLst>
          </p:cNvPr>
          <p:cNvSpPr/>
          <p:nvPr/>
        </p:nvSpPr>
        <p:spPr>
          <a:xfrm>
            <a:off x="2402003" y="3021230"/>
            <a:ext cx="2327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읽고</a:t>
            </a:r>
            <a:r>
              <a:rPr lang="en-US" altLang="ko-K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변경할 수</a:t>
            </a:r>
            <a:endParaRPr lang="en-US" altLang="ko-KR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있는 메모리 영역</a:t>
            </a:r>
            <a:endParaRPr lang="en-US" altLang="ko-K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FD8-7D19-4585-86A0-5B7BE482D6EE}"/>
              </a:ext>
            </a:extLst>
          </p:cNvPr>
          <p:cNvSpPr/>
          <p:nvPr/>
        </p:nvSpPr>
        <p:spPr>
          <a:xfrm>
            <a:off x="7120572" y="3021230"/>
            <a:ext cx="3050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읽을 수 있으나</a:t>
            </a: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ko-KR" alt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변경할 수 없는 메모리 영역</a:t>
            </a:r>
            <a:endParaRPr lang="en-US" altLang="ko-KR" sz="18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54FBA7-4FAE-4291-BB5C-BA7FA07A435D}"/>
              </a:ext>
            </a:extLst>
          </p:cNvPr>
          <p:cNvSpPr/>
          <p:nvPr/>
        </p:nvSpPr>
        <p:spPr>
          <a:xfrm>
            <a:off x="7120572" y="3775896"/>
            <a:ext cx="34307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포인터를 이용해 문자열 상수를</a:t>
            </a:r>
            <a:endParaRPr lang="en-US" altLang="ko-KR" sz="18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구현할 수 있음</a:t>
            </a:r>
            <a:endParaRPr lang="en-US" altLang="ko-KR" sz="18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48033D-B477-4867-8BD6-E9F52AAD78E0}"/>
              </a:ext>
            </a:extLst>
          </p:cNvPr>
          <p:cNvSpPr/>
          <p:nvPr/>
        </p:nvSpPr>
        <p:spPr>
          <a:xfrm>
            <a:off x="2402003" y="3804707"/>
            <a:ext cx="29690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배열을 통해 문자열 변수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</a:t>
            </a:r>
            <a:endParaRPr lang="en-US" altLang="ko-KR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구현할 수 있음</a:t>
            </a:r>
            <a:endParaRPr lang="en-US" altLang="ko-K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620F8F-8A29-4F4D-A1E9-87C1D696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0" y="4706021"/>
            <a:ext cx="2781688" cy="9812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E9EB6B-3F02-4622-B52A-1178735C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931" y="4715503"/>
            <a:ext cx="2495898" cy="7049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C9E5FC-DC52-4094-B12B-43B656D7FBEA}"/>
              </a:ext>
            </a:extLst>
          </p:cNvPr>
          <p:cNvSpPr/>
          <p:nvPr/>
        </p:nvSpPr>
        <p:spPr>
          <a:xfrm>
            <a:off x="6558645" y="5476777"/>
            <a:ext cx="1656184" cy="252000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HelloWorld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FEF79-D63E-4577-8E24-7B8D4DE2364C}"/>
              </a:ext>
            </a:extLst>
          </p:cNvPr>
          <p:cNvSpPr/>
          <p:nvPr/>
        </p:nvSpPr>
        <p:spPr>
          <a:xfrm>
            <a:off x="6558645" y="5829117"/>
            <a:ext cx="1656184" cy="252000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Goodbye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C59C7D-F2EE-4719-A51F-5091CB6D16A3}"/>
              </a:ext>
            </a:extLst>
          </p:cNvPr>
          <p:cNvSpPr/>
          <p:nvPr/>
        </p:nvSpPr>
        <p:spPr>
          <a:xfrm>
            <a:off x="6213678" y="5353594"/>
            <a:ext cx="3449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</a:t>
            </a:r>
            <a:endParaRPr lang="en-US" altLang="ko-K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화살표: 오른쪽으로 구부러짐 19">
            <a:extLst>
              <a:ext uri="{FF2B5EF4-FFF2-40B4-BE49-F238E27FC236}">
                <a16:creationId xmlns:a16="http://schemas.microsoft.com/office/drawing/2014/main" id="{334D7AF2-3144-484C-A846-23815D5A4FB5}"/>
              </a:ext>
            </a:extLst>
          </p:cNvPr>
          <p:cNvSpPr/>
          <p:nvPr/>
        </p:nvSpPr>
        <p:spPr>
          <a:xfrm>
            <a:off x="5766476" y="5528237"/>
            <a:ext cx="502239" cy="541514"/>
          </a:xfrm>
          <a:prstGeom prst="curvedRightArrow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8">
            <a:extLst>
              <a:ext uri="{FF2B5EF4-FFF2-40B4-BE49-F238E27FC236}">
                <a16:creationId xmlns:a16="http://schemas.microsoft.com/office/drawing/2014/main" id="{7E36C241-F766-497E-82FE-6A3B122F4FCC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95043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545" y="329650"/>
            <a:ext cx="8496000" cy="620713"/>
          </a:xfrm>
        </p:spPr>
        <p:txBody>
          <a:bodyPr/>
          <a:lstStyle/>
          <a:p>
            <a:r>
              <a:rPr lang="en-US" altLang="ko-KR" dirty="0"/>
              <a:t>12.2 </a:t>
            </a:r>
            <a:r>
              <a:rPr lang="ko-KR" altLang="en-US" dirty="0"/>
              <a:t>문자 입출력 라이브러리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E2EBBE-6428-4C3D-968E-CDDBBDC6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58" y="2903284"/>
            <a:ext cx="7554379" cy="33246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ABCFD2-5642-446F-AC59-129D74C2C29F}"/>
              </a:ext>
            </a:extLst>
          </p:cNvPr>
          <p:cNvSpPr/>
          <p:nvPr/>
        </p:nvSpPr>
        <p:spPr>
          <a:xfrm>
            <a:off x="540000" y="1893932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표로 정리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36F4CA6C-3F5F-423E-B4C0-FD7220003411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57640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6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12.2 </a:t>
            </a:r>
            <a:r>
              <a:rPr lang="ko-KR" altLang="en-US" dirty="0"/>
              <a:t>문자 입출력 라이브러리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A7507B-DB92-4062-82BB-094905B55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241153"/>
            <a:ext cx="7602011" cy="19910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B4A3E23-204F-461D-93F1-86F742A1E330}"/>
              </a:ext>
            </a:extLst>
          </p:cNvPr>
          <p:cNvSpPr/>
          <p:nvPr/>
        </p:nvSpPr>
        <p:spPr>
          <a:xfrm>
            <a:off x="306140" y="1643803"/>
            <a:ext cx="436401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altLang="ko-KR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getchar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putchar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B90F9AFE-579E-4B70-A661-9D2B440A9A02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11870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6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12.2 </a:t>
            </a:r>
            <a:r>
              <a:rPr lang="ko-KR" altLang="en-US" dirty="0"/>
              <a:t>문자 입출력 라이브러리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0DD49-2CD9-4FC3-9F9F-94EFAF0CA995}"/>
              </a:ext>
            </a:extLst>
          </p:cNvPr>
          <p:cNvSpPr/>
          <p:nvPr/>
        </p:nvSpPr>
        <p:spPr>
          <a:xfrm>
            <a:off x="306140" y="1643803"/>
            <a:ext cx="401937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_</a:t>
            </a:r>
            <a:r>
              <a:rPr lang="en-US" altLang="ko-KR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getch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_</a:t>
            </a:r>
            <a:r>
              <a:rPr lang="en-US" altLang="ko-KR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putch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6AF695-4130-46E2-A67F-C64EAE2E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8" y="2197801"/>
            <a:ext cx="7059010" cy="2095792"/>
          </a:xfrm>
          <a:prstGeom prst="rect">
            <a:avLst/>
          </a:prstGeom>
        </p:spPr>
      </p:pic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31B0FAF-6CC3-469D-841C-95FBFB7021C4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09362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6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12.2 </a:t>
            </a:r>
            <a:r>
              <a:rPr lang="ko-KR" altLang="en-US" dirty="0"/>
              <a:t>문자 입출력 라이브러리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D2E03-500B-44BC-B1C0-7D8ED315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692399"/>
            <a:ext cx="7744906" cy="2686425"/>
          </a:xfrm>
          <a:prstGeom prst="rect">
            <a:avLst/>
          </a:prstGeom>
        </p:spPr>
      </p:pic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D4209BAD-B118-4529-8D81-73E80BFF333B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51916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5" y="468263"/>
            <a:ext cx="9124997" cy="620713"/>
          </a:xfrm>
        </p:spPr>
        <p:txBody>
          <a:bodyPr/>
          <a:lstStyle/>
          <a:p>
            <a:r>
              <a:rPr lang="en-US" altLang="ko-KR"/>
              <a:t>12.3 </a:t>
            </a:r>
            <a:r>
              <a:rPr lang="ko-KR" altLang="en-US" dirty="0"/>
              <a:t>문자열 입출력 라이브러리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F4428-3614-4023-9B73-1370B357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919311"/>
            <a:ext cx="7240010" cy="23625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ECDA14-AF20-44B5-9074-F6149387C9BE}"/>
              </a:ext>
            </a:extLst>
          </p:cNvPr>
          <p:cNvSpPr/>
          <p:nvPr/>
        </p:nvSpPr>
        <p:spPr>
          <a:xfrm>
            <a:off x="540000" y="1893932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표로 정리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5863FAE4-9B76-4516-8B0E-6928D4FEE04F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86807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5" y="468263"/>
            <a:ext cx="9124997" cy="620713"/>
          </a:xfrm>
        </p:spPr>
        <p:txBody>
          <a:bodyPr/>
          <a:lstStyle/>
          <a:p>
            <a:r>
              <a:rPr lang="en-US" altLang="ko-KR"/>
              <a:t>12.3 </a:t>
            </a:r>
            <a:r>
              <a:rPr lang="ko-KR" altLang="en-US" dirty="0"/>
              <a:t>문자열 입출력 라이브러리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D27ED-CA4E-4B9D-8A43-8ECDCF1C66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040E4-AD06-4666-A967-4A41C4E27F5E}"/>
              </a:ext>
            </a:extLst>
          </p:cNvPr>
          <p:cNvSpPr/>
          <p:nvPr/>
        </p:nvSpPr>
        <p:spPr>
          <a:xfrm>
            <a:off x="306140" y="1643803"/>
            <a:ext cx="309251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gets()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puts()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1DD10-1EA8-4B04-B318-1493517E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8" y="2226915"/>
            <a:ext cx="5963482" cy="6763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68A7BC6-C116-4F13-B542-E555F2A60D9A}"/>
              </a:ext>
            </a:extLst>
          </p:cNvPr>
          <p:cNvSpPr/>
          <p:nvPr/>
        </p:nvSpPr>
        <p:spPr>
          <a:xfrm>
            <a:off x="370084" y="2930752"/>
            <a:ext cx="5928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gets()</a:t>
            </a:r>
            <a:r>
              <a:rPr lang="ko-KR" alt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는 한 줄 </a:t>
            </a:r>
            <a:r>
              <a:rPr lang="en-US" altLang="ko-KR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(\n</a:t>
            </a:r>
            <a:r>
              <a:rPr lang="ko-KR" alt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 나오기 전까지</a:t>
            </a:r>
            <a:r>
              <a:rPr lang="en-US" altLang="ko-KR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 </a:t>
            </a:r>
            <a:r>
              <a:rPr lang="ko-KR" alt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전체를 </a:t>
            </a:r>
            <a:r>
              <a:rPr lang="ko-KR" altLang="en-US" sz="1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입력받을</a:t>
            </a:r>
            <a:r>
              <a:rPr lang="ko-KR" alt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수 있다</a:t>
            </a:r>
            <a:r>
              <a:rPr lang="en-US" altLang="ko-KR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ko-KR" altLang="en-US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E2FCB9-7095-4B9E-B6FC-DCEBAD0052CA}"/>
              </a:ext>
            </a:extLst>
          </p:cNvPr>
          <p:cNvSpPr/>
          <p:nvPr/>
        </p:nvSpPr>
        <p:spPr>
          <a:xfrm>
            <a:off x="918208" y="3335740"/>
            <a:ext cx="53801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scanf</a:t>
            </a:r>
            <a:r>
              <a:rPr lang="en-US" altLang="ko-KR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()</a:t>
            </a:r>
            <a:r>
              <a:rPr lang="ko-KR" alt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는 한 단어만 받을 수 있다</a:t>
            </a:r>
            <a:r>
              <a:rPr lang="en-US" altLang="ko-KR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  <a:endParaRPr lang="ko-KR" alt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1A67C6-B87E-4742-AD2D-96ED2463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25" y="3780631"/>
            <a:ext cx="2324424" cy="1867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F366BB-9BDD-443F-9A36-816DCC91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279" y="3780631"/>
            <a:ext cx="1124107" cy="419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F76854-2DF7-459F-9378-7B22FA64B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720" y="3674294"/>
            <a:ext cx="2314898" cy="1771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7721A0-AB99-4875-B8C8-DB5A11E71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618" y="3674294"/>
            <a:ext cx="876422" cy="428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E1681A-63E7-4C4C-93BB-355B522A6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625" y="5554902"/>
            <a:ext cx="606827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977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5" y="468263"/>
            <a:ext cx="9124997" cy="620713"/>
          </a:xfrm>
        </p:spPr>
        <p:txBody>
          <a:bodyPr/>
          <a:lstStyle/>
          <a:p>
            <a:r>
              <a:rPr lang="en-US" altLang="ko-KR"/>
              <a:t>12.3 </a:t>
            </a:r>
            <a:r>
              <a:rPr lang="ko-KR" altLang="en-US" dirty="0"/>
              <a:t>문자열 입출력 라이브러리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D27ED-CA4E-4B9D-8A43-8ECDCF1C66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0C6D84-32A2-4C17-A308-1BB630982BF6}"/>
              </a:ext>
            </a:extLst>
          </p:cNvPr>
          <p:cNvSpPr/>
          <p:nvPr/>
        </p:nvSpPr>
        <p:spPr>
          <a:xfrm>
            <a:off x="306140" y="1643803"/>
            <a:ext cx="309251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gets()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puts()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98C6D5-7182-465B-B86B-248B9CF1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8" y="2226915"/>
            <a:ext cx="5963482" cy="6763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AE1C4D-FAE6-4042-8336-33973E50D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4" y="3090364"/>
            <a:ext cx="6754168" cy="11526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D5EDC8-743A-411B-BF2F-22A9246E66AF}"/>
              </a:ext>
            </a:extLst>
          </p:cNvPr>
          <p:cNvSpPr/>
          <p:nvPr/>
        </p:nvSpPr>
        <p:spPr>
          <a:xfrm>
            <a:off x="882204" y="4489173"/>
            <a:ext cx="79351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gets, puts</a:t>
            </a:r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함수를 사용하면 속도 면에서 유리하고 </a:t>
            </a:r>
            <a:r>
              <a:rPr lang="ko-KR" alt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한줄</a:t>
            </a:r>
            <a:endParaRPr lang="en-US" altLang="ko-KR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전체를 받을 수 있다는 장점이 있다</a:t>
            </a:r>
            <a:r>
              <a:rPr lang="en-US" altLang="ko-K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97807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5" y="468263"/>
            <a:ext cx="9124997" cy="620713"/>
          </a:xfrm>
        </p:spPr>
        <p:txBody>
          <a:bodyPr/>
          <a:lstStyle/>
          <a:p>
            <a:r>
              <a:rPr lang="en-US" altLang="ko-KR" dirty="0"/>
              <a:t>12.4 </a:t>
            </a:r>
            <a:r>
              <a:rPr lang="ko-KR" altLang="en-US" dirty="0"/>
              <a:t>문자 처리 라이브러리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61627E-4807-4D64-8921-8943101F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584" y="1952327"/>
            <a:ext cx="4916011" cy="48540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718AC2-E2AE-41D0-82F6-EFC53F4037F6}"/>
              </a:ext>
            </a:extLst>
          </p:cNvPr>
          <p:cNvSpPr/>
          <p:nvPr/>
        </p:nvSpPr>
        <p:spPr>
          <a:xfrm>
            <a:off x="386127" y="1620391"/>
            <a:ext cx="391645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 검사 라이브러리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C35267-4A94-4F26-AA01-31A3BE5D832F}"/>
              </a:ext>
            </a:extLst>
          </p:cNvPr>
          <p:cNvSpPr/>
          <p:nvPr/>
        </p:nvSpPr>
        <p:spPr>
          <a:xfrm>
            <a:off x="540000" y="2355597"/>
            <a:ext cx="24801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ctype.h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헤더 파일에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정의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7AEDFF-C2A2-4157-9D9F-53CEDFE99005}"/>
              </a:ext>
            </a:extLst>
          </p:cNvPr>
          <p:cNvSpPr/>
          <p:nvPr/>
        </p:nvSpPr>
        <p:spPr>
          <a:xfrm>
            <a:off x="540000" y="3780631"/>
            <a:ext cx="299312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 시작하고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거짓이면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 반환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참이면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 아닌 값 반환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982CE79-D1C2-480E-87D8-F4D2EFBFFB4A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91435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7CEE68-6823-4B97-8590-6EE48A36A069}"/>
              </a:ext>
            </a:extLst>
          </p:cNvPr>
          <p:cNvSpPr/>
          <p:nvPr/>
        </p:nvSpPr>
        <p:spPr>
          <a:xfrm>
            <a:off x="386127" y="1620391"/>
            <a:ext cx="391645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 처리 라이브러리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51481C6-0705-42D5-BC73-BAAFD1FB1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5" y="468263"/>
            <a:ext cx="9124997" cy="620713"/>
          </a:xfrm>
        </p:spPr>
        <p:txBody>
          <a:bodyPr/>
          <a:lstStyle/>
          <a:p>
            <a:r>
              <a:rPr lang="en-US" altLang="ko-KR" dirty="0"/>
              <a:t>12.4 </a:t>
            </a:r>
            <a:r>
              <a:rPr lang="ko-KR" altLang="en-US" dirty="0"/>
              <a:t>문자 처리 라이브러리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11959C-A20E-4C36-B19D-0BB678031E6E}"/>
              </a:ext>
            </a:extLst>
          </p:cNvPr>
          <p:cNvSpPr/>
          <p:nvPr/>
        </p:nvSpPr>
        <p:spPr>
          <a:xfrm>
            <a:off x="540000" y="2355597"/>
            <a:ext cx="24801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ctype.h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헤더 파일에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정의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00F8E2-D7A9-440D-8239-BB1570A31EF1}"/>
              </a:ext>
            </a:extLst>
          </p:cNvPr>
          <p:cNvSpPr/>
          <p:nvPr/>
        </p:nvSpPr>
        <p:spPr>
          <a:xfrm>
            <a:off x="540000" y="3780631"/>
            <a:ext cx="242566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 시작하고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형 인수를 받고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반환형도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형이다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6A501E-327C-4F7A-A621-92C1F04A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76" y="2355597"/>
            <a:ext cx="4915586" cy="1838582"/>
          </a:xfrm>
          <a:prstGeom prst="rect">
            <a:avLst/>
          </a:prstGeom>
        </p:spPr>
      </p:pic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32340118-5CB5-4751-AAC2-8A4ED1C27FEC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8148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D283F0-3C5E-4D6F-A265-6786418A7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487" y="504267"/>
            <a:ext cx="8494513" cy="620713"/>
          </a:xfrm>
        </p:spPr>
        <p:txBody>
          <a:bodyPr/>
          <a:lstStyle/>
          <a:p>
            <a:r>
              <a:rPr lang="en-US" altLang="ko-KR" dirty="0"/>
              <a:t>a, b,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값 서로 바꾸기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301036-994C-4308-9B25-6B837386E6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64E716-3EA5-470F-AF19-54DC5A37F924}"/>
              </a:ext>
            </a:extLst>
          </p:cNvPr>
          <p:cNvSpPr/>
          <p:nvPr/>
        </p:nvSpPr>
        <p:spPr>
          <a:xfrm>
            <a:off x="1278248" y="2440855"/>
            <a:ext cx="1764196" cy="5476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5FD4AB-CD85-4F00-9988-D55B457CB0D6}"/>
              </a:ext>
            </a:extLst>
          </p:cNvPr>
          <p:cNvSpPr/>
          <p:nvPr/>
        </p:nvSpPr>
        <p:spPr>
          <a:xfrm>
            <a:off x="1278248" y="3908374"/>
            <a:ext cx="1764196" cy="5476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49773-F2B9-4B29-A443-D91E7A6AAD1B}"/>
              </a:ext>
            </a:extLst>
          </p:cNvPr>
          <p:cNvSpPr/>
          <p:nvPr/>
        </p:nvSpPr>
        <p:spPr>
          <a:xfrm>
            <a:off x="1278248" y="5374620"/>
            <a:ext cx="1764196" cy="5476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000C72-1E35-429E-96A0-6C95D8D7052F}"/>
              </a:ext>
            </a:extLst>
          </p:cNvPr>
          <p:cNvSpPr/>
          <p:nvPr/>
        </p:nvSpPr>
        <p:spPr>
          <a:xfrm>
            <a:off x="1422264" y="4844468"/>
            <a:ext cx="1404156" cy="72008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7B87283E-DEEB-43F6-8BC7-3756DD78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8" y="1688625"/>
            <a:ext cx="864096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EF380A-4D10-40B2-9020-5CAD0C4E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922" y="1462649"/>
            <a:ext cx="2840882" cy="29934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DF4FF4-4645-4832-8A2E-EBC1531445EA}"/>
              </a:ext>
            </a:extLst>
          </p:cNvPr>
          <p:cNvSpPr/>
          <p:nvPr/>
        </p:nvSpPr>
        <p:spPr>
          <a:xfrm>
            <a:off x="4496487" y="2440855"/>
            <a:ext cx="1764196" cy="5476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ABB34-6F5E-410B-9D6E-0B48F5B2F358}"/>
              </a:ext>
            </a:extLst>
          </p:cNvPr>
          <p:cNvSpPr/>
          <p:nvPr/>
        </p:nvSpPr>
        <p:spPr>
          <a:xfrm>
            <a:off x="4496487" y="3908374"/>
            <a:ext cx="1764196" cy="5476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2CE65C-D357-4681-AB46-97EF457CE2B0}"/>
              </a:ext>
            </a:extLst>
          </p:cNvPr>
          <p:cNvSpPr/>
          <p:nvPr/>
        </p:nvSpPr>
        <p:spPr>
          <a:xfrm>
            <a:off x="4496487" y="5374620"/>
            <a:ext cx="1764196" cy="5476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A860CD-6A1B-4C64-80BE-34ABD2AB177B}"/>
              </a:ext>
            </a:extLst>
          </p:cNvPr>
          <p:cNvSpPr/>
          <p:nvPr/>
        </p:nvSpPr>
        <p:spPr>
          <a:xfrm>
            <a:off x="4640503" y="4844468"/>
            <a:ext cx="1404156" cy="72008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E2D77B4B-3FAF-4183-B69B-A135971256E3}"/>
              </a:ext>
            </a:extLst>
          </p:cNvPr>
          <p:cNvSpPr/>
          <p:nvPr/>
        </p:nvSpPr>
        <p:spPr>
          <a:xfrm>
            <a:off x="128695" y="2187714"/>
            <a:ext cx="1520058" cy="3334185"/>
          </a:xfrm>
          <a:prstGeom prst="curvedRightArrow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FD38504D-1B8D-4C83-9100-B672C8F6A128}"/>
              </a:ext>
            </a:extLst>
          </p:cNvPr>
          <p:cNvSpPr/>
          <p:nvPr/>
        </p:nvSpPr>
        <p:spPr>
          <a:xfrm rot="10589781">
            <a:off x="2540242" y="2224732"/>
            <a:ext cx="900100" cy="1411786"/>
          </a:xfrm>
          <a:prstGeom prst="curvedRightArrow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AEEA29A1-D742-49A3-BD8E-39D460AA0068}"/>
              </a:ext>
            </a:extLst>
          </p:cNvPr>
          <p:cNvSpPr/>
          <p:nvPr/>
        </p:nvSpPr>
        <p:spPr>
          <a:xfrm rot="10800000">
            <a:off x="2530602" y="3759766"/>
            <a:ext cx="918351" cy="1673441"/>
          </a:xfrm>
          <a:prstGeom prst="curvedRightArrow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B1EFAB4-B52B-46BB-B91E-8DC94A275E4C}"/>
              </a:ext>
            </a:extLst>
          </p:cNvPr>
          <p:cNvSpPr/>
          <p:nvPr/>
        </p:nvSpPr>
        <p:spPr>
          <a:xfrm>
            <a:off x="1450731" y="4720943"/>
            <a:ext cx="1404156" cy="7200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A77E11-5183-4E32-BA5C-4614E25B6A77}"/>
              </a:ext>
            </a:extLst>
          </p:cNvPr>
          <p:cNvSpPr/>
          <p:nvPr/>
        </p:nvSpPr>
        <p:spPr>
          <a:xfrm>
            <a:off x="1438297" y="1896640"/>
            <a:ext cx="1404156" cy="72008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B11EAF-3F4C-4AFF-BA2B-E1E642B4A7B5}"/>
              </a:ext>
            </a:extLst>
          </p:cNvPr>
          <p:cNvSpPr/>
          <p:nvPr/>
        </p:nvSpPr>
        <p:spPr>
          <a:xfrm>
            <a:off x="1422264" y="3340668"/>
            <a:ext cx="1404156" cy="72008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C6F7787-97FD-487F-ADD0-DA784D5FFB06}"/>
              </a:ext>
            </a:extLst>
          </p:cNvPr>
          <p:cNvSpPr/>
          <p:nvPr/>
        </p:nvSpPr>
        <p:spPr>
          <a:xfrm>
            <a:off x="1422264" y="2052448"/>
            <a:ext cx="1404156" cy="7200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1FD693D-0A2E-468B-A612-94DC07173590}"/>
              </a:ext>
            </a:extLst>
          </p:cNvPr>
          <p:cNvSpPr/>
          <p:nvPr/>
        </p:nvSpPr>
        <p:spPr>
          <a:xfrm>
            <a:off x="1450731" y="3184426"/>
            <a:ext cx="1404156" cy="7200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26E932C-0263-4E4A-A668-61930BCB818A}"/>
              </a:ext>
            </a:extLst>
          </p:cNvPr>
          <p:cNvSpPr/>
          <p:nvPr/>
        </p:nvSpPr>
        <p:spPr>
          <a:xfrm>
            <a:off x="4676330" y="3302662"/>
            <a:ext cx="1404156" cy="7200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F564DE-8BFA-4C6E-AAF1-4F63228E0694}"/>
              </a:ext>
            </a:extLst>
          </p:cNvPr>
          <p:cNvSpPr/>
          <p:nvPr/>
        </p:nvSpPr>
        <p:spPr>
          <a:xfrm>
            <a:off x="4682715" y="1846640"/>
            <a:ext cx="1404156" cy="7200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5" name="텍스트 개체 틀 8">
            <a:extLst>
              <a:ext uri="{FF2B5EF4-FFF2-40B4-BE49-F238E27FC236}">
                <a16:creationId xmlns:a16="http://schemas.microsoft.com/office/drawing/2014/main" id="{E7F04A24-4F48-4DFE-B52F-CF88671FF676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888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10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6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12.5 </a:t>
            </a:r>
            <a:r>
              <a:rPr lang="ko-KR" altLang="en-US" dirty="0"/>
              <a:t>문자열 처리 라이브러리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9AEAB2-C525-450C-9FFA-994E8EF3A56B}"/>
              </a:ext>
            </a:extLst>
          </p:cNvPr>
          <p:cNvSpPr/>
          <p:nvPr/>
        </p:nvSpPr>
        <p:spPr>
          <a:xfrm>
            <a:off x="503758" y="1656395"/>
            <a:ext cx="75536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문자열들을 비교하거나</a:t>
            </a:r>
            <a:r>
              <a:rPr lang="en-US" altLang="ko-K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붙이는 작업 등에 대한 라이브러리를 제공한다</a:t>
            </a:r>
            <a:r>
              <a:rPr lang="en-US" altLang="ko-K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8E494E-6CA6-404C-B1E3-395246E9E9BF}"/>
              </a:ext>
            </a:extLst>
          </p:cNvPr>
          <p:cNvSpPr/>
          <p:nvPr/>
        </p:nvSpPr>
        <p:spPr>
          <a:xfrm>
            <a:off x="702184" y="2015356"/>
            <a:ext cx="31101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r>
              <a:rPr lang="en-US" altLang="ko-KR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.h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헤더 파일에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정의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8CED9-DCE7-48F2-A691-3C01B1D0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04" y="2448483"/>
            <a:ext cx="6600648" cy="4482687"/>
          </a:xfrm>
          <a:prstGeom prst="rect">
            <a:avLst/>
          </a:prstGeom>
        </p:spPr>
      </p:pic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51548510-E3CA-47D1-825C-AF46012CD3B0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610254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9C3C71-8E5C-459B-9FBB-3EB8113B076D}"/>
              </a:ext>
            </a:extLst>
          </p:cNvPr>
          <p:cNvSpPr/>
          <p:nvPr/>
        </p:nvSpPr>
        <p:spPr>
          <a:xfrm>
            <a:off x="386127" y="1620391"/>
            <a:ext cx="224292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 길이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DFB1A1F-C4D3-4201-994F-837A59FA9FFD}"/>
              </a:ext>
            </a:extLst>
          </p:cNvPr>
          <p:cNvSpPr txBox="1">
            <a:spLocks/>
          </p:cNvSpPr>
          <p:nvPr/>
        </p:nvSpPr>
        <p:spPr>
          <a:xfrm>
            <a:off x="697566" y="620663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12.5 </a:t>
            </a:r>
            <a:r>
              <a:rPr lang="ko-KR" altLang="en-US"/>
              <a:t>문자열 처리 라이브러리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393150-61D7-4714-9130-EE290B41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66" y="2116291"/>
            <a:ext cx="7335274" cy="17147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4E2F11F-14E5-42A4-87BF-BE6DD7B695D7}"/>
              </a:ext>
            </a:extLst>
          </p:cNvPr>
          <p:cNvSpPr/>
          <p:nvPr/>
        </p:nvSpPr>
        <p:spPr>
          <a:xfrm>
            <a:off x="954212" y="4050186"/>
            <a:ext cx="53976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size_</a:t>
            </a:r>
            <a:r>
              <a:rPr lang="en-US" altLang="ko-KR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</a:t>
            </a:r>
            <a:r>
              <a:rPr lang="ko-KR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는 크기를 표시하는데 사용되는 자료형</a:t>
            </a:r>
            <a:endParaRPr lang="en-US" altLang="ko-KR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ko-K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(unsigned int)</a:t>
            </a:r>
            <a:endParaRPr lang="en-US" altLang="ko-KR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19E111-FB82-421B-987B-021DA4C467D7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073935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9C3C71-8E5C-459B-9FBB-3EB8113B076D}"/>
              </a:ext>
            </a:extLst>
          </p:cNvPr>
          <p:cNvSpPr/>
          <p:nvPr/>
        </p:nvSpPr>
        <p:spPr>
          <a:xfrm>
            <a:off x="386127" y="1620391"/>
            <a:ext cx="224292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 복사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DFB1A1F-C4D3-4201-994F-837A59FA9FFD}"/>
              </a:ext>
            </a:extLst>
          </p:cNvPr>
          <p:cNvSpPr txBox="1">
            <a:spLocks/>
          </p:cNvSpPr>
          <p:nvPr/>
        </p:nvSpPr>
        <p:spPr>
          <a:xfrm>
            <a:off x="697566" y="620663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12.5 </a:t>
            </a:r>
            <a:r>
              <a:rPr lang="ko-KR" altLang="en-US"/>
              <a:t>문자열 처리 라이브러리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127FBD-5815-48C6-B6E3-386A41CB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35" y="2174389"/>
            <a:ext cx="6233142" cy="21554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DE8F1A-0FA9-4927-B3BD-7F455FBB6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91" y="4329850"/>
            <a:ext cx="3108223" cy="7093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D66312-7031-4E25-92A8-5462BC458AA4}"/>
              </a:ext>
            </a:extLst>
          </p:cNvPr>
          <p:cNvSpPr/>
          <p:nvPr/>
        </p:nvSpPr>
        <p:spPr>
          <a:xfrm>
            <a:off x="1193191" y="5108974"/>
            <a:ext cx="3108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strncpy</a:t>
            </a:r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복사할 문자의 개수를 제한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10C01C-3022-4B06-9A30-7B1B7CC23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41" y="5559238"/>
            <a:ext cx="5203487" cy="842386"/>
          </a:xfrm>
          <a:prstGeom prst="rect">
            <a:avLst/>
          </a:prstGeom>
        </p:spPr>
      </p:pic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E1141853-4513-40C9-B3FE-6C59BF5770F1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334956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9C3C71-8E5C-459B-9FBB-3EB8113B076D}"/>
              </a:ext>
            </a:extLst>
          </p:cNvPr>
          <p:cNvSpPr/>
          <p:nvPr/>
        </p:nvSpPr>
        <p:spPr>
          <a:xfrm>
            <a:off x="386127" y="1620391"/>
            <a:ext cx="224292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 연결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DFB1A1F-C4D3-4201-994F-837A59FA9FFD}"/>
              </a:ext>
            </a:extLst>
          </p:cNvPr>
          <p:cNvSpPr txBox="1">
            <a:spLocks/>
          </p:cNvSpPr>
          <p:nvPr/>
        </p:nvSpPr>
        <p:spPr>
          <a:xfrm>
            <a:off x="697566" y="620663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12.5 </a:t>
            </a:r>
            <a:r>
              <a:rPr lang="ko-KR" altLang="en-US"/>
              <a:t>문자열 처리 라이브러리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F81BB6-D9BD-40F8-8A14-68D94B36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1" y="2168199"/>
            <a:ext cx="5604758" cy="264905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D0CC2F5-A87D-4197-8705-72705D602259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788980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9C3C71-8E5C-459B-9FBB-3EB8113B076D}"/>
              </a:ext>
            </a:extLst>
          </p:cNvPr>
          <p:cNvSpPr/>
          <p:nvPr/>
        </p:nvSpPr>
        <p:spPr>
          <a:xfrm>
            <a:off x="386127" y="1620391"/>
            <a:ext cx="224292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 비교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DFB1A1F-C4D3-4201-994F-837A59FA9FFD}"/>
              </a:ext>
            </a:extLst>
          </p:cNvPr>
          <p:cNvSpPr txBox="1">
            <a:spLocks/>
          </p:cNvSpPr>
          <p:nvPr/>
        </p:nvSpPr>
        <p:spPr>
          <a:xfrm>
            <a:off x="697566" y="620663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12.5 </a:t>
            </a:r>
            <a:r>
              <a:rPr lang="ko-KR" altLang="en-US"/>
              <a:t>문자열 처리 라이브러리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EDF757-30DE-4FCF-848B-734BB3EA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96" y="2174389"/>
            <a:ext cx="7487695" cy="3943900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B7E4AF-7359-494F-A1C4-7B6BC083DC96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90522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9C3C71-8E5C-459B-9FBB-3EB8113B076D}"/>
              </a:ext>
            </a:extLst>
          </p:cNvPr>
          <p:cNvSpPr/>
          <p:nvPr/>
        </p:nvSpPr>
        <p:spPr>
          <a:xfrm>
            <a:off x="386127" y="1620391"/>
            <a:ext cx="185820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 검색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DFB1A1F-C4D3-4201-994F-837A59FA9FFD}"/>
              </a:ext>
            </a:extLst>
          </p:cNvPr>
          <p:cNvSpPr txBox="1">
            <a:spLocks/>
          </p:cNvSpPr>
          <p:nvPr/>
        </p:nvSpPr>
        <p:spPr>
          <a:xfrm>
            <a:off x="697566" y="620663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12.5 </a:t>
            </a:r>
            <a:r>
              <a:rPr lang="ko-KR" altLang="en-US"/>
              <a:t>문자열 처리 라이브러리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201D86-E694-4447-A4BD-4C50B29E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52" y="2174389"/>
            <a:ext cx="7849695" cy="3610479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606C4A6-B2CC-4894-9EC5-5A1CADE74FE6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502890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10ACA7-5D16-4BF5-B021-3BF4EE5A8F0C}"/>
              </a:ext>
            </a:extLst>
          </p:cNvPr>
          <p:cNvSpPr/>
          <p:nvPr/>
        </p:nvSpPr>
        <p:spPr>
          <a:xfrm>
            <a:off x="386127" y="1620391"/>
            <a:ext cx="224292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 검색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72ACC1EB-9F29-4018-B602-CD962052BD71}"/>
              </a:ext>
            </a:extLst>
          </p:cNvPr>
          <p:cNvSpPr txBox="1">
            <a:spLocks/>
          </p:cNvSpPr>
          <p:nvPr/>
        </p:nvSpPr>
        <p:spPr>
          <a:xfrm>
            <a:off x="697566" y="620663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12.5 </a:t>
            </a:r>
            <a:r>
              <a:rPr lang="ko-KR" altLang="en-US"/>
              <a:t>문자열 처리 라이브러리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518F3C-C203-4566-98D7-AEECFF873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66" y="2161349"/>
            <a:ext cx="7335274" cy="238158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AB5D84C-7CA9-4E53-B920-7DDC5F8A8FE9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91488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10ACA7-5D16-4BF5-B021-3BF4EE5A8F0C}"/>
              </a:ext>
            </a:extLst>
          </p:cNvPr>
          <p:cNvSpPr/>
          <p:nvPr/>
        </p:nvSpPr>
        <p:spPr>
          <a:xfrm>
            <a:off x="386127" y="1620391"/>
            <a:ext cx="314701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 토큰 분리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72ACC1EB-9F29-4018-B602-CD962052BD71}"/>
              </a:ext>
            </a:extLst>
          </p:cNvPr>
          <p:cNvSpPr txBox="1">
            <a:spLocks/>
          </p:cNvSpPr>
          <p:nvPr/>
        </p:nvSpPr>
        <p:spPr>
          <a:xfrm>
            <a:off x="697566" y="620663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12.5 </a:t>
            </a:r>
            <a:r>
              <a:rPr lang="ko-KR" altLang="en-US"/>
              <a:t>문자열 처리 라이브러리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7228A7-3F1E-4494-8B77-7C5D5E0F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4" y="2226603"/>
            <a:ext cx="7392432" cy="3781953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40622E4-4CEB-4A08-86AE-91CA039E6F75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767158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72ACC1EB-9F29-4018-B602-CD962052BD71}"/>
              </a:ext>
            </a:extLst>
          </p:cNvPr>
          <p:cNvSpPr txBox="1">
            <a:spLocks/>
          </p:cNvSpPr>
          <p:nvPr/>
        </p:nvSpPr>
        <p:spPr>
          <a:xfrm>
            <a:off x="697566" y="620663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12.6 </a:t>
            </a:r>
            <a:r>
              <a:rPr lang="ko-KR" altLang="en-US" dirty="0"/>
              <a:t>문자열 수치 변환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898CEB-BFA3-4603-BB37-90F1F3272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66" y="2154285"/>
            <a:ext cx="7668695" cy="1276528"/>
          </a:xfrm>
          <a:prstGeom prst="rect">
            <a:avLst/>
          </a:prstGeom>
        </p:spPr>
      </p:pic>
      <p:sp>
        <p:nvSpPr>
          <p:cNvPr id="4" name="정육면체 3">
            <a:extLst>
              <a:ext uri="{FF2B5EF4-FFF2-40B4-BE49-F238E27FC236}">
                <a16:creationId xmlns:a16="http://schemas.microsoft.com/office/drawing/2014/main" id="{E2E6A516-18CF-4E92-98E0-1A843FA087B1}"/>
              </a:ext>
            </a:extLst>
          </p:cNvPr>
          <p:cNvSpPr/>
          <p:nvPr/>
        </p:nvSpPr>
        <p:spPr>
          <a:xfrm>
            <a:off x="846200" y="4511538"/>
            <a:ext cx="792088" cy="648072"/>
          </a:xfrm>
          <a:prstGeom prst="cube">
            <a:avLst>
              <a:gd name="adj" fmla="val 37008"/>
            </a:avLst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216F11E3-23E4-4BA5-89A4-A6AF3A406C1F}"/>
              </a:ext>
            </a:extLst>
          </p:cNvPr>
          <p:cNvSpPr/>
          <p:nvPr/>
        </p:nvSpPr>
        <p:spPr>
          <a:xfrm>
            <a:off x="1386260" y="4511538"/>
            <a:ext cx="792088" cy="648072"/>
          </a:xfrm>
          <a:prstGeom prst="cube">
            <a:avLst>
              <a:gd name="adj" fmla="val 37008"/>
            </a:avLst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9C6C2E9E-3E73-4D44-9149-C47C1B742F61}"/>
              </a:ext>
            </a:extLst>
          </p:cNvPr>
          <p:cNvSpPr/>
          <p:nvPr/>
        </p:nvSpPr>
        <p:spPr>
          <a:xfrm>
            <a:off x="1916836" y="4511538"/>
            <a:ext cx="792088" cy="648072"/>
          </a:xfrm>
          <a:prstGeom prst="cube">
            <a:avLst>
              <a:gd name="adj" fmla="val 37008"/>
            </a:avLst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363BA5CC-DB1C-43C5-B3E9-28059DABE3AD}"/>
              </a:ext>
            </a:extLst>
          </p:cNvPr>
          <p:cNvSpPr/>
          <p:nvPr/>
        </p:nvSpPr>
        <p:spPr>
          <a:xfrm>
            <a:off x="2462422" y="4511538"/>
            <a:ext cx="792088" cy="648072"/>
          </a:xfrm>
          <a:prstGeom prst="cube">
            <a:avLst>
              <a:gd name="adj" fmla="val 37008"/>
            </a:avLst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21E87099-61FD-4F53-85EF-775E0AA66F7D}"/>
              </a:ext>
            </a:extLst>
          </p:cNvPr>
          <p:cNvSpPr/>
          <p:nvPr/>
        </p:nvSpPr>
        <p:spPr>
          <a:xfrm>
            <a:off x="2987472" y="4511538"/>
            <a:ext cx="792088" cy="648072"/>
          </a:xfrm>
          <a:prstGeom prst="cube">
            <a:avLst>
              <a:gd name="adj" fmla="val 37008"/>
            </a:avLst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99AB6C3B-EA03-400F-91AC-5B184E67726D}"/>
              </a:ext>
            </a:extLst>
          </p:cNvPr>
          <p:cNvSpPr/>
          <p:nvPr/>
        </p:nvSpPr>
        <p:spPr>
          <a:xfrm>
            <a:off x="3533058" y="4511538"/>
            <a:ext cx="792088" cy="648072"/>
          </a:xfrm>
          <a:prstGeom prst="cube">
            <a:avLst>
              <a:gd name="adj" fmla="val 37008"/>
            </a:avLst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A[5]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C88A4E9-9035-4B02-A85C-344C64A8B664}"/>
              </a:ext>
            </a:extLst>
          </p:cNvPr>
          <p:cNvSpPr/>
          <p:nvPr/>
        </p:nvSpPr>
        <p:spPr>
          <a:xfrm>
            <a:off x="999134" y="4269476"/>
            <a:ext cx="486220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3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F4233F2-13C9-49B1-9F57-49CDC416A1B8}"/>
              </a:ext>
            </a:extLst>
          </p:cNvPr>
          <p:cNvSpPr/>
          <p:nvPr/>
        </p:nvSpPr>
        <p:spPr>
          <a:xfrm>
            <a:off x="1534452" y="4269476"/>
            <a:ext cx="486220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6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42A3730-8DC8-48F0-937C-33A280EC7397}"/>
              </a:ext>
            </a:extLst>
          </p:cNvPr>
          <p:cNvSpPr/>
          <p:nvPr/>
        </p:nvSpPr>
        <p:spPr>
          <a:xfrm>
            <a:off x="2083264" y="4269476"/>
            <a:ext cx="486220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.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805177-06A4-4CF9-9391-8D600836044B}"/>
              </a:ext>
            </a:extLst>
          </p:cNvPr>
          <p:cNvSpPr/>
          <p:nvPr/>
        </p:nvSpPr>
        <p:spPr>
          <a:xfrm>
            <a:off x="2615356" y="4269476"/>
            <a:ext cx="486220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5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F6379E6-6257-44E6-9D01-CACA8FF4BD74}"/>
              </a:ext>
            </a:extLst>
          </p:cNvPr>
          <p:cNvSpPr/>
          <p:nvPr/>
        </p:nvSpPr>
        <p:spPr>
          <a:xfrm>
            <a:off x="3147447" y="4269476"/>
            <a:ext cx="561709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\0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A80E5E3-029B-4138-8F0D-6835DD62A52E}"/>
              </a:ext>
            </a:extLst>
          </p:cNvPr>
          <p:cNvSpPr/>
          <p:nvPr/>
        </p:nvSpPr>
        <p:spPr>
          <a:xfrm>
            <a:off x="3709156" y="4295514"/>
            <a:ext cx="615990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\0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0D849C7F-D11B-4974-8B40-85EE46372503}"/>
              </a:ext>
            </a:extLst>
          </p:cNvPr>
          <p:cNvSpPr/>
          <p:nvPr/>
        </p:nvSpPr>
        <p:spPr>
          <a:xfrm>
            <a:off x="6430742" y="4511538"/>
            <a:ext cx="1184210" cy="648072"/>
          </a:xfrm>
          <a:prstGeom prst="cube">
            <a:avLst>
              <a:gd name="adj" fmla="val 37008"/>
            </a:avLst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AC6FAD-81B7-422C-9A53-96CD2417133B}"/>
              </a:ext>
            </a:extLst>
          </p:cNvPr>
          <p:cNvSpPr/>
          <p:nvPr/>
        </p:nvSpPr>
        <p:spPr>
          <a:xfrm>
            <a:off x="6626803" y="4295514"/>
            <a:ext cx="79208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36.5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4B501CE4-8301-434B-B868-DD0A371C1A34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615608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72ACC1EB-9F29-4018-B602-CD962052BD71}"/>
              </a:ext>
            </a:extLst>
          </p:cNvPr>
          <p:cNvSpPr txBox="1">
            <a:spLocks/>
          </p:cNvSpPr>
          <p:nvPr/>
        </p:nvSpPr>
        <p:spPr>
          <a:xfrm>
            <a:off x="697566" y="620663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12.6 </a:t>
            </a:r>
            <a:r>
              <a:rPr lang="ko-KR" altLang="en-US" dirty="0"/>
              <a:t>문자열 수치 변환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8F5267-3B04-458B-8086-152E1BA3BB0D}"/>
              </a:ext>
            </a:extLst>
          </p:cNvPr>
          <p:cNvSpPr/>
          <p:nvPr/>
        </p:nvSpPr>
        <p:spPr>
          <a:xfrm>
            <a:off x="414152" y="1584387"/>
            <a:ext cx="333777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sscanf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sprintf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282BC0-D074-40EB-BB23-9FA42AC0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99" y="2336155"/>
            <a:ext cx="7440063" cy="17814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D401FD-0904-4508-A97F-2FC03334D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30" y="1939513"/>
            <a:ext cx="3528392" cy="8321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A8DFE3-3FFE-4C64-8AF1-60B0071EB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09" y="4623803"/>
            <a:ext cx="7363853" cy="2048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422D26-ED40-4E4E-B8BF-DC1113948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254" y="4297897"/>
            <a:ext cx="3458816" cy="621631"/>
          </a:xfrm>
          <a:prstGeom prst="rect">
            <a:avLst/>
          </a:prstGeom>
        </p:spPr>
      </p:pic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248F65F8-795D-48D1-8181-18B466FE6398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21889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9551" y="698417"/>
            <a:ext cx="8494513" cy="620713"/>
          </a:xfrm>
        </p:spPr>
        <p:txBody>
          <a:bodyPr/>
          <a:lstStyle/>
          <a:p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540000" y="1954989"/>
            <a:ext cx="5058728" cy="4680000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Chapter 12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12.1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12.2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 입출력 라이브러리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12.3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입출력 라이브러리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12.4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 처리 라이브러리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12.5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처리 라이브러리 함수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12.6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수치 변환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12.7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문자열의 배열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40000" y="6993783"/>
            <a:ext cx="8496000" cy="252000"/>
          </a:xfrm>
        </p:spPr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C</a:t>
            </a:r>
            <a:r>
              <a:rPr lang="ko-KR" altLang="en-US" dirty="0"/>
              <a:t>세미나 </a:t>
            </a:r>
            <a:r>
              <a:rPr lang="en-US" altLang="ko-KR" dirty="0"/>
              <a:t># 7</a:t>
            </a:r>
          </a:p>
          <a:p>
            <a:r>
              <a:rPr lang="ko-KR" altLang="en-US" dirty="0"/>
              <a:t>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</a:p>
        </p:txBody>
      </p:sp>
    </p:spTree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10ACA7-5D16-4BF5-B021-3BF4EE5A8F0C}"/>
              </a:ext>
            </a:extLst>
          </p:cNvPr>
          <p:cNvSpPr/>
          <p:nvPr/>
        </p:nvSpPr>
        <p:spPr>
          <a:xfrm>
            <a:off x="386127" y="1620391"/>
            <a:ext cx="276229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전용 함수 사용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72ACC1EB-9F29-4018-B602-CD962052BD71}"/>
              </a:ext>
            </a:extLst>
          </p:cNvPr>
          <p:cNvSpPr txBox="1">
            <a:spLocks/>
          </p:cNvSpPr>
          <p:nvPr/>
        </p:nvSpPr>
        <p:spPr>
          <a:xfrm>
            <a:off x="697566" y="620663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12.6 </a:t>
            </a:r>
            <a:r>
              <a:rPr lang="ko-KR" altLang="en-US" dirty="0"/>
              <a:t>문자열 수치 변환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0C6588-F598-4F50-9871-E1FB2E2A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28" y="2350757"/>
            <a:ext cx="6020640" cy="11050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1A62EC-7201-4DB7-9CB3-FAEA48C05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40" y="3780631"/>
            <a:ext cx="6668431" cy="98121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9A00405-2808-4E6E-BC28-CFEC9FB4D906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819901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72ACC1EB-9F29-4018-B602-CD962052BD71}"/>
              </a:ext>
            </a:extLst>
          </p:cNvPr>
          <p:cNvSpPr txBox="1">
            <a:spLocks/>
          </p:cNvSpPr>
          <p:nvPr/>
        </p:nvSpPr>
        <p:spPr>
          <a:xfrm>
            <a:off x="697566" y="620663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12.7 </a:t>
            </a:r>
            <a:r>
              <a:rPr lang="ko-KR" altLang="en-US" dirty="0"/>
              <a:t>문자열의 배열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DD1A5C-5940-4F52-877E-3EA843DB8012}"/>
              </a:ext>
            </a:extLst>
          </p:cNvPr>
          <p:cNvSpPr/>
          <p:nvPr/>
        </p:nvSpPr>
        <p:spPr>
          <a:xfrm>
            <a:off x="595239" y="1584387"/>
            <a:ext cx="950292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문자열의 배열은 </a:t>
            </a:r>
            <a:r>
              <a:rPr lang="en-US" altLang="ko-KR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ko-KR" alt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차원 배열을</a:t>
            </a:r>
            <a:r>
              <a:rPr lang="en-US" altLang="ko-KR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통해서 구현할 수 있다</a:t>
            </a:r>
            <a:r>
              <a:rPr lang="en-US" altLang="ko-KR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ko-KR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28D9AB-9641-4C34-B5BF-7BB65C8C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16" y="2212625"/>
            <a:ext cx="2010056" cy="13813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348795-DBD5-450E-9356-685BFDE9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80" y="2097231"/>
            <a:ext cx="1905266" cy="157184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A91BB06-0254-488E-BFB1-4128D904CFA0}"/>
              </a:ext>
            </a:extLst>
          </p:cNvPr>
          <p:cNvSpPr/>
          <p:nvPr/>
        </p:nvSpPr>
        <p:spPr>
          <a:xfrm>
            <a:off x="595239" y="3811155"/>
            <a:ext cx="44634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ko-KR" alt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차원 배열 </a:t>
            </a:r>
            <a:r>
              <a:rPr lang="en-US" altLang="ko-KR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ko-KR" alt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의 각각의 행은 </a:t>
            </a:r>
            <a:r>
              <a:rPr lang="en-US" altLang="ko-KR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s[0], s[1], s[2]</a:t>
            </a:r>
            <a:r>
              <a:rPr lang="ko-KR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와 같이 접근 할 수 있다</a:t>
            </a: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ko-KR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A65440-2F12-4017-BD01-3589124D7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6" y="4599566"/>
            <a:ext cx="2133898" cy="457264"/>
          </a:xfrm>
          <a:prstGeom prst="rect">
            <a:avLst/>
          </a:prstGeom>
        </p:spPr>
      </p:pic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5682D728-AED8-433E-A92B-7BE72DE66B43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84045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7F80B262-0015-449A-994F-2545699C3EE4}"/>
              </a:ext>
            </a:extLst>
          </p:cNvPr>
          <p:cNvSpPr txBox="1">
            <a:spLocks/>
          </p:cNvSpPr>
          <p:nvPr/>
        </p:nvSpPr>
        <p:spPr>
          <a:xfrm>
            <a:off x="697566" y="620663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12.7 </a:t>
            </a:r>
            <a:r>
              <a:rPr lang="ko-KR" altLang="en-US" dirty="0"/>
              <a:t>문자열의 배열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E4739-EE90-4566-BDD9-60F44AE0B8C6}"/>
              </a:ext>
            </a:extLst>
          </p:cNvPr>
          <p:cNvSpPr/>
          <p:nvPr/>
        </p:nvSpPr>
        <p:spPr>
          <a:xfrm>
            <a:off x="386127" y="1620391"/>
            <a:ext cx="224292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 배열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120D53-F06E-4E3B-AF45-82A757E5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66" y="2180805"/>
            <a:ext cx="8030696" cy="428684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AE90773-71E0-4383-B529-5D219B740370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096115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7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03_ser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0416" y="2916535"/>
            <a:ext cx="7834353" cy="4396623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790416" y="540964"/>
            <a:ext cx="9230365" cy="2232000"/>
          </a:xfrm>
        </p:spPr>
        <p:txBody>
          <a:bodyPr/>
          <a:lstStyle/>
          <a:p>
            <a:r>
              <a:rPr lang="en-US" altLang="ko-KR" dirty="0"/>
              <a:t>add</a:t>
            </a:r>
            <a:endParaRPr lang="ko-KR" altLang="en-US" dirty="0"/>
          </a:p>
        </p:txBody>
      </p:sp>
      <p:pic>
        <p:nvPicPr>
          <p:cNvPr id="16" name="그림 15" descr="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780DCB6-1B8B-449A-88B0-F7EF4172F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616106"/>
            <a:ext cx="8496000" cy="620713"/>
          </a:xfrm>
        </p:spPr>
        <p:txBody>
          <a:bodyPr/>
          <a:lstStyle/>
          <a:p>
            <a:r>
              <a:rPr lang="ko-KR" altLang="en-US" dirty="0" err="1"/>
              <a:t>반환값이</a:t>
            </a:r>
            <a:r>
              <a:rPr lang="ko-KR" altLang="en-US" dirty="0"/>
              <a:t> 포인터인 함수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E0730-E139-48C7-A92D-EA53D7E2C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9AF408B-3225-44B7-87D4-31E51D39F5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BE323C-D24D-4120-B33E-CF53894A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0" y="1670126"/>
            <a:ext cx="4629796" cy="381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D2EC05-B555-4CF5-A9D2-DA180BDB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1" y="2051179"/>
            <a:ext cx="3496163" cy="2610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D0C804-AC01-46A2-9A2F-C4CC2F2EC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47" y="4661393"/>
            <a:ext cx="134321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40041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4FB07C-033B-4B92-BD99-FCA62C8AD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616106"/>
            <a:ext cx="8496000" cy="620713"/>
          </a:xfrm>
        </p:spPr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getch</a:t>
            </a:r>
            <a:r>
              <a:rPr lang="en-US" altLang="ko-KR" dirty="0"/>
              <a:t>(), _</a:t>
            </a:r>
            <a:r>
              <a:rPr lang="en-US" altLang="ko-KR" dirty="0" err="1"/>
              <a:t>putch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280256-198F-47DC-B4B7-C958F8191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C34ED59-851F-464F-8344-278E91C5A8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D5667A-364F-4900-812B-F51B3866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667280"/>
            <a:ext cx="3762584" cy="2567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164D7E-0182-4D1C-847F-FD877DED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15" y="1764407"/>
            <a:ext cx="1019548" cy="1044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C7E40F-7EA5-4781-893B-35F9FA6E6FE8}"/>
              </a:ext>
            </a:extLst>
          </p:cNvPr>
          <p:cNvSpPr txBox="1"/>
          <p:nvPr/>
        </p:nvSpPr>
        <p:spPr>
          <a:xfrm>
            <a:off x="5346700" y="3358184"/>
            <a:ext cx="3636404" cy="148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버퍼사용</a:t>
            </a:r>
            <a:r>
              <a:rPr lang="en-US" altLang="ko-KR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에코</a:t>
            </a:r>
            <a:r>
              <a:rPr lang="en-US" altLang="ko-KR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O</a:t>
            </a:r>
            <a:endParaRPr lang="ko-KR" altLang="en-US" sz="20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719463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4FB07C-033B-4B92-BD99-FCA62C8AD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616106"/>
            <a:ext cx="8496000" cy="620713"/>
          </a:xfrm>
        </p:spPr>
        <p:txBody>
          <a:bodyPr/>
          <a:lstStyle/>
          <a:p>
            <a:r>
              <a:rPr lang="en-US" altLang="ko-KR" dirty="0"/>
              <a:t>pro11.c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280256-198F-47DC-B4B7-C958F8191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C34ED59-851F-464F-8344-278E91C5A8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CA53FE-E24F-462F-8C43-322EFFE5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6" y="1620391"/>
            <a:ext cx="3853120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31757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540000" y="1800411"/>
            <a:ext cx="8496000" cy="620713"/>
          </a:xfrm>
        </p:spPr>
        <p:txBody>
          <a:bodyPr/>
          <a:lstStyle/>
          <a:p>
            <a:r>
              <a:rPr lang="en-US" altLang="ko-KR" dirty="0"/>
              <a:t>thank you.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E51F47-6C01-457C-A37A-CFD919F0C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12.1 </a:t>
            </a:r>
            <a:r>
              <a:rPr lang="ko-KR" altLang="en-US" dirty="0"/>
              <a:t>문자열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A6D600-35D2-4E31-ABB4-7079E6AFD19B}"/>
              </a:ext>
            </a:extLst>
          </p:cNvPr>
          <p:cNvSpPr/>
          <p:nvPr/>
        </p:nvSpPr>
        <p:spPr>
          <a:xfrm>
            <a:off x="0" y="1713566"/>
            <a:ext cx="55446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(string)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문자들의 연속이다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469B94-BA00-4435-8591-5CB828094A1D}"/>
              </a:ext>
            </a:extLst>
          </p:cNvPr>
          <p:cNvSpPr/>
          <p:nvPr/>
        </p:nvSpPr>
        <p:spPr>
          <a:xfrm>
            <a:off x="5343729" y="3378337"/>
            <a:ext cx="4010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C08895-126D-46F9-80B9-266A5B33D3D5}"/>
              </a:ext>
            </a:extLst>
          </p:cNvPr>
          <p:cNvSpPr/>
          <p:nvPr/>
        </p:nvSpPr>
        <p:spPr>
          <a:xfrm>
            <a:off x="2938412" y="2912949"/>
            <a:ext cx="4608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‘A’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05473-CB8B-401C-A73B-5AF95587DE43}"/>
              </a:ext>
            </a:extLst>
          </p:cNvPr>
          <p:cNvSpPr/>
          <p:nvPr/>
        </p:nvSpPr>
        <p:spPr>
          <a:xfrm>
            <a:off x="577702" y="2401772"/>
            <a:ext cx="5538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“A”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8EA3AF-1EFC-432B-A48F-BB5C6B27B91B}"/>
              </a:ext>
            </a:extLst>
          </p:cNvPr>
          <p:cNvSpPr/>
          <p:nvPr/>
        </p:nvSpPr>
        <p:spPr>
          <a:xfrm>
            <a:off x="126120" y="4093460"/>
            <a:ext cx="7884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언어에서는 문자형 배열을 사용해 문자열을 처리한다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9342BB-51BB-4FD0-B5BA-0446D998E165}"/>
              </a:ext>
            </a:extLst>
          </p:cNvPr>
          <p:cNvSpPr/>
          <p:nvPr/>
        </p:nvSpPr>
        <p:spPr>
          <a:xfrm>
            <a:off x="398935" y="4656572"/>
            <a:ext cx="26805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Char str[10] = “Hello”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53B31-E131-40C0-8011-33062B45E6A5}"/>
              </a:ext>
            </a:extLst>
          </p:cNvPr>
          <p:cNvSpPr/>
          <p:nvPr/>
        </p:nvSpPr>
        <p:spPr>
          <a:xfrm>
            <a:off x="577702" y="5680541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FE09FF-FD91-4675-8629-E122A9589332}"/>
              </a:ext>
            </a:extLst>
          </p:cNvPr>
          <p:cNvSpPr/>
          <p:nvPr/>
        </p:nvSpPr>
        <p:spPr>
          <a:xfrm>
            <a:off x="1185401" y="5680541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CDC3D4-71B3-4BEF-8D82-7CD72590471C}"/>
              </a:ext>
            </a:extLst>
          </p:cNvPr>
          <p:cNvSpPr/>
          <p:nvPr/>
        </p:nvSpPr>
        <p:spPr>
          <a:xfrm>
            <a:off x="1794318" y="5680541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CB7984-3603-4A6E-A3A8-FC21716FF668}"/>
              </a:ext>
            </a:extLst>
          </p:cNvPr>
          <p:cNvSpPr/>
          <p:nvPr/>
        </p:nvSpPr>
        <p:spPr>
          <a:xfrm>
            <a:off x="2402017" y="5680541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70E197-36BD-4746-9D68-C2BE0F0AB800}"/>
              </a:ext>
            </a:extLst>
          </p:cNvPr>
          <p:cNvSpPr/>
          <p:nvPr/>
        </p:nvSpPr>
        <p:spPr>
          <a:xfrm>
            <a:off x="2991745" y="5680541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489C3A-BDB0-475A-B838-7F82EFDB1B12}"/>
              </a:ext>
            </a:extLst>
          </p:cNvPr>
          <p:cNvSpPr/>
          <p:nvPr/>
        </p:nvSpPr>
        <p:spPr>
          <a:xfrm>
            <a:off x="3599444" y="5680541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1F0ECE-52E4-4CC0-84A4-B7A7CFB53CFB}"/>
              </a:ext>
            </a:extLst>
          </p:cNvPr>
          <p:cNvSpPr/>
          <p:nvPr/>
        </p:nvSpPr>
        <p:spPr>
          <a:xfrm>
            <a:off x="503132" y="5270248"/>
            <a:ext cx="10775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배열</a:t>
            </a:r>
            <a:r>
              <a:rPr lang="en-US" altLang="ko-KR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str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99AF8F-801C-4704-8190-78E46A7E168C}"/>
              </a:ext>
            </a:extLst>
          </p:cNvPr>
          <p:cNvSpPr/>
          <p:nvPr/>
        </p:nvSpPr>
        <p:spPr>
          <a:xfrm>
            <a:off x="4207143" y="5680541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07BFCB-A976-4658-BEB4-D9EE7CC5D4E6}"/>
              </a:ext>
            </a:extLst>
          </p:cNvPr>
          <p:cNvSpPr/>
          <p:nvPr/>
        </p:nvSpPr>
        <p:spPr>
          <a:xfrm>
            <a:off x="4814842" y="5680541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B8FDB3-5A41-476B-9CD0-C43117D452B6}"/>
              </a:ext>
            </a:extLst>
          </p:cNvPr>
          <p:cNvSpPr/>
          <p:nvPr/>
        </p:nvSpPr>
        <p:spPr>
          <a:xfrm>
            <a:off x="5533361" y="5693337"/>
            <a:ext cx="4122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36CCA9-9AD9-4157-B7CB-FD2DB3A5EF59}"/>
              </a:ext>
            </a:extLst>
          </p:cNvPr>
          <p:cNvSpPr/>
          <p:nvPr/>
        </p:nvSpPr>
        <p:spPr>
          <a:xfrm>
            <a:off x="6110367" y="5359339"/>
            <a:ext cx="809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28CCF61-A5B8-4A0D-808F-F79FC14B4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86441A98-6E86-4B39-B5AF-C1221E2E2B01}"/>
              </a:ext>
            </a:extLst>
          </p:cNvPr>
          <p:cNvSpPr txBox="1">
            <a:spLocks/>
          </p:cNvSpPr>
          <p:nvPr/>
        </p:nvSpPr>
        <p:spPr>
          <a:xfrm>
            <a:off x="692400" y="71461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658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6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12.1 </a:t>
            </a:r>
            <a:r>
              <a:rPr lang="ko-KR" altLang="en-US" dirty="0"/>
              <a:t>문자열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24770D-2883-4EE7-AF2D-6D9CDB32177A}"/>
              </a:ext>
            </a:extLst>
          </p:cNvPr>
          <p:cNvSpPr/>
          <p:nvPr/>
        </p:nvSpPr>
        <p:spPr>
          <a:xfrm>
            <a:off x="540000" y="1584387"/>
            <a:ext cx="3581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NULL 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문자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47D25-0840-4535-8CB1-783EAD07FE84}"/>
              </a:ext>
            </a:extLst>
          </p:cNvPr>
          <p:cNvSpPr/>
          <p:nvPr/>
        </p:nvSpPr>
        <p:spPr>
          <a:xfrm>
            <a:off x="4303646" y="1893932"/>
            <a:ext cx="4536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아스키 코드 값이 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 문자이다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F1D105-5C5A-45C0-A426-9C371B8A6BC4}"/>
              </a:ext>
            </a:extLst>
          </p:cNvPr>
          <p:cNvSpPr/>
          <p:nvPr/>
        </p:nvSpPr>
        <p:spPr>
          <a:xfrm>
            <a:off x="1062224" y="2621397"/>
            <a:ext cx="70083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\0</a:t>
            </a:r>
            <a:endParaRPr lang="en-US" altLang="ko-KR" sz="3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D178D0-17AC-4B33-A0E6-E663418E95BC}"/>
              </a:ext>
            </a:extLst>
          </p:cNvPr>
          <p:cNvSpPr/>
          <p:nvPr/>
        </p:nvSpPr>
        <p:spPr>
          <a:xfrm>
            <a:off x="2934432" y="2621397"/>
            <a:ext cx="40748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endParaRPr lang="en-US" altLang="ko-KR" sz="3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563C6A-A95E-4EA7-80F0-15A7BFC30E83}"/>
              </a:ext>
            </a:extLst>
          </p:cNvPr>
          <p:cNvSpPr/>
          <p:nvPr/>
        </p:nvSpPr>
        <p:spPr>
          <a:xfrm>
            <a:off x="577702" y="4953638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1B6182-3D1D-42DF-ABB2-1706A5C88A30}"/>
              </a:ext>
            </a:extLst>
          </p:cNvPr>
          <p:cNvSpPr/>
          <p:nvPr/>
        </p:nvSpPr>
        <p:spPr>
          <a:xfrm>
            <a:off x="1185401" y="4953638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08A96-886C-4DCB-9C2B-97448CBF4FDB}"/>
              </a:ext>
            </a:extLst>
          </p:cNvPr>
          <p:cNvSpPr/>
          <p:nvPr/>
        </p:nvSpPr>
        <p:spPr>
          <a:xfrm>
            <a:off x="1794318" y="4953638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B4392-4842-4A18-A89F-6F53CDDCED31}"/>
              </a:ext>
            </a:extLst>
          </p:cNvPr>
          <p:cNvSpPr/>
          <p:nvPr/>
        </p:nvSpPr>
        <p:spPr>
          <a:xfrm>
            <a:off x="2402017" y="4953638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C02FDC-37C6-4DE0-B807-D6728E5F2D9E}"/>
              </a:ext>
            </a:extLst>
          </p:cNvPr>
          <p:cNvSpPr/>
          <p:nvPr/>
        </p:nvSpPr>
        <p:spPr>
          <a:xfrm>
            <a:off x="2991745" y="4953638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AC104F-7FDF-4EE0-983A-B03C6BCDC625}"/>
              </a:ext>
            </a:extLst>
          </p:cNvPr>
          <p:cNvSpPr/>
          <p:nvPr/>
        </p:nvSpPr>
        <p:spPr>
          <a:xfrm>
            <a:off x="3599444" y="4953638"/>
            <a:ext cx="553805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\0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1F5B60-6EE8-422C-919E-02B5BFEC7FE3}"/>
              </a:ext>
            </a:extLst>
          </p:cNvPr>
          <p:cNvSpPr/>
          <p:nvPr/>
        </p:nvSpPr>
        <p:spPr>
          <a:xfrm>
            <a:off x="4590838" y="5059405"/>
            <a:ext cx="41344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문자열의 끝을 알려주기 위해 표시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2DB189-F29B-40CB-AB47-98EEC18A7407}"/>
              </a:ext>
            </a:extLst>
          </p:cNvPr>
          <p:cNvSpPr/>
          <p:nvPr/>
        </p:nvSpPr>
        <p:spPr>
          <a:xfrm>
            <a:off x="398935" y="3927937"/>
            <a:ext cx="26805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Char str[10] = “Hello”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D3AC6F-D0DA-464A-8100-353BD3FA3FF6}"/>
              </a:ext>
            </a:extLst>
          </p:cNvPr>
          <p:cNvSpPr/>
          <p:nvPr/>
        </p:nvSpPr>
        <p:spPr>
          <a:xfrm>
            <a:off x="503132" y="4541613"/>
            <a:ext cx="10775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배열</a:t>
            </a:r>
            <a:r>
              <a:rPr lang="en-US" altLang="ko-KR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str</a:t>
            </a:r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0F59F19E-BA5E-4168-A510-BAB07CD8C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6994525"/>
            <a:ext cx="8496300" cy="250825"/>
          </a:xfrm>
        </p:spPr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C</a:t>
            </a:r>
            <a:r>
              <a:rPr lang="ko-KR" altLang="en-US" dirty="0"/>
              <a:t>세미나 </a:t>
            </a:r>
            <a:r>
              <a:rPr lang="en-US" altLang="ko-KR" dirty="0"/>
              <a:t># 7</a:t>
            </a:r>
          </a:p>
          <a:p>
            <a:r>
              <a:rPr lang="ko-KR" altLang="en-US" dirty="0"/>
              <a:t>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</a:p>
        </p:txBody>
      </p:sp>
    </p:spTree>
    <p:extLst>
      <p:ext uri="{BB962C8B-B14F-4D97-AF65-F5344CB8AC3E}">
        <p14:creationId xmlns:p14="http://schemas.microsoft.com/office/powerpoint/2010/main" val="2841102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6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12.1 </a:t>
            </a:r>
            <a:r>
              <a:rPr lang="ko-KR" altLang="en-US" dirty="0"/>
              <a:t>문자열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E90F92-8206-41C1-A041-089CDA5DA2DC}"/>
              </a:ext>
            </a:extLst>
          </p:cNvPr>
          <p:cNvSpPr/>
          <p:nvPr/>
        </p:nvSpPr>
        <p:spPr>
          <a:xfrm>
            <a:off x="342144" y="1548383"/>
            <a:ext cx="58576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문자 배열의 초기화 방법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0719B7-88C9-42EA-94EA-5067AF1CF9CD}"/>
              </a:ext>
            </a:extLst>
          </p:cNvPr>
          <p:cNvSpPr/>
          <p:nvPr/>
        </p:nvSpPr>
        <p:spPr>
          <a:xfrm>
            <a:off x="470502" y="2267500"/>
            <a:ext cx="55446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배열 원소를 이용해 초기화 하기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9BA06-F4CF-464C-9C7D-CA9E9FAC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26" y="2718952"/>
            <a:ext cx="5763429" cy="5620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81AAA2-8763-4F6A-9013-21B7DC44E0E7}"/>
              </a:ext>
            </a:extLst>
          </p:cNvPr>
          <p:cNvSpPr/>
          <p:nvPr/>
        </p:nvSpPr>
        <p:spPr>
          <a:xfrm>
            <a:off x="470502" y="3331970"/>
            <a:ext cx="55446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 상수를 사용하여 초기화 하기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69DA2F-CA21-4D66-B544-29F9C88F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3793636"/>
            <a:ext cx="3888432" cy="5655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80DE0E-A129-475B-9E6B-9197294C6E59}"/>
              </a:ext>
            </a:extLst>
          </p:cNvPr>
          <p:cNvSpPr/>
          <p:nvPr/>
        </p:nvSpPr>
        <p:spPr>
          <a:xfrm>
            <a:off x="750677" y="4289124"/>
            <a:ext cx="80746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자동으로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\0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를 포함하므로 문자 배열의 크기가 문자열보다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커야한다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ko-KR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2A84BE-7B15-483C-98C3-1BC7DA78764A}"/>
              </a:ext>
            </a:extLst>
          </p:cNvPr>
          <p:cNvSpPr/>
          <p:nvPr/>
        </p:nvSpPr>
        <p:spPr>
          <a:xfrm>
            <a:off x="723713" y="4695156"/>
            <a:ext cx="55306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충분히 크지 않으면 컴파일러가 경고를 하고</a:t>
            </a:r>
            <a:r>
              <a:rPr lang="en-US" altLang="ko-K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</a:t>
            </a:r>
          </a:p>
          <a:p>
            <a:r>
              <a:rPr lang="ko-KR" alt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일부 문자열과 </a:t>
            </a:r>
            <a:r>
              <a:rPr lang="en-US" altLang="ko-K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NULL</a:t>
            </a:r>
            <a:r>
              <a:rPr lang="ko-KR" alt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문자가 추가되지 않는다</a:t>
            </a:r>
            <a:r>
              <a:rPr lang="en-US" altLang="ko-K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endParaRPr lang="ko-KR" alt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CE61F8-9C49-4F59-BC15-ED57C6EE6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57" y="5440142"/>
            <a:ext cx="4248743" cy="514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2F91D3-6132-40BF-B9F4-2C8F6DF01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57" y="6051343"/>
            <a:ext cx="3982006" cy="457264"/>
          </a:xfrm>
          <a:prstGeom prst="rect">
            <a:avLst/>
          </a:prstGeom>
        </p:spPr>
      </p:pic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5AE4FA84-BAA4-4F4E-9802-E85F7466EDB8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14140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6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12.1 </a:t>
            </a:r>
            <a:r>
              <a:rPr lang="ko-KR" altLang="en-US" dirty="0"/>
              <a:t>문자열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3EBB4-D8F2-42CA-9474-77A705389B35}"/>
              </a:ext>
            </a:extLst>
          </p:cNvPr>
          <p:cNvSpPr/>
          <p:nvPr/>
        </p:nvSpPr>
        <p:spPr>
          <a:xfrm>
            <a:off x="342144" y="1548383"/>
            <a:ext cx="44694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문자열의 출력방법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567D39-13D8-4C57-9F2E-87267090A2B5}"/>
              </a:ext>
            </a:extLst>
          </p:cNvPr>
          <p:cNvSpPr/>
          <p:nvPr/>
        </p:nvSpPr>
        <p:spPr>
          <a:xfrm>
            <a:off x="470502" y="2267500"/>
            <a:ext cx="83325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반복문을 이용해 문자열에 저장된 원소를 순서대로 출력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960DC1-51A5-44D3-9299-F46E137A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08" y="2757889"/>
            <a:ext cx="2715004" cy="7240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1EBDEA-5742-42B6-B3F3-0AA4F3AFCEAE}"/>
              </a:ext>
            </a:extLst>
          </p:cNvPr>
          <p:cNvSpPr/>
          <p:nvPr/>
        </p:nvSpPr>
        <p:spPr>
          <a:xfrm>
            <a:off x="470502" y="3617708"/>
            <a:ext cx="955671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en-US" altLang="ko-K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형식 제어 문자열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%s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인수는 문자배열의 이름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A9642-3E8F-445C-A065-7BD8C732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08" y="4117985"/>
            <a:ext cx="2000529" cy="5048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06D466-54F0-44D7-9BBE-8BBBC5B3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08" y="4793797"/>
            <a:ext cx="1467055" cy="4001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7DF010-2325-48BA-9846-F11582910301}"/>
              </a:ext>
            </a:extLst>
          </p:cNvPr>
          <p:cNvSpPr/>
          <p:nvPr/>
        </p:nvSpPr>
        <p:spPr>
          <a:xfrm>
            <a:off x="2385263" y="4770569"/>
            <a:ext cx="28392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문자열의 경우만 가능</a:t>
            </a:r>
            <a:r>
              <a:rPr lang="en-US" altLang="ko-KR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!!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5E5C13E6-7588-4844-BA1F-DDA000AEC5DF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09520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D27ED-CA4E-4B9D-8A43-8ECDCF1C66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F0E7BD2F-6E56-4305-A8E2-3CAE15388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6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12.1 </a:t>
            </a:r>
            <a:r>
              <a:rPr lang="ko-KR" altLang="en-US" dirty="0"/>
              <a:t>문자열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0CB1EC-690F-44DD-9253-EC4600B4C11E}"/>
              </a:ext>
            </a:extLst>
          </p:cNvPr>
          <p:cNvSpPr/>
          <p:nvPr/>
        </p:nvSpPr>
        <p:spPr>
          <a:xfrm>
            <a:off x="342144" y="1548383"/>
            <a:ext cx="34435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문자열의 변경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E62E53-E8B1-40DA-A9CD-27F74FCFD375}"/>
              </a:ext>
            </a:extLst>
          </p:cNvPr>
          <p:cNvSpPr/>
          <p:nvPr/>
        </p:nvSpPr>
        <p:spPr>
          <a:xfrm>
            <a:off x="470502" y="2267500"/>
            <a:ext cx="83325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프로그래머가 직접 변경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DC65CA-E1E8-4F06-932C-2A3AD47E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4" y="2759576"/>
            <a:ext cx="2572109" cy="16290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263480-5EA2-4741-B407-C462A960B384}"/>
              </a:ext>
            </a:extLst>
          </p:cNvPr>
          <p:cNvSpPr/>
          <p:nvPr/>
        </p:nvSpPr>
        <p:spPr>
          <a:xfrm>
            <a:off x="470502" y="4601265"/>
            <a:ext cx="91246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라이브러리 함수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strcpy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사용해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문자열을 문자 배열에 복사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227D0D-78F7-4468-AB23-ECB25F166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19" y="5236256"/>
            <a:ext cx="2572109" cy="6763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5503A9-1749-4208-AE11-74C4A01DDCB3}"/>
              </a:ext>
            </a:extLst>
          </p:cNvPr>
          <p:cNvSpPr/>
          <p:nvPr/>
        </p:nvSpPr>
        <p:spPr>
          <a:xfrm>
            <a:off x="3576246" y="5297441"/>
            <a:ext cx="212109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5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string.h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필요</a:t>
            </a:r>
            <a:endParaRPr lang="en-US" altLang="ko-KR" sz="1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ko-KR" alt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문자배열만 복사 가능</a:t>
            </a:r>
            <a:endParaRPr lang="en-US" altLang="ko-KR" sz="15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647047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AA3456-8542-49EA-9B9B-169AF68D3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166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12.1 </a:t>
            </a:r>
            <a:r>
              <a:rPr lang="ko-KR" altLang="en-US" dirty="0"/>
              <a:t>문자열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73A680-8E3C-4CB3-8FCB-6B4AA058C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AF8428-21B1-46F3-9206-EDC192DC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8" y="1692399"/>
            <a:ext cx="6801799" cy="2772162"/>
          </a:xfrm>
          <a:prstGeom prst="rect">
            <a:avLst/>
          </a:prstGeom>
        </p:spPr>
      </p:pic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268F9111-9DB1-45CB-B8CA-09D379ED768B}"/>
              </a:ext>
            </a:extLst>
          </p:cNvPr>
          <p:cNvSpPr txBox="1">
            <a:spLocks/>
          </p:cNvSpPr>
          <p:nvPr/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문서제목 </a:t>
            </a:r>
            <a:r>
              <a:rPr lang="en-US" altLang="ko-KR"/>
              <a:t>– C</a:t>
            </a:r>
            <a:r>
              <a:rPr lang="ko-KR" altLang="en-US"/>
              <a:t>세미나 </a:t>
            </a:r>
            <a:r>
              <a:rPr lang="en-US" altLang="ko-KR"/>
              <a:t># 7</a:t>
            </a:r>
          </a:p>
          <a:p>
            <a:r>
              <a:rPr lang="ko-KR" altLang="en-US"/>
              <a:t>정보통신공학과 </a:t>
            </a:r>
            <a:r>
              <a:rPr lang="en-US" altLang="ko-KR"/>
              <a:t>20171655 </a:t>
            </a:r>
            <a:r>
              <a:rPr lang="ko-KR" altLang="en-US"/>
              <a:t>이국준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62000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어플리케이션기획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E947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E9471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lnSpc>
            <a:spcPts val="900"/>
          </a:lnSpc>
          <a:defRPr sz="650" b="1" dirty="0" smtClean="0">
            <a:solidFill>
              <a:schemeClr val="bg1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922</Words>
  <Application>Microsoft Office PowerPoint</Application>
  <PresentationFormat>사용자 지정</PresentationFormat>
  <Paragraphs>242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Arial Unicode MS</vt:lpstr>
      <vt:lpstr>나눔고딕</vt:lpstr>
      <vt:lpstr>나눔명조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Lee kukjun</cp:lastModifiedBy>
  <cp:revision>329</cp:revision>
  <dcterms:created xsi:type="dcterms:W3CDTF">2012-01-09T10:53:10Z</dcterms:created>
  <dcterms:modified xsi:type="dcterms:W3CDTF">2020-05-28T02:16:14Z</dcterms:modified>
</cp:coreProperties>
</file>