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2" r:id="rId6"/>
    <p:sldId id="298" r:id="rId7"/>
    <p:sldId id="301" r:id="rId8"/>
    <p:sldId id="304" r:id="rId9"/>
    <p:sldId id="302" r:id="rId10"/>
    <p:sldId id="306" r:id="rId11"/>
    <p:sldId id="303" r:id="rId12"/>
    <p:sldId id="305" r:id="rId13"/>
    <p:sldId id="307" r:id="rId14"/>
    <p:sldId id="308" r:id="rId15"/>
    <p:sldId id="309" r:id="rId16"/>
    <p:sldId id="300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C34F0B-3329-4459-8435-812010CE185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6월 30일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C1A092-B106-4916-AA31-758C6EB48E2A}" type="datetime4">
              <a:rPr lang="ko-KR" altLang="en-US" smtClean="0"/>
              <a:pPr/>
              <a:t>2020년 6월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53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14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6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프레젠테이션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6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구분선 슬라이드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600"/>
              </a:lnSpc>
              <a:defRPr sz="4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구분선 슬라이드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1" name="자유형(F)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3" name="자유형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4" name="자유형(F)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15" name="자유형(F)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 i="0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ko-KR" altLang="en-US" noProof="0" dirty="0"/>
              <a:t>캡션 입력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: 둥근 모서리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슬라이드 이미지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텍스트 상자 24" descr="제목 상자에 슬라이드 주목 효과 적용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>
              <a:lnSpc>
                <a:spcPts val="4900"/>
              </a:lnSpc>
            </a:pPr>
            <a:r>
              <a:rPr lang="ko-KR" altLang="en-US" sz="5000" dirty="0"/>
              <a:t>위치지정</a:t>
            </a:r>
            <a:br>
              <a:rPr lang="en-US" altLang="ko-KR" sz="5000" dirty="0"/>
            </a:br>
            <a:r>
              <a:rPr lang="ko-KR" altLang="en-US" sz="5000" dirty="0"/>
              <a:t>카메라</a:t>
            </a:r>
            <a:endParaRPr lang="ko-KR" altLang="en-ZA" sz="5000" dirty="0"/>
          </a:p>
        </p:txBody>
      </p:sp>
      <p:sp>
        <p:nvSpPr>
          <p:cNvPr id="20" name="이등변 삼각형 19" descr="제목 상자에 슬라이드 그림자 효과 적용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6A792-784E-4821-A6B0-ABBAE6385552}"/>
              </a:ext>
            </a:extLst>
          </p:cNvPr>
          <p:cNvSpPr txBox="1"/>
          <p:nvPr/>
        </p:nvSpPr>
        <p:spPr>
          <a:xfrm>
            <a:off x="1000837" y="4699112"/>
            <a:ext cx="425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Raspberry Project –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제출용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20171655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이국준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A0B993-59EC-493F-9CA1-DE566458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5. </a:t>
            </a:r>
            <a:r>
              <a:rPr lang="ko-KR" altLang="en-US" sz="3000"/>
              <a:t>최종 결과물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8C897-286B-488C-871B-403AFE83E6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>
            <a:normAutofit/>
          </a:bodyPr>
          <a:lstStyle/>
          <a:p>
            <a:r>
              <a:rPr lang="ko-KR" altLang="en-US" dirty="0"/>
              <a:t>최종 결과물 사진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DE4F3-5F10-414D-A604-8AD94B31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6500" y="1512000"/>
            <a:ext cx="6239000" cy="4679250"/>
          </a:xfrm>
          <a:prstGeom prst="rect">
            <a:avLst/>
          </a:prstGeom>
          <a:noFill/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3C576-041B-4B51-8D92-0399AD41583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10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4288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903BC-C0DB-43AF-85FD-52564DE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altLang="ko-KR" sz="3000" dirty="0"/>
              <a:t>5. </a:t>
            </a:r>
            <a:r>
              <a:rPr lang="ko-KR" altLang="en-US" sz="3000" dirty="0"/>
              <a:t>최종 결과물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75B9B-FBEC-47BB-A9E7-2A10F5196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>
            <a:normAutofit/>
          </a:bodyPr>
          <a:lstStyle/>
          <a:p>
            <a:r>
              <a:rPr lang="ko-KR" altLang="en-US" dirty="0"/>
              <a:t>최종 결과물 소스 코드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3630F6-F5C3-46F9-9EA3-2E37B9D9B7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11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A80F2-CF87-4BEB-BD6D-813971B8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3" y="1368000"/>
            <a:ext cx="4434142" cy="53793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FBF87F-7BC2-4C94-A969-40873BB8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44" y="1368000"/>
            <a:ext cx="4434142" cy="53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903BC-C0DB-43AF-85FD-52564DE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altLang="ko-KR" sz="3000" dirty="0"/>
              <a:t>5. </a:t>
            </a:r>
            <a:r>
              <a:rPr lang="ko-KR" altLang="en-US" sz="3000" dirty="0"/>
              <a:t>최종 결과물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75B9B-FBEC-47BB-A9E7-2A10F5196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>
            <a:normAutofit/>
          </a:bodyPr>
          <a:lstStyle/>
          <a:p>
            <a:r>
              <a:rPr lang="ko-KR" altLang="en-US" dirty="0"/>
              <a:t>최종 결과물 소스 코드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3630F6-F5C3-46F9-9EA3-2E37B9D9B7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12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5C47F-D01D-4952-8566-7D690C67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7" y="1368000"/>
            <a:ext cx="4447866" cy="530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AAFC1E-3EE4-4DD1-9948-2A8C77F4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66" y="1368000"/>
            <a:ext cx="6353193" cy="23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9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CA1B12-06E1-4984-A49F-5A8C9B997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985"/>
          <a:stretch/>
        </p:blipFill>
        <p:spPr>
          <a:xfrm>
            <a:off x="0" y="31376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A032914-510E-4EFF-ACF9-7DE3A00A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834640"/>
            <a:ext cx="4459766" cy="2720356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FA1FB7-2A01-4CA7-BBD0-6A83CB335E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4849" y="3859066"/>
            <a:ext cx="3521514" cy="288000"/>
          </a:xfrm>
        </p:spPr>
        <p:txBody>
          <a:bodyPr/>
          <a:lstStyle/>
          <a:p>
            <a:r>
              <a:rPr lang="ko-KR" altLang="en-US" dirty="0"/>
              <a:t>이국준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492FCB0-86C2-4858-A80B-4DC790B47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34849" y="4220189"/>
            <a:ext cx="3521514" cy="288000"/>
          </a:xfrm>
        </p:spPr>
        <p:txBody>
          <a:bodyPr/>
          <a:lstStyle/>
          <a:p>
            <a:r>
              <a:rPr lang="en-US" dirty="0"/>
              <a:t>20171655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50BDE24-76F5-44AB-A2DE-997F714070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4849" y="4581312"/>
            <a:ext cx="3521514" cy="288000"/>
          </a:xfrm>
        </p:spPr>
        <p:txBody>
          <a:bodyPr/>
          <a:lstStyle/>
          <a:p>
            <a:r>
              <a:rPr lang="ko-KR" altLang="en-US" dirty="0"/>
              <a:t>정보통신공학과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0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구분선 슬라이드 이미지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텍스트 상자 23" descr="제목 상자에 주목 효과 조각 적용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이등변 삼각형 17" descr="제목 상자의 그림자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2189" y="2336438"/>
            <a:ext cx="4567763" cy="4521561"/>
          </a:xfrm>
        </p:spPr>
        <p:txBody>
          <a:bodyPr rtlCol="0"/>
          <a:lstStyle/>
          <a:p>
            <a:pPr rtl="0">
              <a:lnSpc>
                <a:spcPts val="5100"/>
              </a:lnSpc>
            </a:pPr>
            <a:r>
              <a:rPr lang="ko-KR" altLang="en-US" sz="5000" dirty="0"/>
              <a:t>목차</a:t>
            </a:r>
          </a:p>
        </p:txBody>
      </p:sp>
      <p:sp>
        <p:nvSpPr>
          <p:cNvPr id="15" name="자유형(F) 5" descr="강조 블록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(F) 5" descr="속이 빈 강조 블록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1372F5E-8C54-46B2-ABE0-B50C1BE80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3429000"/>
            <a:ext cx="4000500" cy="284824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1900" dirty="0"/>
              <a:t>Lenticular Printing </a:t>
            </a:r>
            <a:r>
              <a:rPr lang="ko-KR" altLang="en-US" sz="1900" dirty="0"/>
              <a:t>작품 보조</a:t>
            </a:r>
            <a:r>
              <a:rPr lang="en-US" altLang="ko-KR" sz="1900" dirty="0"/>
              <a:t>		</a:t>
            </a:r>
            <a:r>
              <a:rPr lang="ko-KR" altLang="en-US" sz="1900" dirty="0"/>
              <a:t>카메라</a:t>
            </a:r>
            <a:endParaRPr lang="en-US" altLang="ko-KR" sz="1900" dirty="0"/>
          </a:p>
          <a:p>
            <a:pPr marL="457200" indent="-457200">
              <a:buAutoNum type="arabicPeriod"/>
            </a:pPr>
            <a:r>
              <a:rPr lang="ko-KR" altLang="en-US" sz="1900" dirty="0"/>
              <a:t>작품의 동작 원리</a:t>
            </a:r>
            <a:endParaRPr lang="en-US" altLang="ko-KR" sz="1900" dirty="0"/>
          </a:p>
          <a:p>
            <a:pPr marL="457200" indent="-457200">
              <a:buAutoNum type="arabicPeriod"/>
            </a:pPr>
            <a:r>
              <a:rPr lang="ko-KR" altLang="en-US" sz="1900" dirty="0"/>
              <a:t>사용 센서와 </a:t>
            </a:r>
            <a:r>
              <a:rPr lang="ko-KR" altLang="en-US" sz="1900" dirty="0" err="1"/>
              <a:t>엑추에이터의</a:t>
            </a:r>
            <a:r>
              <a:rPr lang="ko-KR" altLang="en-US" sz="1900" dirty="0"/>
              <a:t> 용도</a:t>
            </a:r>
            <a:endParaRPr lang="en-US" altLang="ko-KR" sz="1900" dirty="0"/>
          </a:p>
          <a:p>
            <a:pPr marL="457200" indent="-457200">
              <a:buAutoNum type="arabicPeriod"/>
            </a:pPr>
            <a:r>
              <a:rPr lang="ko-KR" altLang="en-US" sz="1900" dirty="0"/>
              <a:t>결과물 구성도</a:t>
            </a:r>
            <a:endParaRPr lang="en-US" altLang="ko-KR" sz="1900" dirty="0"/>
          </a:p>
          <a:p>
            <a:pPr marL="457200" indent="-457200">
              <a:buAutoNum type="arabicPeriod"/>
            </a:pPr>
            <a:r>
              <a:rPr lang="ko-KR" altLang="en-US" sz="1900" dirty="0"/>
              <a:t>최종 결과물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728E1F-210B-45B5-B59E-F6DF759A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604653" cy="432000"/>
          </a:xfrm>
        </p:spPr>
        <p:txBody>
          <a:bodyPr/>
          <a:lstStyle/>
          <a:p>
            <a:r>
              <a:rPr lang="en-US" altLang="ko-KR" dirty="0"/>
              <a:t>1. Lenticular printing </a:t>
            </a:r>
            <a:r>
              <a:rPr lang="ko-KR" altLang="en-US" dirty="0"/>
              <a:t>작품 보조 카메라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E8BEE-1E71-46B3-ADB0-B367DF2F394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b="1" dirty="0"/>
              <a:t>Lenticular printing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132FEB7-278E-4B66-B59E-075FD879F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511409"/>
            <a:ext cx="5472000" cy="1080789"/>
          </a:xfrm>
        </p:spPr>
        <p:txBody>
          <a:bodyPr/>
          <a:lstStyle/>
          <a:p>
            <a:r>
              <a:rPr lang="ko-KR" altLang="en-US" dirty="0"/>
              <a:t>각도에 따라 달라지는 그림작품의 종류이다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좌측과 우측의 그림은 같은 그림이지만 보는 각도에 따라 다르게 보여진다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0DE74-1964-4DDB-962C-BD608347BD6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3</a:t>
            </a:fld>
            <a:endParaRPr lang="ko-KR" altLang="en-US" noProof="0" dirty="0"/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9F6F8F36-5101-411F-9B5C-CF7D166A6C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484" r="84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3A4AAE-EA6C-40D7-94B3-C7F43B2186C9}"/>
              </a:ext>
            </a:extLst>
          </p:cNvPr>
          <p:cNvSpPr/>
          <p:nvPr/>
        </p:nvSpPr>
        <p:spPr>
          <a:xfrm>
            <a:off x="888541" y="2761268"/>
            <a:ext cx="7148111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센서를 통해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특정 지점에 오는 것을</a:t>
            </a:r>
            <a:endParaRPr lang="en-US" altLang="ko-K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지정할 수 있을까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6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71121D-8B36-4D59-AAF6-539CF6A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작품의 동작 원리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2D006-D2E6-43CC-8231-95476F6D76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/>
              <a:t>Lenticular printing</a:t>
            </a:r>
            <a:r>
              <a:rPr lang="ko-KR" altLang="en-US" dirty="0"/>
              <a:t>을 이용한 미술관 운영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5C2B29-0583-4DAA-B805-475D08F6B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1852736"/>
          </a:xfrm>
        </p:spPr>
        <p:txBody>
          <a:bodyPr/>
          <a:lstStyle/>
          <a:p>
            <a:r>
              <a:rPr lang="ko-KR" altLang="en-US" dirty="0"/>
              <a:t>미술관에서 사람이 특정 위치에 있을 때 노래와 조명이 나오게 해서 </a:t>
            </a:r>
            <a:r>
              <a:rPr lang="ko-KR" altLang="en-US" dirty="0" err="1"/>
              <a:t>렌티큘러</a:t>
            </a:r>
            <a:r>
              <a:rPr lang="ko-KR" altLang="en-US" dirty="0"/>
              <a:t> 프린팅에 적용된 미술작품을 </a:t>
            </a:r>
            <a:r>
              <a:rPr lang="ko-KR" altLang="en-US" dirty="0" err="1"/>
              <a:t>확인하는데에</a:t>
            </a:r>
            <a:r>
              <a:rPr lang="ko-KR" altLang="en-US" dirty="0"/>
              <a:t> 도움을 줄 수 있을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문제사항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각도를 </a:t>
            </a:r>
            <a:r>
              <a:rPr lang="ko-KR" altLang="en-US" dirty="0" err="1"/>
              <a:t>라즈베리파이</a:t>
            </a:r>
            <a:r>
              <a:rPr lang="ko-KR" altLang="en-US" dirty="0"/>
              <a:t> 초음파센서로 확인할 수 없기 때문에 사람의 진행방향 부분에 설치해서 각도를 거리로 계산해 입력한다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1DE23-ADD6-48A4-B7B4-8A7E4ED0F5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4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97121-1376-483C-B473-E4A76C97DDDD}"/>
              </a:ext>
            </a:extLst>
          </p:cNvPr>
          <p:cNvSpPr/>
          <p:nvPr/>
        </p:nvSpPr>
        <p:spPr>
          <a:xfrm>
            <a:off x="6095999" y="529936"/>
            <a:ext cx="5471999" cy="6068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B25EAD-DA6E-4AC7-9B2F-9992B780C834}"/>
              </a:ext>
            </a:extLst>
          </p:cNvPr>
          <p:cNvSpPr/>
          <p:nvPr/>
        </p:nvSpPr>
        <p:spPr>
          <a:xfrm>
            <a:off x="10435445" y="2249631"/>
            <a:ext cx="724392" cy="2628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렌티큘러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프린팅이 적용된 미술작품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BCE269-6795-4661-AF88-6767568B6E7A}"/>
              </a:ext>
            </a:extLst>
          </p:cNvPr>
          <p:cNvSpPr/>
          <p:nvPr/>
        </p:nvSpPr>
        <p:spPr>
          <a:xfrm>
            <a:off x="8591057" y="5569527"/>
            <a:ext cx="1215737" cy="6026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작품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5CA869-2239-491B-8B4B-9A4FBD18347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590809" y="2249631"/>
            <a:ext cx="844636" cy="131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737676-56B7-4F78-9630-3B882FD8B3D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590809" y="3564081"/>
            <a:ext cx="844636" cy="1215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18A649-4874-4D84-99FF-75917426A161}"/>
              </a:ext>
            </a:extLst>
          </p:cNvPr>
          <p:cNvSpPr/>
          <p:nvPr/>
        </p:nvSpPr>
        <p:spPr>
          <a:xfrm>
            <a:off x="8686800" y="1683327"/>
            <a:ext cx="1024253" cy="789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87999A-104E-4569-9B82-4227DF5B6F7E}"/>
              </a:ext>
            </a:extLst>
          </p:cNvPr>
          <p:cNvSpPr/>
          <p:nvPr/>
        </p:nvSpPr>
        <p:spPr>
          <a:xfrm>
            <a:off x="8686800" y="4445346"/>
            <a:ext cx="1024253" cy="789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536F22-E9CE-4CAB-BB59-734E2BDBD0EE}"/>
              </a:ext>
            </a:extLst>
          </p:cNvPr>
          <p:cNvCxnSpPr>
            <a:cxnSpLocks/>
          </p:cNvCxnSpPr>
          <p:nvPr/>
        </p:nvCxnSpPr>
        <p:spPr>
          <a:xfrm flipH="1">
            <a:off x="8590701" y="2473036"/>
            <a:ext cx="1" cy="30633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ED8565-9EE6-4B2F-99A1-B97F80276A68}"/>
              </a:ext>
            </a:extLst>
          </p:cNvPr>
          <p:cNvSpPr txBox="1"/>
          <p:nvPr/>
        </p:nvSpPr>
        <p:spPr>
          <a:xfrm>
            <a:off x="7569469" y="2011575"/>
            <a:ext cx="126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 거리 인식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77E076-0579-4766-B916-3A43133F5C73}"/>
              </a:ext>
            </a:extLst>
          </p:cNvPr>
          <p:cNvCxnSpPr>
            <a:cxnSpLocks/>
          </p:cNvCxnSpPr>
          <p:nvPr/>
        </p:nvCxnSpPr>
        <p:spPr>
          <a:xfrm>
            <a:off x="9804242" y="4445346"/>
            <a:ext cx="2552" cy="78970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62EA74-3F6B-4B18-BB30-B71D0E6F9A75}"/>
              </a:ext>
            </a:extLst>
          </p:cNvPr>
          <p:cNvSpPr txBox="1"/>
          <p:nvPr/>
        </p:nvSpPr>
        <p:spPr>
          <a:xfrm>
            <a:off x="9535112" y="5259392"/>
            <a:ext cx="126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 거리 인식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800494-20D8-4C99-9DAC-EF153A3008A4}"/>
              </a:ext>
            </a:extLst>
          </p:cNvPr>
          <p:cNvCxnSpPr>
            <a:cxnSpLocks/>
          </p:cNvCxnSpPr>
          <p:nvPr/>
        </p:nvCxnSpPr>
        <p:spPr>
          <a:xfrm flipH="1">
            <a:off x="8590701" y="1683327"/>
            <a:ext cx="2" cy="7897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251D3E5-14BE-4CE3-B946-51A6BB01E585}"/>
              </a:ext>
            </a:extLst>
          </p:cNvPr>
          <p:cNvCxnSpPr>
            <a:cxnSpLocks/>
          </p:cNvCxnSpPr>
          <p:nvPr/>
        </p:nvCxnSpPr>
        <p:spPr>
          <a:xfrm>
            <a:off x="9804242" y="5235055"/>
            <a:ext cx="0" cy="3344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71121D-8B36-4D59-AAF6-539CF6A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작품의 동작 원리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2D006-D2E6-43CC-8231-95476F6D76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기본 동작 원리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1DE23-ADD6-48A4-B7B4-8A7E4ED0F5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5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97121-1376-483C-B473-E4A76C97DDDD}"/>
              </a:ext>
            </a:extLst>
          </p:cNvPr>
          <p:cNvSpPr/>
          <p:nvPr/>
        </p:nvSpPr>
        <p:spPr>
          <a:xfrm>
            <a:off x="6095999" y="529936"/>
            <a:ext cx="5471999" cy="6068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B25EAD-DA6E-4AC7-9B2F-9992B780C834}"/>
              </a:ext>
            </a:extLst>
          </p:cNvPr>
          <p:cNvSpPr/>
          <p:nvPr/>
        </p:nvSpPr>
        <p:spPr>
          <a:xfrm>
            <a:off x="10435445" y="2249631"/>
            <a:ext cx="724392" cy="2628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렌티큘러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프린팅이 적용된 미술작품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BCE269-6795-4661-AF88-6767568B6E7A}"/>
              </a:ext>
            </a:extLst>
          </p:cNvPr>
          <p:cNvSpPr/>
          <p:nvPr/>
        </p:nvSpPr>
        <p:spPr>
          <a:xfrm>
            <a:off x="8591057" y="5569527"/>
            <a:ext cx="1215737" cy="6026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작품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5CA869-2239-491B-8B4B-9A4FBD18347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590809" y="2249631"/>
            <a:ext cx="844636" cy="131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737676-56B7-4F78-9630-3B882FD8B3D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590809" y="3564081"/>
            <a:ext cx="844636" cy="1215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18A649-4874-4D84-99FF-75917426A161}"/>
              </a:ext>
            </a:extLst>
          </p:cNvPr>
          <p:cNvSpPr/>
          <p:nvPr/>
        </p:nvSpPr>
        <p:spPr>
          <a:xfrm>
            <a:off x="8686800" y="1683327"/>
            <a:ext cx="1024253" cy="789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87999A-104E-4569-9B82-4227DF5B6F7E}"/>
              </a:ext>
            </a:extLst>
          </p:cNvPr>
          <p:cNvSpPr/>
          <p:nvPr/>
        </p:nvSpPr>
        <p:spPr>
          <a:xfrm>
            <a:off x="8686800" y="4445346"/>
            <a:ext cx="1024253" cy="789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536F22-E9CE-4CAB-BB59-734E2BDBD0EE}"/>
              </a:ext>
            </a:extLst>
          </p:cNvPr>
          <p:cNvCxnSpPr>
            <a:cxnSpLocks/>
          </p:cNvCxnSpPr>
          <p:nvPr/>
        </p:nvCxnSpPr>
        <p:spPr>
          <a:xfrm flipH="1">
            <a:off x="8590701" y="2473036"/>
            <a:ext cx="1" cy="30633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ED8565-9EE6-4B2F-99A1-B97F80276A68}"/>
              </a:ext>
            </a:extLst>
          </p:cNvPr>
          <p:cNvSpPr txBox="1"/>
          <p:nvPr/>
        </p:nvSpPr>
        <p:spPr>
          <a:xfrm>
            <a:off x="7569469" y="2011575"/>
            <a:ext cx="126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 거리 인식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77E076-0579-4766-B916-3A43133F5C73}"/>
              </a:ext>
            </a:extLst>
          </p:cNvPr>
          <p:cNvCxnSpPr>
            <a:cxnSpLocks/>
          </p:cNvCxnSpPr>
          <p:nvPr/>
        </p:nvCxnSpPr>
        <p:spPr>
          <a:xfrm>
            <a:off x="9804242" y="4445346"/>
            <a:ext cx="2552" cy="78970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62EA74-3F6B-4B18-BB30-B71D0E6F9A75}"/>
              </a:ext>
            </a:extLst>
          </p:cNvPr>
          <p:cNvSpPr txBox="1"/>
          <p:nvPr/>
        </p:nvSpPr>
        <p:spPr>
          <a:xfrm>
            <a:off x="9535112" y="5259392"/>
            <a:ext cx="126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지점 거리 인식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800494-20D8-4C99-9DAC-EF153A3008A4}"/>
              </a:ext>
            </a:extLst>
          </p:cNvPr>
          <p:cNvCxnSpPr>
            <a:cxnSpLocks/>
          </p:cNvCxnSpPr>
          <p:nvPr/>
        </p:nvCxnSpPr>
        <p:spPr>
          <a:xfrm flipH="1">
            <a:off x="8590701" y="1683327"/>
            <a:ext cx="2" cy="7897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251D3E5-14BE-4CE3-B946-51A6BB01E585}"/>
              </a:ext>
            </a:extLst>
          </p:cNvPr>
          <p:cNvCxnSpPr>
            <a:cxnSpLocks/>
          </p:cNvCxnSpPr>
          <p:nvPr/>
        </p:nvCxnSpPr>
        <p:spPr>
          <a:xfrm>
            <a:off x="9804242" y="5235055"/>
            <a:ext cx="0" cy="3344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A8861B-9F48-4142-8B36-734F5E909009}"/>
              </a:ext>
            </a:extLst>
          </p:cNvPr>
          <p:cNvSpPr txBox="1"/>
          <p:nvPr/>
        </p:nvSpPr>
        <p:spPr>
          <a:xfrm>
            <a:off x="310551" y="1801736"/>
            <a:ext cx="463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지점일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램프가 들어오고 음악이 흘러나오게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노래가 끝나면 그 위치를 벗어나도록 알려준다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63B97-03FB-4EF3-B1BC-8BF26416F5BA}"/>
              </a:ext>
            </a:extLst>
          </p:cNvPr>
          <p:cNvSpPr txBox="1"/>
          <p:nvPr/>
        </p:nvSpPr>
        <p:spPr>
          <a:xfrm>
            <a:off x="310551" y="3677176"/>
            <a:ext cx="463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지점이 아닐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위치를 알려주고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A, 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지점까지 남은 거리를 알려준다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E7AE5-5379-47F2-A642-DBA944070113}"/>
              </a:ext>
            </a:extLst>
          </p:cNvPr>
          <p:cNvSpPr txBox="1"/>
          <p:nvPr/>
        </p:nvSpPr>
        <p:spPr>
          <a:xfrm>
            <a:off x="310551" y="5203669"/>
            <a:ext cx="463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가깝거나 먼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경고음을 출력해서 가까이 다가오거나 멀어질 수 있도록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7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22A56D8-4F8D-4ABE-865B-2C516045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사용센서와 </a:t>
            </a:r>
            <a:r>
              <a:rPr lang="ko-KR" altLang="en-US" dirty="0" err="1"/>
              <a:t>엑추에이터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E22B0-924E-4B70-AF61-C041B43C518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1461FF-1E6D-42D0-BDE7-F62CE7020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초음파 센서</a:t>
            </a:r>
            <a:endParaRPr lang="en-US" altLang="ko-KR" dirty="0"/>
          </a:p>
          <a:p>
            <a:pPr lvl="1"/>
            <a:r>
              <a:rPr lang="ko-KR" altLang="en-US" dirty="0"/>
              <a:t>거리를 인식하기 위함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램프</a:t>
            </a:r>
            <a:endParaRPr lang="en-US" altLang="ko-KR" dirty="0"/>
          </a:p>
          <a:p>
            <a:pPr lvl="1"/>
            <a:r>
              <a:rPr lang="ko-KR" altLang="en-US" dirty="0"/>
              <a:t>지정된 지점에 오면 각각 다른 램프를 </a:t>
            </a:r>
            <a:r>
              <a:rPr lang="ko-KR" altLang="en-US" dirty="0" err="1"/>
              <a:t>켜줌</a:t>
            </a:r>
            <a:endParaRPr lang="en-US" altLang="ko-KR" dirty="0"/>
          </a:p>
          <a:p>
            <a:pPr lvl="1"/>
            <a:r>
              <a:rPr lang="ko-KR" altLang="en-US" dirty="0"/>
              <a:t>너무 가깝거나 먼 경우</a:t>
            </a:r>
            <a:r>
              <a:rPr lang="en-US" altLang="ko-KR" dirty="0"/>
              <a:t>,</a:t>
            </a:r>
            <a:r>
              <a:rPr lang="ko-KR" altLang="en-US" dirty="0"/>
              <a:t> 경고램프를 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부저</a:t>
            </a:r>
            <a:endParaRPr lang="en-US" altLang="ko-KR" dirty="0"/>
          </a:p>
          <a:p>
            <a:pPr lvl="1"/>
            <a:r>
              <a:rPr lang="ko-KR" altLang="en-US" dirty="0"/>
              <a:t>노래를 통해 미술작품에 대해</a:t>
            </a:r>
            <a:r>
              <a:rPr lang="en-US" altLang="ko-KR" dirty="0"/>
              <a:t>, </a:t>
            </a:r>
            <a:r>
              <a:rPr lang="ko-KR" altLang="en-US" dirty="0"/>
              <a:t>몰입을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pPr lvl="1"/>
            <a:r>
              <a:rPr lang="ko-KR" altLang="en-US" dirty="0"/>
              <a:t>경고음을 발생시킴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BB930-39C6-41EA-8AF8-5BD792B756C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6</a:t>
            </a:fld>
            <a:endParaRPr lang="ko-KR" altLang="en-US" noProof="0" dirty="0"/>
          </a:p>
        </p:txBody>
      </p:sp>
      <p:pic>
        <p:nvPicPr>
          <p:cNvPr id="2054" name="Picture 6" descr="발광 다이오드 - 위키백과, 우리 모두의 백과사전">
            <a:extLst>
              <a:ext uri="{FF2B5EF4-FFF2-40B4-BE49-F238E27FC236}">
                <a16:creationId xmlns:a16="http://schemas.microsoft.com/office/drawing/2014/main" id="{5DDF98FB-909E-4189-ABCF-C1EBCDB3D8C3}"/>
              </a:ext>
            </a:extLst>
          </p:cNvPr>
          <p:cNvPicPr>
            <a:picLocks noGrp="1" noChangeAspect="1" noChangeArrowheads="1"/>
          </p:cNvPicPr>
          <p:nvPr>
            <p:ph type="pic"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r="80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대한민국 메이커 운동의 시작, 메이크올">
            <a:extLst>
              <a:ext uri="{FF2B5EF4-FFF2-40B4-BE49-F238E27FC236}">
                <a16:creationId xmlns:a16="http://schemas.microsoft.com/office/drawing/2014/main" id="{1D7491C1-E5BF-49BD-980C-9715756A9473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b="169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패시브 부저 모듈 (Passive Buzzer Module)">
            <a:extLst>
              <a:ext uri="{FF2B5EF4-FFF2-40B4-BE49-F238E27FC236}">
                <a16:creationId xmlns:a16="http://schemas.microsoft.com/office/drawing/2014/main" id="{7395568F-7A6A-4E78-86E1-6A6FB0483B51}"/>
              </a:ext>
            </a:extLst>
          </p:cNvPr>
          <p:cNvPicPr>
            <a:picLocks noGrp="1" noChangeAspect="1" noChangeArrowheads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9" b="58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1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5D4529A7-75C8-4F4A-A314-D7B361FF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282692" y="884017"/>
            <a:ext cx="5511800" cy="4855965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BEF5ED-241C-48A1-9A22-3194DBC3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4. </a:t>
            </a:r>
            <a:r>
              <a:rPr lang="ko-KR" altLang="en-US" sz="3000"/>
              <a:t>결과물 구성도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67452-96DA-486A-B1F2-D38E71F93EF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>
            <a:normAutofit/>
          </a:bodyPr>
          <a:lstStyle/>
          <a:p>
            <a:r>
              <a:rPr lang="ko-KR" altLang="en-US" dirty="0"/>
              <a:t>초음파 센서 </a:t>
            </a:r>
            <a:r>
              <a:rPr lang="en-US" altLang="ko-KR" dirty="0"/>
              <a:t>TRI = GPIO13, ECHO = GPIO19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E44C89-8EA7-438C-A963-AE00DA2A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지점 </a:t>
            </a:r>
            <a:r>
              <a:rPr lang="en-US" altLang="ko-KR" dirty="0"/>
              <a:t>( 50cm 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지점 </a:t>
            </a:r>
            <a:r>
              <a:rPr lang="en-US" altLang="ko-KR" dirty="0"/>
              <a:t>+-10cm </a:t>
            </a:r>
            <a:r>
              <a:rPr lang="ko-KR" altLang="en-US" dirty="0"/>
              <a:t>지점에 도착을 인지함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지점 </a:t>
            </a:r>
            <a:r>
              <a:rPr lang="en-US" altLang="ko-KR" dirty="0"/>
              <a:t>( 1M 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지점 </a:t>
            </a:r>
            <a:r>
              <a:rPr lang="en-US" altLang="ko-KR" dirty="0"/>
              <a:t>+-10cm </a:t>
            </a:r>
            <a:r>
              <a:rPr lang="ko-KR" altLang="en-US" dirty="0"/>
              <a:t>지점에 도착을 인지함</a:t>
            </a:r>
            <a:endParaRPr lang="en-US" altLang="ko-KR" dirty="0"/>
          </a:p>
          <a:p>
            <a:r>
              <a:rPr lang="ko-KR" altLang="en-US" dirty="0"/>
              <a:t>경고지점 </a:t>
            </a:r>
            <a:r>
              <a:rPr lang="en-US" altLang="ko-KR" dirty="0"/>
              <a:t>( 10cm</a:t>
            </a:r>
            <a:r>
              <a:rPr lang="ko-KR" altLang="en-US" dirty="0"/>
              <a:t>이하</a:t>
            </a:r>
            <a:r>
              <a:rPr lang="en-US" altLang="ko-KR" dirty="0"/>
              <a:t>, 1.5M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경고지점 도착을 인지함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299BE-776B-4A4C-8161-55B0C9A7CAD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5064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5D4529A7-75C8-4F4A-A314-D7B361FF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282692" y="870860"/>
            <a:ext cx="5511800" cy="4882279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BEF5ED-241C-48A1-9A22-3194DBC3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4. </a:t>
            </a:r>
            <a:r>
              <a:rPr lang="ko-KR" altLang="en-US" sz="3000"/>
              <a:t>결과물 구성도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67452-96DA-486A-B1F2-D38E71F93EF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GPIO12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E44C89-8EA7-438C-A963-AE00DA2A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지점 </a:t>
            </a:r>
            <a:r>
              <a:rPr lang="en-US" altLang="ko-KR" dirty="0"/>
              <a:t>( 50cm )</a:t>
            </a:r>
          </a:p>
          <a:p>
            <a:pPr lvl="1"/>
            <a:r>
              <a:rPr lang="ko-KR" altLang="en-US" dirty="0"/>
              <a:t>초음파 센서가 </a:t>
            </a:r>
            <a:r>
              <a:rPr lang="en-US" altLang="ko-KR" dirty="0"/>
              <a:t>A</a:t>
            </a:r>
            <a:r>
              <a:rPr lang="ko-KR" altLang="en-US" dirty="0"/>
              <a:t>지점으로 인지하면 첫 번째 노래가 재생될 수 있도록 함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지점 </a:t>
            </a:r>
            <a:r>
              <a:rPr lang="en-US" altLang="ko-KR" dirty="0"/>
              <a:t>( 1M )</a:t>
            </a:r>
          </a:p>
          <a:p>
            <a:pPr lvl="1"/>
            <a:r>
              <a:rPr lang="ko-KR" altLang="en-US" dirty="0"/>
              <a:t>초음파 센서가 </a:t>
            </a:r>
            <a:r>
              <a:rPr lang="en-US" altLang="ko-KR" dirty="0"/>
              <a:t>B</a:t>
            </a:r>
            <a:r>
              <a:rPr lang="ko-KR" altLang="en-US" dirty="0"/>
              <a:t>지점으로 인지하면 두 번째 노래가 재생될 수 있도록 함</a:t>
            </a:r>
            <a:endParaRPr lang="en-US" altLang="ko-KR" dirty="0"/>
          </a:p>
          <a:p>
            <a:r>
              <a:rPr lang="ko-KR" altLang="en-US" dirty="0"/>
              <a:t>경고지점 </a:t>
            </a:r>
            <a:r>
              <a:rPr lang="en-US" altLang="ko-KR" dirty="0"/>
              <a:t>( 10cm</a:t>
            </a:r>
            <a:r>
              <a:rPr lang="ko-KR" altLang="en-US" dirty="0"/>
              <a:t>이하</a:t>
            </a:r>
            <a:r>
              <a:rPr lang="en-US" altLang="ko-KR" dirty="0"/>
              <a:t>, 1.5M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초음파 센서가 경고지점으로 인지하면 경고음을 출력할 수 있도록 함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299BE-776B-4A4C-8161-55B0C9A7CAD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426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발광 다이오드 - 위키백과, 우리 모두의 백과사전">
            <a:extLst>
              <a:ext uri="{FF2B5EF4-FFF2-40B4-BE49-F238E27FC236}">
                <a16:creationId xmlns:a16="http://schemas.microsoft.com/office/drawing/2014/main" id="{5D4529A7-75C8-4F4A-A314-D7B361FF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r="18023"/>
          <a:stretch/>
        </p:blipFill>
        <p:spPr bwMode="auto"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BEF5ED-241C-48A1-9A22-3194DBC3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4. </a:t>
            </a:r>
            <a:r>
              <a:rPr lang="ko-KR" altLang="en-US" sz="3000"/>
              <a:t>결과물 구성도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67452-96DA-486A-B1F2-D38E71F93EF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>
            <a:normAutofit/>
          </a:bodyPr>
          <a:lstStyle/>
          <a:p>
            <a:r>
              <a:rPr lang="ko-KR" altLang="en-US" dirty="0"/>
              <a:t>램프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E44C89-8EA7-438C-A963-AE00DA2A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>
            <a:normAutofit/>
          </a:bodyPr>
          <a:lstStyle/>
          <a:p>
            <a:r>
              <a:rPr lang="ko-KR" altLang="en-US" dirty="0"/>
              <a:t>초록 </a:t>
            </a:r>
            <a:r>
              <a:rPr lang="en-US" altLang="ko-KR" dirty="0"/>
              <a:t>– </a:t>
            </a:r>
            <a:r>
              <a:rPr lang="ko-KR" altLang="en-US" dirty="0" err="1"/>
              <a:t>핀번호</a:t>
            </a:r>
            <a:r>
              <a:rPr lang="en-US" altLang="ko-KR" dirty="0"/>
              <a:t> GPIO23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지점에 도착했을 경우 램프를 켜주고 노래가 끝나면 램프를 끔</a:t>
            </a:r>
            <a:endParaRPr lang="en-US" altLang="ko-KR" dirty="0"/>
          </a:p>
          <a:p>
            <a:r>
              <a:rPr lang="ko-KR" altLang="en-US" dirty="0"/>
              <a:t>파랑 </a:t>
            </a:r>
            <a:r>
              <a:rPr lang="en-US" altLang="ko-KR" dirty="0"/>
              <a:t>– </a:t>
            </a:r>
            <a:r>
              <a:rPr lang="ko-KR" altLang="en-US" dirty="0" err="1"/>
              <a:t>핀번호</a:t>
            </a:r>
            <a:r>
              <a:rPr lang="ko-KR" altLang="en-US" dirty="0"/>
              <a:t> </a:t>
            </a:r>
            <a:r>
              <a:rPr lang="en-US" altLang="ko-KR" dirty="0"/>
              <a:t>GPIO24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지점에 도착했을 경우 램프를 켜주고 노래가 끝나면 램프를 끔</a:t>
            </a:r>
            <a:endParaRPr lang="en-US" altLang="ko-KR" dirty="0"/>
          </a:p>
          <a:p>
            <a:r>
              <a:rPr lang="ko-KR" altLang="en-US" dirty="0"/>
              <a:t>빨강 </a:t>
            </a:r>
            <a:r>
              <a:rPr lang="en-US" altLang="ko-KR" dirty="0"/>
              <a:t>– </a:t>
            </a:r>
            <a:r>
              <a:rPr lang="ko-KR" altLang="en-US" dirty="0" err="1"/>
              <a:t>핀번호</a:t>
            </a:r>
            <a:r>
              <a:rPr lang="ko-KR" altLang="en-US" dirty="0"/>
              <a:t> </a:t>
            </a:r>
            <a:r>
              <a:rPr lang="en-US" altLang="ko-KR" dirty="0"/>
              <a:t>GPIO25</a:t>
            </a:r>
          </a:p>
          <a:p>
            <a:pPr lvl="1"/>
            <a:r>
              <a:rPr lang="ko-KR" altLang="en-US" dirty="0"/>
              <a:t>너무 가깝거나 먼 경우 램프를 켜주고 경고음이 끝나면 램프를 끔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299BE-776B-4A4C-8161-55B0C9A7CAD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2104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6_TF16411253" id="{A9777A35-B9FB-495E-BDB1-28C28BDFA533}" vid="{132D27B6-BF05-48BF-BEC0-BA778CF834E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CDC626-B3A4-4E2A-B903-2655BFCAF3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와이드스크린</PresentationFormat>
  <Paragraphs>104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 Light</vt:lpstr>
      <vt:lpstr>Times New Roman</vt:lpstr>
      <vt:lpstr>Office 테마</vt:lpstr>
      <vt:lpstr>위치지정 카메라</vt:lpstr>
      <vt:lpstr>목차</vt:lpstr>
      <vt:lpstr>1. Lenticular printing 작품 보조 카메라</vt:lpstr>
      <vt:lpstr>2. 작품의 동작 원리</vt:lpstr>
      <vt:lpstr>2. 작품의 동작 원리</vt:lpstr>
      <vt:lpstr>3. 사용센서와 엑추에이터</vt:lpstr>
      <vt:lpstr>4. 결과물 구성도</vt:lpstr>
      <vt:lpstr>4. 결과물 구성도</vt:lpstr>
      <vt:lpstr>4. 결과물 구성도</vt:lpstr>
      <vt:lpstr>5. 최종 결과물</vt:lpstr>
      <vt:lpstr>5. 최종 결과물</vt:lpstr>
      <vt:lpstr>5. 최종 결과물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2020-06-30T07:13:31Z</dcterms:created>
  <dcterms:modified xsi:type="dcterms:W3CDTF">2020-06-30T09:17:13Z</dcterms:modified>
</cp:coreProperties>
</file>