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  <p:sldId id="306" r:id="rId50"/>
    <p:sldId id="307" r:id="rId51"/>
    <p:sldId id="302" r:id="rId52"/>
    <p:sldId id="303" r:id="rId53"/>
    <p:sldId id="308" r:id="rId54"/>
    <p:sldId id="310" r:id="rId55"/>
    <p:sldId id="311" r:id="rId5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FCE9C-785F-4EC8-AF92-DBF06BA41828}" v="1" dt="2020-04-13T03:22:0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41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3T02:52:0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13176 0,'0'0'0,"35"0"0,1 0 16,69 0-1,160 0 1,-124 0-1,71 0 1,52 0 0,-34 0-1,-36 0 1,-36 0 0,-87 0-16,88 0 31,-36 0-16,36 0 1,0 0 0,-71 0-1,53-53 1,-88 53 0,35 0-1,53 0 1,18-17-1,17-1 1,107-17 0,-142 0-1,-35 35 1,-1-18 0,36 18 15,-35 0-16,71 0 1,34 0 0,36 0-1,-35 0 1,17 0 0,159 0-1,230 0 1,-177 0-1,-36 0 1,-52 0 0,-53 0-1,-159 0 1,-123 0 0,17-18 30,-17 18-30,-1-17 15,1 17 94</inkml:trace>
  <inkml:trace contextRef="#ctx0" brushRef="#br0" timeOffset="16608.897">12145 12430 0,'0'56'78,"0"0"-62,0-1-16,0-27 16,0 0-1,-28 0 1,28 0-16,0 28 16,0-28-1,0 28 1,0-28 15,0 0-15,0 28 15,0-28 0,0-1-15,0 1-1,0 0 1,0 0 0,0 0 343,28-28-343,28 0-1,0 28-15,0-28 16,27 0 0,-55 0 15,28 0-16,0 0 1,0 0 0,28 0-1,-1 0 1,29 0 0,-84 0-1,84 0 1,-57-28-1,29 28 1,-56 0 0,112 0 15,-112 0-31,83 0 16,-55-56-1,84 56 16,-29 0-15,-55 0 0,28 0-1,-28 0 1,-28 0-16,56 0 16,-1 0-1,1 0 1,-28 0-1,28 0 1,-1 0 0,1 0-1,-28 0 1,0 0 15</inkml:trace>
  <inkml:trace contextRef="#ctx0" brushRef="#br0" timeOffset="25137.018">12285 12402 0,'-28'0'47,"84"0"-32,-1 0 1,1 0-16,56 0 16,55 0-1,85 0 1,-57 0-1,-27 0 1,-29 0 0,1 0-1,-56 0 1,-56 0 0,55 0-1,-27 0 16,28 0-15,-28 0 0,-28-28-1,55 0 1,-27 28 0,-28 0 15,0 0-16,28 0 1,-28 0 0,0 0-16,28-28 15,-28 28 1,27 0 0,-27-28-1,28 28 32,-28 0-31,0 0-1,28 0 1,0 0 0,-56-28-1,0 56 282,0 0-281,0 28 31,0 0-32,0-28 1,0 0-1,0 0 1,0 0 0,0 0-1,0 27 1,0-27 0,0 0-1,0 0 1,0 28-1,0-28 1,0 0 0,0 28 15,0-28 219,0 0-234,0 0 15,0 0 328,0-1-328,0 1-15,-28-28 15,0 0-15,0 0 0,0 0-16,0 56 15,0-56 16,0 0-15,0 0 0,0 0-1,1 0 1,-1 0 0,-28 0-1,28 0 1,0 28-1,0-28 1,0 0 0,-28 28-1,0-28 1,28 0 0,-27 0-1,27 0 16,0 0-15,-28 0 0,28 0-1,-84 0 1,57 0 0,27 0-1,-28 0 1,28 0-1,0 0 1,-28 0 0,28 0 15,0 0-15,0 0-16,0 0 15,-27 0 1,27 0 15,-28 0-15,28 0-1,-28 0 1,0 0 0,0 0-1,28 0 16,1 0-31,-1 0 16,-56 0 0,56 0-1,-28 0 1,0 0 0,28 0 15,-28 0 0,1 0-15,-1 0-1,28 0 1,0 0 0,-28 0 15,28 0-16,-28 0 1,28 0 0,1 0 15,27-28 766,0-28-782,0 0 1,0 1 0,0 27 15,0 0-15,0 0-1,0 0 16,-28 28-15,28-28 125,0-28-126,0 28 79,0 0-78,0 0 46,0 0-31,-28 0 16,28 0-31,0 1 140,0-1-125,0 0-31,0 0 47,0 0-47,28 0 16,27 28 15,-55-28-31,28 28 16,0 0 15,0 0-31,0 0 16,0 0-1,0 0 1,0 0 0,56 0-1,-29 0 1,1 0-1,0 0 1,56 0 15,-56 0-15,83 28 0,1-28-1,55 0 1,-111 0-1,28 28 1,-1-28-16,-55 0 16,84 0-1,-28 0 1,-1 0 0,-27 0-1,-28 0 1,-28 0 31,0 0-32,0 0 1,0 0 0,27 0 15,-55-28-31,28 28 15,0 0 142,-28-28-157,56 0 15,-28 28 1,0-28 0,0 0-1,-28 0 95,56 0-95,-28 0 79,-1 0-78,1 28 77,-28 28-93,0 0 16,0 56 0,0-28-16,0 0 15,0 56 1,0-85-1,0 29 1,0-28 15,0 0-15,0 28 0,0-28 46,0 0-46,0 0 62,-28 0-63,1 28-15,27-28 32,-28 0-1,0-1 125,28 1-125,-28 0-15,0-28 0,0 28-1,-28 0 1,28-28 0,-28 0-1,-27 56 1,-1-56-1,0 0 1,56 0-16,-28 0 16,0 0-1,-111 56 1,-1-28 0,29 0-1,55-28 1,-83 28-1,55-28 1,-28 0 15,29 0-15,-29 0 0,28 0-1,1 0 1,-1 0-1,56 0 1,0 0 0,0 0-1,1 0 1,27 0-16,-28 0 16,56-28 202,0 0-202,0-56 31,0 56-47,0 0 15,0 0 1,0 0 15,0-28-15,0 1 0,0 27-1,0-56 1,0 56-1,0-28 1,0 28 0,0-28-1,0 28 1,0 0 78,0-27-79,0 27 17,0 0-17,0 0 79,28 28-63,-28-28 16,0-28-16,28 56-15,-28-28 0,0 0 359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3T02:50:30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19138 9243 0,'18'0'47,"-18"17"-47,0 54 15,0 52 1,-35 1 0,-36 17-1,0 18 1,1-53 0,17-53-1,53-18 16,0-18-15,0 1 15,-18 0-15,1-18 15,-1 0 47</inkml:trace>
  <inkml:trace contextRef="#ctx0" brushRef="#br0" timeOffset="429.899">18944 9860 0,'18'-18'15,"-1"18"1,1 0-16,17 18 16,1 35-1,17-35-15,70 70 16,-35 35 0,0-17-1,-52-53 1,-19-35-1</inkml:trace>
  <inkml:trace contextRef="#ctx0" brushRef="#br0" timeOffset="871.319">19332 9878 0,'0'-18'16,"18"0"-1,0 1-15,17-1 16,0 18 0,18-17-1,-18-1 1,1 18 0,16 0-1</inkml:trace>
  <inkml:trace contextRef="#ctx0" brushRef="#br0" timeOffset="1319.917">19650 9613 0,'0'35'47,"17"1"-47,19 34 15,-19 1-15,-17-1 16,36 19 0,-19 34-1,-17-35 1,0-52-1,0-1 1,0-53 93</inkml:trace>
  <inkml:trace contextRef="#ctx0" brushRef="#br0" timeOffset="1870.429">20073 9119 0,'0'36'31,"0"34"-31,-35-35 15,-18 159 1,-71 36 0,-87 123 77</inkml:trace>
  <inkml:trace contextRef="#ctx0" brushRef="#br0" timeOffset="2238.992">19738 9754 0,'0'0'0,"35"0"62,18 18-46,-35 0-16,52 17 15,1-18 1,-1 36 0,-34-53-1,-19 18 1</inkml:trace>
  <inkml:trace contextRef="#ctx0" brushRef="#br0" timeOffset="2735.501">20285 9366 0,'17'0'31,"1"0"-15,35 71-1,0 70 1,-18-35-1,-35 0 1,0-54 15,35-16-15,-35-19 31</inkml:trace>
  <inkml:trace contextRef="#ctx0" brushRef="#br0" timeOffset="3526.972">19950 10195 0,'105'-35'62,"-87"35"-46,70 0-16,-17 0 15,35 0-15,70-18 32,-88 18-17,-35-35 1,-35 35 156,-18 18-157,0 17-15,0 0 16,0 18 0,0 0-1,0-18 1,0 18 0,0-35-1</inkml:trace>
  <inkml:trace contextRef="#ctx0" brushRef="#br0" timeOffset="4111.344">20479 9596 0,'0'-18'62,"88"-17"-46,0 35-16,36 0 15,-19 0-15,-52 0 16,124 0 0,-54-18-1,-35-17 1,-70 35 31</inkml:trace>
  <inkml:trace contextRef="#ctx0" brushRef="#br0" timeOffset="4511.124">21008 9472 0,'-18'53'15,"-17"0"-15,17 35 32,-35 71-17,18-18 1,-18-35 0,53 0-1,0-89 1</inkml:trace>
  <inkml:trace contextRef="#ctx0" brushRef="#br0" timeOffset="4878.736">20796 9842 0,'0'-17'15,"36"17"1,16 35 0,1 71-1,-17-71 1,-19-17 0,1 0-1</inkml:trace>
  <inkml:trace contextRef="#ctx0" brushRef="#br0" timeOffset="5782.906">21290 8678 0,'18'0'16,"-1"36"0,1-1-1,35 141 1,-18-70 0,18 141-1,-18 71 1,18-19-1,-53-87 1,0-53 0,0-89-1,0-34 1</inkml:trace>
  <inkml:trace contextRef="#ctx0" brushRef="#br0" timeOffset="8838.555">21766 9172 0,'71'0'15,"35"0"-15,70 0 16,247 0 0,-70 0-1,-194 0 1</inkml:trace>
  <inkml:trace contextRef="#ctx0" brushRef="#br0" timeOffset="9183.547">22331 9366 0,'0'0'0,"-18"53"15,18-35-15,-35 70 16,-18 35-1,18 1 1,17-36 0,0-53-1</inkml:trace>
  <inkml:trace contextRef="#ctx0" brushRef="#br0" timeOffset="9533.841">22190 9454 0,'35'0'0,"0"0"15,18 0-15,71 36 16,34 105 15,36-18-15,-70-35-1,-71-70 1</inkml:trace>
  <inkml:trace contextRef="#ctx0" brushRef="#br0" timeOffset="9858.129">22789 9684 0,'71'-53'15,"0"35"1,-19-17 0,37 17-1,-19-17-15,-52 35 16,0 0 0,-1 0 30,18-35-30,-17-18 0</inkml:trace>
  <inkml:trace contextRef="#ctx0" brushRef="#br0" timeOffset="10214.99">23266 9313 0,'0'18'31,"0"17"-15,0 36-16,0-18 16,0 123-1,0 36 1,0-1-1,0-122 1,0-54 0,0-17 77,-88-18-77,17-36-16</inkml:trace>
  <inkml:trace contextRef="#ctx0" brushRef="#br0" timeOffset="10874.009">22631 10072 0,'0'0'0,"-18"0"16,18 17-16,0 19 16,0 17-1,0-18 1,0 18 0,0 17 15,0-17-16,141-17 1,-35-36 0,106-71-1,-195 71 1,36-35 0,0 17-1,-53 0 1,0-17 15,0 18-15,0-19-16,0 1 15,-35 0 1,-53-1 0,-1 36 15,-34 0-16,-18 0 1,106 0 0,-18 18-1,17 17 1,1 1 0,70-89 77</inkml:trace>
  <inkml:trace contextRef="#ctx0" brushRef="#br0" timeOffset="11274.934">23142 9331 0,'0'0'0,"53"0"16,18-18-16,-1-17 15,142 35 1,0-70 0,-160 70-1,54-36 1,-70 19-1,-1-1 1,-17 0 0,34-17-1,1 0 1</inkml:trace>
  <inkml:trace contextRef="#ctx0" brushRef="#br0" timeOffset="11640.42">23671 9190 0,'0'0'15,"-53"88"-15,53-35 16,-70 141 0,70-18-1,-53 54 1,53-142 0,-18-53-1,18-52 63,0-72-62,0 54-16</inkml:trace>
  <inkml:trace contextRef="#ctx0" brushRef="#br0" timeOffset="11940.874">23583 9578 0,'0'0'0,"18"0"16,105 18 0,36 70-1,53 35 1,-106-35-1,-71-35 1,-18-53 0,1 0 46,-18-35-46,0 0-16</inkml:trace>
  <inkml:trace contextRef="#ctx0" brushRef="#br0" timeOffset="12507.27">24077 8855 0,'0'53'63,"0"0"-63,0-1 16,35 54-1,1 18-15,-1 35 16,71 264-1,0-35 1,-36-71 0,-52-175-1,-18-125 1,0-70 62,0-17-62,0-1-1,0 18-15,0-35 16</inkml:trace>
  <inkml:trace contextRef="#ctx0" brushRef="#br0" timeOffset="12862.074">24412 9842 0,'0'-35'62,"0"18"-46,0-19-16,36 36 15,16 0 1,19-17 0,-18-1-16,0 0 15,-18-17 1,-17 35-1</inkml:trace>
  <inkml:trace contextRef="#ctx0" brushRef="#br0" timeOffset="16206.966">18292 8661 0,'0'70'31,"0"18"-15,0 1-16,0 34 15,0-70 1,0 159 0,35 35-1,18-18 1,0-35 0,0 0-1,-53-123-15,70 123 16,-17-36-1,0 36 1,0 0 0,-18-53-1,0-17 1,-17-53 0,-18-36-1,53 0 16,-53 0-15,18-17 0,17-18 15,0 35-15,18-35-1,53 0 1,17 0-1,54 0 1,-54 0 0,71 0-1,141 0 1,1-17 0,-1-54-1,123 1 16,-158 34-15,0-17 0,35 18-1,-17-18 1,-1 18 0,-105-18-1,35 53 1,-36 0-1,19-18 1,17-17 0,88 17-1,-35 18 1,-124 0 0,-88 0-16,-17 0 15,88 0 16,-1 0-15,-52 0 0,-53 0-1,0 0 1,-18-53 125,-17 36-126,0-1-15,-1 1 16,18-19-16,-17-34 31,-18 34-15,0-69-1,0 16 1,0-105 0,0 53-1,0 88-15,-53-88 16,-53-88-1,18 88 1,35 35 0,-17 53-1,34-17 1,1 17 0,-18 0 15,0-18-16,-35 1 1,18 17 15,52 53-15,-17-36-16,35 19 16,-53-1-1,17 0 1,1-17-1,18 18 1,-36-1 0,35 0 15,0 1-31,-17-1 16,0-17-1,-18-1 1,18 19 15,-18 17-15,-53 0-1,-106 0 1,-17 0 0,70 0-1,-105 0 1,-230 0-1,-194 17 1,423 19 0,-246 34-1,52 18 1,36-52 0,-71 52-1,159-17 1,-18-19 15,-18 1-15,72-17-1,-1-1 1,88 0 0,71 0-1,17-35 1,54 18-1,35-18 1,17 0 0,0 0-1,1 18 17,-1-1-17,18-34 126,18-1-126,-1-17-15,19 0 16,17-18 0,35 0-1,-53 17 1,-17 36 250,17-35-251,-17 35 1,-1-17-1</inkml:trace>
  <inkml:trace contextRef="#ctx0" brushRef="#br0" timeOffset="17550.843">18450 9119 0,'0'18'47,"-17"-18"-31,-19 18-1,1-1-15,-35 19 16,-36 16 0,18-34-1,-36 17 1,36-35 0,-18 0-1,-53 0 1,-88-70 15,71-18-15,-212-106-1,17-53 1,19 0 0,193 106-16,-123-124 15,35-17 1,159 158-1,-71-123 1,71-35 0,17 88-1,36 53-15,35 18 16,0-36 0,0 0-1,0 53 1,0 0 15,0-17-15,0 70-16,35-18 15,0 1 1,-17 17 0,17-18-1,18 36 1,18-71-1,-36 53 1,53-70 0,-88 105-1,71-88 1,35-35 0,-36 18-1,71-18 1,-123 123 15,17-17 0</inkml:trace>
  <inkml:trace contextRef="#ctx0" brushRef="#br0" timeOffset="18159.424">15505 4851 0,'53'-18'63,"-18"18"-47,18 0-1,0 0 1,17 0-1,-17 0 1,-35 0 15,17 0-15,-17 35 0,-18 18-1,0 35 1,0 54-1,0-54 17,0-18-17,0-34 1</inkml:trace>
  <inkml:trace contextRef="#ctx0" brushRef="#br0" timeOffset="19041.864">16863 5415 0,'-18'0'0,"1"0"15,-19 0-15,-34 71 16,-213 193 0,107-70-1,105-141 1,71-35 125,18-18-126</inkml:trace>
  <inkml:trace contextRef="#ctx0" brushRef="#br0" timeOffset="19430.394">16510 5644 0,'53'0'32,"-35"0"-32,-1 18 15,89 53 1,-53-18-1,0-36 1,-35 1 0,-1-1-16,18-17 15</inkml:trace>
  <inkml:trace contextRef="#ctx0" brushRef="#br0" timeOffset="19787.308">16880 5786 0,'0'-18'31,"18"-17"-31,0 35 16,17-36-16,-17 36 15,35-35 1,-36 17 15,18 1-15,-35-1 15,36 1-15</inkml:trace>
  <inkml:trace contextRef="#ctx0" brushRef="#br0" timeOffset="20187.878">17127 5362 0,'0'71'47,"0"-1"-47,0 19 16,53 16-16,-35-34 16,-18-18-1,0 35 1,70 141-1,-52-158 1,0-71 62,17-18-62,-35-52-16</inkml:trace>
  <inkml:trace contextRef="#ctx0" brushRef="#br0" timeOffset="20662.578">17392 5433 0,'0'-35'78,"70"17"-78,-17 18 16,18-35 0,-18 17-16,17 18 15,-17 0 1,-17 0-1,122-35 1</inkml:trace>
  <inkml:trace contextRef="#ctx0" brushRef="#br0" timeOffset="21062.439">17586 5327 0,'0'0'0,"-35"0"31,-1 0-15,36 53-16,-88 106 16,35-18-1,18-35 1,17-1-1,1-105 1</inkml:trace>
  <inkml:trace contextRef="#ctx0" brushRef="#br0" timeOffset="21431.108">17498 5574 0,'17'0'31,"1"18"-31,0-1 16,52 54 15,-52-36-31,52 36 16,-52-71-1,0 17 32</inkml:trace>
  <inkml:trace contextRef="#ctx0" brushRef="#br0" timeOffset="21904.025">17639 5345 0,'-35'0'16,"-18"35"0,35 0-1,-88 89 1,-53 34 0,54-52-1,52-53 1,35-35 46,0-18-62,18-53 16,0 18-16,0-107 16</inkml:trace>
  <inkml:trace contextRef="#ctx0" brushRef="#br0" timeOffset="22403.867">17851 4886 0,'-18'18'15,"18"-1"16,-124 124-31,-440 600 79,546-723-64,1-1 1,17-52 78,0-18-94</inkml:trace>
  <inkml:trace contextRef="#ctx0" brushRef="#br0" timeOffset="22807.654">17462 5274 0,'53'0'47,"36"18"-32,-54-1-15,18 19 16,53 52 0,-53 0-1,-1-35 1,-34 0-1,0-18 1,17-70 78</inkml:trace>
  <inkml:trace contextRef="#ctx0" brushRef="#br0" timeOffset="23271.231">18080 5203 0,'0'-17'15,"-18"34"1,1 36-1,-54 53 1,-35 124 0,0-19-1,1-105 1,16-18 0,54-35-1,17-35 63,1-18-62,-19 0-16,-16 0 16</inkml:trace>
  <inkml:trace contextRef="#ctx0" brushRef="#br0" timeOffset="23785.637">17057 6050 0,'0'-18'16,"0"1"-16,70-36 16,-17 53-16,0-18 15,159 1 1,335-36-1,-195 53 1,-316 0 0,-19 0 77,-17 53-93,0-18 16,0 35-16,-17 1 16,-54 123-1,36-70 1,17-36 0,18-71-1,0 1 16,0-36 16,0-17-31,0-88 0,0-54-16</inkml:trace>
  <inkml:trace contextRef="#ctx0" brushRef="#br0" timeOffset="24201.767">18468 5327 0,'-18'18'94,"-35"35"-94,-70 52 15,105-52-15,-176 141 16,71-70 0,70-71-16,35-36 15,-35-17 48,53-17-63,-70-89 15</inkml:trace>
  <inkml:trace contextRef="#ctx0" brushRef="#br0" timeOffset="24518.105">17621 4974 0,'0'0'0,"53"0"16,88 0 0,36 18-1,105 70 1,18 88 0,53 36-1,17 0 1,-176-142-1,0-34 1</inkml:trace>
  <inkml:trace contextRef="#ctx0" brushRef="#br0" timeOffset="24919.078">18803 5662 0,'0'18'31,"0"105"-15,53 36-1,70 106 1,1-19-1,-89-175 1,18-71 47,-53-53-63,53-53 15,-53 53-15</inkml:trace>
  <inkml:trace contextRef="#ctx0" brushRef="#br0" timeOffset="25222.52">19244 5539 0,'0'35'16,"53"35"-16,-53 1 15,18 35 1,52 229 0,18 88-1,-17-176-15,88 212 16,-106-300 0,17 17-1</inkml:trace>
  <inkml:trace contextRef="#ctx0" brushRef="#br0" timeOffset="30519.421">12771 11183 0,'0'0'0,"-36"0"16,19 18-16,-1-1 15,0 1-15,-17 17 31,53-17 63,-1-36-78,1 18-1,0-17 1,-18-1 0,0 0 31</inkml:trace>
  <inkml:trace contextRef="#ctx0" brushRef="#br0" timeOffset="32023.563">12559 11201 0,'0'17'78,"0"1"-78,0 0 16,18-18 31,17 0-32,0 0 17,-17 0-17,-1 0 32,1 0 0,-18-18-16,0 0-15,-18 18 78,-17 0-63,17 0 0,1 18-15,-1 0-1,18-1 32,0 1 63,18-18-110,-1 0 31,1 0-15,0 0 46,17-35-15,-35 17-16,0 0-15,18 1 296,35-1-296,-18 0-16,53 18 16</inkml:trace>
  <inkml:trace contextRef="#ctx0" brushRef="#br0" timeOffset="32681.53">13582 11112 0,'-18'18'15,"1"0"-15,-1-1 0,0 1 16,-17 17 0,-53 71-1,70-106-15,-123 159 31,124-159-15,-160 106 0,18 0-1,36-18 1,52-18 0,36-34-1,-88 87 79,105-105-78,18-1 109,18-17-110,-1 0-15</inkml:trace>
  <inkml:trace contextRef="#ctx0" brushRef="#br0" timeOffset="33614.056">12788 11977 0,'18'0'16,"-1"0"0,1 0-1,35 17 1,-53 1 0,53 17-16,-35-17 15,35-18 1,-36 0-1,1 0 1,-1 0 0,36 0-1,-53-35 32,0 17-16,-17 18-15,-1 0 0,-52 0-1,34 0 1,-17 0 0,36 0-1,34 0 188,1 0-203,0-18 16,-18 1 0,0-1-1,-18 1 126,0 17-126,1 17-15,-19 18 0,1 18 16,35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88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(2. </a:t>
            </a:r>
            <a:r>
              <a:rPr lang="ko-KR" altLang="en-US" dirty="0"/>
              <a:t>끝나고</a:t>
            </a:r>
            <a:r>
              <a:rPr lang="en-US" altLang="ko-KR" dirty="0"/>
              <a:t>)</a:t>
            </a:r>
            <a:r>
              <a:rPr lang="ko-KR" altLang="en-US" dirty="0"/>
              <a:t>그럼 좋은 변수이름은 </a:t>
            </a:r>
            <a:r>
              <a:rPr lang="ko-KR" altLang="en-US" dirty="0" err="1"/>
              <a:t>어떤게</a:t>
            </a:r>
            <a:r>
              <a:rPr lang="ko-KR" altLang="en-US" dirty="0"/>
              <a:t> 있을까요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39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변수는 사용하기 전에 먼저 선언해야 합니다</a:t>
            </a:r>
            <a:r>
              <a:rPr lang="en-US" altLang="ko-KR" dirty="0"/>
              <a:t>. </a:t>
            </a:r>
            <a:r>
              <a:rPr lang="ko-KR" altLang="en-US" dirty="0"/>
              <a:t>하지 않는다면 컴파일 오류가 </a:t>
            </a:r>
            <a:r>
              <a:rPr lang="ko-KR" altLang="en-US" dirty="0" err="1"/>
              <a:t>나게됩니다</a:t>
            </a:r>
            <a:r>
              <a:rPr lang="en-US" altLang="ko-KR" dirty="0"/>
              <a:t>. </a:t>
            </a:r>
            <a:r>
              <a:rPr lang="ko-KR" altLang="en-US" dirty="0"/>
              <a:t>그럼 변수는 어떻게 선언할까요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46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변수를 선언하고 나서 변수를 초기화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13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46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r>
              <a:rPr lang="ko-KR" altLang="en-US" dirty="0"/>
              <a:t>는 </a:t>
            </a:r>
            <a:r>
              <a:rPr lang="ko-KR" altLang="en-US" dirty="0" err="1"/>
              <a:t>정수형입니다</a:t>
            </a:r>
            <a:r>
              <a:rPr lang="en-US" altLang="ko-KR" dirty="0"/>
              <a:t>. </a:t>
            </a:r>
            <a:r>
              <a:rPr lang="ko-KR" altLang="en-US" dirty="0"/>
              <a:t>수학과 다르게 </a:t>
            </a:r>
            <a:r>
              <a:rPr lang="en-US" altLang="ko-KR" dirty="0"/>
              <a:t>C</a:t>
            </a:r>
            <a:r>
              <a:rPr lang="ko-KR" altLang="en-US" dirty="0"/>
              <a:t>언어는 표현할 수 있는 부분이 </a:t>
            </a:r>
            <a:r>
              <a:rPr lang="ko-KR" altLang="en-US" dirty="0" err="1"/>
              <a:t>비트만큼으로</a:t>
            </a:r>
            <a:r>
              <a:rPr lang="ko-KR" altLang="en-US" dirty="0"/>
              <a:t> 정해져 있습니다</a:t>
            </a:r>
            <a:r>
              <a:rPr lang="en-US" altLang="ko-KR" dirty="0"/>
              <a:t>. </a:t>
            </a:r>
            <a:r>
              <a:rPr lang="ko-KR" altLang="en-US" dirty="0"/>
              <a:t>자료형에 맞게 각각 표현할 수 있는 범위는 정해져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</a:t>
            </a:r>
            <a:r>
              <a:rPr lang="en-US" altLang="ko-KR" dirty="0"/>
              <a:t>) </a:t>
            </a:r>
            <a:r>
              <a:rPr lang="ko-KR" altLang="en-US" dirty="0"/>
              <a:t>책과는 다르게 제 리눅스 환경에서는 </a:t>
            </a:r>
            <a:r>
              <a:rPr lang="en-US" altLang="ko-KR" dirty="0"/>
              <a:t>long</a:t>
            </a:r>
            <a:r>
              <a:rPr lang="ko-KR" altLang="en-US" dirty="0"/>
              <a:t>을 </a:t>
            </a:r>
            <a:r>
              <a:rPr lang="en-US" altLang="ko-KR" dirty="0"/>
              <a:t>8</a:t>
            </a:r>
            <a:r>
              <a:rPr lang="ko-KR" altLang="en-US" dirty="0"/>
              <a:t>바이트로 받고 있습니다</a:t>
            </a:r>
            <a:r>
              <a:rPr lang="en-US" altLang="ko-KR" dirty="0"/>
              <a:t>. </a:t>
            </a:r>
            <a:r>
              <a:rPr lang="ko-KR" altLang="en-US" dirty="0"/>
              <a:t>이는 컴파일러 환경에 따라 다를 수 있습니다</a:t>
            </a:r>
            <a:r>
              <a:rPr lang="en-US" altLang="ko-KR" dirty="0"/>
              <a:t>. </a:t>
            </a:r>
            <a:r>
              <a:rPr lang="ko-KR" altLang="en-US" dirty="0"/>
              <a:t>최근에는 메모리가 발전함에 따라 </a:t>
            </a:r>
            <a:r>
              <a:rPr lang="en-US" altLang="ko-KR" dirty="0"/>
              <a:t>long</a:t>
            </a:r>
            <a:r>
              <a:rPr lang="ko-KR" altLang="en-US" dirty="0"/>
              <a:t>을 </a:t>
            </a:r>
            <a:r>
              <a:rPr lang="en-US" altLang="ko-KR" dirty="0"/>
              <a:t>8</a:t>
            </a:r>
            <a:r>
              <a:rPr lang="ko-KR" altLang="en-US" dirty="0"/>
              <a:t>바이트로 읽는 컴파일러 환경도 있다고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54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오버플로우에</a:t>
            </a:r>
            <a:r>
              <a:rPr lang="ko-KR" altLang="en-US" dirty="0"/>
              <a:t>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016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정수상수에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에서 제공되는 수식과 각종 연산자들을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31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968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= (int)</a:t>
            </a:r>
            <a:r>
              <a:rPr lang="ko-KR" altLang="en-US" dirty="0"/>
              <a:t> </a:t>
            </a:r>
            <a:r>
              <a:rPr lang="en-US" altLang="ko-KR" dirty="0"/>
              <a:t>10000</a:t>
            </a:r>
            <a:r>
              <a:rPr lang="ko-KR" altLang="en-US" dirty="0"/>
              <a:t> 다운 캐스팅</a:t>
            </a:r>
            <a:endParaRPr lang="en-US" altLang="ko-KR" dirty="0"/>
          </a:p>
          <a:p>
            <a:r>
              <a:rPr lang="en-US" altLang="ko-KR" dirty="0"/>
              <a:t>char = 0 + (int)10000 </a:t>
            </a:r>
            <a:r>
              <a:rPr lang="ko-KR" altLang="en-US" dirty="0"/>
              <a:t>오버 </a:t>
            </a:r>
            <a:r>
              <a:rPr lang="ko-KR" altLang="en-US" dirty="0" err="1"/>
              <a:t>플로</a:t>
            </a:r>
            <a:endParaRPr lang="en-US" altLang="ko-KR" dirty="0"/>
          </a:p>
          <a:p>
            <a:r>
              <a:rPr lang="ko-KR" altLang="en-US" dirty="0" err="1"/>
              <a:t>오버플로는</a:t>
            </a:r>
            <a:r>
              <a:rPr lang="ko-KR" altLang="en-US" dirty="0"/>
              <a:t> </a:t>
            </a:r>
            <a:r>
              <a:rPr lang="ko-KR" altLang="en-US" dirty="0" err="1"/>
              <a:t>산술연산할때</a:t>
            </a:r>
            <a:r>
              <a:rPr lang="ko-KR" altLang="en-US" dirty="0"/>
              <a:t> 일어나는 것이고 다운 캐스팅은 대입할 때 일어나는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49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48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의미하는 바를 잘 모르겠음</a:t>
            </a:r>
            <a:r>
              <a:rPr lang="en-US" altLang="ko-KR" dirty="0"/>
              <a:t>. </a:t>
            </a:r>
            <a:r>
              <a:rPr lang="ko-KR" altLang="en-US" dirty="0"/>
              <a:t>리눅스 환경이 </a:t>
            </a:r>
            <a:r>
              <a:rPr lang="en-US" altLang="ko-KR" dirty="0"/>
              <a:t>64bit? </a:t>
            </a:r>
            <a:r>
              <a:rPr lang="ko-KR" altLang="en-US" dirty="0"/>
              <a:t>내 컴퓨터가 </a:t>
            </a:r>
            <a:r>
              <a:rPr lang="en-US" altLang="ko-KR" dirty="0"/>
              <a:t>64bit? </a:t>
            </a:r>
            <a:r>
              <a:rPr lang="ko-KR" altLang="en-US" dirty="0"/>
              <a:t>만약 내 컴퓨터가 </a:t>
            </a:r>
            <a:r>
              <a:rPr lang="en-US" altLang="ko-KR" dirty="0"/>
              <a:t>64bit</a:t>
            </a:r>
            <a:r>
              <a:rPr lang="ko-KR" altLang="en-US" dirty="0" err="1"/>
              <a:t>라서면</a:t>
            </a:r>
            <a:r>
              <a:rPr lang="ko-KR" altLang="en-US" dirty="0"/>
              <a:t> </a:t>
            </a:r>
            <a:r>
              <a:rPr lang="en-US" altLang="ko-KR" dirty="0"/>
              <a:t>visual </a:t>
            </a:r>
            <a:r>
              <a:rPr lang="en-US" altLang="ko-KR" dirty="0" err="1"/>
              <a:t>studi</a:t>
            </a:r>
            <a:r>
              <a:rPr lang="ko-KR" altLang="en-US" dirty="0"/>
              <a:t>에서는 왜 </a:t>
            </a:r>
            <a:r>
              <a:rPr lang="en-US" altLang="ko-KR" dirty="0"/>
              <a:t>long</a:t>
            </a:r>
            <a:r>
              <a:rPr lang="ko-KR" altLang="en-US" dirty="0"/>
              <a:t>이 </a:t>
            </a:r>
            <a:r>
              <a:rPr lang="en-US" altLang="ko-KR" dirty="0"/>
              <a:t>32bit?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50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3347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52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45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프로그램에서 데이터를 저장할 수 있는 공간을 변수와 상수로 나눌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먼저 변수는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953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변수를 상자로 이해한다면 상자의 이름을 변수의 이름으로 표현하고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안의 공간을 변수로 표현합니다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상자의 크기는 데이터의 종류에 따라 다르게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변수는 물리적으로 메인 메모리에 만들어집니다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변수를 사용할 때 저희는 프로그램안에서 변수를 만들고 이름을 부여하고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 이름을 사용하여 메모리 공간을 사용하게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만약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변수를 사용하지 않으면 메모리의 주소를 가지고 데이터를 저장해야기에 매우 불편합니다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상수도 프로그램에서 데이터를 저장할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582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4.2</a:t>
            </a:r>
            <a:r>
              <a:rPr lang="ko-KR" altLang="en-US" dirty="0"/>
              <a:t>는 </a:t>
            </a:r>
            <a:r>
              <a:rPr lang="ko-KR" altLang="en-US" dirty="0" err="1"/>
              <a:t>자료형입니다</a:t>
            </a:r>
            <a:r>
              <a:rPr lang="en-US" altLang="ko-KR" dirty="0"/>
              <a:t>. </a:t>
            </a:r>
            <a:r>
              <a:rPr lang="ko-KR" altLang="en-US" dirty="0"/>
              <a:t>자료형은 데이터의 종류</a:t>
            </a:r>
            <a:r>
              <a:rPr lang="en-US" altLang="ko-KR" dirty="0"/>
              <a:t>, </a:t>
            </a:r>
            <a:r>
              <a:rPr lang="ko-KR" altLang="en-US" dirty="0"/>
              <a:t>데이터 타입이라고도 부릅니다</a:t>
            </a:r>
            <a:r>
              <a:rPr lang="en-US" altLang="ko-KR" dirty="0"/>
              <a:t>. </a:t>
            </a:r>
            <a:r>
              <a:rPr lang="ko-KR" altLang="en-US" dirty="0"/>
              <a:t>자료형은 정수형</a:t>
            </a:r>
            <a:r>
              <a:rPr lang="en-US" altLang="ko-KR" dirty="0"/>
              <a:t>, </a:t>
            </a:r>
            <a:r>
              <a:rPr lang="ko-KR" altLang="en-US" dirty="0"/>
              <a:t>부동 소수점형</a:t>
            </a:r>
            <a:r>
              <a:rPr lang="en-US" altLang="ko-KR" dirty="0"/>
              <a:t>, </a:t>
            </a:r>
            <a:r>
              <a:rPr lang="ko-KR" altLang="en-US" dirty="0"/>
              <a:t>문자형으로 나눌 수 있고 각각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문자데이터를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74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자료형의 크기는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연산자를 통해 알아볼 수 있습니다</a:t>
            </a:r>
            <a:r>
              <a:rPr lang="en-US" altLang="ko-KR" dirty="0"/>
              <a:t>. </a:t>
            </a:r>
            <a:r>
              <a:rPr lang="ko-KR" altLang="en-US" dirty="0"/>
              <a:t>연산자에 대해서는 뒤에 알아보니 여기서는 그냥 간단하게 넘어가겠습니다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78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디버깅해서 </a:t>
            </a:r>
            <a:r>
              <a:rPr lang="en-US" altLang="ko-KR" dirty="0"/>
              <a:t>%d</a:t>
            </a:r>
            <a:r>
              <a:rPr lang="ko-KR" altLang="en-US" dirty="0"/>
              <a:t>를 </a:t>
            </a:r>
            <a:r>
              <a:rPr lang="en-US" altLang="ko-KR" dirty="0"/>
              <a:t>%</a:t>
            </a:r>
            <a:r>
              <a:rPr lang="en-US" altLang="ko-KR" dirty="0" err="1"/>
              <a:t>ld</a:t>
            </a:r>
            <a:r>
              <a:rPr lang="ko-KR" altLang="en-US" dirty="0"/>
              <a:t>로 변경</a:t>
            </a:r>
            <a:r>
              <a:rPr lang="en-US" altLang="ko-KR" dirty="0"/>
              <a:t>. %</a:t>
            </a:r>
            <a:r>
              <a:rPr lang="en-US" altLang="ko-KR" dirty="0" err="1"/>
              <a:t>ld</a:t>
            </a:r>
            <a:endParaRPr lang="en-US" altLang="ko-KR" dirty="0"/>
          </a:p>
          <a:p>
            <a:r>
              <a:rPr lang="ko-KR" altLang="en-US" dirty="0"/>
              <a:t>실행 결과 각 자료형의 바이트 수를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5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</a:t>
            </a:r>
            <a:r>
              <a:rPr lang="ko-KR" altLang="en-US" dirty="0"/>
              <a:t>변수 이름 </a:t>
            </a:r>
            <a:r>
              <a:rPr lang="ko-KR" altLang="en-US" dirty="0" err="1"/>
              <a:t>짓는건</a:t>
            </a:r>
            <a:r>
              <a:rPr lang="ko-KR" altLang="en-US" dirty="0"/>
              <a:t> 마음대로 지을 수 있지만 몇가지 규칙을 지켜야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 </a:t>
            </a:r>
            <a:r>
              <a:rPr lang="ko-KR" altLang="en-US" dirty="0"/>
              <a:t>그럼 키워드에 대해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altLang="ko-KR" noProof="0" smtClean="0"/>
              <a:pPr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4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1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 sz="6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6200" dirty="0"/>
              <a:t>세미나 </a:t>
            </a:r>
            <a:r>
              <a:rPr lang="en-US" altLang="ko-KR" sz="6200" dirty="0"/>
              <a:t>#2</a:t>
            </a:r>
            <a:endParaRPr lang="en-US" altLang="ko-KR" sz="6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34" y="4314800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E5C0E-EA33-4339-84D3-26B5A76F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변수의 </a:t>
            </a:r>
            <a:r>
              <a:rPr lang="ko-KR" altLang="en-US" dirty="0" err="1"/>
              <a:t>이름짓기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2DD1A3-0BE3-4FDB-A724-69EFFB91F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0888" y="2103966"/>
            <a:ext cx="8150224" cy="42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92FC-89A4-46C4-B2A8-77AC2FED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변수의 이름 짓기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62D948-2EB7-42D2-8873-385903754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943" y="2061208"/>
            <a:ext cx="7042114" cy="41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6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1D336-E3A0-4470-B6CE-2C3D232D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변수의 이름 짓기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AE2763-C9E3-4D28-8EE7-68DE2760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5650" y="2438399"/>
            <a:ext cx="8140699" cy="39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B41AB-1306-428A-A7A0-64A3F6A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변수 선언과 사용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5C7924-5908-46D6-93D4-C069DB76F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631" y="2438399"/>
            <a:ext cx="6600737" cy="40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10CC7-3F12-4655-80B1-5C31ACB0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변수 선언과 사용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7F6C23-B728-415B-A233-D4160C2C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6644" y="2438399"/>
            <a:ext cx="10018712" cy="26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2C9A-B047-4ED7-AE87-38C792F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변수 선언과 사용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EA3B10A-49F8-47B0-A91D-6890F732D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022" y="2272689"/>
            <a:ext cx="7208133" cy="4293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24F9AC-80CF-4C48-9839-C7FD64C2F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695" y="5407378"/>
            <a:ext cx="5611008" cy="11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B455C-C878-4245-84FE-A4A20E6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정수형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4B2E1D-21C1-4C3C-90F7-EA410A439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6455" y="2043288"/>
            <a:ext cx="6977181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7663A0-29E0-4D28-ACC8-A9CD747CB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55" y="5167488"/>
            <a:ext cx="4804685" cy="644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AC7BB7-2047-471D-864E-197BCF0FA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253" y="1817641"/>
            <a:ext cx="3286584" cy="15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18BD-C1D8-481A-92FD-DF2423D2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정수형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8E888C-1568-433B-AF73-1A86EE06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76" y="1999860"/>
            <a:ext cx="4826360" cy="42376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AD9AAC-9BCC-4F72-9207-CD914696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6" y="620486"/>
            <a:ext cx="4887007" cy="533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58F700-8ECA-48C9-8FA1-5CA19BDB2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61" y="1999860"/>
            <a:ext cx="5642285" cy="22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E143-4B2D-475D-B1E3-5EEEFAD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정수형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E0927C2-9545-4EFE-A5CF-D1904A87A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475" y="1914675"/>
            <a:ext cx="9458214" cy="48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D4C7B-F508-4C00-BC56-787950A7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정수형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AB5DF3-F45F-4681-B2C2-3521FEE5E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6" y="2000783"/>
            <a:ext cx="10814048" cy="45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89" y="2122416"/>
            <a:ext cx="3344085" cy="3640822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Chapter4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자료형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상수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en-US" altLang="ko-KR" sz="1400" dirty="0"/>
              <a:t>3 </a:t>
            </a:r>
            <a:r>
              <a:rPr lang="ko-KR" altLang="en-US" sz="1400" dirty="0"/>
              <a:t>변수의 이름 짓기</a:t>
            </a:r>
            <a:endParaRPr lang="en-US" altLang="ko-KR" sz="1400" dirty="0"/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선언과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/>
              <a:t>4.5 </a:t>
            </a:r>
            <a:r>
              <a:rPr lang="ko-KR" altLang="en-US" sz="1400" dirty="0"/>
              <a:t>정수형</a:t>
            </a:r>
            <a:endParaRPr lang="en-US" altLang="ko-KR" sz="1400" dirty="0"/>
          </a:p>
          <a:p>
            <a:pPr lvl="1"/>
            <a:r>
              <a:rPr lang="en-US" altLang="ko-KR" sz="1400" dirty="0"/>
              <a:t>4.6 </a:t>
            </a:r>
            <a:r>
              <a:rPr lang="ko-KR" altLang="en-US" sz="1400" dirty="0"/>
              <a:t>부동 소수점 형</a:t>
            </a:r>
            <a:endParaRPr lang="en-US" altLang="ko-KR" sz="1400" dirty="0"/>
          </a:p>
          <a:p>
            <a:pPr lvl="1"/>
            <a:r>
              <a:rPr lang="en-US" altLang="ko-KR" sz="1400" dirty="0"/>
              <a:t>4.7 </a:t>
            </a:r>
            <a:r>
              <a:rPr lang="ko-KR" altLang="en-US" sz="1400" dirty="0"/>
              <a:t>문자형</a:t>
            </a:r>
            <a:endParaRPr lang="en-US" altLang="ko-KR" sz="1400" dirty="0"/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CFB7D8-04A6-4A6C-AD1C-B2F3420E15A0}"/>
              </a:ext>
            </a:extLst>
          </p:cNvPr>
          <p:cNvSpPr txBox="1">
            <a:spLocks/>
          </p:cNvSpPr>
          <p:nvPr/>
        </p:nvSpPr>
        <p:spPr>
          <a:xfrm>
            <a:off x="4495359" y="2122415"/>
            <a:ext cx="3498748" cy="3640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Chapter5 </a:t>
            </a:r>
            <a:r>
              <a:rPr lang="ko-KR" altLang="en-US" sz="1800" dirty="0"/>
              <a:t>수식과 연산자</a:t>
            </a:r>
            <a:endParaRPr lang="en-US" altLang="ko-KR" sz="1800" dirty="0"/>
          </a:p>
          <a:p>
            <a:pPr lvl="1"/>
            <a:r>
              <a:rPr lang="en-US" altLang="ko-KR" sz="1400" dirty="0"/>
              <a:t>5.1 </a:t>
            </a:r>
            <a:r>
              <a:rPr lang="ko-KR" altLang="en-US" sz="1400" dirty="0"/>
              <a:t>수식과 연산자의 개념</a:t>
            </a:r>
            <a:endParaRPr lang="en-US" altLang="ko-KR" sz="1400" dirty="0"/>
          </a:p>
          <a:p>
            <a:pPr lvl="1"/>
            <a:r>
              <a:rPr lang="en-US" altLang="ko-KR" sz="1400" dirty="0"/>
              <a:t>5.2 </a:t>
            </a:r>
            <a:r>
              <a:rPr lang="ko-KR" altLang="en-US" sz="1400" dirty="0"/>
              <a:t>산술 연산자</a:t>
            </a:r>
            <a:endParaRPr lang="en-US" altLang="ko-KR" sz="1400" dirty="0"/>
          </a:p>
          <a:p>
            <a:pPr lvl="1"/>
            <a:r>
              <a:rPr lang="en-US" altLang="ko-KR" sz="1400" dirty="0"/>
              <a:t>5.3 </a:t>
            </a:r>
            <a:r>
              <a:rPr lang="ko-KR" altLang="en-US" sz="1400" dirty="0"/>
              <a:t>대입 연산자</a:t>
            </a:r>
            <a:endParaRPr lang="en-US" altLang="ko-KR" sz="1400" dirty="0"/>
          </a:p>
          <a:p>
            <a:pPr lvl="1"/>
            <a:r>
              <a:rPr lang="en-US" altLang="ko-KR" sz="1400" dirty="0"/>
              <a:t>5.4 </a:t>
            </a:r>
            <a:r>
              <a:rPr lang="ko-KR" altLang="en-US" sz="1400" dirty="0" err="1"/>
              <a:t>형변한</a:t>
            </a:r>
            <a:endParaRPr lang="en-US" altLang="ko-KR" sz="1400" dirty="0"/>
          </a:p>
          <a:p>
            <a:pPr lvl="1"/>
            <a:r>
              <a:rPr lang="en-US" altLang="ko-KR" sz="1400" dirty="0"/>
              <a:t>5.5 </a:t>
            </a:r>
            <a:r>
              <a:rPr lang="ko-KR" altLang="en-US" sz="1400" dirty="0"/>
              <a:t>관계 연산자</a:t>
            </a:r>
            <a:endParaRPr lang="en-US" altLang="ko-KR" sz="1400" dirty="0"/>
          </a:p>
          <a:p>
            <a:pPr lvl="1"/>
            <a:r>
              <a:rPr lang="en-US" altLang="ko-KR" sz="1400" dirty="0"/>
              <a:t>5.6 </a:t>
            </a:r>
            <a:r>
              <a:rPr lang="ko-KR" altLang="en-US" sz="1400" dirty="0"/>
              <a:t>논리 연산자</a:t>
            </a:r>
            <a:endParaRPr lang="en-US" altLang="ko-KR" sz="1400" dirty="0"/>
          </a:p>
          <a:p>
            <a:pPr lvl="1"/>
            <a:r>
              <a:rPr lang="en-US" altLang="ko-KR" sz="1400" dirty="0"/>
              <a:t>5.7 </a:t>
            </a:r>
            <a:r>
              <a:rPr lang="ko-KR" altLang="en-US" sz="1400" dirty="0"/>
              <a:t>조건 연산자</a:t>
            </a:r>
            <a:endParaRPr lang="en-US" altLang="ko-KR" sz="1400" dirty="0"/>
          </a:p>
          <a:p>
            <a:pPr lvl="1"/>
            <a:r>
              <a:rPr lang="en-US" altLang="ko-KR" sz="1400" dirty="0"/>
              <a:t>5.8 </a:t>
            </a:r>
            <a:r>
              <a:rPr lang="ko-KR" altLang="en-US" sz="1400" dirty="0"/>
              <a:t>콤마 연산자</a:t>
            </a:r>
            <a:endParaRPr lang="en-US" altLang="ko-KR" sz="1400" dirty="0"/>
          </a:p>
          <a:p>
            <a:pPr lvl="1"/>
            <a:r>
              <a:rPr lang="en-US" altLang="ko-KR" sz="1400" dirty="0"/>
              <a:t>5.9 </a:t>
            </a:r>
            <a:r>
              <a:rPr lang="ko-KR" altLang="en-US" sz="1400" dirty="0"/>
              <a:t>비트 단위 연산자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6E00400-CA71-4EC5-9BE7-10E9FA688FE6}"/>
              </a:ext>
            </a:extLst>
          </p:cNvPr>
          <p:cNvSpPr txBox="1">
            <a:spLocks/>
          </p:cNvSpPr>
          <p:nvPr/>
        </p:nvSpPr>
        <p:spPr>
          <a:xfrm>
            <a:off x="7994107" y="2122415"/>
            <a:ext cx="3498748" cy="3640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의문점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05582-7F97-46DB-927F-86A40AD6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정수형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2112C-A556-4502-9316-BE8C9AE9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CBB03-2868-40BA-925B-82DD467B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952977"/>
            <a:ext cx="10679015" cy="47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CA19F-1734-45FA-85E3-EED70B65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부동 소수점 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B371E5-A2CB-43FA-AC08-9498DC66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0346B6-978B-4B2E-A7AA-E4746B05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952977"/>
            <a:ext cx="9869277" cy="43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82D8-502F-4E4A-B1F4-75413505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55223"/>
            <a:ext cx="10018713" cy="1752599"/>
          </a:xfrm>
        </p:spPr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부동 소수점 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9ACCF-3B98-4A11-B3AF-731F3478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6D0646-7ADD-444E-8617-D4CE7E0C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411111"/>
            <a:ext cx="11450648" cy="52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3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7670E-8D4C-4A21-8C8F-487206EE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부동 소수점형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AC308-75C4-4662-BE75-0124A954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95FE5-933D-4701-9F83-0376D1B5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1264356"/>
            <a:ext cx="10622490" cy="54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6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73595-BBD8-4927-B76B-68731105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000" y="0"/>
            <a:ext cx="10018713" cy="1752599"/>
          </a:xfrm>
        </p:spPr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부동 소수점형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F992E-4B6C-458F-9E81-5720CEE4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FB6935-F10F-4C79-BE8A-E8D5BE25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298222"/>
            <a:ext cx="9869277" cy="52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0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BFA1E-CE73-4293-BC2C-3A6F9A10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2" y="162754"/>
            <a:ext cx="10018713" cy="1752599"/>
          </a:xfrm>
        </p:spPr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부동 소수점형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3BD0D-E4A9-405F-AF66-A20FF024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C500F7-84A0-481C-8538-627E715A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92" y="1952977"/>
            <a:ext cx="4401330" cy="4742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C7FF94-19D9-405C-8626-DD332D2B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03" y="1915353"/>
            <a:ext cx="4696112" cy="47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B45D-65FB-4904-9992-330E0CA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4.6 </a:t>
            </a:r>
            <a:r>
              <a:rPr lang="ko-KR" altLang="en-US" dirty="0"/>
              <a:t>부동 소수점형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CB58A-321F-48FC-BFD8-224CFCA0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44" y="2249310"/>
            <a:ext cx="6389512" cy="4030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19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B440-B205-48C9-B035-DA672D72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altLang="ko-KR" dirty="0"/>
              <a:t>4.7 </a:t>
            </a:r>
            <a:r>
              <a:rPr lang="ko-KR" altLang="en-US" dirty="0"/>
              <a:t>문자형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EEA74-2882-43CC-A27A-0B4B46A3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5A61D-FB57-4DED-B857-6083E424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1542178"/>
            <a:ext cx="776395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9F62A-E623-496B-B297-9B559E8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altLang="ko-KR" dirty="0"/>
              <a:t>4.7 </a:t>
            </a:r>
            <a:r>
              <a:rPr lang="ko-KR" altLang="en-US" dirty="0"/>
              <a:t>문자형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7AE1B-9CB7-47FC-A0D1-05EA93AB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A13F9-A529-497B-805F-08EBBE12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2" y="1438065"/>
            <a:ext cx="8015656" cy="53267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3D6325-F855-47FF-B9C4-8595AB16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6" y="1438065"/>
            <a:ext cx="8015656" cy="5326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004982-FFA6-4502-9E9F-2CCCE50B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71" y="3303037"/>
            <a:ext cx="4578287" cy="24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9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F081-2337-4C2B-A613-FFBAFB3C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09507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4.7 </a:t>
            </a:r>
            <a:r>
              <a:rPr lang="ko-KR" altLang="en-US" dirty="0"/>
              <a:t>문자형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A892F0-F675-44F6-B517-43448BBFF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097" y="1557868"/>
            <a:ext cx="8978303" cy="5190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6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689BB-D76C-4AD8-8819-4B362544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Chapter4 </a:t>
            </a:r>
            <a:r>
              <a:rPr lang="ko-KR" altLang="en-US" dirty="0"/>
              <a:t>변수와 자료형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999FC-0437-489C-8B24-F8795398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01A0B5-7587-4FD7-80FA-3F8723854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231276"/>
            <a:ext cx="6798169" cy="35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4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FEEA-CBB9-49B1-A42A-0BB0C1A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Chapter5 </a:t>
            </a:r>
            <a:r>
              <a:rPr lang="ko-KR" altLang="en-US" dirty="0"/>
              <a:t>수식과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E4578-2292-42C3-9CA8-83070ABB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03E83-258F-492E-B7F9-CBAE5EA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933518"/>
            <a:ext cx="702090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64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DF551B-D05A-4C2B-934E-D7C63553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ko-KR" altLang="en-US" dirty="0"/>
              <a:t>수식과 연산자의 개념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DC4437-D887-4045-B9BB-511A2BC5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BED41-6046-4666-B5E3-35001654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6" y="2122311"/>
            <a:ext cx="4311338" cy="4372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55F2C-3ACD-4CA0-8A03-BF1D8CEB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54" y="2122311"/>
            <a:ext cx="6403794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81F8-9F8D-4542-B260-4A19673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산술 연산자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B7B0BE-F49B-4BB9-976D-725BBBA85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56" y="2127958"/>
            <a:ext cx="6863291" cy="4583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5E174D-F7CB-4092-AFBA-6C9F3170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822" y="3792547"/>
            <a:ext cx="5937606" cy="15645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344A11-C374-4FA3-8B7A-534F20CC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370" y="5357098"/>
            <a:ext cx="3458058" cy="371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03F4236-C942-4E05-AE3E-69B1E1AB29E5}"/>
                  </a:ext>
                </a:extLst>
              </p14:cNvPr>
              <p14:cNvContentPartPr/>
              <p14:nvPr/>
            </p14:nvContentPartPr>
            <p14:xfrm>
              <a:off x="1371600" y="4394160"/>
              <a:ext cx="3965760" cy="402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03F4236-C942-4E05-AE3E-69B1E1AB29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2240" y="4384800"/>
                <a:ext cx="3984480" cy="4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620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ECD6-4574-4867-9095-78357F45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345D7-EEFA-4F24-B31F-2F1BB3F1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60AC7-38EF-49FA-B929-47403F56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85" y="2438399"/>
            <a:ext cx="857369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7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87C6-1CCE-455B-9F60-D824FF2A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6FB38-27D4-4AD4-A43E-80856DB5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859EA-8966-4403-832E-7EBFE00F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21" y="1286933"/>
            <a:ext cx="10509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C5A2E-6819-474E-AFCD-182FEBF8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2" y="-228599"/>
            <a:ext cx="10018713" cy="1752599"/>
          </a:xfrm>
        </p:spPr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27D37-1914-4CC2-B641-691862A4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3F7DC-77F6-4C08-ADFD-D6E65835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1066800"/>
            <a:ext cx="11679280" cy="57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14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25CB6-2DEE-4FB3-91D1-CE02A0EB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5.4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D31A9-F3D2-4CF9-A620-115E1E2D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116" y="1976965"/>
            <a:ext cx="4733638" cy="3656191"/>
          </a:xfrm>
          <a:prstGeom prst="rect">
            <a:avLst/>
          </a:prstGeom>
          <a:noFill/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877774-9AC1-4180-A474-16DCC5962D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7068" y="2011157"/>
            <a:ext cx="6532318" cy="262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046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7FB25F-3D3B-496F-8932-54518C2E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22" y="-318911"/>
            <a:ext cx="10018713" cy="1752599"/>
          </a:xfrm>
        </p:spPr>
        <p:txBody>
          <a:bodyPr/>
          <a:lstStyle/>
          <a:p>
            <a:r>
              <a:rPr lang="en-US" dirty="0"/>
              <a:t>5.5 </a:t>
            </a:r>
            <a:r>
              <a:rPr lang="ko-KR" altLang="en-US" dirty="0"/>
              <a:t>관계 연산자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19F85-2C17-431B-B197-A8F7674B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671"/>
            <a:ext cx="5057422" cy="39849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261CC-44D9-4688-BB14-646C5C14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76" y="2755816"/>
            <a:ext cx="6980824" cy="41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5D892-6DC4-4F84-8187-F8F6D1B5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2" y="-341489"/>
            <a:ext cx="10018713" cy="1752599"/>
          </a:xfrm>
        </p:spPr>
        <p:txBody>
          <a:bodyPr/>
          <a:lstStyle/>
          <a:p>
            <a:r>
              <a:rPr lang="en-US" altLang="ko-KR" dirty="0"/>
              <a:t>5.6 </a:t>
            </a:r>
            <a:r>
              <a:rPr lang="ko-KR" altLang="en-US" dirty="0"/>
              <a:t>논리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C9D0B-43CA-480C-A4C7-0F2ED3D7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9" y="906789"/>
            <a:ext cx="4705497" cy="20283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17E41D-FAD1-499B-AAFE-BF6830A1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9" y="3273553"/>
            <a:ext cx="4629796" cy="3200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2A3301-B214-46DE-90CD-AA62B77DC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37" y="906790"/>
            <a:ext cx="5458587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A43830-DA89-4A96-98C0-BD92474A4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2935110"/>
            <a:ext cx="6445955" cy="35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E4BAD-90EC-409B-988B-EC51D397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조건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6F7EC-37BD-4D27-BC2A-0764E419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84" y="2438399"/>
            <a:ext cx="582058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5660F-8DEF-4A57-8BED-24F779A7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변수와 상수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96AE542-6201-4AC5-9F42-EA1EBAC3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6633" y="2708868"/>
            <a:ext cx="997406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50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E288-2218-43C4-AA2E-119923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</a:t>
            </a:r>
            <a:r>
              <a:rPr lang="ko-KR" altLang="en-US" dirty="0"/>
              <a:t>콤마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9A6902-9E73-451A-AAD5-4123A4C0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38399"/>
            <a:ext cx="784016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0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0A740-2AAC-4D59-963F-DD6187BC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0691" y="-79022"/>
            <a:ext cx="10018713" cy="1752599"/>
          </a:xfrm>
        </p:spPr>
        <p:txBody>
          <a:bodyPr/>
          <a:lstStyle/>
          <a:p>
            <a:r>
              <a:rPr lang="en-US" altLang="ko-KR" dirty="0"/>
              <a:t>5.9 </a:t>
            </a:r>
            <a:r>
              <a:rPr lang="ko-KR" altLang="en-US" dirty="0"/>
              <a:t>비트 단위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8393C-0477-4FE5-8A8B-C7C91131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4" y="1298224"/>
            <a:ext cx="5254905" cy="2596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256005-FE5A-44D1-B228-CE3F6D27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43" y="87489"/>
            <a:ext cx="4402666" cy="3807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0D3103-0C43-4832-B24F-16AE486B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6702"/>
            <a:ext cx="5752176" cy="21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4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EAEAD-B4C4-4630-8D03-E674094D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866" y="-476956"/>
            <a:ext cx="10018713" cy="1752599"/>
          </a:xfrm>
        </p:spPr>
        <p:txBody>
          <a:bodyPr/>
          <a:lstStyle/>
          <a:p>
            <a:r>
              <a:rPr lang="en-US" altLang="ko-KR" dirty="0"/>
              <a:t>5.10 </a:t>
            </a:r>
            <a:r>
              <a:rPr lang="ko-KR" altLang="en-US" dirty="0"/>
              <a:t>연산자의 우선 순위와 결합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BCD6F3-4D24-482D-A18F-9D1CCCCC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78934"/>
            <a:ext cx="6707453" cy="5954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CEAC7A-849D-4755-BF92-F885D3DB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78" y="932694"/>
            <a:ext cx="5159022" cy="13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8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D5A2E-C3A9-4D16-9909-0DD00559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5.10 </a:t>
            </a:r>
            <a:r>
              <a:rPr lang="ko-KR" altLang="en-US" dirty="0"/>
              <a:t>연산자의 우선 순위와 결합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E217D-A7B3-42A8-8C5B-5207E495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29" y="2006973"/>
            <a:ext cx="6306430" cy="43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6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99726-D47C-4D6B-B65A-C4E73DD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BFB4C-22DB-43E0-8AB8-1F6E5135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Exercise 14</a:t>
            </a:r>
          </a:p>
          <a:p>
            <a:r>
              <a:rPr lang="en-US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Q&amp;A 1</a:t>
            </a:r>
          </a:p>
          <a:p>
            <a:r>
              <a:rPr lang="en-US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Programming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1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8F1BA-2CF8-465F-97DE-30715FF9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Exercise 14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46CA1-5463-4D4A-B2C9-DE121673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1049"/>
            <a:ext cx="10018713" cy="654699"/>
          </a:xfrm>
        </p:spPr>
        <p:txBody>
          <a:bodyPr/>
          <a:lstStyle/>
          <a:p>
            <a:r>
              <a:rPr lang="en-US" altLang="ko-KR" dirty="0"/>
              <a:t>float f = 1.234; </a:t>
            </a:r>
            <a:r>
              <a:rPr lang="ko-KR" altLang="en-US" dirty="0"/>
              <a:t>문장을 컴파일하면 경고 메시지가 발생하는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5186-B056-4D60-8622-C892F25D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1" y="2765748"/>
            <a:ext cx="1829055" cy="1247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8733E4-C2CE-408F-AA9E-863A3426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92" y="4315452"/>
            <a:ext cx="3515216" cy="3334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C68133-BDA9-4359-B6F8-68BB7F70F46E}"/>
              </a:ext>
            </a:extLst>
          </p:cNvPr>
          <p:cNvSpPr/>
          <p:nvPr/>
        </p:nvSpPr>
        <p:spPr>
          <a:xfrm>
            <a:off x="4382047" y="3468279"/>
            <a:ext cx="5298879" cy="1247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유효숫자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지수부도 충분히 표현 가능함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경고가 발생하나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 결과도 경고발생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D3243B-60FA-4096-94D3-08CBB3FC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313" y="2770511"/>
            <a:ext cx="8040222" cy="619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DBF562-C696-43B6-BEA2-87326E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102" y="5017983"/>
            <a:ext cx="5410955" cy="685896"/>
          </a:xfrm>
          <a:prstGeom prst="rect">
            <a:avLst/>
          </a:prstGeom>
        </p:spPr>
      </p:pic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8F8B3AB-0742-4ACE-946B-237E9FBA5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6857" y="47947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1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0E94-3883-4C84-AB35-49482E92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Q&amp;A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2E655-81EE-4B66-981B-9F843F4B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--- y; </a:t>
            </a:r>
            <a:r>
              <a:rPr lang="ko-KR" altLang="en-US" dirty="0"/>
              <a:t>는 </a:t>
            </a:r>
            <a:r>
              <a:rPr lang="en-US" altLang="ko-KR" dirty="0"/>
              <a:t>x-- -y;</a:t>
            </a:r>
            <a:r>
              <a:rPr lang="ko-KR" altLang="en-US" dirty="0"/>
              <a:t>으로 해석된다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해석되는 이유가 컴파일러는 가능한 최대 크기로 토큰을 만든다는 원칙에 입각하기 때문</a:t>
            </a:r>
            <a:endParaRPr lang="en-US" altLang="ko-KR" dirty="0"/>
          </a:p>
        </p:txBody>
      </p:sp>
      <p:pic>
        <p:nvPicPr>
          <p:cNvPr id="5" name="그래픽 4" descr="물음표">
            <a:extLst>
              <a:ext uri="{FF2B5EF4-FFF2-40B4-BE49-F238E27FC236}">
                <a16:creationId xmlns:a16="http://schemas.microsoft.com/office/drawing/2014/main" id="{75A6F22F-C12A-4706-B443-FB9574DA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086" y="3314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BFB0-11AE-4BE6-AA24-60EF5D4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Programming 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7537B-A387-4835-B993-1C06D578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반지름을 </a:t>
            </a:r>
            <a:r>
              <a:rPr lang="en-US" altLang="ko-KR" dirty="0"/>
              <a:t>x, </a:t>
            </a:r>
            <a:r>
              <a:rPr lang="ko-KR" altLang="en-US" dirty="0"/>
              <a:t>그림자의</a:t>
            </a:r>
            <a:r>
              <a:rPr lang="en-US" altLang="ko-KR" dirty="0"/>
              <a:t> </a:t>
            </a:r>
            <a:r>
              <a:rPr lang="ko-KR" altLang="en-US" dirty="0"/>
              <a:t>길이 </a:t>
            </a:r>
            <a:r>
              <a:rPr lang="en-US" altLang="ko-KR" dirty="0"/>
              <a:t>z, </a:t>
            </a:r>
            <a:r>
              <a:rPr lang="ko-KR" altLang="en-US" dirty="0" err="1"/>
              <a:t>방첨탑의</a:t>
            </a:r>
            <a:r>
              <a:rPr lang="ko-KR" altLang="en-US" dirty="0"/>
              <a:t> 높이는 </a:t>
            </a:r>
            <a:r>
              <a:rPr lang="en-US" altLang="ko-KR" dirty="0"/>
              <a:t>y</a:t>
            </a:r>
            <a:r>
              <a:rPr lang="ko-KR" altLang="en-US" dirty="0"/>
              <a:t>라고 </a:t>
            </a:r>
            <a:endParaRPr lang="en-US" altLang="ko-KR" dirty="0"/>
          </a:p>
          <a:p>
            <a:r>
              <a:rPr lang="en-US" altLang="ko-KR" dirty="0"/>
              <a:t>x : 900 = y : z</a:t>
            </a:r>
          </a:p>
          <a:p>
            <a:pPr lvl="1"/>
            <a:r>
              <a:rPr lang="ko-KR" altLang="en-US" dirty="0"/>
              <a:t>반지름 </a:t>
            </a:r>
            <a:r>
              <a:rPr lang="en-US" altLang="ko-KR" dirty="0"/>
              <a:t>x = (900 * y) / z</a:t>
            </a:r>
          </a:p>
          <a:p>
            <a:r>
              <a:rPr lang="ko-KR" altLang="en-US" dirty="0"/>
              <a:t>미지수가 </a:t>
            </a:r>
            <a:r>
              <a:rPr lang="en-US" altLang="ko-KR" dirty="0"/>
              <a:t>3</a:t>
            </a:r>
            <a:r>
              <a:rPr lang="ko-KR" altLang="en-US" dirty="0"/>
              <a:t>개라 구할 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그림자의 길이와 </a:t>
            </a:r>
            <a:r>
              <a:rPr lang="ko-KR" altLang="en-US" dirty="0" err="1"/>
              <a:t>방첨탑의</a:t>
            </a:r>
            <a:r>
              <a:rPr lang="ko-KR" altLang="en-US" dirty="0"/>
              <a:t> 높이가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81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0BE-5008-4DA3-BAB6-2B86F957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의문점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E55E71-0346-4014-9587-1BC80F24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ko-KR" altLang="en-US" dirty="0"/>
              <a:t>다운캐스팅과 </a:t>
            </a:r>
            <a:r>
              <a:rPr lang="ko-KR" altLang="en-US" dirty="0" err="1"/>
              <a:t>오버플로</a:t>
            </a:r>
            <a:endParaRPr lang="en-US" altLang="ko-KR" dirty="0"/>
          </a:p>
          <a:p>
            <a:r>
              <a:rPr lang="ko-KR" altLang="en-US" dirty="0"/>
              <a:t>자료형 </a:t>
            </a:r>
            <a:r>
              <a:rPr lang="en-US" altLang="ko-KR" dirty="0"/>
              <a:t>long</a:t>
            </a:r>
            <a:r>
              <a:rPr lang="ko-KR" altLang="en-US" dirty="0"/>
              <a:t>의 바이트 수</a:t>
            </a:r>
            <a:endParaRPr lang="en-US" altLang="ko-KR" dirty="0"/>
          </a:p>
          <a:p>
            <a:r>
              <a:rPr lang="en-US" altLang="ko-KR" dirty="0" err="1"/>
              <a:t>pirntf</a:t>
            </a:r>
            <a:r>
              <a:rPr lang="en-US" altLang="ko-KR" dirty="0"/>
              <a:t>(“”)</a:t>
            </a:r>
            <a:r>
              <a:rPr lang="ko-KR" altLang="en-US" dirty="0"/>
              <a:t>안에서 </a:t>
            </a:r>
            <a:r>
              <a:rPr lang="en-US" altLang="ko-KR" dirty="0"/>
              <a:t>%%</a:t>
            </a:r>
            <a:r>
              <a:rPr lang="ko-KR" altLang="en-US" dirty="0"/>
              <a:t>를 쓰면 </a:t>
            </a:r>
            <a:r>
              <a:rPr lang="en-US" altLang="ko-KR" dirty="0"/>
              <a:t>%</a:t>
            </a:r>
            <a:r>
              <a:rPr lang="ko-KR" altLang="en-US" dirty="0"/>
              <a:t>로만 출력</a:t>
            </a:r>
            <a:endParaRPr lang="en-US" altLang="ko-KR" dirty="0"/>
          </a:p>
          <a:p>
            <a:r>
              <a:rPr lang="en-US" altLang="ko-KR" dirty="0" err="1"/>
              <a:t>scanf</a:t>
            </a:r>
            <a:r>
              <a:rPr lang="en-US" altLang="ko-KR" dirty="0"/>
              <a:t>(“”)</a:t>
            </a:r>
            <a:r>
              <a:rPr lang="ko-KR" altLang="en-US" dirty="0"/>
              <a:t>를 여러 번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ko-KR" altLang="en-US" dirty="0" err="1"/>
              <a:t>엔터를</a:t>
            </a:r>
            <a:r>
              <a:rPr lang="ko-KR" altLang="en-US" dirty="0"/>
              <a:t> 입력으로 인지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22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B2E41-8445-4F6C-9189-A9D7AD7B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 캐스팅과 </a:t>
            </a:r>
            <a:r>
              <a:rPr lang="ko-KR" altLang="en-US" dirty="0" err="1"/>
              <a:t>오버플로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9C725-94F8-4239-B4CA-F67F1DEB9474}"/>
              </a:ext>
            </a:extLst>
          </p:cNvPr>
          <p:cNvSpPr/>
          <p:nvPr/>
        </p:nvSpPr>
        <p:spPr>
          <a:xfrm>
            <a:off x="1017036" y="2438399"/>
            <a:ext cx="1259633" cy="27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2411F6-99AD-4C63-B17D-57E1D28ACAAC}"/>
              </a:ext>
            </a:extLst>
          </p:cNvPr>
          <p:cNvSpPr/>
          <p:nvPr/>
        </p:nvSpPr>
        <p:spPr>
          <a:xfrm>
            <a:off x="2425958" y="2438399"/>
            <a:ext cx="1259633" cy="27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DA1A8-79C7-42E9-ABAB-42A8AE228FC4}"/>
              </a:ext>
            </a:extLst>
          </p:cNvPr>
          <p:cNvSpPr/>
          <p:nvPr/>
        </p:nvSpPr>
        <p:spPr>
          <a:xfrm>
            <a:off x="3834880" y="2438399"/>
            <a:ext cx="1259633" cy="27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06463-84B5-41E0-B060-5EAF9A0F2407}"/>
              </a:ext>
            </a:extLst>
          </p:cNvPr>
          <p:cNvSpPr/>
          <p:nvPr/>
        </p:nvSpPr>
        <p:spPr>
          <a:xfrm>
            <a:off x="5243802" y="2438399"/>
            <a:ext cx="1259633" cy="27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952A4-E2AA-4F3C-8C65-3A97D3A3AC43}"/>
              </a:ext>
            </a:extLst>
          </p:cNvPr>
          <p:cNvSpPr/>
          <p:nvPr/>
        </p:nvSpPr>
        <p:spPr>
          <a:xfrm>
            <a:off x="1384894" y="1362470"/>
            <a:ext cx="2823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10000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9E749B-DDFC-4D2F-B3B1-2C0888A42596}"/>
              </a:ext>
            </a:extLst>
          </p:cNvPr>
          <p:cNvSpPr/>
          <p:nvPr/>
        </p:nvSpPr>
        <p:spPr>
          <a:xfrm>
            <a:off x="5243802" y="3429000"/>
            <a:ext cx="1259633" cy="276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F46BCA-63B0-4B9A-A9CA-4F4B1968CF06}"/>
              </a:ext>
            </a:extLst>
          </p:cNvPr>
          <p:cNvSpPr/>
          <p:nvPr/>
        </p:nvSpPr>
        <p:spPr>
          <a:xfrm>
            <a:off x="5008050" y="2875002"/>
            <a:ext cx="13927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48F55-2F1E-4F85-A35E-EA045E9CC3E2}"/>
              </a:ext>
            </a:extLst>
          </p:cNvPr>
          <p:cNvSpPr/>
          <p:nvPr/>
        </p:nvSpPr>
        <p:spPr>
          <a:xfrm>
            <a:off x="5234034" y="5889359"/>
            <a:ext cx="1259633" cy="276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20F15-249A-4250-839A-E501BA9CD0E3}"/>
              </a:ext>
            </a:extLst>
          </p:cNvPr>
          <p:cNvSpPr/>
          <p:nvPr/>
        </p:nvSpPr>
        <p:spPr>
          <a:xfrm>
            <a:off x="5008050" y="5333803"/>
            <a:ext cx="13927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 16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59C906D-B032-4308-85E1-FC85F0EE1D3D}"/>
              </a:ext>
            </a:extLst>
          </p:cNvPr>
          <p:cNvSpPr/>
          <p:nvPr/>
        </p:nvSpPr>
        <p:spPr>
          <a:xfrm>
            <a:off x="5428549" y="4190998"/>
            <a:ext cx="667451" cy="8463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51C993-3416-48F6-B8E9-6BFBE733EE55}"/>
              </a:ext>
            </a:extLst>
          </p:cNvPr>
          <p:cNvSpPr/>
          <p:nvPr/>
        </p:nvSpPr>
        <p:spPr>
          <a:xfrm>
            <a:off x="8266920" y="2438399"/>
            <a:ext cx="1259633" cy="276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864179-9BA9-4E8F-86BE-EC585EC1D3BB}"/>
              </a:ext>
            </a:extLst>
          </p:cNvPr>
          <p:cNvSpPr/>
          <p:nvPr/>
        </p:nvSpPr>
        <p:spPr>
          <a:xfrm>
            <a:off x="7570544" y="1825704"/>
            <a:ext cx="13927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 0</a:t>
            </a:r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271ABD47-BB7F-4D06-8881-A0CB63BF43FA}"/>
              </a:ext>
            </a:extLst>
          </p:cNvPr>
          <p:cNvSpPr/>
          <p:nvPr/>
        </p:nvSpPr>
        <p:spPr>
          <a:xfrm>
            <a:off x="9908297" y="2113382"/>
            <a:ext cx="649725" cy="650034"/>
          </a:xfrm>
          <a:prstGeom prst="plus">
            <a:avLst>
              <a:gd name="adj" fmla="val 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03AB4-501A-47DD-A084-27CDB2136A11}"/>
              </a:ext>
            </a:extLst>
          </p:cNvPr>
          <p:cNvSpPr/>
          <p:nvPr/>
        </p:nvSpPr>
        <p:spPr>
          <a:xfrm>
            <a:off x="10451360" y="2161210"/>
            <a:ext cx="173171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10000</a:t>
            </a:r>
            <a:endParaRPr lang="en-US" altLang="ko-KR" sz="3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3BC8A0-6C21-4E66-A8CB-2254837D61C8}"/>
              </a:ext>
            </a:extLst>
          </p:cNvPr>
          <p:cNvSpPr/>
          <p:nvPr/>
        </p:nvSpPr>
        <p:spPr>
          <a:xfrm>
            <a:off x="8896736" y="3468279"/>
            <a:ext cx="1259633" cy="276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U자형 19">
            <a:extLst>
              <a:ext uri="{FF2B5EF4-FFF2-40B4-BE49-F238E27FC236}">
                <a16:creationId xmlns:a16="http://schemas.microsoft.com/office/drawing/2014/main" id="{2C5101E1-3462-40DA-BBD0-1D0CE9AB9E43}"/>
              </a:ext>
            </a:extLst>
          </p:cNvPr>
          <p:cNvSpPr/>
          <p:nvPr/>
        </p:nvSpPr>
        <p:spPr>
          <a:xfrm rot="10800000">
            <a:off x="8770776" y="3807282"/>
            <a:ext cx="1459916" cy="936755"/>
          </a:xfrm>
          <a:prstGeom prst="uturnArrow">
            <a:avLst>
              <a:gd name="adj1" fmla="val 23540"/>
              <a:gd name="adj2" fmla="val 24270"/>
              <a:gd name="adj3" fmla="val 25000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E7155B-9103-4E60-BF52-EF03EC40F67C}"/>
              </a:ext>
            </a:extLst>
          </p:cNvPr>
          <p:cNvSpPr/>
          <p:nvPr/>
        </p:nvSpPr>
        <p:spPr>
          <a:xfrm>
            <a:off x="10243391" y="5889359"/>
            <a:ext cx="1259633" cy="276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506A2-E3F2-4FB3-8495-686D1308101E}"/>
              </a:ext>
            </a:extLst>
          </p:cNvPr>
          <p:cNvSpPr/>
          <p:nvPr/>
        </p:nvSpPr>
        <p:spPr>
          <a:xfrm>
            <a:off x="10017407" y="5333803"/>
            <a:ext cx="13927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 16</a:t>
            </a:r>
          </a:p>
        </p:txBody>
      </p:sp>
    </p:spTree>
    <p:extLst>
      <p:ext uri="{BB962C8B-B14F-4D97-AF65-F5344CB8AC3E}">
        <p14:creationId xmlns:p14="http://schemas.microsoft.com/office/powerpoint/2010/main" val="38718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BDE-0869-4BA5-BDAC-8A320CA9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변수와 상수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F01BBAA-8748-44D5-96F1-78A5CEB5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9626" y="2438399"/>
            <a:ext cx="4488063" cy="3124200"/>
          </a:xfrm>
          <a:prstGeom prst="rect">
            <a:avLst/>
          </a:prstGeom>
        </p:spPr>
      </p:pic>
      <p:sp>
        <p:nvSpPr>
          <p:cNvPr id="4" name="정육면체 3">
            <a:extLst>
              <a:ext uri="{FF2B5EF4-FFF2-40B4-BE49-F238E27FC236}">
                <a16:creationId xmlns:a16="http://schemas.microsoft.com/office/drawing/2014/main" id="{B2E070A7-E211-4EF5-87CE-EE4C7F72B2D1}"/>
              </a:ext>
            </a:extLst>
          </p:cNvPr>
          <p:cNvSpPr/>
          <p:nvPr/>
        </p:nvSpPr>
        <p:spPr>
          <a:xfrm>
            <a:off x="2076976" y="3429000"/>
            <a:ext cx="1450801" cy="11147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=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7917319-968C-40CE-ADAD-FF897DDA2F1B}"/>
              </a:ext>
            </a:extLst>
          </p:cNvPr>
          <p:cNvSpPr/>
          <p:nvPr/>
        </p:nvSpPr>
        <p:spPr>
          <a:xfrm>
            <a:off x="2397967" y="2967135"/>
            <a:ext cx="839755" cy="877077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0DB991DC-A16E-4ED0-ABFE-1073861623CE}"/>
              </a:ext>
            </a:extLst>
          </p:cNvPr>
          <p:cNvSpPr/>
          <p:nvPr/>
        </p:nvSpPr>
        <p:spPr>
          <a:xfrm>
            <a:off x="4590661" y="3778006"/>
            <a:ext cx="677242" cy="8770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AC9FE5E-54C0-440C-805B-8A5826A84044}"/>
              </a:ext>
            </a:extLst>
          </p:cNvPr>
          <p:cNvSpPr/>
          <p:nvPr/>
        </p:nvSpPr>
        <p:spPr>
          <a:xfrm>
            <a:off x="3237722" y="2153703"/>
            <a:ext cx="2377412" cy="8770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491264D2-829A-4FD4-949E-25F98303D75F}"/>
              </a:ext>
            </a:extLst>
          </p:cNvPr>
          <p:cNvSpPr/>
          <p:nvPr/>
        </p:nvSpPr>
        <p:spPr>
          <a:xfrm>
            <a:off x="1283745" y="4766387"/>
            <a:ext cx="4488063" cy="8770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70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43F6-550D-4165-A6A5-7DC39B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long</a:t>
            </a:r>
            <a:r>
              <a:rPr lang="ko-KR" altLang="en-US" dirty="0"/>
              <a:t>의 바이트 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6467F-E3C1-4382-A50B-683AC07A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2202697"/>
            <a:ext cx="5253135" cy="4062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A06F80-EA0A-43D5-9400-0B01EC09D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79" y="4725136"/>
            <a:ext cx="2840093" cy="1914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37F2B-3C38-4381-829D-BCCE7F60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1" y="1869500"/>
            <a:ext cx="3534268" cy="1914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D1856D-2051-464F-B690-B42825D85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93" y="4233838"/>
            <a:ext cx="353426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16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9B21-69B9-45D5-9ED6-D1FE28F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pirntf</a:t>
            </a:r>
            <a:r>
              <a:rPr lang="en-US" altLang="ko-KR" dirty="0"/>
              <a:t>(“”)</a:t>
            </a:r>
            <a:r>
              <a:rPr lang="ko-KR" altLang="en-US" dirty="0"/>
              <a:t>안에서 </a:t>
            </a:r>
            <a:r>
              <a:rPr lang="en-US" altLang="ko-KR" dirty="0"/>
              <a:t>%%</a:t>
            </a:r>
            <a:r>
              <a:rPr lang="ko-KR" altLang="en-US" dirty="0"/>
              <a:t>를 쓰면 </a:t>
            </a:r>
            <a:r>
              <a:rPr lang="en-US" altLang="ko-KR" dirty="0"/>
              <a:t>%</a:t>
            </a:r>
            <a:r>
              <a:rPr lang="ko-KR" altLang="en-US" dirty="0"/>
              <a:t>로만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175D8-7D6B-48E3-A414-F73D43E9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419602"/>
            <a:ext cx="10018713" cy="3124201"/>
          </a:xfrm>
        </p:spPr>
        <p:txBody>
          <a:bodyPr/>
          <a:lstStyle/>
          <a:p>
            <a:r>
              <a:rPr lang="en-US" altLang="ko-KR" dirty="0"/>
              <a:t>\</a:t>
            </a:r>
            <a:r>
              <a:rPr lang="ko-KR" altLang="en-US" dirty="0"/>
              <a:t>는 문자열 안에서 제어문자를 사용하지 않도록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r>
              <a:rPr lang="en-US" altLang="ko-KR" dirty="0"/>
              <a:t>%%</a:t>
            </a:r>
            <a:r>
              <a:rPr lang="ko-KR" altLang="en-US" dirty="0"/>
              <a:t>는 제어문자가 아니므로 다른 방법이 필요함</a:t>
            </a:r>
            <a:endParaRPr lang="en-US" altLang="ko-KR" dirty="0"/>
          </a:p>
          <a:p>
            <a:pPr lvl="1"/>
            <a:r>
              <a:rPr lang="ko-KR" altLang="en-US" dirty="0"/>
              <a:t>그래서 </a:t>
            </a:r>
            <a:r>
              <a:rPr lang="en-US" altLang="ko-KR" dirty="0" err="1"/>
              <a:t>printf</a:t>
            </a:r>
            <a:r>
              <a:rPr lang="ko-KR" altLang="en-US" dirty="0"/>
              <a:t>안에서 </a:t>
            </a:r>
            <a:r>
              <a:rPr lang="en-US" altLang="ko-KR" dirty="0"/>
              <a:t>%%</a:t>
            </a:r>
            <a:r>
              <a:rPr lang="ko-KR" altLang="en-US" dirty="0"/>
              <a:t>를 </a:t>
            </a:r>
            <a:r>
              <a:rPr lang="en-US" altLang="ko-KR" dirty="0"/>
              <a:t>%</a:t>
            </a:r>
            <a:r>
              <a:rPr lang="ko-KR" altLang="en-US" dirty="0"/>
              <a:t>로 쓰기로 약속함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54668-01E3-477A-9691-8E685B0E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57" y="2901042"/>
            <a:ext cx="3801303" cy="10559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F60FE1A-ED04-40C6-9135-56980B15F4F1}"/>
                  </a:ext>
                </a:extLst>
              </p14:cNvPr>
              <p14:cNvContentPartPr/>
              <p14:nvPr/>
            </p14:nvContentPartPr>
            <p14:xfrm>
              <a:off x="4502160" y="1727280"/>
              <a:ext cx="4692960" cy="2629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F60FE1A-ED04-40C6-9135-56980B15F4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2800" y="1717920"/>
                <a:ext cx="4711680" cy="26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002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F9B19-CDCA-466A-A074-0174534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(“”)</a:t>
            </a:r>
            <a:r>
              <a:rPr lang="ko-KR" altLang="en-US" dirty="0"/>
              <a:t>를 여러 번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ko-KR" altLang="en-US" dirty="0" err="1"/>
              <a:t>엔터를</a:t>
            </a:r>
            <a:r>
              <a:rPr lang="ko-KR" altLang="en-US" dirty="0"/>
              <a:t> 입력으로 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2A3D5-9B6D-4A8A-B348-6AE77F21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4281195"/>
            <a:ext cx="10018713" cy="3124201"/>
          </a:xfrm>
        </p:spPr>
        <p:txBody>
          <a:bodyPr/>
          <a:lstStyle/>
          <a:p>
            <a:r>
              <a:rPr lang="ko-KR" altLang="en-US" dirty="0" err="1"/>
              <a:t>엔터를</a:t>
            </a:r>
            <a:r>
              <a:rPr lang="ko-KR" altLang="en-US" dirty="0"/>
              <a:t> 입력으로 인지하므로 </a:t>
            </a:r>
            <a:r>
              <a:rPr lang="en-US" altLang="ko-KR" dirty="0" err="1"/>
              <a:t>scanf</a:t>
            </a:r>
            <a:r>
              <a:rPr lang="ko-KR" altLang="en-US" dirty="0"/>
              <a:t>를 여러 번 </a:t>
            </a:r>
            <a:r>
              <a:rPr lang="ko-KR" altLang="en-US" dirty="0" err="1"/>
              <a:t>쓸때</a:t>
            </a:r>
            <a:r>
              <a:rPr lang="ko-KR" altLang="en-US" dirty="0"/>
              <a:t> 스페이스바를 앞에 써준다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scanf</a:t>
            </a:r>
            <a:r>
              <a:rPr lang="en-US" altLang="ko-KR" dirty="0"/>
              <a:t>(“ %d”, &amp;a); </a:t>
            </a:r>
            <a:r>
              <a:rPr lang="en-US" altLang="ko-KR" dirty="0" err="1"/>
              <a:t>scanf</a:t>
            </a:r>
            <a:r>
              <a:rPr lang="en-US" altLang="ko-KR" dirty="0"/>
              <a:t>(“ %d”, &amp;b);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189078-B812-43E7-A101-3E94E8CF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112993"/>
            <a:ext cx="3451423" cy="21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9E8F-14B5-46DD-8736-DD24802B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변수와 상수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46EFB1-0558-44DA-ABC5-72431797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2800" y="2226732"/>
            <a:ext cx="8026399" cy="36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1372-8556-4D8C-B6BC-61E31AF6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자료형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C191A5-F1D7-4003-B0EC-3D4C5B60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4267" y="2325511"/>
            <a:ext cx="8816621" cy="37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7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4DAD1-9FF4-437F-BB70-F5E92EBE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자료형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8BA7BA-BAC3-43BF-849D-3015A011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1943098"/>
            <a:ext cx="3344460" cy="9906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4CE53-917A-404A-8506-41179DF08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2" y="3273778"/>
            <a:ext cx="5019038" cy="325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E36147-0ED4-4A27-9A3E-8DC270D79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70066"/>
            <a:ext cx="5407024" cy="40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1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B3E50-4966-4C27-9E84-8D5C77E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자료형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B51CAE-700E-49D2-B426-B015B6979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043" y="2156178"/>
            <a:ext cx="5192536" cy="401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04A073-D510-4614-AAE7-1C1A03B26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86" y="2438399"/>
            <a:ext cx="482984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0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DF73B845D6A4485991B8562366B72" ma:contentTypeVersion="2" ma:contentTypeDescription="새 문서를 만듭니다." ma:contentTypeScope="" ma:versionID="cb5dc5fd24ff9d416778a78001ce1002">
  <xsd:schema xmlns:xsd="http://www.w3.org/2001/XMLSchema" xmlns:xs="http://www.w3.org/2001/XMLSchema" xmlns:p="http://schemas.microsoft.com/office/2006/metadata/properties" xmlns:ns3="55c69fcb-b9bc-4fca-a85a-a8cb63d0d9cf" targetNamespace="http://schemas.microsoft.com/office/2006/metadata/properties" ma:root="true" ma:fieldsID="c147f6dc40fc955f84f64996c2e0ba3f" ns3:_="">
    <xsd:import namespace="55c69fcb-b9bc-4fca-a85a-a8cb63d0d9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c69fcb-b9bc-4fca-a85a-a8cb63d0d9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55c69fcb-b9bc-4fca-a85a-a8cb63d0d9cf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23332B-6B1F-48B9-897C-706D930271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c69fcb-b9bc-4fca-a85a-a8cb63d0d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와이드스크린</PresentationFormat>
  <Paragraphs>146</Paragraphs>
  <Slides>52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Calibri</vt:lpstr>
      <vt:lpstr>Corbel</vt:lpstr>
      <vt:lpstr>시차</vt:lpstr>
      <vt:lpstr>C 세미나 #2</vt:lpstr>
      <vt:lpstr>목차</vt:lpstr>
      <vt:lpstr>Chapter4 변수와 자료형</vt:lpstr>
      <vt:lpstr>4.1 변수와 상수</vt:lpstr>
      <vt:lpstr>4.1 변수와 상수</vt:lpstr>
      <vt:lpstr>4.1 변수와 상수</vt:lpstr>
      <vt:lpstr>4.2 자료형</vt:lpstr>
      <vt:lpstr>4.2 자료형</vt:lpstr>
      <vt:lpstr>4.2 자료형</vt:lpstr>
      <vt:lpstr>4.3 변수의 이름짓기</vt:lpstr>
      <vt:lpstr>4.3 변수의 이름 짓기</vt:lpstr>
      <vt:lpstr>4.3 변수의 이름 짓기</vt:lpstr>
      <vt:lpstr>4.4 변수 선언과 사용</vt:lpstr>
      <vt:lpstr>4.4 변수 선언과 사용</vt:lpstr>
      <vt:lpstr>4.4 변수 선언과 사용</vt:lpstr>
      <vt:lpstr>4.5 정수형</vt:lpstr>
      <vt:lpstr>4.5 정수형</vt:lpstr>
      <vt:lpstr>4.5 정수형</vt:lpstr>
      <vt:lpstr>4.5 정수형</vt:lpstr>
      <vt:lpstr>4.5 정수형</vt:lpstr>
      <vt:lpstr>4.6 부동 소수점 형</vt:lpstr>
      <vt:lpstr>4.6 부동 소수점 형</vt:lpstr>
      <vt:lpstr>4.6 부동 소수점형</vt:lpstr>
      <vt:lpstr>4.6 부동 소수점형</vt:lpstr>
      <vt:lpstr>4.6 부동 소수점형</vt:lpstr>
      <vt:lpstr>4.6 부동 소수점형</vt:lpstr>
      <vt:lpstr>4.7 문자형</vt:lpstr>
      <vt:lpstr>4.7 문자형</vt:lpstr>
      <vt:lpstr>4.7 문자형</vt:lpstr>
      <vt:lpstr>Chapter5 수식과 연산자</vt:lpstr>
      <vt:lpstr>5.1 수식과 연산자의 개념</vt:lpstr>
      <vt:lpstr>5.2 산술 연산자</vt:lpstr>
      <vt:lpstr>5.3 대입 연산자</vt:lpstr>
      <vt:lpstr>5.3 대입 연산자</vt:lpstr>
      <vt:lpstr>5.4 형변환</vt:lpstr>
      <vt:lpstr>5.4 형변환</vt:lpstr>
      <vt:lpstr>5.5 관계 연산자</vt:lpstr>
      <vt:lpstr>5.6 논리 연산자</vt:lpstr>
      <vt:lpstr>5.7 조건 연산자</vt:lpstr>
      <vt:lpstr>5.8 콤마 연산자</vt:lpstr>
      <vt:lpstr>5.9 비트 단위 연산자</vt:lpstr>
      <vt:lpstr>5.10 연산자의 우선 순위와 결합 규칙</vt:lpstr>
      <vt:lpstr>5.10 연산자의 우선 순위와 결합 규칙</vt:lpstr>
      <vt:lpstr>문제</vt:lpstr>
      <vt:lpstr>4장 Exercise 14</vt:lpstr>
      <vt:lpstr>5장 Q&amp;A 1</vt:lpstr>
      <vt:lpstr>5장 Programming 11</vt:lpstr>
      <vt:lpstr>의문점</vt:lpstr>
      <vt:lpstr>다운 캐스팅과 오버플로</vt:lpstr>
      <vt:lpstr>자료형 long의 바이트 수</vt:lpstr>
      <vt:lpstr>pirntf(“”)안에서 %%를 쓰면 %로만 출력</vt:lpstr>
      <vt:lpstr>scanf(“”)를 여러 번 쓸때 엔터를 입력으로 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2020-04-08T17:03:11Z</dcterms:created>
  <dcterms:modified xsi:type="dcterms:W3CDTF">2020-04-16T17:38:52Z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0x010100F5CDF73B845D6A4485991B8562366B72</vt:lpwstr>
  </property>
</Properties>
</file>