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68" r:id="rId5"/>
    <p:sldId id="279" r:id="rId6"/>
    <p:sldId id="269" r:id="rId7"/>
    <p:sldId id="280" r:id="rId8"/>
    <p:sldId id="270" r:id="rId9"/>
    <p:sldId id="271" r:id="rId10"/>
    <p:sldId id="281" r:id="rId11"/>
    <p:sldId id="272" r:id="rId12"/>
    <p:sldId id="282" r:id="rId13"/>
    <p:sldId id="275" r:id="rId14"/>
    <p:sldId id="284" r:id="rId15"/>
    <p:sldId id="276" r:id="rId16"/>
    <p:sldId id="266" r:id="rId17"/>
    <p:sldId id="278" r:id="rId18"/>
    <p:sldId id="265" r:id="rId19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2C8D"/>
    <a:srgbClr val="E94716"/>
    <a:srgbClr val="EA5522"/>
    <a:srgbClr val="EA5514"/>
    <a:srgbClr val="F8B500"/>
    <a:srgbClr val="9F9FA0"/>
    <a:srgbClr val="4D2D8D"/>
    <a:srgbClr val="5C3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60"/>
  </p:normalViewPr>
  <p:slideViewPr>
    <p:cSldViewPr>
      <p:cViewPr varScale="1">
        <p:scale>
          <a:sx n="98" d="100"/>
          <a:sy n="98" d="100"/>
        </p:scale>
        <p:origin x="1500" y="84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한글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pho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43316" y="1334540"/>
            <a:ext cx="8068931" cy="4527955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0" y="1116000"/>
            <a:ext cx="9819781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70000" y="252000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870000" y="6920749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300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텍스트 개체 틀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글쓴이</a:t>
            </a:r>
          </a:p>
        </p:txBody>
      </p:sp>
      <p:sp>
        <p:nvSpPr>
          <p:cNvPr id="26" name="타원 25"/>
          <p:cNvSpPr/>
          <p:nvPr userDrawn="1"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영문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ho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43316" y="1334540"/>
            <a:ext cx="8068931" cy="4527955"/>
          </a:xfrm>
          <a:prstGeom prst="rect">
            <a:avLst/>
          </a:prstGeom>
        </p:spPr>
      </p:pic>
      <p:sp>
        <p:nvSpPr>
          <p:cNvPr id="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1772416"/>
            <a:ext cx="9929880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000"/>
              </a:lnSpc>
              <a:buNone/>
              <a:defRPr sz="10400" b="1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app.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develop –</a:t>
            </a:r>
          </a:p>
          <a:p>
            <a:pPr lvl="0"/>
            <a:r>
              <a:rPr lang="en-US" altLang="ko-KR" dirty="0" err="1"/>
              <a:t>ment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3870000" y="252000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70000" y="6920749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300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텍스트 개체 틀 20"/>
          <p:cNvSpPr>
            <a:spLocks noGrp="1"/>
          </p:cNvSpPr>
          <p:nvPr>
            <p:ph type="body" sz="quarter" idx="12" hasCustomPrompt="1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글쓴이</a:t>
            </a:r>
          </a:p>
        </p:txBody>
      </p:sp>
      <p:sp>
        <p:nvSpPr>
          <p:cNvPr id="10" name="타원 9"/>
          <p:cNvSpPr/>
          <p:nvPr userDrawn="1"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12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iphone_whi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25082" y="3744118"/>
            <a:ext cx="2116262" cy="3177425"/>
          </a:xfrm>
          <a:prstGeom prst="rect">
            <a:avLst/>
          </a:prstGeom>
        </p:spPr>
      </p:pic>
      <p:cxnSp>
        <p:nvCxnSpPr>
          <p:cNvPr id="6" name="직선 연결선 5"/>
          <p:cNvCxnSpPr/>
          <p:nvPr userDrawn="1"/>
        </p:nvCxnSpPr>
        <p:spPr>
          <a:xfrm>
            <a:off x="3690000" y="241200"/>
            <a:ext cx="3600000" cy="1588"/>
          </a:xfrm>
          <a:prstGeom prst="line">
            <a:avLst/>
          </a:prstGeom>
          <a:ln w="381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9846000" y="2556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9846000" y="24480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9846000" y="46368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9941400" y="452594"/>
            <a:ext cx="360000" cy="1800000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90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</a:p>
        </p:txBody>
      </p:sp>
      <p:sp>
        <p:nvSpPr>
          <p:cNvPr id="15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9941400" y="2643194"/>
            <a:ext cx="360000" cy="1800000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90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3703637" y="378001"/>
            <a:ext cx="3600000" cy="44507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700"/>
              </a:lnSpc>
              <a:buNone/>
              <a:defRPr sz="15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21" name="그림 20" descr="mark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91109" y="5679307"/>
            <a:ext cx="584208" cy="823572"/>
          </a:xfrm>
          <a:prstGeom prst="rect">
            <a:avLst/>
          </a:prstGeom>
        </p:spPr>
      </p:pic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0" y="1116000"/>
            <a:ext cx="6789202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EA5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8209" y="124865"/>
            <a:ext cx="850393" cy="844230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err="1"/>
              <a:t>projec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  <p:pic>
        <p:nvPicPr>
          <p:cNvPr id="7" name="그림 6" descr="ba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arrow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1078669"/>
            <a:ext cx="8494513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contents.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989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01.  </a:t>
            </a:r>
            <a:r>
              <a:rPr lang="ko-KR" altLang="en-US" dirty="0"/>
              <a:t>목차 </a:t>
            </a:r>
            <a:endParaRPr lang="en-US" altLang="ko-KR" dirty="0"/>
          </a:p>
          <a:p>
            <a:pPr lvl="0"/>
            <a:r>
              <a:rPr lang="en-US" altLang="ko-KR" dirty="0"/>
              <a:t>02.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03.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04.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05.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06.  </a:t>
            </a:r>
            <a:r>
              <a:rPr lang="ko-KR" altLang="en-US" dirty="0"/>
              <a:t>목차</a:t>
            </a:r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27" name="타원 26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29" name="텍스트 개체 틀 24"/>
          <p:cNvSpPr>
            <a:spLocks noGrp="1"/>
          </p:cNvSpPr>
          <p:nvPr>
            <p:ph type="body" sz="quarter" idx="14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800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33" name="타원 32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35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핵심기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989"/>
            <a:ext cx="8496000" cy="803278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01.</a:t>
            </a:r>
          </a:p>
          <a:p>
            <a:pPr lvl="0"/>
            <a:r>
              <a:rPr lang="ko-KR" altLang="en-US" dirty="0"/>
              <a:t>핵심 기능</a:t>
            </a:r>
            <a:endParaRPr lang="en-US" altLang="ko-KR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5C3A93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39999" y="28656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3525044"/>
            <a:ext cx="8496000" cy="803282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02.</a:t>
            </a:r>
          </a:p>
          <a:p>
            <a:pPr lvl="0"/>
            <a:r>
              <a:rPr lang="ko-KR" altLang="en-US" dirty="0"/>
              <a:t>핵심 기능</a:t>
            </a:r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999" y="44352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5095099"/>
            <a:ext cx="8496000" cy="803286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03.</a:t>
            </a:r>
          </a:p>
          <a:p>
            <a:pPr lvl="0"/>
            <a:r>
              <a:rPr lang="ko-KR" altLang="en-US" dirty="0"/>
              <a:t>핵심 기능</a:t>
            </a:r>
          </a:p>
        </p:txBody>
      </p:sp>
      <p:sp>
        <p:nvSpPr>
          <p:cNvPr id="19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539999" y="60048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26" name="타원 25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인터페이스, 디자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6706801"/>
            <a:ext cx="8496000" cy="16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1" baseline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801"/>
            <a:ext cx="8496000" cy="766954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28" name="타원 27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30" name="텍스트 개체 틀 24"/>
          <p:cNvSpPr>
            <a:spLocks noGrp="1"/>
          </p:cNvSpPr>
          <p:nvPr>
            <p:ph type="body" sz="quarter" idx="15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5" r:id="rId3"/>
    <p:sldLayoutId id="2147483656" r:id="rId4"/>
    <p:sldLayoutId id="2147483650" r:id="rId5"/>
    <p:sldLayoutId id="2147483652" r:id="rId6"/>
    <p:sldLayoutId id="2147483651" r:id="rId7"/>
    <p:sldLayoutId id="2147483654" r:id="rId8"/>
  </p:sldLayoutIdLst>
  <p:transition spd="slow">
    <p:cover/>
  </p:transition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3869999" y="297846"/>
            <a:ext cx="6480000" cy="288000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언어세미나 </a:t>
            </a:r>
            <a:r>
              <a:rPr lang="en-US" altLang="ko-KR" dirty="0"/>
              <a:t>6</a:t>
            </a:r>
            <a:r>
              <a:rPr lang="ko-KR" altLang="en-US" dirty="0"/>
              <a:t>번째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3869999" y="6996340"/>
            <a:ext cx="6480000" cy="180000"/>
          </a:xfrm>
        </p:spPr>
        <p:txBody>
          <a:bodyPr/>
          <a:lstStyle/>
          <a:p>
            <a:r>
              <a:rPr lang="en-US" altLang="ko-KR" dirty="0"/>
              <a:t>2020-05-21 20171655 </a:t>
            </a:r>
            <a:r>
              <a:rPr lang="ko-KR" altLang="en-US" dirty="0"/>
              <a:t>이국준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세미나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#6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5954D6-19D5-4E02-8F5E-A29DAC427A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000" y="616106"/>
            <a:ext cx="9271196" cy="620713"/>
          </a:xfrm>
        </p:spPr>
        <p:txBody>
          <a:bodyPr/>
          <a:lstStyle/>
          <a:p>
            <a:r>
              <a:rPr lang="en-US" altLang="ko-KR" dirty="0"/>
              <a:t>11.4 Code – pointer_arith3.c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FFCCE9-E309-4B22-9F59-246A3455D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5BFF250-DACF-43F5-8137-BDFEEBC1C0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3F2896-55E0-4268-95EA-02DCBBDAD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82" y="1584387"/>
            <a:ext cx="4963218" cy="47536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B2DC76-BD27-4E44-A4A7-1D923437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732" y="1644892"/>
            <a:ext cx="866896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1651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BB906F-C653-4D4D-B018-8944FF0FC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문서제목 </a:t>
            </a:r>
            <a:r>
              <a:rPr lang="en-US" altLang="ko-KR" dirty="0"/>
              <a:t>– C</a:t>
            </a:r>
            <a:r>
              <a:rPr lang="ko-KR" altLang="en-US" dirty="0"/>
              <a:t>세미나 </a:t>
            </a:r>
            <a:r>
              <a:rPr lang="en-US" altLang="ko-KR" dirty="0"/>
              <a:t># 6</a:t>
            </a:r>
          </a:p>
          <a:p>
            <a:r>
              <a:rPr lang="ko-KR" altLang="en-US" dirty="0"/>
              <a:t>정보통신공학과 </a:t>
            </a:r>
            <a:r>
              <a:rPr lang="en-US" altLang="ko-KR" dirty="0"/>
              <a:t>20171655 </a:t>
            </a:r>
            <a:r>
              <a:rPr lang="ko-KR" altLang="en-US" dirty="0"/>
              <a:t>이국준</a:t>
            </a:r>
          </a:p>
          <a:p>
            <a:endParaRPr lang="ko-KR" altLang="en-US" dirty="0"/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719DDA49-3B1A-4656-911C-5205B016D0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000" y="468263"/>
            <a:ext cx="9199188" cy="620713"/>
          </a:xfrm>
        </p:spPr>
        <p:txBody>
          <a:bodyPr/>
          <a:lstStyle/>
          <a:p>
            <a:r>
              <a:rPr lang="en-US" altLang="ko-KR" dirty="0"/>
              <a:t>11.5 </a:t>
            </a:r>
            <a:r>
              <a:rPr lang="ko-KR" altLang="en-US" dirty="0"/>
              <a:t>포인터와 배열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08955A-69A7-4C01-88B3-2073EF84CAE1}"/>
              </a:ext>
            </a:extLst>
          </p:cNvPr>
          <p:cNvSpPr/>
          <p:nvPr/>
        </p:nvSpPr>
        <p:spPr>
          <a:xfrm>
            <a:off x="270136" y="1584387"/>
            <a:ext cx="26725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포인터와 배열의 관계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6942CC-982A-403F-9660-9D2E2951D727}"/>
              </a:ext>
            </a:extLst>
          </p:cNvPr>
          <p:cNvSpPr/>
          <p:nvPr/>
        </p:nvSpPr>
        <p:spPr>
          <a:xfrm>
            <a:off x="666180" y="2079798"/>
            <a:ext cx="32415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배열의 이름은 포인터이다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922375-EFE3-46B6-9431-D6B18A5122D5}"/>
              </a:ext>
            </a:extLst>
          </p:cNvPr>
          <p:cNvSpPr/>
          <p:nvPr/>
        </p:nvSpPr>
        <p:spPr>
          <a:xfrm>
            <a:off x="4795806" y="2079798"/>
            <a:ext cx="4283545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ko-KR" alt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배열의 이름은 배열이 시작되는 주소와 같다</a:t>
            </a:r>
            <a:r>
              <a:rPr lang="en-US" altLang="ko-KR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81F4BE-0878-47BF-A284-5E1E584557ED}"/>
              </a:ext>
            </a:extLst>
          </p:cNvPr>
          <p:cNvCxnSpPr>
            <a:stCxn id="2" idx="3"/>
          </p:cNvCxnSpPr>
          <p:nvPr/>
        </p:nvCxnSpPr>
        <p:spPr>
          <a:xfrm>
            <a:off x="3907772" y="2279853"/>
            <a:ext cx="790856" cy="0"/>
          </a:xfrm>
          <a:prstGeom prst="straightConnector1">
            <a:avLst/>
          </a:prstGeom>
          <a:ln w="63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22F6A5-0088-4143-85D9-FCC550AD5F95}"/>
              </a:ext>
            </a:extLst>
          </p:cNvPr>
          <p:cNvSpPr/>
          <p:nvPr/>
        </p:nvSpPr>
        <p:spPr>
          <a:xfrm>
            <a:off x="846200" y="2636765"/>
            <a:ext cx="1149674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&amp;A[0] = A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D5AE8D-1E5A-4ACA-A63C-4EA0E7FEB5EA}"/>
              </a:ext>
            </a:extLst>
          </p:cNvPr>
          <p:cNvSpPr/>
          <p:nvPr/>
        </p:nvSpPr>
        <p:spPr>
          <a:xfrm>
            <a:off x="2340524" y="2636765"/>
            <a:ext cx="1407758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&amp;A[1] = A+1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4DDA4F-4E5B-4C1D-9FDD-8372B62B9EA0}"/>
              </a:ext>
            </a:extLst>
          </p:cNvPr>
          <p:cNvSpPr/>
          <p:nvPr/>
        </p:nvSpPr>
        <p:spPr>
          <a:xfrm>
            <a:off x="846200" y="3170685"/>
            <a:ext cx="1049967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A[0] = *A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E34FE7-8701-4918-B923-07D736444C7C}"/>
              </a:ext>
            </a:extLst>
          </p:cNvPr>
          <p:cNvSpPr/>
          <p:nvPr/>
        </p:nvSpPr>
        <p:spPr>
          <a:xfrm>
            <a:off x="2320342" y="3170685"/>
            <a:ext cx="1308050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A[1] = *A+1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30A8A0-29A0-4DA6-9EB1-B35715B15467}"/>
              </a:ext>
            </a:extLst>
          </p:cNvPr>
          <p:cNvSpPr/>
          <p:nvPr/>
        </p:nvSpPr>
        <p:spPr>
          <a:xfrm>
            <a:off x="4096065" y="2636765"/>
            <a:ext cx="336952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358D7A-640C-45F2-890C-4EEB9BD4008D}"/>
              </a:ext>
            </a:extLst>
          </p:cNvPr>
          <p:cNvSpPr/>
          <p:nvPr/>
        </p:nvSpPr>
        <p:spPr>
          <a:xfrm>
            <a:off x="4096065" y="3170685"/>
            <a:ext cx="336952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EFD9D4-269C-4668-B9DC-932185CD9773}"/>
              </a:ext>
            </a:extLst>
          </p:cNvPr>
          <p:cNvSpPr/>
          <p:nvPr/>
        </p:nvSpPr>
        <p:spPr>
          <a:xfrm>
            <a:off x="4775477" y="2636765"/>
            <a:ext cx="336952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C4BBF0-5134-4F00-A6B0-D58F11815F75}"/>
              </a:ext>
            </a:extLst>
          </p:cNvPr>
          <p:cNvSpPr/>
          <p:nvPr/>
        </p:nvSpPr>
        <p:spPr>
          <a:xfrm>
            <a:off x="5448551" y="2636765"/>
            <a:ext cx="336952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62D2CC-DC14-498E-A178-DC1564D7CB7A}"/>
              </a:ext>
            </a:extLst>
          </p:cNvPr>
          <p:cNvSpPr/>
          <p:nvPr/>
        </p:nvSpPr>
        <p:spPr>
          <a:xfrm>
            <a:off x="6127963" y="2636765"/>
            <a:ext cx="336952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63C029-0C57-45F3-B46D-C034BAA3BEC5}"/>
              </a:ext>
            </a:extLst>
          </p:cNvPr>
          <p:cNvSpPr/>
          <p:nvPr/>
        </p:nvSpPr>
        <p:spPr>
          <a:xfrm>
            <a:off x="4775477" y="3170685"/>
            <a:ext cx="336952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F66916-735B-4DC1-93AE-2889F946EE40}"/>
              </a:ext>
            </a:extLst>
          </p:cNvPr>
          <p:cNvSpPr/>
          <p:nvPr/>
        </p:nvSpPr>
        <p:spPr>
          <a:xfrm>
            <a:off x="5448551" y="3170685"/>
            <a:ext cx="336952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C7D33D-FCED-4536-A4C2-F67025B2B401}"/>
              </a:ext>
            </a:extLst>
          </p:cNvPr>
          <p:cNvSpPr/>
          <p:nvPr/>
        </p:nvSpPr>
        <p:spPr>
          <a:xfrm>
            <a:off x="6127963" y="3170685"/>
            <a:ext cx="336952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74F69-912C-49C5-97EF-51D5671A5C94}"/>
              </a:ext>
            </a:extLst>
          </p:cNvPr>
          <p:cNvSpPr/>
          <p:nvPr/>
        </p:nvSpPr>
        <p:spPr>
          <a:xfrm>
            <a:off x="6709722" y="2806042"/>
            <a:ext cx="2326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포인터는 배열처럼</a:t>
            </a:r>
            <a:endParaRPr lang="en-US" altLang="ko-KR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ko-KR" alt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사용할 수 있다</a:t>
            </a:r>
            <a:r>
              <a:rPr lang="en-US" altLang="ko-KR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CDA82B-BF6A-4DEF-9467-8F61D42E8812}"/>
              </a:ext>
            </a:extLst>
          </p:cNvPr>
          <p:cNvSpPr/>
          <p:nvPr/>
        </p:nvSpPr>
        <p:spPr>
          <a:xfrm>
            <a:off x="270136" y="3780631"/>
            <a:ext cx="25058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포인터 사용의 장점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9A13DB-09D0-4619-844C-B5F70243BDD5}"/>
              </a:ext>
            </a:extLst>
          </p:cNvPr>
          <p:cNvSpPr/>
          <p:nvPr/>
        </p:nvSpPr>
        <p:spPr>
          <a:xfrm>
            <a:off x="666180" y="4276042"/>
            <a:ext cx="82862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큰 데이터를 다를 경우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포인터를 이용하면 효율적으로 사용할 수 있다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배열은 포인터 상수때문에 접근하기 힘들다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F51B6-5172-48AB-AE49-285033B9D21F}"/>
              </a:ext>
            </a:extLst>
          </p:cNvPr>
          <p:cNvSpPr/>
          <p:nvPr/>
        </p:nvSpPr>
        <p:spPr>
          <a:xfrm>
            <a:off x="666181" y="4997595"/>
            <a:ext cx="82862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배열을 포인터 상수라고 하며</a:t>
            </a:r>
            <a:r>
              <a:rPr lang="en-US" altLang="ko-K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</a:t>
            </a:r>
          </a:p>
          <a:p>
            <a:r>
              <a:rPr lang="ko-KR" altLang="en-US" sz="2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메모리 상으로 붙어 있기 때문에 배열의 주소를 변경하면 </a:t>
            </a:r>
            <a:r>
              <a:rPr lang="ko-KR" alt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배열 정보 전체가 바뀌게 된다</a:t>
            </a:r>
            <a:r>
              <a:rPr lang="en-US" altLang="ko-K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 </a:t>
            </a:r>
            <a:r>
              <a:rPr lang="ko-KR" alt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때문에</a:t>
            </a:r>
            <a:endParaRPr lang="en-US" altLang="ko-K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ko-KR" alt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배열의 </a:t>
            </a:r>
            <a:r>
              <a:rPr lang="ko-KR" altLang="en-US" sz="20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주소값은</a:t>
            </a:r>
            <a:r>
              <a:rPr lang="ko-KR" alt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포인터로 변경할 수 없다</a:t>
            </a:r>
            <a:r>
              <a:rPr lang="en-US" altLang="ko-KR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!</a:t>
            </a:r>
            <a:endParaRPr lang="en-US" altLang="ko-KR" sz="20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07312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5954D6-19D5-4E02-8F5E-A29DAC427A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000" y="616106"/>
            <a:ext cx="8496000" cy="620713"/>
          </a:xfrm>
        </p:spPr>
        <p:txBody>
          <a:bodyPr/>
          <a:lstStyle/>
          <a:p>
            <a:r>
              <a:rPr lang="en-US" altLang="ko-KR" dirty="0"/>
              <a:t>11.5 Code – p_array4.c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FFCCE9-E309-4B22-9F59-246A3455D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5BFF250-DACF-43F5-8137-BDFEEBC1C0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76D568-BD5D-42F8-8CB7-2FF54B98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56" y="1656395"/>
            <a:ext cx="4315427" cy="38295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9B0CB76-2615-4184-BC44-2A6F84B14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915" y="1698280"/>
            <a:ext cx="77163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3292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BB906F-C653-4D4D-B018-8944FF0FC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문서제목 </a:t>
            </a:r>
            <a:r>
              <a:rPr lang="en-US" altLang="ko-KR" dirty="0"/>
              <a:t>– C</a:t>
            </a:r>
            <a:r>
              <a:rPr lang="ko-KR" altLang="en-US" dirty="0"/>
              <a:t>세미나 </a:t>
            </a:r>
            <a:r>
              <a:rPr lang="en-US" altLang="ko-KR" dirty="0"/>
              <a:t># 6</a:t>
            </a:r>
          </a:p>
          <a:p>
            <a:r>
              <a:rPr lang="ko-KR" altLang="en-US" dirty="0"/>
              <a:t>정보통신공학과 </a:t>
            </a:r>
            <a:r>
              <a:rPr lang="en-US" altLang="ko-KR" dirty="0"/>
              <a:t>20171655 </a:t>
            </a:r>
            <a:r>
              <a:rPr lang="ko-KR" altLang="en-US" dirty="0"/>
              <a:t>이국준</a:t>
            </a:r>
          </a:p>
          <a:p>
            <a:endParaRPr lang="ko-KR" altLang="en-US" dirty="0"/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15FE7E83-3F49-4303-9231-11C09E301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000" y="468263"/>
            <a:ext cx="9199188" cy="620713"/>
          </a:xfrm>
        </p:spPr>
        <p:txBody>
          <a:bodyPr/>
          <a:lstStyle/>
          <a:p>
            <a:r>
              <a:rPr lang="en-US" altLang="ko-KR" dirty="0"/>
              <a:t>11.6 </a:t>
            </a:r>
            <a:r>
              <a:rPr lang="ko-KR" altLang="en-US" dirty="0"/>
              <a:t>포인터와 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D2620D-1D0C-4DD3-9704-1AE2A74E43DB}"/>
              </a:ext>
            </a:extLst>
          </p:cNvPr>
          <p:cNvSpPr/>
          <p:nvPr/>
        </p:nvSpPr>
        <p:spPr>
          <a:xfrm>
            <a:off x="270136" y="1584387"/>
            <a:ext cx="33650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 </a:t>
            </a:r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호출시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인수 전달 방식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1B72B0-942C-4E47-B4F9-49BD8C280BD0}"/>
              </a:ext>
            </a:extLst>
          </p:cNvPr>
          <p:cNvSpPr/>
          <p:nvPr/>
        </p:nvSpPr>
        <p:spPr>
          <a:xfrm>
            <a:off x="666180" y="2079798"/>
            <a:ext cx="19030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값에 의한 호출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316E66-C346-4983-9483-FB90CFAC06E7}"/>
              </a:ext>
            </a:extLst>
          </p:cNvPr>
          <p:cNvSpPr/>
          <p:nvPr/>
        </p:nvSpPr>
        <p:spPr>
          <a:xfrm>
            <a:off x="666180" y="2944124"/>
            <a:ext cx="215956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참조에 의한 호출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E18F89-8223-4364-B6F0-0E40F71A2618}"/>
              </a:ext>
            </a:extLst>
          </p:cNvPr>
          <p:cNvSpPr/>
          <p:nvPr/>
        </p:nvSpPr>
        <p:spPr>
          <a:xfrm>
            <a:off x="2825746" y="2141353"/>
            <a:ext cx="217399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원본값의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복사본이 전달된다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0FBA56-4EB2-4955-B1DF-ADC0510F3932}"/>
              </a:ext>
            </a:extLst>
          </p:cNvPr>
          <p:cNvSpPr/>
          <p:nvPr/>
        </p:nvSpPr>
        <p:spPr>
          <a:xfrm>
            <a:off x="2825746" y="3007358"/>
            <a:ext cx="15584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원본값의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전달된다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47E9D1-5C51-4091-9FA0-A778D2A718FD}"/>
              </a:ext>
            </a:extLst>
          </p:cNvPr>
          <p:cNvSpPr/>
          <p:nvPr/>
        </p:nvSpPr>
        <p:spPr>
          <a:xfrm>
            <a:off x="5454712" y="2141353"/>
            <a:ext cx="208422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2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ko-KR" altLang="en-US" sz="12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언어에서 일반적으로 지원</a:t>
            </a:r>
            <a:endParaRPr lang="en-US" altLang="ko-KR" sz="12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21C41E-2D0C-4E50-A28E-779A65EE7143}"/>
              </a:ext>
            </a:extLst>
          </p:cNvPr>
          <p:cNvSpPr/>
          <p:nvPr/>
        </p:nvSpPr>
        <p:spPr>
          <a:xfrm>
            <a:off x="5454712" y="3238048"/>
            <a:ext cx="260039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1200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ko-KR" sz="1200" b="0" cap="none" spc="0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canf</a:t>
            </a:r>
            <a:r>
              <a:rPr lang="en-US" altLang="ko-KR" sz="12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ko-KR" altLang="en-US" sz="12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 참조에 의한 호출을 사용</a:t>
            </a:r>
            <a:endParaRPr lang="en-US" altLang="ko-KR" sz="12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7C06BB-9B77-474A-9CB9-3CFC48133ED2}"/>
              </a:ext>
            </a:extLst>
          </p:cNvPr>
          <p:cNvSpPr/>
          <p:nvPr/>
        </p:nvSpPr>
        <p:spPr>
          <a:xfrm>
            <a:off x="5454712" y="2684193"/>
            <a:ext cx="31069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2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배열</a:t>
            </a:r>
            <a:r>
              <a:rPr lang="en-US" altLang="ko-KR" sz="12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포인터를 이용해 참조에 의한 호출을</a:t>
            </a:r>
            <a:endParaRPr lang="en-US" altLang="ko-KR" sz="12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2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간접구현 가능하다</a:t>
            </a:r>
            <a:r>
              <a:rPr lang="en-US" altLang="ko-KR" sz="12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2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8BBABE-5EFE-46F9-AC3A-BE759789DA95}"/>
              </a:ext>
            </a:extLst>
          </p:cNvPr>
          <p:cNvSpPr/>
          <p:nvPr/>
        </p:nvSpPr>
        <p:spPr>
          <a:xfrm>
            <a:off x="270136" y="3613459"/>
            <a:ext cx="41344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포인터 인수를 사용한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반환값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증가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23123E-7C1E-4593-AA06-5D32A0F9DA8E}"/>
              </a:ext>
            </a:extLst>
          </p:cNvPr>
          <p:cNvSpPr/>
          <p:nvPr/>
        </p:nvSpPr>
        <p:spPr>
          <a:xfrm>
            <a:off x="666180" y="4124295"/>
            <a:ext cx="44214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반환값을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 이상으로 만들 수 있다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AEDD94-52B0-4AC7-89EF-7BB11CCAFA52}"/>
              </a:ext>
            </a:extLst>
          </p:cNvPr>
          <p:cNvSpPr/>
          <p:nvPr/>
        </p:nvSpPr>
        <p:spPr>
          <a:xfrm>
            <a:off x="666180" y="4619059"/>
            <a:ext cx="558838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배열 매개 변수 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배열을 함수의 인수로 주면 자동으로 배열의 주소만 전달된다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7B02E1-AE21-488E-B906-85A11F2ECA21}"/>
              </a:ext>
            </a:extLst>
          </p:cNvPr>
          <p:cNvSpPr/>
          <p:nvPr/>
        </p:nvSpPr>
        <p:spPr>
          <a:xfrm>
            <a:off x="270136" y="5084954"/>
            <a:ext cx="31854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포인터를 사용하는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반환값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C2D9E0-207F-4B56-915C-186256313F5D}"/>
              </a:ext>
            </a:extLst>
          </p:cNvPr>
          <p:cNvSpPr/>
          <p:nvPr/>
        </p:nvSpPr>
        <p:spPr>
          <a:xfrm>
            <a:off x="666180" y="5642126"/>
            <a:ext cx="53062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함수의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반환값으로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포인터를 사용할 수 있다</a:t>
            </a:r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521458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5954D6-19D5-4E02-8F5E-A29DAC427A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000" y="616106"/>
            <a:ext cx="8496000" cy="620713"/>
          </a:xfrm>
        </p:spPr>
        <p:txBody>
          <a:bodyPr/>
          <a:lstStyle/>
          <a:p>
            <a:r>
              <a:rPr lang="en-US" altLang="ko-KR" dirty="0"/>
              <a:t>11.6 Code – </a:t>
            </a:r>
            <a:r>
              <a:rPr lang="en-US" altLang="ko-KR" dirty="0" err="1"/>
              <a:t>p_func.c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FFCCE9-E309-4B22-9F59-246A3455D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5BFF250-DACF-43F5-8137-BDFEEBC1C0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19EBAA-BE7D-4883-819F-30568789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40" y="1637170"/>
            <a:ext cx="5184576" cy="49822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5117C3-3DB8-4FDC-8751-94A4D0F2C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748" y="1652189"/>
            <a:ext cx="971686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3401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BB906F-C653-4D4D-B018-8944FF0FC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문서제목 </a:t>
            </a:r>
            <a:r>
              <a:rPr lang="en-US" altLang="ko-KR" dirty="0"/>
              <a:t>– C</a:t>
            </a:r>
            <a:r>
              <a:rPr lang="ko-KR" altLang="en-US" dirty="0"/>
              <a:t>세미나 </a:t>
            </a:r>
            <a:r>
              <a:rPr lang="en-US" altLang="ko-KR" dirty="0"/>
              <a:t># 6</a:t>
            </a:r>
          </a:p>
          <a:p>
            <a:r>
              <a:rPr lang="ko-KR" altLang="en-US" dirty="0"/>
              <a:t>정보통신공학과 </a:t>
            </a:r>
            <a:r>
              <a:rPr lang="en-US" altLang="ko-KR" dirty="0"/>
              <a:t>20171655 </a:t>
            </a:r>
            <a:r>
              <a:rPr lang="ko-KR" altLang="en-US" dirty="0"/>
              <a:t>이국준</a:t>
            </a:r>
          </a:p>
          <a:p>
            <a:endParaRPr lang="ko-KR" altLang="en-US" dirty="0"/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69162035-99CA-4328-8D26-D63060A07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000" y="468263"/>
            <a:ext cx="9199188" cy="620713"/>
          </a:xfrm>
        </p:spPr>
        <p:txBody>
          <a:bodyPr/>
          <a:lstStyle/>
          <a:p>
            <a:r>
              <a:rPr lang="en-US" altLang="ko-KR" dirty="0"/>
              <a:t>11.7 </a:t>
            </a:r>
            <a:r>
              <a:rPr lang="ko-KR" altLang="en-US" dirty="0"/>
              <a:t>포인터 사용의 장점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F81E47-8378-47F1-9938-6C460F7336A3}"/>
              </a:ext>
            </a:extLst>
          </p:cNvPr>
          <p:cNvSpPr/>
          <p:nvPr/>
        </p:nvSpPr>
        <p:spPr>
          <a:xfrm>
            <a:off x="270136" y="1584387"/>
            <a:ext cx="28176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연결 리스트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(linked list)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D43869-097F-4014-9B5F-D3C779487F1A}"/>
              </a:ext>
            </a:extLst>
          </p:cNvPr>
          <p:cNvSpPr/>
          <p:nvPr/>
        </p:nvSpPr>
        <p:spPr>
          <a:xfrm>
            <a:off x="540000" y="2088443"/>
            <a:ext cx="286488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멀리 떨어진 데이터들을 연결하는 구조</a:t>
            </a:r>
            <a:endParaRPr lang="en-US" altLang="ko-K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035E77-77EE-4A9B-85CE-1B430595F30A}"/>
              </a:ext>
            </a:extLst>
          </p:cNvPr>
          <p:cNvSpPr/>
          <p:nvPr/>
        </p:nvSpPr>
        <p:spPr>
          <a:xfrm>
            <a:off x="673539" y="2861430"/>
            <a:ext cx="356857" cy="245067"/>
          </a:xfrm>
          <a:prstGeom prst="rect">
            <a:avLst/>
          </a:prstGeom>
          <a:solidFill>
            <a:srgbClr val="0070C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8B4DF3-1710-4D5C-BB75-7E9939B0B506}"/>
              </a:ext>
            </a:extLst>
          </p:cNvPr>
          <p:cNvSpPr/>
          <p:nvPr/>
        </p:nvSpPr>
        <p:spPr>
          <a:xfrm>
            <a:off x="3150456" y="2469388"/>
            <a:ext cx="356857" cy="245067"/>
          </a:xfrm>
          <a:prstGeom prst="rect">
            <a:avLst/>
          </a:prstGeom>
          <a:solidFill>
            <a:srgbClr val="0070C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1E4121-556B-4CE4-9E16-C3A242125155}"/>
              </a:ext>
            </a:extLst>
          </p:cNvPr>
          <p:cNvSpPr/>
          <p:nvPr/>
        </p:nvSpPr>
        <p:spPr>
          <a:xfrm>
            <a:off x="5238688" y="2861429"/>
            <a:ext cx="356857" cy="245067"/>
          </a:xfrm>
          <a:prstGeom prst="rect">
            <a:avLst/>
          </a:prstGeom>
          <a:solidFill>
            <a:srgbClr val="0070C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9B03C7-8653-4302-949B-9433B842543F}"/>
              </a:ext>
            </a:extLst>
          </p:cNvPr>
          <p:cNvSpPr/>
          <p:nvPr/>
        </p:nvSpPr>
        <p:spPr>
          <a:xfrm>
            <a:off x="7398928" y="2382468"/>
            <a:ext cx="356857" cy="245067"/>
          </a:xfrm>
          <a:prstGeom prst="rect">
            <a:avLst/>
          </a:prstGeom>
          <a:solidFill>
            <a:srgbClr val="0070C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D86E8E-BCF3-4C7D-8C66-4D5F8D643DCD}"/>
              </a:ext>
            </a:extLst>
          </p:cNvPr>
          <p:cNvSpPr/>
          <p:nvPr/>
        </p:nvSpPr>
        <p:spPr>
          <a:xfrm>
            <a:off x="9035509" y="2861429"/>
            <a:ext cx="356857" cy="245067"/>
          </a:xfrm>
          <a:prstGeom prst="rect">
            <a:avLst/>
          </a:prstGeom>
          <a:solidFill>
            <a:srgbClr val="0070C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D85855D2-298D-41C6-8B46-5674B25D2A27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5400000" flipH="1" flipV="1">
            <a:off x="1894405" y="1672017"/>
            <a:ext cx="392042" cy="2476917"/>
          </a:xfrm>
          <a:prstGeom prst="curvedConnector3">
            <a:avLst>
              <a:gd name="adj1" fmla="val -58310"/>
            </a:avLst>
          </a:prstGeom>
          <a:ln w="6350">
            <a:solidFill>
              <a:srgbClr val="E947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CC0ECD50-691E-4C81-9AC9-F3E4FC013569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3507313" y="2591922"/>
            <a:ext cx="1909804" cy="269507"/>
          </a:xfrm>
          <a:prstGeom prst="curvedConnector2">
            <a:avLst/>
          </a:prstGeom>
          <a:ln w="6350">
            <a:solidFill>
              <a:srgbClr val="E947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7F71C0EA-7CBF-4140-83FE-5BDC5E98CE66}"/>
              </a:ext>
            </a:extLst>
          </p:cNvPr>
          <p:cNvCxnSpPr>
            <a:stCxn id="9" idx="3"/>
            <a:endCxn id="10" idx="2"/>
          </p:cNvCxnSpPr>
          <p:nvPr/>
        </p:nvCxnSpPr>
        <p:spPr>
          <a:xfrm flipV="1">
            <a:off x="5595545" y="2627535"/>
            <a:ext cx="1981812" cy="356428"/>
          </a:xfrm>
          <a:prstGeom prst="curvedConnector2">
            <a:avLst/>
          </a:prstGeom>
          <a:ln w="6350">
            <a:solidFill>
              <a:srgbClr val="E947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57099135-AE43-41BA-8A9B-933D5CD6A9AD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7755785" y="2505002"/>
            <a:ext cx="1458153" cy="356427"/>
          </a:xfrm>
          <a:prstGeom prst="curvedConnector2">
            <a:avLst/>
          </a:prstGeom>
          <a:ln w="6350">
            <a:solidFill>
              <a:srgbClr val="E947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6863F5-0F84-4640-8220-5FBDE738505D}"/>
              </a:ext>
            </a:extLst>
          </p:cNvPr>
          <p:cNvSpPr/>
          <p:nvPr/>
        </p:nvSpPr>
        <p:spPr>
          <a:xfrm>
            <a:off x="270136" y="3580576"/>
            <a:ext cx="26725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메모리 매핑 하드웨어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AB9F22-6703-4690-A371-713CC0ED83C0}"/>
              </a:ext>
            </a:extLst>
          </p:cNvPr>
          <p:cNvSpPr/>
          <p:nvPr/>
        </p:nvSpPr>
        <p:spPr>
          <a:xfrm>
            <a:off x="270136" y="5424466"/>
            <a:ext cx="215956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동적 메모리 할당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F4A52B-69F0-4E1F-9252-5CFE343A1462}"/>
              </a:ext>
            </a:extLst>
          </p:cNvPr>
          <p:cNvSpPr/>
          <p:nvPr/>
        </p:nvSpPr>
        <p:spPr>
          <a:xfrm>
            <a:off x="270136" y="4523028"/>
            <a:ext cx="215956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참조에 의한 호출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DEAC2-56C2-4464-85B9-9617C36DA624}"/>
              </a:ext>
            </a:extLst>
          </p:cNvPr>
          <p:cNvSpPr/>
          <p:nvPr/>
        </p:nvSpPr>
        <p:spPr>
          <a:xfrm>
            <a:off x="553787" y="4082504"/>
            <a:ext cx="63770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메모리처럼 접근할 수 있는 하드웨어 장치 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임베디드 시스템에서 사용</a:t>
            </a:r>
            <a:endParaRPr lang="en-US" altLang="ko-K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BFB150-D60E-488A-A06F-F3BDDD971CC2}"/>
              </a:ext>
            </a:extLst>
          </p:cNvPr>
          <p:cNvSpPr/>
          <p:nvPr/>
        </p:nvSpPr>
        <p:spPr>
          <a:xfrm>
            <a:off x="3268061" y="1819859"/>
            <a:ext cx="217559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포인터를 활용해 연결</a:t>
            </a:r>
            <a:endParaRPr lang="en-US" altLang="ko-KR" sz="1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89B404-52AE-41A3-B201-F065810B12E2}"/>
              </a:ext>
            </a:extLst>
          </p:cNvPr>
          <p:cNvSpPr/>
          <p:nvPr/>
        </p:nvSpPr>
        <p:spPr>
          <a:xfrm>
            <a:off x="553787" y="5004525"/>
            <a:ext cx="286328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포인터 매개변수를 통해 참조</a:t>
            </a:r>
            <a:endParaRPr lang="en-US" altLang="ko-KR" sz="1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9A414E-F3F9-40ED-89B3-B6AFEC84A35C}"/>
              </a:ext>
            </a:extLst>
          </p:cNvPr>
          <p:cNvSpPr/>
          <p:nvPr/>
        </p:nvSpPr>
        <p:spPr>
          <a:xfrm>
            <a:off x="4450187" y="4994217"/>
            <a:ext cx="30492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함수가 </a:t>
            </a:r>
            <a:r>
              <a:rPr lang="ko-KR" altLang="en-US" sz="16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반환값을</a:t>
            </a:r>
            <a:r>
              <a:rPr lang="ko-KR" altLang="en-US" sz="1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ko-KR" sz="1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</a:t>
            </a:r>
            <a:r>
              <a:rPr lang="ko-KR" altLang="en-US" sz="1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개 이상 반환</a:t>
            </a:r>
            <a:endParaRPr lang="en-US" altLang="ko-KR" sz="1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8E7E15-4012-4C69-9DF8-658D7B952F34}"/>
              </a:ext>
            </a:extLst>
          </p:cNvPr>
          <p:cNvSpPr/>
          <p:nvPr/>
        </p:nvSpPr>
        <p:spPr>
          <a:xfrm>
            <a:off x="899584" y="6387084"/>
            <a:ext cx="61747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17</a:t>
            </a:r>
            <a:r>
              <a:rPr lang="ko-KR" altLang="en-US" sz="1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</a:t>
            </a:r>
            <a:endParaRPr lang="en-US" altLang="ko-KR" sz="1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9FF998-4E8E-46FF-B963-892A8A1F1281}"/>
              </a:ext>
            </a:extLst>
          </p:cNvPr>
          <p:cNvSpPr/>
          <p:nvPr/>
        </p:nvSpPr>
        <p:spPr>
          <a:xfrm>
            <a:off x="673539" y="6048530"/>
            <a:ext cx="719459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프로그램이 실행 도중 운영 체제로 </a:t>
            </a:r>
            <a:r>
              <a:rPr lang="ko-KR" altLang="en-US" sz="16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부터</a:t>
            </a:r>
            <a:r>
              <a:rPr lang="ko-KR" altLang="en-US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메모리를 실시간으로 </a:t>
            </a:r>
            <a:r>
              <a:rPr lang="ko-KR" altLang="en-US" sz="16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할당받는</a:t>
            </a:r>
            <a:r>
              <a:rPr lang="ko-KR" altLang="en-US" sz="1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기법</a:t>
            </a:r>
            <a:endParaRPr lang="en-US" altLang="ko-KR" sz="1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952457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7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03_seri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3260" y="2340471"/>
            <a:ext cx="7834353" cy="4396623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2790416" y="540964"/>
            <a:ext cx="9230365" cy="2232000"/>
          </a:xfrm>
        </p:spPr>
        <p:txBody>
          <a:bodyPr/>
          <a:lstStyle/>
          <a:p>
            <a:r>
              <a:rPr lang="en-US" altLang="ko-KR" dirty="0"/>
              <a:t>add</a:t>
            </a:r>
            <a:endParaRPr lang="ko-KR" altLang="en-US" dirty="0"/>
          </a:p>
        </p:txBody>
      </p:sp>
      <p:pic>
        <p:nvPicPr>
          <p:cNvPr id="16" name="그림 15" descr="b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BB906F-C653-4D4D-B018-8944FF0FC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문서제목 </a:t>
            </a:r>
            <a:r>
              <a:rPr lang="en-US" altLang="ko-KR" dirty="0"/>
              <a:t>– C</a:t>
            </a:r>
            <a:r>
              <a:rPr lang="ko-KR" altLang="en-US" dirty="0"/>
              <a:t>세미나 </a:t>
            </a:r>
            <a:r>
              <a:rPr lang="en-US" altLang="ko-KR" dirty="0"/>
              <a:t># 6</a:t>
            </a:r>
          </a:p>
          <a:p>
            <a:r>
              <a:rPr lang="ko-KR" altLang="en-US" dirty="0"/>
              <a:t>정보통신공학과 </a:t>
            </a:r>
            <a:r>
              <a:rPr lang="en-US" altLang="ko-KR" dirty="0"/>
              <a:t>20171655 </a:t>
            </a:r>
            <a:r>
              <a:rPr lang="ko-KR" altLang="en-US" dirty="0"/>
              <a:t>이국준</a:t>
            </a:r>
          </a:p>
          <a:p>
            <a:endParaRPr lang="ko-KR" altLang="en-US" dirty="0"/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33C1288C-C977-4218-9F4A-2099B195DB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000" y="468263"/>
            <a:ext cx="9199188" cy="620713"/>
          </a:xfrm>
        </p:spPr>
        <p:txBody>
          <a:bodyPr/>
          <a:lstStyle/>
          <a:p>
            <a:r>
              <a:rPr lang="en-US" altLang="ko-KR" dirty="0"/>
              <a:t>pro11.c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F47D77-5067-419B-853B-8337E06B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80" y="1692399"/>
            <a:ext cx="3762900" cy="43154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4019F0-637B-47B7-BE65-77C036445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372" y="1692398"/>
            <a:ext cx="3418628" cy="4329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009F57-F7CD-46F7-986C-1623BF275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00" y="6145984"/>
            <a:ext cx="2753109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87093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540000" y="1800411"/>
            <a:ext cx="8496000" cy="620713"/>
          </a:xfrm>
        </p:spPr>
        <p:txBody>
          <a:bodyPr/>
          <a:lstStyle/>
          <a:p>
            <a:r>
              <a:rPr lang="en-US" altLang="ko-KR" dirty="0"/>
              <a:t>thank you.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9551" y="698417"/>
            <a:ext cx="8494513" cy="620713"/>
          </a:xfrm>
        </p:spPr>
        <p:txBody>
          <a:bodyPr/>
          <a:lstStyle/>
          <a:p>
            <a:r>
              <a:rPr lang="en-US" altLang="ko-KR" dirty="0"/>
              <a:t>contents.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540000" y="1954989"/>
            <a:ext cx="4662684" cy="4680000"/>
          </a:xfrm>
        </p:spPr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Chapter 11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포인터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11.1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포인터란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</a:p>
          <a:p>
            <a:pPr>
              <a:buFontTx/>
              <a:buChar char="-"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11.2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간접 참조 연산자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</a:t>
            </a:r>
          </a:p>
          <a:p>
            <a:pPr>
              <a:buFontTx/>
              <a:buChar char="-"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11.3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포인터 사용시 주의할 점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11.4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포인터 연산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11.5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포인터와 배열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11.6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포인터와 함수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11.7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포인터 사용의 장점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540000" y="6993783"/>
            <a:ext cx="8496000" cy="252000"/>
          </a:xfrm>
        </p:spPr>
        <p:txBody>
          <a:bodyPr/>
          <a:lstStyle/>
          <a:p>
            <a:r>
              <a:rPr lang="ko-KR" altLang="en-US" dirty="0"/>
              <a:t>문서제목 </a:t>
            </a:r>
            <a:r>
              <a:rPr lang="en-US" altLang="ko-KR" dirty="0"/>
              <a:t>– C</a:t>
            </a:r>
            <a:r>
              <a:rPr lang="ko-KR" altLang="en-US" dirty="0"/>
              <a:t>세미나 </a:t>
            </a:r>
            <a:r>
              <a:rPr lang="en-US" altLang="ko-KR" dirty="0"/>
              <a:t># 6</a:t>
            </a:r>
          </a:p>
          <a:p>
            <a:r>
              <a:rPr lang="ko-KR" altLang="en-US" dirty="0"/>
              <a:t>정보통신공학과 </a:t>
            </a:r>
            <a:r>
              <a:rPr lang="en-US" altLang="ko-KR" dirty="0"/>
              <a:t>20171655 </a:t>
            </a:r>
            <a:r>
              <a:rPr lang="ko-KR" altLang="en-US" dirty="0"/>
              <a:t>이국준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E51F47-6C01-457C-A37A-CFD919F0C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000" y="468263"/>
            <a:ext cx="8496000" cy="620713"/>
          </a:xfrm>
        </p:spPr>
        <p:txBody>
          <a:bodyPr/>
          <a:lstStyle/>
          <a:p>
            <a:r>
              <a:rPr lang="en-US" altLang="ko-KR" dirty="0"/>
              <a:t>11.1 </a:t>
            </a:r>
            <a:r>
              <a:rPr lang="ko-KR" altLang="en-US" dirty="0"/>
              <a:t>포인터란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76F290-F49F-46CA-88EE-B27B66BFA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문서제목 </a:t>
            </a:r>
            <a:r>
              <a:rPr lang="en-US" altLang="ko-KR" dirty="0"/>
              <a:t>– C</a:t>
            </a:r>
            <a:r>
              <a:rPr lang="ko-KR" altLang="en-US" dirty="0"/>
              <a:t>세미나 </a:t>
            </a:r>
            <a:r>
              <a:rPr lang="en-US" altLang="ko-KR" dirty="0"/>
              <a:t># 6</a:t>
            </a:r>
          </a:p>
          <a:p>
            <a:r>
              <a:rPr lang="ko-KR" altLang="en-US" dirty="0"/>
              <a:t>정보통신공학과 </a:t>
            </a:r>
            <a:r>
              <a:rPr lang="en-US" altLang="ko-KR" dirty="0"/>
              <a:t>20171655 </a:t>
            </a:r>
            <a:r>
              <a:rPr lang="ko-KR" altLang="en-US" dirty="0"/>
              <a:t>이국준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F4A71D5-D44A-44F9-8E51-8E10383B9194}"/>
              </a:ext>
            </a:extLst>
          </p:cNvPr>
          <p:cNvSpPr/>
          <p:nvPr/>
        </p:nvSpPr>
        <p:spPr>
          <a:xfrm>
            <a:off x="486308" y="1661510"/>
            <a:ext cx="3492240" cy="828092"/>
          </a:xfrm>
          <a:prstGeom prst="round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포인터는 메모리의 주소를 가지고 있는 </a:t>
            </a:r>
            <a:r>
              <a:rPr lang="ko-KR" altLang="en-US" b="1" dirty="0">
                <a:solidFill>
                  <a:schemeClr val="tx1"/>
                </a:solidFill>
              </a:rPr>
              <a:t>변수이다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46A82CD-DD4C-4667-B1BF-3B92CE524CA2}"/>
              </a:ext>
            </a:extLst>
          </p:cNvPr>
          <p:cNvSpPr/>
          <p:nvPr/>
        </p:nvSpPr>
        <p:spPr>
          <a:xfrm>
            <a:off x="4914652" y="2581256"/>
            <a:ext cx="2700300" cy="1188132"/>
          </a:xfrm>
          <a:prstGeom prst="ellipse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변수 </a:t>
            </a:r>
            <a:r>
              <a:rPr lang="en-US" altLang="ko-KR" dirty="0">
                <a:solidFill>
                  <a:sysClr val="windowText" lastClr="000000"/>
                </a:solidFill>
              </a:rPr>
              <a:t>a</a:t>
            </a:r>
            <a:r>
              <a:rPr lang="ko-KR" altLang="en-US" dirty="0">
                <a:solidFill>
                  <a:sysClr val="windowText" lastClr="000000"/>
                </a:solidFill>
              </a:rPr>
              <a:t>의 값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1A512F-7FC9-457F-B695-6B340AAB5785}"/>
              </a:ext>
            </a:extLst>
          </p:cNvPr>
          <p:cNvSpPr/>
          <p:nvPr/>
        </p:nvSpPr>
        <p:spPr>
          <a:xfrm>
            <a:off x="4914652" y="3374704"/>
            <a:ext cx="2700300" cy="7920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변수 </a:t>
            </a:r>
            <a:r>
              <a:rPr lang="en-US" altLang="ko-KR" dirty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6739B82-11D8-460C-98E1-5832005D014D}"/>
              </a:ext>
            </a:extLst>
          </p:cNvPr>
          <p:cNvSpPr/>
          <p:nvPr/>
        </p:nvSpPr>
        <p:spPr>
          <a:xfrm>
            <a:off x="718695" y="2581256"/>
            <a:ext cx="2700300" cy="1188132"/>
          </a:xfrm>
          <a:prstGeom prst="ellipse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변수 </a:t>
            </a:r>
            <a:r>
              <a:rPr lang="en-US" altLang="ko-KR" dirty="0">
                <a:solidFill>
                  <a:sysClr val="windowText" lastClr="000000"/>
                </a:solidFill>
              </a:rPr>
              <a:t>a</a:t>
            </a:r>
            <a:r>
              <a:rPr lang="ko-KR" altLang="en-US" dirty="0">
                <a:solidFill>
                  <a:sysClr val="windowText" lastClr="000000"/>
                </a:solidFill>
              </a:rPr>
              <a:t>의 주소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7B3FD0-633E-497A-9AA7-3C070594D56F}"/>
              </a:ext>
            </a:extLst>
          </p:cNvPr>
          <p:cNvSpPr/>
          <p:nvPr/>
        </p:nvSpPr>
        <p:spPr>
          <a:xfrm>
            <a:off x="718695" y="3373344"/>
            <a:ext cx="2700300" cy="7920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포인터 </a:t>
            </a:r>
            <a:r>
              <a:rPr lang="en-US" altLang="ko-KR" dirty="0">
                <a:solidFill>
                  <a:sysClr val="windowText" lastClr="000000"/>
                </a:solidFill>
              </a:rPr>
              <a:t>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8878FC-AD55-43D0-8F9F-75F8C704EDA3}"/>
              </a:ext>
            </a:extLst>
          </p:cNvPr>
          <p:cNvSpPr/>
          <p:nvPr/>
        </p:nvSpPr>
        <p:spPr>
          <a:xfrm>
            <a:off x="540000" y="4341922"/>
            <a:ext cx="76333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포인터는 왜 사용하는가</a:t>
            </a:r>
            <a:r>
              <a:rPr lang="en-US" altLang="ko-K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E1443AE-4372-44AE-805B-1EBA9BA5D337}"/>
              </a:ext>
            </a:extLst>
          </p:cNvPr>
          <p:cNvSpPr/>
          <p:nvPr/>
        </p:nvSpPr>
        <p:spPr>
          <a:xfrm>
            <a:off x="490541" y="5261668"/>
            <a:ext cx="9036856" cy="537835"/>
          </a:xfrm>
          <a:prstGeom prst="round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데이터의 복사를 피하고 데이터를 공유해 작업하기 위해서 사용한다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E157A2B-DE2D-444B-8B6D-DDEABA018E4D}"/>
              </a:ext>
            </a:extLst>
          </p:cNvPr>
          <p:cNvSpPr/>
          <p:nvPr/>
        </p:nvSpPr>
        <p:spPr>
          <a:xfrm>
            <a:off x="486308" y="5938885"/>
            <a:ext cx="9036856" cy="723409"/>
          </a:xfrm>
          <a:prstGeom prst="roundRect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기계어나 어셈블리 언어처럼 메모리 주소를 가지고 직접 메모리의 내용에 접근해서 조작할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6585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BB906F-C653-4D4D-B018-8944FF0FC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문서제목 </a:t>
            </a:r>
            <a:r>
              <a:rPr lang="en-US" altLang="ko-KR" dirty="0"/>
              <a:t>– C</a:t>
            </a:r>
            <a:r>
              <a:rPr lang="ko-KR" altLang="en-US" dirty="0"/>
              <a:t>세미나 </a:t>
            </a:r>
            <a:r>
              <a:rPr lang="en-US" altLang="ko-KR" dirty="0"/>
              <a:t># 6</a:t>
            </a:r>
          </a:p>
          <a:p>
            <a:r>
              <a:rPr lang="ko-KR" altLang="en-US" dirty="0"/>
              <a:t>정보통신공학과 </a:t>
            </a:r>
            <a:r>
              <a:rPr lang="en-US" altLang="ko-KR" dirty="0"/>
              <a:t>20171655 </a:t>
            </a:r>
            <a:r>
              <a:rPr lang="ko-KR" altLang="en-US" dirty="0"/>
              <a:t>이국준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89FCE5-1750-49EC-8E4D-72C5CDABB033}"/>
              </a:ext>
            </a:extLst>
          </p:cNvPr>
          <p:cNvSpPr/>
          <p:nvPr/>
        </p:nvSpPr>
        <p:spPr>
          <a:xfrm>
            <a:off x="162124" y="432259"/>
            <a:ext cx="94692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포인터 이해를 위한 배경 지식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8F506-F4AC-46A9-9E65-9E22466F6ABA}"/>
              </a:ext>
            </a:extLst>
          </p:cNvPr>
          <p:cNvSpPr txBox="1"/>
          <p:nvPr/>
        </p:nvSpPr>
        <p:spPr>
          <a:xfrm>
            <a:off x="342144" y="1728403"/>
            <a:ext cx="1548172" cy="129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변수와 메모리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92CFC1D-727A-40F6-B107-26F72871B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24" y="1858054"/>
            <a:ext cx="3288084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Open Sans"/>
              </a:rPr>
              <a:t>변수는 컴퓨터 메모리에 저장된다.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Open Sans"/>
              </a:rPr>
              <a:t>변수가 메모리에 저장될 때 변수의 크기에 따라 차지하는 메모리 공간의 크기가 달라진다.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000" dirty="0"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Open Sans"/>
              </a:rPr>
              <a:t>변수의 주소는 변수가 차지하는 바이트의 주소 중에서 가장 낮은 주소이다.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6001D-C07E-42D9-A60C-4A4B5B0A67A7}"/>
              </a:ext>
            </a:extLst>
          </p:cNvPr>
          <p:cNvSpPr txBox="1"/>
          <p:nvPr/>
        </p:nvSpPr>
        <p:spPr>
          <a:xfrm>
            <a:off x="4122668" y="1728403"/>
            <a:ext cx="1548172" cy="129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주소 연산자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&amp;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E918937-73B7-47CA-9C32-7683FFADB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228" y="1858054"/>
            <a:ext cx="3288084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Open Sans"/>
              </a:rPr>
              <a:t>주소 연산자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Open Sans"/>
              </a:rPr>
              <a:t>&amp;</a:t>
            </a:r>
            <a:r>
              <a:rPr lang="ko-KR" altLang="en-US" sz="1000" dirty="0">
                <a:latin typeface="Arial" panose="020B0604020202020204" pitchFamily="34" charset="0"/>
                <a:ea typeface="Open Sans"/>
              </a:rPr>
              <a:t>는 변수의 이름을 받아서 변수의 주소를 반환한다</a:t>
            </a:r>
            <a:r>
              <a:rPr lang="en-US" altLang="ko-KR" sz="1000" dirty="0">
                <a:latin typeface="Arial" panose="020B0604020202020204" pitchFamily="34" charset="0"/>
                <a:ea typeface="Open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latin typeface="Arial" panose="020B0604020202020204" pitchFamily="34" charset="0"/>
              <a:ea typeface="Open San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 dirty="0">
                <a:latin typeface="Arial" panose="020B0604020202020204" pitchFamily="34" charset="0"/>
              </a:rPr>
              <a:t>주소를 출력하는 형식 지정자는 </a:t>
            </a:r>
            <a:r>
              <a:rPr lang="en-US" altLang="ko-KR" sz="1000" dirty="0">
                <a:latin typeface="Arial" panose="020B0604020202020204" pitchFamily="34" charset="0"/>
              </a:rPr>
              <a:t>%p</a:t>
            </a:r>
            <a:r>
              <a:rPr lang="ko-KR" altLang="en-US" sz="1000" dirty="0">
                <a:latin typeface="Arial" panose="020B0604020202020204" pitchFamily="34" charset="0"/>
              </a:rPr>
              <a:t>이고 주소를 </a:t>
            </a:r>
            <a:r>
              <a:rPr lang="en-US" altLang="ko-KR" sz="1000" dirty="0">
                <a:latin typeface="Arial" panose="020B0604020202020204" pitchFamily="34" charset="0"/>
              </a:rPr>
              <a:t>16</a:t>
            </a:r>
            <a:r>
              <a:rPr lang="ko-KR" altLang="en-US" sz="1000" dirty="0">
                <a:latin typeface="Arial" panose="020B0604020202020204" pitchFamily="34" charset="0"/>
              </a:rPr>
              <a:t>진수로 출력한다</a:t>
            </a:r>
            <a:r>
              <a:rPr lang="en-US" altLang="ko-KR" sz="1000" dirty="0">
                <a:latin typeface="Arial" panose="020B0604020202020204" pitchFamily="34" charset="0"/>
              </a:rPr>
              <a:t>. %u</a:t>
            </a:r>
            <a:r>
              <a:rPr lang="ko-KR" altLang="en-US" sz="1000" dirty="0">
                <a:latin typeface="Arial" panose="020B0604020202020204" pitchFamily="34" charset="0"/>
              </a:rPr>
              <a:t>를 사용해 </a:t>
            </a:r>
            <a:r>
              <a:rPr lang="ko-KR" altLang="en-US" sz="1000" dirty="0" err="1">
                <a:latin typeface="Arial" panose="020B0604020202020204" pitchFamily="34" charset="0"/>
              </a:rPr>
              <a:t>부호없는</a:t>
            </a:r>
            <a:r>
              <a:rPr lang="ko-KR" altLang="en-US" sz="1000" dirty="0">
                <a:latin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</a:rPr>
              <a:t>10</a:t>
            </a:r>
            <a:r>
              <a:rPr lang="ko-KR" altLang="en-US" sz="1000" dirty="0">
                <a:latin typeface="Arial" panose="020B0604020202020204" pitchFamily="34" charset="0"/>
              </a:rPr>
              <a:t>진수로 출력할 수 있다</a:t>
            </a:r>
            <a:r>
              <a:rPr lang="en-US" altLang="ko-KR" sz="10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83AAD-0646-4D07-A92A-A560D8304909}"/>
              </a:ext>
            </a:extLst>
          </p:cNvPr>
          <p:cNvSpPr txBox="1"/>
          <p:nvPr/>
        </p:nvSpPr>
        <p:spPr>
          <a:xfrm>
            <a:off x="342144" y="3074593"/>
            <a:ext cx="1548172" cy="129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포인터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A595A2A5-4C9D-4569-982B-4CFB76348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24" y="3204244"/>
            <a:ext cx="3288084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포인터는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가르킨다는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뜻의 동사 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point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에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er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을 </a:t>
            </a:r>
            <a:r>
              <a:rPr lang="ko-KR" altLang="en-US" sz="1000" dirty="0">
                <a:latin typeface="Arial" panose="020B0604020202020204" pitchFamily="34" charset="0"/>
              </a:rPr>
              <a:t>붙여 가리키는 것이라는 뜻이다</a:t>
            </a:r>
            <a:r>
              <a:rPr lang="en-US" altLang="ko-KR" sz="10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Arial" panose="020B0604020202020204" pitchFamily="34" charset="0"/>
              </a:rPr>
              <a:t>포인터는 변수의 주소를 가지고 있는 변수이다</a:t>
            </a:r>
            <a:r>
              <a:rPr lang="en-US" altLang="ko-KR" sz="10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Arial" panose="020B0604020202020204" pitchFamily="34" charset="0"/>
              </a:rPr>
              <a:t>포인터는 지정된 대상만을 가리킬 수 있다</a:t>
            </a:r>
            <a:r>
              <a:rPr lang="en-US" altLang="ko-KR" sz="10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DDC1C8-ED4F-4949-9DC4-EC44909EDFA4}"/>
              </a:ext>
            </a:extLst>
          </p:cNvPr>
          <p:cNvSpPr txBox="1"/>
          <p:nvPr/>
        </p:nvSpPr>
        <p:spPr>
          <a:xfrm>
            <a:off x="4131081" y="3058853"/>
            <a:ext cx="1548172" cy="129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포인터 사용법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2AEE5B8-5E72-4A31-8D86-9C4B703B3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887" y="3321493"/>
            <a:ext cx="584749" cy="2998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06374C-BEFF-455E-BF33-5F18F45F3B91}"/>
              </a:ext>
            </a:extLst>
          </p:cNvPr>
          <p:cNvSpPr txBox="1"/>
          <p:nvPr/>
        </p:nvSpPr>
        <p:spPr>
          <a:xfrm>
            <a:off x="5130676" y="3321493"/>
            <a:ext cx="211251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포인터도 변수이므로 변수의 특성을 가진다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ctr">
              <a:lnSpc>
                <a:spcPts val="900"/>
              </a:lnSpc>
            </a:pP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포인터가 가리키는 자료형을 먼저 쓰고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 *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을 붙인 다음 포인터의 이름을 쓴다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5140A6A-7159-4FCD-8094-96AA7E9A9027}"/>
              </a:ext>
            </a:extLst>
          </p:cNvPr>
          <p:cNvSpPr/>
          <p:nvPr/>
        </p:nvSpPr>
        <p:spPr>
          <a:xfrm>
            <a:off x="4878648" y="5194810"/>
            <a:ext cx="1760446" cy="877672"/>
          </a:xfrm>
          <a:prstGeom prst="ellipse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10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B6EF22-D41E-45DF-A112-95047A21D831}"/>
              </a:ext>
            </a:extLst>
          </p:cNvPr>
          <p:cNvSpPr/>
          <p:nvPr/>
        </p:nvSpPr>
        <p:spPr>
          <a:xfrm>
            <a:off x="4878648" y="5702801"/>
            <a:ext cx="1760446" cy="58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변수 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689677-859C-43B6-8280-ADF63E08A640}"/>
              </a:ext>
            </a:extLst>
          </p:cNvPr>
          <p:cNvSpPr txBox="1"/>
          <p:nvPr/>
        </p:nvSpPr>
        <p:spPr>
          <a:xfrm>
            <a:off x="3086847" y="4482352"/>
            <a:ext cx="2395317" cy="1419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포인터와 변수의 연결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48CC4F2-3961-45C9-9689-BAC054A2F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806" y="4669817"/>
            <a:ext cx="1573400" cy="713980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CA4471E5-DF04-40A6-8E17-8799802A79B6}"/>
              </a:ext>
            </a:extLst>
          </p:cNvPr>
          <p:cNvSpPr/>
          <p:nvPr/>
        </p:nvSpPr>
        <p:spPr>
          <a:xfrm>
            <a:off x="2070336" y="5223670"/>
            <a:ext cx="1760446" cy="877672"/>
          </a:xfrm>
          <a:prstGeom prst="ellipse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변수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의 주소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2B8613-2E19-43C7-B9B1-7DD385DE5BC7}"/>
              </a:ext>
            </a:extLst>
          </p:cNvPr>
          <p:cNvSpPr/>
          <p:nvPr/>
        </p:nvSpPr>
        <p:spPr>
          <a:xfrm>
            <a:off x="2070336" y="5731661"/>
            <a:ext cx="1760446" cy="5851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포인터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p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2AE4ABE-597A-424A-B1FF-9BC921AB5373}"/>
              </a:ext>
            </a:extLst>
          </p:cNvPr>
          <p:cNvCxnSpPr>
            <a:stCxn id="32" idx="6"/>
            <a:endCxn id="25" idx="1"/>
          </p:cNvCxnSpPr>
          <p:nvPr/>
        </p:nvCxnSpPr>
        <p:spPr>
          <a:xfrm>
            <a:off x="3830782" y="5662506"/>
            <a:ext cx="1047866" cy="332852"/>
          </a:xfrm>
          <a:prstGeom prst="straightConnector1">
            <a:avLst/>
          </a:prstGeom>
          <a:ln w="6350">
            <a:solidFill>
              <a:srgbClr val="E947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A95824-F9AF-419E-B4E9-5124517AD6C3}"/>
              </a:ext>
            </a:extLst>
          </p:cNvPr>
          <p:cNvSpPr/>
          <p:nvPr/>
        </p:nvSpPr>
        <p:spPr>
          <a:xfrm>
            <a:off x="5057979" y="3651500"/>
            <a:ext cx="218521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포인터도 자료형이 필요하다</a:t>
            </a:r>
            <a:r>
              <a:rPr lang="en-US" altLang="ko-KR" sz="1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!</a:t>
            </a:r>
            <a:endParaRPr lang="en-US" altLang="ko-KR" sz="1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8900D4-0461-407F-B8B6-12F744CE53B9}"/>
              </a:ext>
            </a:extLst>
          </p:cNvPr>
          <p:cNvSpPr/>
          <p:nvPr/>
        </p:nvSpPr>
        <p:spPr>
          <a:xfrm>
            <a:off x="7243194" y="3240595"/>
            <a:ext cx="25026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포인터는 변수임을 강조하기 위해</a:t>
            </a:r>
            <a:endParaRPr lang="en-US" altLang="ko-KR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1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포인터 변수라고도 함</a:t>
            </a:r>
            <a:endParaRPr lang="en-US" altLang="ko-KR" sz="1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9D98BD-9ECF-485C-8CF3-1A8F590FF2E1}"/>
              </a:ext>
            </a:extLst>
          </p:cNvPr>
          <p:cNvSpPr/>
          <p:nvPr/>
        </p:nvSpPr>
        <p:spPr>
          <a:xfrm>
            <a:off x="7110144" y="3818322"/>
            <a:ext cx="26356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포인터 상수도 존재하고</a:t>
            </a:r>
            <a:r>
              <a:rPr lang="en-US" altLang="ko-KR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배열은</a:t>
            </a:r>
            <a:endParaRPr lang="en-US" altLang="ko-KR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일반적으로 포인터상수로 형성된다</a:t>
            </a:r>
            <a:r>
              <a:rPr lang="en-US" altLang="ko-KR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altLang="ko-KR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282356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FD0E13-ED4D-4BDD-B8BA-2C6AE6322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999" y="616106"/>
            <a:ext cx="9667093" cy="620713"/>
          </a:xfrm>
        </p:spPr>
        <p:txBody>
          <a:bodyPr/>
          <a:lstStyle/>
          <a:p>
            <a:r>
              <a:rPr lang="en-US" altLang="ko-KR" dirty="0"/>
              <a:t>11.1 Code – </a:t>
            </a:r>
            <a:r>
              <a:rPr lang="en-US" altLang="ko-KR" dirty="0" err="1"/>
              <a:t>pointer_variable.c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AA97C6-A537-49F8-9364-49988AA395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890BDF0-1141-4B27-A3B6-1835171F5D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B1A1A3-FA8A-4E51-8012-F02C2546B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44" y="1620391"/>
            <a:ext cx="5027469" cy="5184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2348A6-B1BB-414C-88DE-150AA39AF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748" y="1675082"/>
            <a:ext cx="160995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3831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BB906F-C653-4D4D-B018-8944FF0FC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문서제목 </a:t>
            </a:r>
            <a:r>
              <a:rPr lang="en-US" altLang="ko-KR" dirty="0"/>
              <a:t>– C</a:t>
            </a:r>
            <a:r>
              <a:rPr lang="ko-KR" altLang="en-US" dirty="0"/>
              <a:t>세미나 </a:t>
            </a:r>
            <a:r>
              <a:rPr lang="en-US" altLang="ko-KR" dirty="0"/>
              <a:t># 6</a:t>
            </a:r>
          </a:p>
          <a:p>
            <a:r>
              <a:rPr lang="ko-KR" altLang="en-US" dirty="0"/>
              <a:t>정보통신공학과 </a:t>
            </a:r>
            <a:r>
              <a:rPr lang="en-US" altLang="ko-KR" dirty="0"/>
              <a:t>20171655 </a:t>
            </a:r>
            <a:r>
              <a:rPr lang="ko-KR" altLang="en-US" dirty="0"/>
              <a:t>이국준</a:t>
            </a:r>
          </a:p>
          <a:p>
            <a:endParaRPr lang="ko-KR" altLang="en-US" dirty="0"/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0BF248CE-B3BE-48C7-A733-384AB58D5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000" y="468263"/>
            <a:ext cx="8496000" cy="620713"/>
          </a:xfrm>
        </p:spPr>
        <p:txBody>
          <a:bodyPr/>
          <a:lstStyle/>
          <a:p>
            <a:r>
              <a:rPr lang="en-US" altLang="ko-KR" dirty="0"/>
              <a:t>11.2 </a:t>
            </a:r>
            <a:r>
              <a:rPr lang="ko-KR" altLang="en-US" dirty="0"/>
              <a:t>간접 참조 연산자 </a:t>
            </a:r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288D0C2-91C0-4B0A-9EF3-53686FA5737F}"/>
              </a:ext>
            </a:extLst>
          </p:cNvPr>
          <p:cNvSpPr/>
          <p:nvPr/>
        </p:nvSpPr>
        <p:spPr>
          <a:xfrm>
            <a:off x="1818308" y="1867090"/>
            <a:ext cx="902229" cy="449807"/>
          </a:xfrm>
          <a:prstGeom prst="ellipse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</a:rPr>
              <a:t>10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9CA913-58CF-49D3-82F7-2CC0C59DE316}"/>
              </a:ext>
            </a:extLst>
          </p:cNvPr>
          <p:cNvSpPr/>
          <p:nvPr/>
        </p:nvSpPr>
        <p:spPr>
          <a:xfrm>
            <a:off x="1818308" y="2232459"/>
            <a:ext cx="902229" cy="2998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변수 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i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CC921EB-8036-4E87-9AA6-7CBB59A2E379}"/>
              </a:ext>
            </a:extLst>
          </p:cNvPr>
          <p:cNvSpPr/>
          <p:nvPr/>
        </p:nvSpPr>
        <p:spPr>
          <a:xfrm>
            <a:off x="540000" y="1867090"/>
            <a:ext cx="902229" cy="449807"/>
          </a:xfrm>
          <a:prstGeom prst="ellipse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변수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i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의 주소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14C794-5120-4384-80E8-11DDBA66E3CC}"/>
              </a:ext>
            </a:extLst>
          </p:cNvPr>
          <p:cNvSpPr/>
          <p:nvPr/>
        </p:nvSpPr>
        <p:spPr>
          <a:xfrm>
            <a:off x="540000" y="2232459"/>
            <a:ext cx="902229" cy="2998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포인터 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p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B1D45B5-8E92-4A62-99E6-E0DFE5732478}"/>
              </a:ext>
            </a:extLst>
          </p:cNvPr>
          <p:cNvCxnSpPr>
            <a:stCxn id="7" idx="6"/>
            <a:endCxn id="6" idx="1"/>
          </p:cNvCxnSpPr>
          <p:nvPr/>
        </p:nvCxnSpPr>
        <p:spPr>
          <a:xfrm>
            <a:off x="1442229" y="2091994"/>
            <a:ext cx="376079" cy="290401"/>
          </a:xfrm>
          <a:prstGeom prst="straightConnector1">
            <a:avLst/>
          </a:prstGeom>
          <a:ln w="6350">
            <a:solidFill>
              <a:srgbClr val="E947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52E83B-D55C-45F5-ACB0-89C0926D784A}"/>
              </a:ext>
            </a:extLst>
          </p:cNvPr>
          <p:cNvSpPr txBox="1"/>
          <p:nvPr/>
        </p:nvSpPr>
        <p:spPr>
          <a:xfrm>
            <a:off x="2802444" y="2173789"/>
            <a:ext cx="2556284" cy="11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포인터를 이용해 변수를 가져오기 위해서는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24F56D-2750-47C1-A5B0-D45148528291}"/>
              </a:ext>
            </a:extLst>
          </p:cNvPr>
          <p:cNvSpPr/>
          <p:nvPr/>
        </p:nvSpPr>
        <p:spPr>
          <a:xfrm>
            <a:off x="5456927" y="1920729"/>
            <a:ext cx="2274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*</a:t>
            </a:r>
            <a:r>
              <a:rPr lang="ko-KR" altLang="en-US" sz="20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간접참조연산자</a:t>
            </a:r>
            <a:endParaRPr lang="en-US" altLang="ko-KR" sz="2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164F2E-E2DC-40C0-BB5C-E4EAF2640B4B}"/>
              </a:ext>
            </a:extLst>
          </p:cNvPr>
          <p:cNvSpPr/>
          <p:nvPr/>
        </p:nvSpPr>
        <p:spPr>
          <a:xfrm>
            <a:off x="234132" y="2844059"/>
            <a:ext cx="9348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*p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A8BF3-7B5D-4EC7-92FD-134080AE87C7}"/>
              </a:ext>
            </a:extLst>
          </p:cNvPr>
          <p:cNvSpPr txBox="1"/>
          <p:nvPr/>
        </p:nvSpPr>
        <p:spPr>
          <a:xfrm>
            <a:off x="1202111" y="3292420"/>
            <a:ext cx="1728192" cy="3481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포인터 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p</a:t>
            </a: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가 가리키는 주소에 저장된 내용을 가져오려면 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p</a:t>
            </a: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앞에 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기호를 붙여서 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*p</a:t>
            </a: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하면 된다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56F43E-7344-44A9-BDDC-A9107E803C76}"/>
              </a:ext>
            </a:extLst>
          </p:cNvPr>
          <p:cNvSpPr/>
          <p:nvPr/>
        </p:nvSpPr>
        <p:spPr>
          <a:xfrm>
            <a:off x="3430737" y="2857301"/>
            <a:ext cx="9861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B25F5C-5AFA-4DF0-AE01-4FE5CA002E2C}"/>
              </a:ext>
            </a:extLst>
          </p:cNvPr>
          <p:cNvSpPr txBox="1"/>
          <p:nvPr/>
        </p:nvSpPr>
        <p:spPr>
          <a:xfrm>
            <a:off x="540001" y="3882207"/>
            <a:ext cx="3876904" cy="2450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이를 포인터를 통해 메모리를 </a:t>
            </a:r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간접참조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한다고 한다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화살표: 왼쪽으로 구부러짐 22">
            <a:extLst>
              <a:ext uri="{FF2B5EF4-FFF2-40B4-BE49-F238E27FC236}">
                <a16:creationId xmlns:a16="http://schemas.microsoft.com/office/drawing/2014/main" id="{F2F2BADF-B687-448E-AB2F-A9310FFA8C15}"/>
              </a:ext>
            </a:extLst>
          </p:cNvPr>
          <p:cNvSpPr/>
          <p:nvPr/>
        </p:nvSpPr>
        <p:spPr>
          <a:xfrm rot="16200000">
            <a:off x="2027914" y="1530155"/>
            <a:ext cx="620715" cy="2920513"/>
          </a:xfrm>
          <a:prstGeom prst="curvedLeftArrow">
            <a:avLst>
              <a:gd name="adj1" fmla="val 31370"/>
              <a:gd name="adj2" fmla="val 50000"/>
              <a:gd name="adj3" fmla="val 53209"/>
            </a:avLst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E7F07D-CDB1-4DCA-839B-5C5B955CC528}"/>
              </a:ext>
            </a:extLst>
          </p:cNvPr>
          <p:cNvSpPr/>
          <p:nvPr/>
        </p:nvSpPr>
        <p:spPr>
          <a:xfrm>
            <a:off x="4305254" y="3246644"/>
            <a:ext cx="51860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변수 내용을 변경하려면 변수 내용에 직접 접근하거나</a:t>
            </a:r>
            <a:r>
              <a:rPr lang="en-US" altLang="ko-KR" sz="1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</a:t>
            </a:r>
          </a:p>
          <a:p>
            <a:pPr algn="ctr"/>
            <a:r>
              <a:rPr lang="ko-KR" altLang="en-US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포인터를 이용해 </a:t>
            </a:r>
            <a:r>
              <a:rPr lang="ko-KR" altLang="en-US" sz="1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간접참조하는</a:t>
            </a:r>
            <a:r>
              <a:rPr lang="ko-KR" altLang="en-US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방법이 있다</a:t>
            </a:r>
            <a:r>
              <a:rPr lang="en-US" altLang="ko-KR" sz="1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  <a:endParaRPr lang="en-US" altLang="ko-KR" sz="1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46B3457-55D1-40F7-A21F-693F32098382}"/>
              </a:ext>
            </a:extLst>
          </p:cNvPr>
          <p:cNvSpPr/>
          <p:nvPr/>
        </p:nvSpPr>
        <p:spPr>
          <a:xfrm>
            <a:off x="1818308" y="4415064"/>
            <a:ext cx="902229" cy="449807"/>
          </a:xfrm>
          <a:prstGeom prst="ellipse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</a:rPr>
              <a:t>10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6D59C2-D558-48C2-A226-6147853D2EB4}"/>
              </a:ext>
            </a:extLst>
          </p:cNvPr>
          <p:cNvSpPr/>
          <p:nvPr/>
        </p:nvSpPr>
        <p:spPr>
          <a:xfrm>
            <a:off x="1818308" y="4780433"/>
            <a:ext cx="902229" cy="2998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</a:rPr>
              <a:t>Int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i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E681888-ADEA-48B1-8CBB-053815B12D04}"/>
              </a:ext>
            </a:extLst>
          </p:cNvPr>
          <p:cNvSpPr/>
          <p:nvPr/>
        </p:nvSpPr>
        <p:spPr>
          <a:xfrm>
            <a:off x="540000" y="4415064"/>
            <a:ext cx="902229" cy="449807"/>
          </a:xfrm>
          <a:prstGeom prst="ellipse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</a:rPr>
              <a:t>Int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i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의 첫 주소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385895-477D-4EEE-B905-C512F1D65C1B}"/>
              </a:ext>
            </a:extLst>
          </p:cNvPr>
          <p:cNvSpPr/>
          <p:nvPr/>
        </p:nvSpPr>
        <p:spPr>
          <a:xfrm>
            <a:off x="540000" y="4780433"/>
            <a:ext cx="902229" cy="2998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</a:rPr>
              <a:t>int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*p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86AC051-04FB-4664-B212-6DDAD6A534B0}"/>
              </a:ext>
            </a:extLst>
          </p:cNvPr>
          <p:cNvCxnSpPr>
            <a:stCxn id="28" idx="6"/>
            <a:endCxn id="27" idx="1"/>
          </p:cNvCxnSpPr>
          <p:nvPr/>
        </p:nvCxnSpPr>
        <p:spPr>
          <a:xfrm>
            <a:off x="1442229" y="4639968"/>
            <a:ext cx="376079" cy="290401"/>
          </a:xfrm>
          <a:prstGeom prst="straightConnector1">
            <a:avLst/>
          </a:prstGeom>
          <a:ln w="6350">
            <a:solidFill>
              <a:srgbClr val="E947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87BFBE-3DB6-4458-80DD-3686C5590451}"/>
              </a:ext>
            </a:extLst>
          </p:cNvPr>
          <p:cNvSpPr/>
          <p:nvPr/>
        </p:nvSpPr>
        <p:spPr>
          <a:xfrm>
            <a:off x="3798530" y="4780433"/>
            <a:ext cx="187346" cy="245067"/>
          </a:xfrm>
          <a:prstGeom prst="rect">
            <a:avLst/>
          </a:prstGeom>
          <a:solidFill>
            <a:srgbClr val="0070C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A2D56E-DC14-445D-9610-0ACA5B53E767}"/>
              </a:ext>
            </a:extLst>
          </p:cNvPr>
          <p:cNvSpPr/>
          <p:nvPr/>
        </p:nvSpPr>
        <p:spPr>
          <a:xfrm>
            <a:off x="3999155" y="4780432"/>
            <a:ext cx="187346" cy="245067"/>
          </a:xfrm>
          <a:prstGeom prst="rect">
            <a:avLst/>
          </a:prstGeom>
          <a:solidFill>
            <a:srgbClr val="0070C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65D692-154D-46A8-881D-F30705EEEC40}"/>
              </a:ext>
            </a:extLst>
          </p:cNvPr>
          <p:cNvSpPr/>
          <p:nvPr/>
        </p:nvSpPr>
        <p:spPr>
          <a:xfrm>
            <a:off x="4199780" y="4780432"/>
            <a:ext cx="187346" cy="245067"/>
          </a:xfrm>
          <a:prstGeom prst="rect">
            <a:avLst/>
          </a:prstGeom>
          <a:solidFill>
            <a:srgbClr val="0070C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639AEC-6320-4F92-A0D7-C534FCC2124D}"/>
              </a:ext>
            </a:extLst>
          </p:cNvPr>
          <p:cNvSpPr/>
          <p:nvPr/>
        </p:nvSpPr>
        <p:spPr>
          <a:xfrm>
            <a:off x="4400405" y="4780432"/>
            <a:ext cx="187346" cy="245067"/>
          </a:xfrm>
          <a:prstGeom prst="rect">
            <a:avLst/>
          </a:prstGeom>
          <a:solidFill>
            <a:srgbClr val="0070C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2E1415-40BB-44F8-A849-DA0DC630B929}"/>
              </a:ext>
            </a:extLst>
          </p:cNvPr>
          <p:cNvSpPr/>
          <p:nvPr/>
        </p:nvSpPr>
        <p:spPr>
          <a:xfrm>
            <a:off x="4601030" y="4780432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347DE0-5C17-4CCB-AAE9-85CDD42530A3}"/>
              </a:ext>
            </a:extLst>
          </p:cNvPr>
          <p:cNvSpPr/>
          <p:nvPr/>
        </p:nvSpPr>
        <p:spPr>
          <a:xfrm>
            <a:off x="4781372" y="4780433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0D92FC-58AE-4002-82FC-8B676214A965}"/>
              </a:ext>
            </a:extLst>
          </p:cNvPr>
          <p:cNvSpPr/>
          <p:nvPr/>
        </p:nvSpPr>
        <p:spPr>
          <a:xfrm>
            <a:off x="4981997" y="4780432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302A95-796D-4B54-85DA-3F8D690592C9}"/>
              </a:ext>
            </a:extLst>
          </p:cNvPr>
          <p:cNvSpPr/>
          <p:nvPr/>
        </p:nvSpPr>
        <p:spPr>
          <a:xfrm>
            <a:off x="5182622" y="4780432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9B999C6-07A6-4983-BD1F-5059E664DE00}"/>
              </a:ext>
            </a:extLst>
          </p:cNvPr>
          <p:cNvSpPr/>
          <p:nvPr/>
        </p:nvSpPr>
        <p:spPr>
          <a:xfrm>
            <a:off x="5383247" y="4780432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9C0C728-B85B-48B1-99C9-D28BF346FD97}"/>
              </a:ext>
            </a:extLst>
          </p:cNvPr>
          <p:cNvSpPr/>
          <p:nvPr/>
        </p:nvSpPr>
        <p:spPr>
          <a:xfrm>
            <a:off x="5583872" y="4780432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11E508-ABE5-43B9-8398-16AB1F4706A7}"/>
              </a:ext>
            </a:extLst>
          </p:cNvPr>
          <p:cNvSpPr/>
          <p:nvPr/>
        </p:nvSpPr>
        <p:spPr>
          <a:xfrm>
            <a:off x="5769429" y="4780433"/>
            <a:ext cx="187346" cy="24506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i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97021ED-83BD-40DE-B42F-127238045CA7}"/>
              </a:ext>
            </a:extLst>
          </p:cNvPr>
          <p:cNvSpPr/>
          <p:nvPr/>
        </p:nvSpPr>
        <p:spPr>
          <a:xfrm>
            <a:off x="5970054" y="4780432"/>
            <a:ext cx="187346" cy="24506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840383-9BB2-45F1-A8AE-BA44A64AEB2A}"/>
              </a:ext>
            </a:extLst>
          </p:cNvPr>
          <p:cNvSpPr/>
          <p:nvPr/>
        </p:nvSpPr>
        <p:spPr>
          <a:xfrm>
            <a:off x="6170679" y="4780432"/>
            <a:ext cx="187346" cy="24506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990ECAF-1363-4394-8D59-4C3801B090C4}"/>
              </a:ext>
            </a:extLst>
          </p:cNvPr>
          <p:cNvSpPr/>
          <p:nvPr/>
        </p:nvSpPr>
        <p:spPr>
          <a:xfrm>
            <a:off x="6371304" y="4780432"/>
            <a:ext cx="187346" cy="24506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DBA12C-84AD-43C6-9FAF-6935B8AFA573}"/>
              </a:ext>
            </a:extLst>
          </p:cNvPr>
          <p:cNvSpPr/>
          <p:nvPr/>
        </p:nvSpPr>
        <p:spPr>
          <a:xfrm>
            <a:off x="6571929" y="4780432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73C7999-D56A-45EC-8DFF-37DE8ABCBAC3}"/>
              </a:ext>
            </a:extLst>
          </p:cNvPr>
          <p:cNvSpPr/>
          <p:nvPr/>
        </p:nvSpPr>
        <p:spPr>
          <a:xfrm>
            <a:off x="6761426" y="4780432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F6CDBF-9519-4678-B61F-01BAD11E3F7B}"/>
              </a:ext>
            </a:extLst>
          </p:cNvPr>
          <p:cNvSpPr/>
          <p:nvPr/>
        </p:nvSpPr>
        <p:spPr>
          <a:xfrm>
            <a:off x="6975670" y="4780433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24DFFC5-38F5-48E8-9594-738359B62EB6}"/>
              </a:ext>
            </a:extLst>
          </p:cNvPr>
          <p:cNvSpPr/>
          <p:nvPr/>
        </p:nvSpPr>
        <p:spPr>
          <a:xfrm>
            <a:off x="7176295" y="4780432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45E478-51A9-48C0-A2AA-9A633BAADC3A}"/>
              </a:ext>
            </a:extLst>
          </p:cNvPr>
          <p:cNvSpPr/>
          <p:nvPr/>
        </p:nvSpPr>
        <p:spPr>
          <a:xfrm>
            <a:off x="7376920" y="4780432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F862D0A-1F58-450A-833B-980CAB17C169}"/>
              </a:ext>
            </a:extLst>
          </p:cNvPr>
          <p:cNvSpPr/>
          <p:nvPr/>
        </p:nvSpPr>
        <p:spPr>
          <a:xfrm>
            <a:off x="7577545" y="4780432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D25FBA2-FDEE-4017-BB71-4FDF528F3041}"/>
              </a:ext>
            </a:extLst>
          </p:cNvPr>
          <p:cNvSpPr/>
          <p:nvPr/>
        </p:nvSpPr>
        <p:spPr>
          <a:xfrm>
            <a:off x="7778170" y="4780432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60E29B-C55F-4DF2-BE5B-C167FAB15170}"/>
              </a:ext>
            </a:extLst>
          </p:cNvPr>
          <p:cNvSpPr/>
          <p:nvPr/>
        </p:nvSpPr>
        <p:spPr>
          <a:xfrm>
            <a:off x="7967667" y="4780432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EAD2B65-8439-4998-866B-74811192E53C}"/>
              </a:ext>
            </a:extLst>
          </p:cNvPr>
          <p:cNvCxnSpPr/>
          <p:nvPr/>
        </p:nvCxnSpPr>
        <p:spPr>
          <a:xfrm>
            <a:off x="3805169" y="4838539"/>
            <a:ext cx="789222" cy="0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1EFA3E56-1B8F-4890-8548-47116A7AF090}"/>
              </a:ext>
            </a:extLst>
          </p:cNvPr>
          <p:cNvSpPr/>
          <p:nvPr/>
        </p:nvSpPr>
        <p:spPr>
          <a:xfrm>
            <a:off x="3744003" y="4286339"/>
            <a:ext cx="902229" cy="449807"/>
          </a:xfrm>
          <a:prstGeom prst="ellipse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</a:rPr>
              <a:t>Int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i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의 첫 주소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96AB546-4A5F-4D78-A0B0-B0F2552DA50F}"/>
              </a:ext>
            </a:extLst>
          </p:cNvPr>
          <p:cNvCxnSpPr>
            <a:cxnSpLocks/>
          </p:cNvCxnSpPr>
          <p:nvPr/>
        </p:nvCxnSpPr>
        <p:spPr>
          <a:xfrm flipV="1">
            <a:off x="5738756" y="4829035"/>
            <a:ext cx="802500" cy="1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DC7DF6BC-1B35-412A-80EF-37B9C99E7EAE}"/>
              </a:ext>
            </a:extLst>
          </p:cNvPr>
          <p:cNvSpPr/>
          <p:nvPr/>
        </p:nvSpPr>
        <p:spPr>
          <a:xfrm>
            <a:off x="5651996" y="4299561"/>
            <a:ext cx="902229" cy="449807"/>
          </a:xfrm>
          <a:prstGeom prst="ellipse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</a:rPr>
              <a:t>10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EEAD2FE-D397-4AD2-A84A-BBE4E89D825A}"/>
              </a:ext>
            </a:extLst>
          </p:cNvPr>
          <p:cNvSpPr/>
          <p:nvPr/>
        </p:nvSpPr>
        <p:spPr>
          <a:xfrm>
            <a:off x="7224960" y="4218854"/>
            <a:ext cx="30684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자료형을 알아야 읽는 바이트의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범위를 정할 수 있다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2DA7F2C-03DC-4AB4-B31F-2C914575A411}"/>
              </a:ext>
            </a:extLst>
          </p:cNvPr>
          <p:cNvSpPr/>
          <p:nvPr/>
        </p:nvSpPr>
        <p:spPr>
          <a:xfrm>
            <a:off x="3818942" y="6015475"/>
            <a:ext cx="187346" cy="24506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</a:t>
            </a:r>
            <a:endParaRPr lang="ko-KR" altLang="en-US" sz="1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070B316-11E5-4784-9368-7934A1AFADCE}"/>
              </a:ext>
            </a:extLst>
          </p:cNvPr>
          <p:cNvSpPr/>
          <p:nvPr/>
        </p:nvSpPr>
        <p:spPr>
          <a:xfrm>
            <a:off x="4019567" y="6015474"/>
            <a:ext cx="187346" cy="24506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F89F1A2-4098-45D8-B767-D886EE6D210F}"/>
              </a:ext>
            </a:extLst>
          </p:cNvPr>
          <p:cNvSpPr/>
          <p:nvPr/>
        </p:nvSpPr>
        <p:spPr>
          <a:xfrm>
            <a:off x="4199780" y="6015474"/>
            <a:ext cx="187346" cy="24506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756E16-9765-494F-87FC-9404D1E54C2B}"/>
              </a:ext>
            </a:extLst>
          </p:cNvPr>
          <p:cNvSpPr/>
          <p:nvPr/>
        </p:nvSpPr>
        <p:spPr>
          <a:xfrm>
            <a:off x="4400405" y="6015474"/>
            <a:ext cx="187346" cy="24506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E85C29F-0924-43AA-8CB4-1092B55CF1B9}"/>
              </a:ext>
            </a:extLst>
          </p:cNvPr>
          <p:cNvSpPr/>
          <p:nvPr/>
        </p:nvSpPr>
        <p:spPr>
          <a:xfrm>
            <a:off x="4601030" y="6015474"/>
            <a:ext cx="187346" cy="245067"/>
          </a:xfrm>
          <a:prstGeom prst="rect">
            <a:avLst/>
          </a:prstGeom>
          <a:solidFill>
            <a:schemeClr val="accent3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4F21D74-798C-4A1D-A7CF-120F36FD51C1}"/>
              </a:ext>
            </a:extLst>
          </p:cNvPr>
          <p:cNvSpPr/>
          <p:nvPr/>
        </p:nvSpPr>
        <p:spPr>
          <a:xfrm>
            <a:off x="4781372" y="6015475"/>
            <a:ext cx="187346" cy="245067"/>
          </a:xfrm>
          <a:prstGeom prst="rect">
            <a:avLst/>
          </a:prstGeom>
          <a:solidFill>
            <a:schemeClr val="accent3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6878236-FEFA-4FA2-ABC4-D7406B1E0025}"/>
              </a:ext>
            </a:extLst>
          </p:cNvPr>
          <p:cNvSpPr/>
          <p:nvPr/>
        </p:nvSpPr>
        <p:spPr>
          <a:xfrm>
            <a:off x="4981997" y="6015474"/>
            <a:ext cx="187346" cy="245067"/>
          </a:xfrm>
          <a:prstGeom prst="rect">
            <a:avLst/>
          </a:prstGeom>
          <a:solidFill>
            <a:schemeClr val="accent3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A787362-AA09-4692-890C-4C15533096CA}"/>
              </a:ext>
            </a:extLst>
          </p:cNvPr>
          <p:cNvSpPr/>
          <p:nvPr/>
        </p:nvSpPr>
        <p:spPr>
          <a:xfrm>
            <a:off x="5182622" y="6015474"/>
            <a:ext cx="187346" cy="245067"/>
          </a:xfrm>
          <a:prstGeom prst="rect">
            <a:avLst/>
          </a:prstGeom>
          <a:solidFill>
            <a:schemeClr val="accent3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7AF7004-F538-40E9-88C3-C9A3A62DD95D}"/>
              </a:ext>
            </a:extLst>
          </p:cNvPr>
          <p:cNvSpPr/>
          <p:nvPr/>
        </p:nvSpPr>
        <p:spPr>
          <a:xfrm>
            <a:off x="5383247" y="6015474"/>
            <a:ext cx="187346" cy="245067"/>
          </a:xfrm>
          <a:prstGeom prst="rect">
            <a:avLst/>
          </a:prstGeom>
          <a:solidFill>
            <a:schemeClr val="accent3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E3E97F6-E351-4D9E-8545-0204F669896C}"/>
              </a:ext>
            </a:extLst>
          </p:cNvPr>
          <p:cNvSpPr/>
          <p:nvPr/>
        </p:nvSpPr>
        <p:spPr>
          <a:xfrm>
            <a:off x="5583872" y="6015474"/>
            <a:ext cx="187346" cy="245067"/>
          </a:xfrm>
          <a:prstGeom prst="rect">
            <a:avLst/>
          </a:prstGeom>
          <a:solidFill>
            <a:schemeClr val="accent3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73564E8-8F85-448E-81A1-72C88E048920}"/>
              </a:ext>
            </a:extLst>
          </p:cNvPr>
          <p:cNvSpPr/>
          <p:nvPr/>
        </p:nvSpPr>
        <p:spPr>
          <a:xfrm>
            <a:off x="5769429" y="6015475"/>
            <a:ext cx="187346" cy="24506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i</a:t>
            </a:r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819F552-738E-44D5-8080-8ADB4BB48350}"/>
              </a:ext>
            </a:extLst>
          </p:cNvPr>
          <p:cNvSpPr/>
          <p:nvPr/>
        </p:nvSpPr>
        <p:spPr>
          <a:xfrm>
            <a:off x="5970054" y="6015474"/>
            <a:ext cx="187346" cy="24506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0E3A04A-AFD8-42D6-9B77-C5C29E74995B}"/>
              </a:ext>
            </a:extLst>
          </p:cNvPr>
          <p:cNvSpPr/>
          <p:nvPr/>
        </p:nvSpPr>
        <p:spPr>
          <a:xfrm>
            <a:off x="6170679" y="6015474"/>
            <a:ext cx="187346" cy="24506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332913-C74F-467E-9E0B-E456AB56CBD7}"/>
              </a:ext>
            </a:extLst>
          </p:cNvPr>
          <p:cNvSpPr/>
          <p:nvPr/>
        </p:nvSpPr>
        <p:spPr>
          <a:xfrm>
            <a:off x="6371304" y="6015474"/>
            <a:ext cx="187346" cy="24506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5AEEE67-155C-425D-ABAD-984940175BB5}"/>
              </a:ext>
            </a:extLst>
          </p:cNvPr>
          <p:cNvSpPr/>
          <p:nvPr/>
        </p:nvSpPr>
        <p:spPr>
          <a:xfrm>
            <a:off x="6571929" y="6015474"/>
            <a:ext cx="187346" cy="245067"/>
          </a:xfrm>
          <a:prstGeom prst="rect">
            <a:avLst/>
          </a:prstGeom>
          <a:solidFill>
            <a:schemeClr val="accent3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A9205E6-871B-4069-9699-7011AB61325B}"/>
              </a:ext>
            </a:extLst>
          </p:cNvPr>
          <p:cNvSpPr/>
          <p:nvPr/>
        </p:nvSpPr>
        <p:spPr>
          <a:xfrm>
            <a:off x="6761426" y="6015474"/>
            <a:ext cx="187346" cy="245067"/>
          </a:xfrm>
          <a:prstGeom prst="rect">
            <a:avLst/>
          </a:prstGeom>
          <a:solidFill>
            <a:schemeClr val="accent3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06057B3-635D-4897-9CEB-93E6D84D08B9}"/>
              </a:ext>
            </a:extLst>
          </p:cNvPr>
          <p:cNvSpPr/>
          <p:nvPr/>
        </p:nvSpPr>
        <p:spPr>
          <a:xfrm>
            <a:off x="6975670" y="6015475"/>
            <a:ext cx="187346" cy="245067"/>
          </a:xfrm>
          <a:prstGeom prst="rect">
            <a:avLst/>
          </a:prstGeom>
          <a:solidFill>
            <a:schemeClr val="accent3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55614E0-2DFA-4968-9EE8-5F4DE0CD9619}"/>
              </a:ext>
            </a:extLst>
          </p:cNvPr>
          <p:cNvSpPr/>
          <p:nvPr/>
        </p:nvSpPr>
        <p:spPr>
          <a:xfrm>
            <a:off x="7176295" y="6015474"/>
            <a:ext cx="187346" cy="245067"/>
          </a:xfrm>
          <a:prstGeom prst="rect">
            <a:avLst/>
          </a:prstGeom>
          <a:solidFill>
            <a:schemeClr val="accent3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17C3BBB-C419-4F11-9B32-F042F027FA5A}"/>
              </a:ext>
            </a:extLst>
          </p:cNvPr>
          <p:cNvSpPr/>
          <p:nvPr/>
        </p:nvSpPr>
        <p:spPr>
          <a:xfrm>
            <a:off x="7376920" y="6015474"/>
            <a:ext cx="187346" cy="245067"/>
          </a:xfrm>
          <a:prstGeom prst="rect">
            <a:avLst/>
          </a:prstGeom>
          <a:solidFill>
            <a:schemeClr val="accent3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7FBC418-788D-41F5-816D-809317CC0757}"/>
              </a:ext>
            </a:extLst>
          </p:cNvPr>
          <p:cNvSpPr/>
          <p:nvPr/>
        </p:nvSpPr>
        <p:spPr>
          <a:xfrm>
            <a:off x="7577545" y="6015474"/>
            <a:ext cx="187346" cy="245067"/>
          </a:xfrm>
          <a:prstGeom prst="rect">
            <a:avLst/>
          </a:prstGeom>
          <a:solidFill>
            <a:schemeClr val="accent3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CE565EB-EC96-41CA-AF57-749CF8B3EEC9}"/>
              </a:ext>
            </a:extLst>
          </p:cNvPr>
          <p:cNvSpPr/>
          <p:nvPr/>
        </p:nvSpPr>
        <p:spPr>
          <a:xfrm>
            <a:off x="7778170" y="6015474"/>
            <a:ext cx="187346" cy="245067"/>
          </a:xfrm>
          <a:prstGeom prst="rect">
            <a:avLst/>
          </a:prstGeom>
          <a:solidFill>
            <a:schemeClr val="accent3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B9F2113-5883-47E4-A6B7-9D816B747260}"/>
              </a:ext>
            </a:extLst>
          </p:cNvPr>
          <p:cNvSpPr/>
          <p:nvPr/>
        </p:nvSpPr>
        <p:spPr>
          <a:xfrm>
            <a:off x="7967667" y="6015474"/>
            <a:ext cx="187346" cy="245067"/>
          </a:xfrm>
          <a:prstGeom prst="rect">
            <a:avLst/>
          </a:prstGeom>
          <a:solidFill>
            <a:schemeClr val="accent3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92C87B2-B119-4B3E-92EF-1D6F6C8797A6}"/>
              </a:ext>
            </a:extLst>
          </p:cNvPr>
          <p:cNvCxnSpPr/>
          <p:nvPr/>
        </p:nvCxnSpPr>
        <p:spPr>
          <a:xfrm>
            <a:off x="3805169" y="6073581"/>
            <a:ext cx="789222" cy="0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86ABE57E-0961-4F93-B28F-61D9CEAF91CD}"/>
              </a:ext>
            </a:extLst>
          </p:cNvPr>
          <p:cNvSpPr/>
          <p:nvPr/>
        </p:nvSpPr>
        <p:spPr>
          <a:xfrm>
            <a:off x="3744003" y="5521381"/>
            <a:ext cx="902229" cy="449807"/>
          </a:xfrm>
          <a:prstGeom prst="ellipse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</a:rPr>
              <a:t>Int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i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의 첫 주소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96EE08F-EFEF-4B0C-BC49-D34D8D24E779}"/>
              </a:ext>
            </a:extLst>
          </p:cNvPr>
          <p:cNvCxnSpPr>
            <a:cxnSpLocks/>
          </p:cNvCxnSpPr>
          <p:nvPr/>
        </p:nvCxnSpPr>
        <p:spPr>
          <a:xfrm flipV="1">
            <a:off x="5738756" y="6064077"/>
            <a:ext cx="802500" cy="1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148ED63F-870C-4F0F-A6D6-CE36D812FB0C}"/>
              </a:ext>
            </a:extLst>
          </p:cNvPr>
          <p:cNvSpPr/>
          <p:nvPr/>
        </p:nvSpPr>
        <p:spPr>
          <a:xfrm>
            <a:off x="5651996" y="5534603"/>
            <a:ext cx="902229" cy="449807"/>
          </a:xfrm>
          <a:prstGeom prst="ellipse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</a:rPr>
              <a:t>10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BF44EFD-F017-4677-894C-6A508F630EBA}"/>
              </a:ext>
            </a:extLst>
          </p:cNvPr>
          <p:cNvSpPr/>
          <p:nvPr/>
        </p:nvSpPr>
        <p:spPr>
          <a:xfrm>
            <a:off x="4273920" y="5212679"/>
            <a:ext cx="16081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*p</a:t>
            </a:r>
            <a:r>
              <a:rPr lang="ko-KR" altLang="en-US" sz="1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와 </a:t>
            </a:r>
            <a:r>
              <a:rPr lang="en-US" altLang="ko-KR" sz="1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  <a:r>
              <a:rPr lang="ko-KR" altLang="en-US" sz="1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은 같다</a:t>
            </a:r>
            <a:endParaRPr lang="en-US" altLang="ko-KR" sz="1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54F935B-15F6-43D1-BF49-7B47EA8EE8F8}"/>
              </a:ext>
            </a:extLst>
          </p:cNvPr>
          <p:cNvSpPr/>
          <p:nvPr/>
        </p:nvSpPr>
        <p:spPr>
          <a:xfrm>
            <a:off x="4295562" y="6355305"/>
            <a:ext cx="15648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</a:t>
            </a:r>
            <a:r>
              <a:rPr lang="ko-KR" altLang="en-US" sz="1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와</a:t>
            </a:r>
            <a:r>
              <a:rPr lang="en-US" altLang="ko-KR" sz="1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&amp;</a:t>
            </a:r>
            <a:r>
              <a:rPr lang="en-US" altLang="ko-KR" sz="16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</a:t>
            </a:r>
            <a:r>
              <a:rPr lang="ko-KR" altLang="en-US" sz="1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가 같다</a:t>
            </a:r>
            <a:r>
              <a:rPr lang="en-US" altLang="ko-KR" sz="1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353439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5954D6-19D5-4E02-8F5E-A29DAC427A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000" y="616106"/>
            <a:ext cx="8496000" cy="620713"/>
          </a:xfrm>
        </p:spPr>
        <p:txBody>
          <a:bodyPr/>
          <a:lstStyle/>
          <a:p>
            <a:r>
              <a:rPr lang="en-US" altLang="ko-KR" dirty="0"/>
              <a:t>11.2 Code – pointer3.c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FFCCE9-E309-4B22-9F59-246A3455D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5BFF250-DACF-43F5-8137-BDFEEBC1C0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7E8680-2BB4-4FB3-B522-BE527D17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32" y="1548383"/>
            <a:ext cx="4124901" cy="36390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A27171-8E7F-49F3-9965-D8C848E45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14" y="1583865"/>
            <a:ext cx="809738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6523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BB906F-C653-4D4D-B018-8944FF0FC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문서제목 </a:t>
            </a:r>
            <a:r>
              <a:rPr lang="en-US" altLang="ko-KR" dirty="0"/>
              <a:t>– C</a:t>
            </a:r>
            <a:r>
              <a:rPr lang="ko-KR" altLang="en-US" dirty="0"/>
              <a:t>세미나 </a:t>
            </a:r>
            <a:r>
              <a:rPr lang="en-US" altLang="ko-KR" dirty="0"/>
              <a:t># 6</a:t>
            </a:r>
          </a:p>
          <a:p>
            <a:r>
              <a:rPr lang="ko-KR" altLang="en-US" dirty="0"/>
              <a:t>정보통신공학과 </a:t>
            </a:r>
            <a:r>
              <a:rPr lang="en-US" altLang="ko-KR" dirty="0"/>
              <a:t>20171655 </a:t>
            </a:r>
            <a:r>
              <a:rPr lang="ko-KR" altLang="en-US" dirty="0"/>
              <a:t>이국준</a:t>
            </a:r>
          </a:p>
          <a:p>
            <a:endParaRPr lang="ko-KR" altLang="en-US" dirty="0"/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9C4D2647-F43C-4365-95EA-B16A192E0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000" y="468263"/>
            <a:ext cx="9199188" cy="620713"/>
          </a:xfrm>
        </p:spPr>
        <p:txBody>
          <a:bodyPr/>
          <a:lstStyle/>
          <a:p>
            <a:r>
              <a:rPr lang="en-US" altLang="ko-KR" dirty="0"/>
              <a:t>11.3 </a:t>
            </a:r>
            <a:r>
              <a:rPr lang="ko-KR" altLang="en-US" dirty="0"/>
              <a:t>포인터 사용 시 주의할 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BD9881-2E24-4C4C-B316-53DB70A319AC}"/>
              </a:ext>
            </a:extLst>
          </p:cNvPr>
          <p:cNvSpPr/>
          <p:nvPr/>
        </p:nvSpPr>
        <p:spPr>
          <a:xfrm>
            <a:off x="306140" y="1805304"/>
            <a:ext cx="32752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초기화 하지 않고 사용하기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004B424-BC6C-4A64-8624-A1AB44E26399}"/>
              </a:ext>
            </a:extLst>
          </p:cNvPr>
          <p:cNvSpPr/>
          <p:nvPr/>
        </p:nvSpPr>
        <p:spPr>
          <a:xfrm>
            <a:off x="540000" y="2445729"/>
            <a:ext cx="902229" cy="449807"/>
          </a:xfrm>
          <a:prstGeom prst="ellipse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</a:rPr>
              <a:t>??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6C8229-F3F5-4F4C-A898-9803477AFE5A}"/>
              </a:ext>
            </a:extLst>
          </p:cNvPr>
          <p:cNvSpPr/>
          <p:nvPr/>
        </p:nvSpPr>
        <p:spPr>
          <a:xfrm>
            <a:off x="540000" y="2811098"/>
            <a:ext cx="902229" cy="2998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</a:rPr>
              <a:t>int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*p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675ADD-FB6D-48D6-80EF-48174B39729F}"/>
              </a:ext>
            </a:extLst>
          </p:cNvPr>
          <p:cNvSpPr/>
          <p:nvPr/>
        </p:nvSpPr>
        <p:spPr>
          <a:xfrm>
            <a:off x="1746300" y="2495426"/>
            <a:ext cx="162576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 *p = 100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98AD9-9A5A-43E5-9005-A6F0E06A640F}"/>
              </a:ext>
            </a:extLst>
          </p:cNvPr>
          <p:cNvSpPr/>
          <p:nvPr/>
        </p:nvSpPr>
        <p:spPr>
          <a:xfrm>
            <a:off x="3464003" y="2449259"/>
            <a:ext cx="3849131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임의의 </a:t>
            </a:r>
            <a:r>
              <a:rPr lang="ko-KR" altLang="en-US" sz="26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주소값을</a:t>
            </a:r>
            <a:r>
              <a:rPr lang="ko-KR" altLang="en-US" sz="2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변경함</a:t>
            </a:r>
            <a:r>
              <a:rPr lang="en-US" altLang="ko-KR" sz="2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!</a:t>
            </a:r>
            <a:endParaRPr lang="en-US" altLang="ko-KR" sz="2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0C5786-C066-4B53-8128-F9288EC5FA0E}"/>
              </a:ext>
            </a:extLst>
          </p:cNvPr>
          <p:cNvSpPr/>
          <p:nvPr/>
        </p:nvSpPr>
        <p:spPr>
          <a:xfrm>
            <a:off x="5711866" y="1791014"/>
            <a:ext cx="19030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널 포인터 사용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27EC1E6-7BDF-48CC-AE63-49BF239AA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96" y="1838648"/>
            <a:ext cx="828791" cy="3334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900F1E-1E1A-43F3-A4F2-DE1FCD68D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952" y="1838648"/>
            <a:ext cx="1286054" cy="30484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60E0E4-BF54-4B57-9D48-40E6259BC644}"/>
              </a:ext>
            </a:extLst>
          </p:cNvPr>
          <p:cNvSpPr/>
          <p:nvPr/>
        </p:nvSpPr>
        <p:spPr>
          <a:xfrm>
            <a:off x="268672" y="3274322"/>
            <a:ext cx="30187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포인터와 변수 타입 일치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D85EB2-C85E-48EF-B5CF-AC84BF65FF84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4410187" y="1991069"/>
            <a:ext cx="1301679" cy="14290"/>
          </a:xfrm>
          <a:prstGeom prst="straightConnector1">
            <a:avLst/>
          </a:prstGeom>
          <a:ln w="6350">
            <a:solidFill>
              <a:srgbClr val="E947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6ECDDB-C7C7-4005-B891-6E6ADC9F103E}"/>
              </a:ext>
            </a:extLst>
          </p:cNvPr>
          <p:cNvSpPr/>
          <p:nvPr/>
        </p:nvSpPr>
        <p:spPr>
          <a:xfrm>
            <a:off x="526951" y="3787556"/>
            <a:ext cx="8496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포인터가 읽는 변수의 주소는 그 변수의 첫번째 주소이기 때문에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포인터에 의해 참조되는 객체가 얼마만큼의 크기이고 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무엇이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어떤 형식으로 저장되는지를 결정하는 것은 </a:t>
            </a:r>
            <a:r>
              <a:rPr lang="ko-KR" alt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포인터의 타입</a:t>
            </a:r>
            <a:r>
              <a:rPr lang="en-US" altLang="ko-KR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자료형</a:t>
            </a:r>
            <a:r>
              <a:rPr lang="en-US" altLang="ko-KR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이다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CA8F6F-E897-41DC-B0FD-AD50CC7668C7}"/>
              </a:ext>
            </a:extLst>
          </p:cNvPr>
          <p:cNvSpPr/>
          <p:nvPr/>
        </p:nvSpPr>
        <p:spPr>
          <a:xfrm>
            <a:off x="2041421" y="5316453"/>
            <a:ext cx="356857" cy="245067"/>
          </a:xfrm>
          <a:prstGeom prst="rect">
            <a:avLst/>
          </a:prstGeom>
          <a:solidFill>
            <a:srgbClr val="0070C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pd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0F793-182B-492D-B86E-73C152F8C2D1}"/>
              </a:ext>
            </a:extLst>
          </p:cNvPr>
          <p:cNvSpPr/>
          <p:nvPr/>
        </p:nvSpPr>
        <p:spPr>
          <a:xfrm>
            <a:off x="2411557" y="5316452"/>
            <a:ext cx="187346" cy="245067"/>
          </a:xfrm>
          <a:prstGeom prst="rect">
            <a:avLst/>
          </a:prstGeom>
          <a:solidFill>
            <a:srgbClr val="0070C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8DFC36-1716-4BB0-A22B-57414312F0B8}"/>
              </a:ext>
            </a:extLst>
          </p:cNvPr>
          <p:cNvSpPr/>
          <p:nvPr/>
        </p:nvSpPr>
        <p:spPr>
          <a:xfrm>
            <a:off x="2612182" y="5316452"/>
            <a:ext cx="187346" cy="245067"/>
          </a:xfrm>
          <a:prstGeom prst="rect">
            <a:avLst/>
          </a:prstGeom>
          <a:solidFill>
            <a:srgbClr val="0070C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F767D8-8DC2-4ED9-8137-B8BC2B801D3F}"/>
              </a:ext>
            </a:extLst>
          </p:cNvPr>
          <p:cNvSpPr/>
          <p:nvPr/>
        </p:nvSpPr>
        <p:spPr>
          <a:xfrm>
            <a:off x="2812807" y="5316452"/>
            <a:ext cx="187346" cy="245067"/>
          </a:xfrm>
          <a:prstGeom prst="rect">
            <a:avLst/>
          </a:prstGeom>
          <a:solidFill>
            <a:srgbClr val="0070C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C10941-D938-481F-A77D-7602B336DFC3}"/>
              </a:ext>
            </a:extLst>
          </p:cNvPr>
          <p:cNvSpPr/>
          <p:nvPr/>
        </p:nvSpPr>
        <p:spPr>
          <a:xfrm>
            <a:off x="3013432" y="5316452"/>
            <a:ext cx="187346" cy="245067"/>
          </a:xfrm>
          <a:prstGeom prst="rect">
            <a:avLst/>
          </a:prstGeom>
          <a:solidFill>
            <a:srgbClr val="0070C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B4643F-1956-47D1-AEBD-47B86E640348}"/>
              </a:ext>
            </a:extLst>
          </p:cNvPr>
          <p:cNvSpPr/>
          <p:nvPr/>
        </p:nvSpPr>
        <p:spPr>
          <a:xfrm>
            <a:off x="3193774" y="5316453"/>
            <a:ext cx="187346" cy="245067"/>
          </a:xfrm>
          <a:prstGeom prst="rect">
            <a:avLst/>
          </a:prstGeom>
          <a:solidFill>
            <a:srgbClr val="0070C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51FE7F-5F31-49AF-A2D2-283AF8126EF9}"/>
              </a:ext>
            </a:extLst>
          </p:cNvPr>
          <p:cNvSpPr/>
          <p:nvPr/>
        </p:nvSpPr>
        <p:spPr>
          <a:xfrm>
            <a:off x="3394399" y="5316452"/>
            <a:ext cx="187346" cy="245067"/>
          </a:xfrm>
          <a:prstGeom prst="rect">
            <a:avLst/>
          </a:prstGeom>
          <a:solidFill>
            <a:srgbClr val="0070C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452127-FBA6-4FA6-A2D9-8175812F75FC}"/>
              </a:ext>
            </a:extLst>
          </p:cNvPr>
          <p:cNvSpPr/>
          <p:nvPr/>
        </p:nvSpPr>
        <p:spPr>
          <a:xfrm>
            <a:off x="3538877" y="5316452"/>
            <a:ext cx="187346" cy="245067"/>
          </a:xfrm>
          <a:prstGeom prst="rect">
            <a:avLst/>
          </a:prstGeom>
          <a:solidFill>
            <a:srgbClr val="0070C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3FAE9E-5154-4839-A932-A6E1B8746F09}"/>
              </a:ext>
            </a:extLst>
          </p:cNvPr>
          <p:cNvSpPr/>
          <p:nvPr/>
        </p:nvSpPr>
        <p:spPr>
          <a:xfrm>
            <a:off x="3739502" y="5316452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280792-5A93-44A8-A793-11D04AEAA733}"/>
              </a:ext>
            </a:extLst>
          </p:cNvPr>
          <p:cNvSpPr/>
          <p:nvPr/>
        </p:nvSpPr>
        <p:spPr>
          <a:xfrm>
            <a:off x="3940127" y="5316452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C1B514-316A-4BA3-8245-3A25561587A9}"/>
              </a:ext>
            </a:extLst>
          </p:cNvPr>
          <p:cNvSpPr/>
          <p:nvPr/>
        </p:nvSpPr>
        <p:spPr>
          <a:xfrm>
            <a:off x="4125684" y="5316453"/>
            <a:ext cx="187346" cy="24506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i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283D3B9-BD1C-40FE-938E-E1090F4C23AA}"/>
              </a:ext>
            </a:extLst>
          </p:cNvPr>
          <p:cNvSpPr/>
          <p:nvPr/>
        </p:nvSpPr>
        <p:spPr>
          <a:xfrm>
            <a:off x="4326309" y="5316452"/>
            <a:ext cx="187346" cy="24506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D2667C-218A-47F6-9857-5A5D7D4FD23C}"/>
              </a:ext>
            </a:extLst>
          </p:cNvPr>
          <p:cNvSpPr/>
          <p:nvPr/>
        </p:nvSpPr>
        <p:spPr>
          <a:xfrm>
            <a:off x="4526934" y="5316452"/>
            <a:ext cx="187346" cy="24506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7BB6CC-8EBA-4EEC-82A5-24B653063BFF}"/>
              </a:ext>
            </a:extLst>
          </p:cNvPr>
          <p:cNvSpPr/>
          <p:nvPr/>
        </p:nvSpPr>
        <p:spPr>
          <a:xfrm>
            <a:off x="4727559" y="5316452"/>
            <a:ext cx="187346" cy="24506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31ACE5-72D3-472E-AC55-3E3B3B228B1E}"/>
              </a:ext>
            </a:extLst>
          </p:cNvPr>
          <p:cNvSpPr/>
          <p:nvPr/>
        </p:nvSpPr>
        <p:spPr>
          <a:xfrm>
            <a:off x="4928184" y="5316452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A29969-8EA3-4AC0-9FDA-D54F3834BC7D}"/>
              </a:ext>
            </a:extLst>
          </p:cNvPr>
          <p:cNvSpPr/>
          <p:nvPr/>
        </p:nvSpPr>
        <p:spPr>
          <a:xfrm>
            <a:off x="5117681" y="5316452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3BBDC3-9891-4562-B1E5-D982ED461C87}"/>
              </a:ext>
            </a:extLst>
          </p:cNvPr>
          <p:cNvSpPr/>
          <p:nvPr/>
        </p:nvSpPr>
        <p:spPr>
          <a:xfrm>
            <a:off x="5331925" y="5316453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DE5FA56-0AED-475B-B1E3-DDA2ED7B25A7}"/>
              </a:ext>
            </a:extLst>
          </p:cNvPr>
          <p:cNvSpPr/>
          <p:nvPr/>
        </p:nvSpPr>
        <p:spPr>
          <a:xfrm>
            <a:off x="5532550" y="5316452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14CCC44-38E1-45B8-B3F9-672E2AB47AAB}"/>
              </a:ext>
            </a:extLst>
          </p:cNvPr>
          <p:cNvSpPr/>
          <p:nvPr/>
        </p:nvSpPr>
        <p:spPr>
          <a:xfrm>
            <a:off x="5733175" y="5316452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03A116-1311-4D50-8357-8DEECE8D6A0C}"/>
              </a:ext>
            </a:extLst>
          </p:cNvPr>
          <p:cNvSpPr/>
          <p:nvPr/>
        </p:nvSpPr>
        <p:spPr>
          <a:xfrm>
            <a:off x="5933800" y="5316452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18B8A6E-37DF-45B6-8344-EE9C668AF9F6}"/>
              </a:ext>
            </a:extLst>
          </p:cNvPr>
          <p:cNvSpPr/>
          <p:nvPr/>
        </p:nvSpPr>
        <p:spPr>
          <a:xfrm>
            <a:off x="6134425" y="5316452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0FE06E0-0518-4879-9F86-F87FA8B2BE1A}"/>
              </a:ext>
            </a:extLst>
          </p:cNvPr>
          <p:cNvSpPr/>
          <p:nvPr/>
        </p:nvSpPr>
        <p:spPr>
          <a:xfrm>
            <a:off x="6323922" y="5316452"/>
            <a:ext cx="187346" cy="245067"/>
          </a:xfrm>
          <a:prstGeom prst="rect">
            <a:avLst/>
          </a:prstGeom>
          <a:solidFill>
            <a:srgbClr val="92D050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E9A8753-5E9E-4E21-9809-43BA3C6B86A4}"/>
              </a:ext>
            </a:extLst>
          </p:cNvPr>
          <p:cNvCxnSpPr>
            <a:cxnSpLocks/>
          </p:cNvCxnSpPr>
          <p:nvPr/>
        </p:nvCxnSpPr>
        <p:spPr>
          <a:xfrm flipV="1">
            <a:off x="2006320" y="5352576"/>
            <a:ext cx="1740949" cy="1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AF01C85A-A683-4597-AB21-21A0E55F913C}"/>
              </a:ext>
            </a:extLst>
          </p:cNvPr>
          <p:cNvSpPr/>
          <p:nvPr/>
        </p:nvSpPr>
        <p:spPr>
          <a:xfrm>
            <a:off x="2100258" y="4822359"/>
            <a:ext cx="902229" cy="449807"/>
          </a:xfrm>
          <a:prstGeom prst="ellipse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</a:rPr>
              <a:t>Int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i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의 첫 주소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7B42C32-AFD0-4B65-BC83-68FD72F9C8E5}"/>
              </a:ext>
            </a:extLst>
          </p:cNvPr>
          <p:cNvCxnSpPr>
            <a:cxnSpLocks/>
          </p:cNvCxnSpPr>
          <p:nvPr/>
        </p:nvCxnSpPr>
        <p:spPr>
          <a:xfrm>
            <a:off x="4140752" y="5352240"/>
            <a:ext cx="1592423" cy="0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B21AE254-9226-4CA7-B05F-A4BA50C4143F}"/>
              </a:ext>
            </a:extLst>
          </p:cNvPr>
          <p:cNvSpPr/>
          <p:nvPr/>
        </p:nvSpPr>
        <p:spPr>
          <a:xfrm>
            <a:off x="4008251" y="4835581"/>
            <a:ext cx="902229" cy="449807"/>
          </a:xfrm>
          <a:prstGeom prst="ellipse">
            <a:avLst/>
          </a:prstGeom>
          <a:noFill/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</a:rPr>
              <a:t>??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328F1C34-7912-4872-ADF8-370495B7C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59" y="4835310"/>
            <a:ext cx="1286054" cy="809738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F6F02B-529C-4D1C-8810-A6B7AE93F33D}"/>
              </a:ext>
            </a:extLst>
          </p:cNvPr>
          <p:cNvSpPr/>
          <p:nvPr/>
        </p:nvSpPr>
        <p:spPr>
          <a:xfrm>
            <a:off x="4928184" y="4896243"/>
            <a:ext cx="16973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4byte</a:t>
            </a:r>
            <a:r>
              <a:rPr lang="ko-KR" altLang="en-US" sz="1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를 더 읽음</a:t>
            </a:r>
            <a:endParaRPr lang="en-US" altLang="ko-KR" sz="1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95CA9AE-6E84-40F7-8EF4-15567A9A2156}"/>
              </a:ext>
            </a:extLst>
          </p:cNvPr>
          <p:cNvSpPr/>
          <p:nvPr/>
        </p:nvSpPr>
        <p:spPr>
          <a:xfrm>
            <a:off x="313979" y="5752411"/>
            <a:ext cx="18133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절대주소 사용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2B40164-6222-46AA-886C-DEC28468B16B}"/>
              </a:ext>
            </a:extLst>
          </p:cNvPr>
          <p:cNvSpPr/>
          <p:nvPr/>
        </p:nvSpPr>
        <p:spPr>
          <a:xfrm>
            <a:off x="550270" y="6193503"/>
            <a:ext cx="45368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내장 프로그램의 경우 프로그래머가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직접 메모리 관리를 하는 경우가 있다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741174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BB906F-C653-4D4D-B018-8944FF0FC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문서제목 </a:t>
            </a:r>
            <a:r>
              <a:rPr lang="en-US" altLang="ko-KR" dirty="0"/>
              <a:t>– C</a:t>
            </a:r>
            <a:r>
              <a:rPr lang="ko-KR" altLang="en-US" dirty="0"/>
              <a:t>세미나 </a:t>
            </a:r>
            <a:r>
              <a:rPr lang="en-US" altLang="ko-KR" dirty="0"/>
              <a:t># 6</a:t>
            </a:r>
          </a:p>
          <a:p>
            <a:r>
              <a:rPr lang="ko-KR" altLang="en-US" dirty="0"/>
              <a:t>정보통신공학과 </a:t>
            </a:r>
            <a:r>
              <a:rPr lang="en-US" altLang="ko-KR" dirty="0"/>
              <a:t>20171655 </a:t>
            </a:r>
            <a:r>
              <a:rPr lang="ko-KR" altLang="en-US" dirty="0"/>
              <a:t>이국준</a:t>
            </a:r>
          </a:p>
          <a:p>
            <a:endParaRPr lang="ko-KR" altLang="en-US" dirty="0"/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6B7076EB-DA4D-48E7-B41B-D4DB401D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000" y="468263"/>
            <a:ext cx="9199188" cy="620713"/>
          </a:xfrm>
        </p:spPr>
        <p:txBody>
          <a:bodyPr/>
          <a:lstStyle/>
          <a:p>
            <a:r>
              <a:rPr lang="en-US" altLang="ko-KR" dirty="0"/>
              <a:t>11.4 </a:t>
            </a:r>
            <a:r>
              <a:rPr lang="ko-KR" altLang="en-US" dirty="0"/>
              <a:t>포인터 연산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15C66A-EDBD-46FA-8A17-967831C964FC}"/>
              </a:ext>
            </a:extLst>
          </p:cNvPr>
          <p:cNvSpPr/>
          <p:nvPr/>
        </p:nvSpPr>
        <p:spPr>
          <a:xfrm>
            <a:off x="256092" y="1584387"/>
            <a:ext cx="44470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포인터는 덧셈 뺄셈 연산이 가능하다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06FC70-BCF9-4FF1-9D0C-80A4976DCB2A}"/>
              </a:ext>
            </a:extLst>
          </p:cNvPr>
          <p:cNvSpPr/>
          <p:nvPr/>
        </p:nvSpPr>
        <p:spPr>
          <a:xfrm>
            <a:off x="414152" y="1984497"/>
            <a:ext cx="455765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포인터 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에 증감 연산을 하면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포인터가 가리키는 자료형의 크기만큼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증감한다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EDE890-4C84-4CB6-8C21-C9B333307353}"/>
              </a:ext>
            </a:extLst>
          </p:cNvPr>
          <p:cNvSpPr/>
          <p:nvPr/>
        </p:nvSpPr>
        <p:spPr>
          <a:xfrm>
            <a:off x="253046" y="3018664"/>
            <a:ext cx="66207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간접참조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연산자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증감연산자는 같이 사용할 수 있다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9A22A8-9161-4474-8426-496C0A387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88" y="3400270"/>
            <a:ext cx="5734850" cy="66684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50E94DF-B9F7-4D65-9FE9-68D4D5302C14}"/>
              </a:ext>
            </a:extLst>
          </p:cNvPr>
          <p:cNvSpPr/>
          <p:nvPr/>
        </p:nvSpPr>
        <p:spPr>
          <a:xfrm>
            <a:off x="425789" y="4048609"/>
            <a:ext cx="21259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감소도 동일하다</a:t>
            </a:r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7C0B56-C3D5-443E-82C0-E378A7B9C184}"/>
              </a:ext>
            </a:extLst>
          </p:cNvPr>
          <p:cNvSpPr/>
          <p:nvPr/>
        </p:nvSpPr>
        <p:spPr>
          <a:xfrm>
            <a:off x="253046" y="4448719"/>
            <a:ext cx="358784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포인터도 형 변환이 가능하다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58EECF-1CFC-43B2-9E55-5951E8D0D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07" y="4911167"/>
            <a:ext cx="7039957" cy="119079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373055-A6B3-441E-B333-E44EF0AD82FE}"/>
              </a:ext>
            </a:extLst>
          </p:cNvPr>
          <p:cNvSpPr/>
          <p:nvPr/>
        </p:nvSpPr>
        <p:spPr>
          <a:xfrm>
            <a:off x="540000" y="6101958"/>
            <a:ext cx="82413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포인터의 자료형을 변경해 메모리에 접근하는 경우</a:t>
            </a:r>
            <a:r>
              <a:rPr lang="en-US" altLang="ko-K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,</a:t>
            </a:r>
          </a:p>
          <a:p>
            <a:r>
              <a:rPr lang="ko-KR" altLang="en-US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자신이 접근할 수 있는 범위를 넘어서 이웃 바이트를 건드리면 안된다</a:t>
            </a:r>
            <a:r>
              <a:rPr lang="en-US" altLang="ko-KR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altLang="ko-KR" sz="20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028562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어플리케이션기획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E9471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E9471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lnSpc>
            <a:spcPts val="900"/>
          </a:lnSpc>
          <a:defRPr sz="650" b="1" dirty="0" smtClean="0">
            <a:solidFill>
              <a:schemeClr val="bg1"/>
            </a:solidFill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885</Words>
  <Application>Microsoft Office PowerPoint</Application>
  <PresentationFormat>사용자 지정</PresentationFormat>
  <Paragraphs>191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나눔고딕</vt:lpstr>
      <vt:lpstr>나눔명조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Lee kukjun</cp:lastModifiedBy>
  <cp:revision>310</cp:revision>
  <dcterms:created xsi:type="dcterms:W3CDTF">2012-01-09T10:53:10Z</dcterms:created>
  <dcterms:modified xsi:type="dcterms:W3CDTF">2020-05-21T04:46:51Z</dcterms:modified>
</cp:coreProperties>
</file>