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handoutMasterIdLst>
    <p:handoutMasterId r:id="rId32"/>
  </p:handoutMasterIdLst>
  <p:sldIdLst>
    <p:sldId id="266" r:id="rId2"/>
    <p:sldId id="299" r:id="rId3"/>
    <p:sldId id="272" r:id="rId4"/>
    <p:sldId id="26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300" r:id="rId28"/>
    <p:sldId id="298" r:id="rId29"/>
    <p:sldId id="296" r:id="rId30"/>
    <p:sldId id="297" r:id="rId3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나눔바른고딕" panose="020B0603020101020101" pitchFamily="50" charset="-127"/>
      <p:regular r:id="rId37"/>
      <p:bold r:id="rId38"/>
    </p:embeddedFont>
    <p:embeddedFont>
      <p:font typeface="나눔바른고딕 UltraLight" panose="00000300000000000000" pitchFamily="2" charset="-127"/>
      <p:regular r:id="rId39"/>
    </p:embeddedFont>
    <p:embeddedFont>
      <p:font typeface="나눔바른펜" panose="020B0503000000000000" pitchFamily="50" charset="-127"/>
      <p:regular r:id="rId40"/>
      <p:bold r:id="rId41"/>
    </p:embeddedFont>
    <p:embeddedFont>
      <p:font typeface="맑은 고딕" panose="020B0503020000020004" pitchFamily="50" charset="-127"/>
      <p:regular r:id="rId42"/>
      <p:bold r:id="rId4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 kukjun" initials="Lk" lastIdx="1" clrIdx="0">
    <p:extLst>
      <p:ext uri="{19B8F6BF-5375-455C-9EA6-DF929625EA0E}">
        <p15:presenceInfo xmlns:p15="http://schemas.microsoft.com/office/powerpoint/2012/main" userId="f69985910c4e46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EF4"/>
    <a:srgbClr val="FDFDDF"/>
    <a:srgbClr val="525252"/>
    <a:srgbClr val="FCFBFA"/>
    <a:srgbClr val="F8F8F6"/>
    <a:srgbClr val="F4F3EE"/>
    <a:srgbClr val="E0E0D8"/>
    <a:srgbClr val="F4F3F2"/>
    <a:srgbClr val="F4F2F0"/>
    <a:srgbClr val="F1F0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504" y="336"/>
      </p:cViewPr>
      <p:guideLst>
        <p:guide orient="horz" pos="213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2020-06-05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62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34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77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3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00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6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53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5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1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59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-1780"/>
            <a:ext cx="9146373" cy="68597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24090" y="2829725"/>
            <a:ext cx="2295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15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</a:t>
            </a:r>
            <a:r>
              <a:rPr lang="ko-KR" altLang="en-US" sz="3600" spc="-15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3600" spc="-15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Ceminar</a:t>
            </a:r>
            <a:r>
              <a:rPr lang="ko-KR" altLang="en-US" sz="3600" spc="-15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3600" spc="-15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#8</a:t>
            </a:r>
            <a:endParaRPr lang="ko-KR" altLang="en-US" sz="3600" spc="-15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63500" y="4030054"/>
            <a:ext cx="13718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20171655</a:t>
            </a:r>
            <a:r>
              <a:rPr lang="ko-KR" altLang="en-US" sz="1100" dirty="0">
                <a:solidFill>
                  <a:schemeClr val="bg1"/>
                </a:solidFill>
              </a:rPr>
              <a:t> 이국준</a:t>
            </a:r>
            <a:endParaRPr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450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D56656-627B-41AB-8E91-25CC66BA0DC9}"/>
              </a:ext>
            </a:extLst>
          </p:cNvPr>
          <p:cNvSpPr txBox="1"/>
          <p:nvPr/>
        </p:nvSpPr>
        <p:spPr>
          <a:xfrm>
            <a:off x="381001" y="249734"/>
            <a:ext cx="3167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525252"/>
                </a:solidFill>
              </a:rPr>
              <a:t>13.3 </a:t>
            </a:r>
            <a:r>
              <a:rPr lang="ko-KR" altLang="en-US" sz="3200" spc="-150" dirty="0">
                <a:solidFill>
                  <a:srgbClr val="525252"/>
                </a:solidFill>
              </a:rPr>
              <a:t>구조체의 활용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B66D8A-3168-43B8-82E2-2F6DCE513FC6}"/>
              </a:ext>
            </a:extLst>
          </p:cNvPr>
          <p:cNvSpPr txBox="1"/>
          <p:nvPr/>
        </p:nvSpPr>
        <p:spPr>
          <a:xfrm>
            <a:off x="402592" y="766048"/>
            <a:ext cx="17860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2. </a:t>
            </a:r>
            <a:r>
              <a:rPr lang="ko-KR" altLang="en-US" sz="1100" b="1" dirty="0"/>
              <a:t>구조체 변수의 대입과 비교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C28646E-565E-42E9-8BE4-51D24A294FC7}"/>
              </a:ext>
            </a:extLst>
          </p:cNvPr>
          <p:cNvSpPr/>
          <p:nvPr/>
        </p:nvSpPr>
        <p:spPr>
          <a:xfrm>
            <a:off x="677214" y="1033248"/>
            <a:ext cx="526458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구조체 연산은 </a:t>
            </a:r>
            <a:r>
              <a:rPr lang="ko-KR" altLang="en-US" sz="16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대입연산이 가능</a:t>
            </a:r>
            <a:r>
              <a:rPr lang="ko-KR" altLang="en-US" sz="1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하지만</a:t>
            </a:r>
            <a:r>
              <a:rPr lang="en-US" altLang="ko-KR" sz="1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, </a:t>
            </a:r>
            <a:r>
              <a:rPr lang="ko-KR" altLang="en-US" sz="1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비교 연산은 불가능하다</a:t>
            </a:r>
            <a:r>
              <a:rPr lang="en-US" altLang="ko-KR" sz="1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CCF319-BA87-45AF-AEBA-51AD4227F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14" y="1472818"/>
            <a:ext cx="5277587" cy="213389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6FC7AE3-1FF6-4C4C-9802-390D33647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14" y="3820735"/>
            <a:ext cx="6858957" cy="144800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1E14A04-3B41-477F-B154-3B79F528ADD9}"/>
              </a:ext>
            </a:extLst>
          </p:cNvPr>
          <p:cNvSpPr/>
          <p:nvPr/>
        </p:nvSpPr>
        <p:spPr>
          <a:xfrm>
            <a:off x="677214" y="5371652"/>
            <a:ext cx="374493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6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구조체 변수의 멤버를 통해서 비교할 수 있다</a:t>
            </a:r>
            <a:r>
              <a:rPr lang="en-US" altLang="ko-KR" sz="16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8025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185DEE-2B06-491F-8276-1BA022A2CC85}"/>
              </a:ext>
            </a:extLst>
          </p:cNvPr>
          <p:cNvSpPr txBox="1"/>
          <p:nvPr/>
        </p:nvSpPr>
        <p:spPr>
          <a:xfrm>
            <a:off x="381001" y="249734"/>
            <a:ext cx="3167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525252"/>
                </a:solidFill>
              </a:rPr>
              <a:t>13.4 </a:t>
            </a:r>
            <a:r>
              <a:rPr lang="ko-KR" altLang="en-US" sz="3200" spc="-150" dirty="0">
                <a:solidFill>
                  <a:srgbClr val="525252"/>
                </a:solidFill>
              </a:rPr>
              <a:t>구조체의 배열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1CEF95-5F6F-4074-A5A2-9399D0EC35C6}"/>
              </a:ext>
            </a:extLst>
          </p:cNvPr>
          <p:cNvSpPr txBox="1"/>
          <p:nvPr/>
        </p:nvSpPr>
        <p:spPr>
          <a:xfrm>
            <a:off x="402592" y="766048"/>
            <a:ext cx="1385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1. </a:t>
            </a:r>
            <a:r>
              <a:rPr lang="ko-KR" altLang="en-US" sz="1100" b="1" dirty="0"/>
              <a:t>구조체 배열의 선언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F79C2D-1BD5-4BAB-8A91-224DE97DC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69" y="1027659"/>
            <a:ext cx="6084513" cy="25894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FE1962-6248-4F67-8E63-DDE21EFF0E94}"/>
              </a:ext>
            </a:extLst>
          </p:cNvPr>
          <p:cNvSpPr txBox="1"/>
          <p:nvPr/>
        </p:nvSpPr>
        <p:spPr>
          <a:xfrm>
            <a:off x="402592" y="3617115"/>
            <a:ext cx="15087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2. </a:t>
            </a:r>
            <a:r>
              <a:rPr lang="ko-KR" altLang="en-US" sz="1100" b="1" dirty="0"/>
              <a:t>구조체 대열의 초기화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33F5852-6CE3-42D1-9049-962611225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69" y="3878726"/>
            <a:ext cx="2317856" cy="10882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D121566-23AF-4BFB-AC57-3E70A38FD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250" y="4966988"/>
            <a:ext cx="4983503" cy="87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239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22D588-027C-4EF9-96D2-3AF9031B05AF}"/>
              </a:ext>
            </a:extLst>
          </p:cNvPr>
          <p:cNvSpPr txBox="1"/>
          <p:nvPr/>
        </p:nvSpPr>
        <p:spPr>
          <a:xfrm>
            <a:off x="397779" y="207789"/>
            <a:ext cx="35141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525252"/>
                </a:solidFill>
              </a:rPr>
              <a:t>13.5 </a:t>
            </a:r>
            <a:r>
              <a:rPr lang="ko-KR" altLang="en-US" sz="3200" spc="-150" dirty="0">
                <a:solidFill>
                  <a:srgbClr val="525252"/>
                </a:solidFill>
              </a:rPr>
              <a:t>구조체와 포인터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44F7B7-0F1D-491F-AECB-066F96580E89}"/>
              </a:ext>
            </a:extLst>
          </p:cNvPr>
          <p:cNvSpPr txBox="1"/>
          <p:nvPr/>
        </p:nvSpPr>
        <p:spPr>
          <a:xfrm>
            <a:off x="419370" y="724103"/>
            <a:ext cx="17556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1. </a:t>
            </a:r>
            <a:r>
              <a:rPr lang="ko-KR" altLang="en-US" sz="1100" b="1" dirty="0"/>
              <a:t>구조체를 가리키는 포인터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1E3E8AC-7B34-4F87-AB5F-E33AE1F31931}"/>
              </a:ext>
            </a:extLst>
          </p:cNvPr>
          <p:cNvSpPr/>
          <p:nvPr/>
        </p:nvSpPr>
        <p:spPr>
          <a:xfrm>
            <a:off x="867070" y="1225028"/>
            <a:ext cx="1641237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20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구조체 포인터의 선언</a:t>
            </a:r>
            <a:endParaRPr lang="en-US" altLang="ko-KR" sz="120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F061D6-ECF9-4600-A891-F4E495FCF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49" y="1502027"/>
            <a:ext cx="5261467" cy="115616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F08DC45-D431-4A1B-B416-00DF1E1CC335}"/>
              </a:ext>
            </a:extLst>
          </p:cNvPr>
          <p:cNvSpPr/>
          <p:nvPr/>
        </p:nvSpPr>
        <p:spPr>
          <a:xfrm>
            <a:off x="3685771" y="2595279"/>
            <a:ext cx="2983477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* </a:t>
            </a:r>
            <a:r>
              <a:rPr lang="ko-KR" altLang="en-US" sz="1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연산자가 </a:t>
            </a:r>
            <a:r>
              <a:rPr lang="en-US" altLang="ko-KR" sz="1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 </a:t>
            </a:r>
            <a:r>
              <a:rPr lang="ko-KR" altLang="en-US" sz="1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연산자보다 우선시됨</a:t>
            </a:r>
            <a:r>
              <a:rPr lang="en-US" altLang="ko-KR" sz="1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A4C6F3B-3F36-437F-A362-02CB78D94B97}"/>
              </a:ext>
            </a:extLst>
          </p:cNvPr>
          <p:cNvSpPr/>
          <p:nvPr/>
        </p:nvSpPr>
        <p:spPr>
          <a:xfrm>
            <a:off x="867070" y="3290500"/>
            <a:ext cx="2127800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20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간접 멤버 연산자 </a:t>
            </a:r>
            <a:r>
              <a:rPr lang="en-US" altLang="ko-KR" sz="120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(-&gt; </a:t>
            </a:r>
            <a:r>
              <a:rPr lang="ko-KR" altLang="en-US" sz="120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연산자</a:t>
            </a:r>
            <a:r>
              <a:rPr lang="en-US" altLang="ko-KR" sz="120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290908B-48C9-4668-9712-FEBB54BA0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148" y="3649448"/>
            <a:ext cx="5261467" cy="4406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285A6C8-CD1E-4758-8412-28E787446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7174" y="4157847"/>
            <a:ext cx="6848536" cy="187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78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23C303-04F4-40B8-A98F-870266FC3A83}"/>
              </a:ext>
            </a:extLst>
          </p:cNvPr>
          <p:cNvSpPr txBox="1"/>
          <p:nvPr/>
        </p:nvSpPr>
        <p:spPr>
          <a:xfrm>
            <a:off x="397779" y="207789"/>
            <a:ext cx="35141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525252"/>
                </a:solidFill>
              </a:rPr>
              <a:t>13.5 </a:t>
            </a:r>
            <a:r>
              <a:rPr lang="ko-KR" altLang="en-US" sz="3200" spc="-150" dirty="0">
                <a:solidFill>
                  <a:srgbClr val="525252"/>
                </a:solidFill>
              </a:rPr>
              <a:t>구조체와 포인터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565595-67DC-4D0D-A74D-9295E4098DF3}"/>
              </a:ext>
            </a:extLst>
          </p:cNvPr>
          <p:cNvSpPr txBox="1"/>
          <p:nvPr/>
        </p:nvSpPr>
        <p:spPr>
          <a:xfrm>
            <a:off x="419370" y="724103"/>
            <a:ext cx="2032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2. </a:t>
            </a:r>
            <a:r>
              <a:rPr lang="ko-KR" altLang="en-US" sz="1100" b="1" dirty="0"/>
              <a:t>포인터를 멤버로 가지는 구조체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34AC33-43EC-4ADE-89B1-16AD9E5F6FB4}"/>
              </a:ext>
            </a:extLst>
          </p:cNvPr>
          <p:cNvSpPr/>
          <p:nvPr/>
        </p:nvSpPr>
        <p:spPr>
          <a:xfrm>
            <a:off x="811062" y="1031879"/>
            <a:ext cx="3760938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120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포인터는 </a:t>
            </a:r>
            <a:r>
              <a:rPr lang="en-US" altLang="ko-KR" sz="120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int</a:t>
            </a:r>
            <a:r>
              <a:rPr lang="ko-KR" altLang="en-US" sz="120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나 </a:t>
            </a:r>
            <a:r>
              <a:rPr lang="en-US" altLang="ko-KR" sz="120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double, </a:t>
            </a:r>
            <a:r>
              <a:rPr lang="ko-KR" altLang="en-US" sz="120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다른 구조체인 경우도 가능하다</a:t>
            </a:r>
            <a:r>
              <a:rPr lang="en-US" altLang="ko-KR" sz="120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.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87F24FC-7DA0-46A7-AA80-2A9785D68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834" y="1308878"/>
            <a:ext cx="3484101" cy="258241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55152FB-F1B5-432F-A857-C16CD904563A}"/>
              </a:ext>
            </a:extLst>
          </p:cNvPr>
          <p:cNvSpPr/>
          <p:nvPr/>
        </p:nvSpPr>
        <p:spPr>
          <a:xfrm>
            <a:off x="811062" y="3959637"/>
            <a:ext cx="184824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0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자기참조포인터</a:t>
            </a:r>
            <a:endParaRPr lang="en-US" altLang="ko-KR" sz="20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1DD8B6E-1905-4AF6-A16D-BE79E7CE5C6E}"/>
              </a:ext>
            </a:extLst>
          </p:cNvPr>
          <p:cNvSpPr/>
          <p:nvPr/>
        </p:nvSpPr>
        <p:spPr>
          <a:xfrm>
            <a:off x="1121455" y="4358447"/>
            <a:ext cx="1848248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1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연결리스트에서 사용</a:t>
            </a:r>
            <a:endParaRPr lang="en-US" altLang="ko-KR" sz="14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1282268-D828-4AB1-ADB0-4DA3517AD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264" y="4666224"/>
            <a:ext cx="5363237" cy="141924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9690C52-9FB9-47DC-9930-CB8DDE37E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7070" y="6133897"/>
            <a:ext cx="6258187" cy="54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519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6C0A3D-A5E7-4150-B5CD-549FD7431E28}"/>
              </a:ext>
            </a:extLst>
          </p:cNvPr>
          <p:cNvSpPr txBox="1"/>
          <p:nvPr/>
        </p:nvSpPr>
        <p:spPr>
          <a:xfrm>
            <a:off x="397779" y="207789"/>
            <a:ext cx="35141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525252"/>
                </a:solidFill>
              </a:rPr>
              <a:t>13.5 </a:t>
            </a:r>
            <a:r>
              <a:rPr lang="ko-KR" altLang="en-US" sz="3200" spc="-150" dirty="0">
                <a:solidFill>
                  <a:srgbClr val="525252"/>
                </a:solidFill>
              </a:rPr>
              <a:t>구조체와 포인터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946D41-8878-4ECF-A2C2-373D166D6912}"/>
              </a:ext>
            </a:extLst>
          </p:cNvPr>
          <p:cNvSpPr txBox="1"/>
          <p:nvPr/>
        </p:nvSpPr>
        <p:spPr>
          <a:xfrm>
            <a:off x="419370" y="724103"/>
            <a:ext cx="8322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연결리스트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A055B1-B557-4F2E-913E-73C8FDBB2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956" y="985713"/>
            <a:ext cx="7342174" cy="554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471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1D7644-C41C-45F3-9E13-7EB3449EAA65}"/>
              </a:ext>
            </a:extLst>
          </p:cNvPr>
          <p:cNvSpPr txBox="1"/>
          <p:nvPr/>
        </p:nvSpPr>
        <p:spPr>
          <a:xfrm>
            <a:off x="397779" y="207789"/>
            <a:ext cx="35141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525252"/>
                </a:solidFill>
              </a:rPr>
              <a:t>13.5 </a:t>
            </a:r>
            <a:r>
              <a:rPr lang="ko-KR" altLang="en-US" sz="3200" spc="-150" dirty="0">
                <a:solidFill>
                  <a:srgbClr val="525252"/>
                </a:solidFill>
              </a:rPr>
              <a:t>구조체와 포인터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A1C4D7-87A3-4166-AE6E-B131901F11B4}"/>
              </a:ext>
            </a:extLst>
          </p:cNvPr>
          <p:cNvSpPr txBox="1"/>
          <p:nvPr/>
        </p:nvSpPr>
        <p:spPr>
          <a:xfrm>
            <a:off x="419370" y="724103"/>
            <a:ext cx="2032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2. </a:t>
            </a:r>
            <a:r>
              <a:rPr lang="ko-KR" altLang="en-US" sz="1100" b="1" dirty="0"/>
              <a:t>포인터를 멤버로 가지는 구조체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00C1E2-0020-420D-9E33-BBBB969B6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76" y="1308878"/>
            <a:ext cx="8063043" cy="420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78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8E88C4-552F-4131-87AD-99A85DE6D866}"/>
              </a:ext>
            </a:extLst>
          </p:cNvPr>
          <p:cNvSpPr txBox="1"/>
          <p:nvPr/>
        </p:nvSpPr>
        <p:spPr>
          <a:xfrm>
            <a:off x="397779" y="207789"/>
            <a:ext cx="3167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525252"/>
                </a:solidFill>
              </a:rPr>
              <a:t>13.6 </a:t>
            </a:r>
            <a:r>
              <a:rPr lang="ko-KR" altLang="en-US" sz="3200" spc="-150" dirty="0">
                <a:solidFill>
                  <a:srgbClr val="525252"/>
                </a:solidFill>
              </a:rPr>
              <a:t>구조체와 함수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6106912-3E42-4D6C-B0A2-448223850CFB}"/>
              </a:ext>
            </a:extLst>
          </p:cNvPr>
          <p:cNvSpPr/>
          <p:nvPr/>
        </p:nvSpPr>
        <p:spPr>
          <a:xfrm>
            <a:off x="4811087" y="1392574"/>
            <a:ext cx="2592198" cy="167779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Func</a:t>
            </a:r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38857C3-10A2-4D28-AACA-743E5AD81120}"/>
              </a:ext>
            </a:extLst>
          </p:cNvPr>
          <p:cNvSpPr/>
          <p:nvPr/>
        </p:nvSpPr>
        <p:spPr>
          <a:xfrm>
            <a:off x="553673" y="1999743"/>
            <a:ext cx="1191237" cy="5847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구조체</a:t>
            </a:r>
            <a:endParaRPr lang="en-US" altLang="ko-KR" dirty="0"/>
          </a:p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B39E85-F9C6-4757-A086-2964FE69A444}"/>
              </a:ext>
            </a:extLst>
          </p:cNvPr>
          <p:cNvSpPr txBox="1"/>
          <p:nvPr/>
        </p:nvSpPr>
        <p:spPr>
          <a:xfrm>
            <a:off x="1606086" y="2049664"/>
            <a:ext cx="283169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ko-KR" altLang="en-US" sz="1200" dirty="0"/>
              <a:t>구조체는 </a:t>
            </a:r>
            <a:r>
              <a:rPr lang="ko-KR" altLang="en-US" sz="1200" b="1" dirty="0"/>
              <a:t>값에 의한 호출</a:t>
            </a:r>
            <a:r>
              <a:rPr lang="ko-KR" altLang="en-US" sz="1200" dirty="0"/>
              <a:t>이 발생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8822F2-62DD-47EE-A4AC-2192AF8D4DBB}"/>
              </a:ext>
            </a:extLst>
          </p:cNvPr>
          <p:cNvSpPr txBox="1"/>
          <p:nvPr/>
        </p:nvSpPr>
        <p:spPr>
          <a:xfrm>
            <a:off x="605243" y="1825366"/>
            <a:ext cx="1088096" cy="276999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ko-KR" altLang="en-US" sz="1200" dirty="0">
                <a:solidFill>
                  <a:srgbClr val="7030A0"/>
                </a:solidFill>
              </a:rPr>
              <a:t>구조체복사본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CFC6DF6-4493-428C-B68C-5EF12F0DDDBA}"/>
              </a:ext>
            </a:extLst>
          </p:cNvPr>
          <p:cNvSpPr/>
          <p:nvPr/>
        </p:nvSpPr>
        <p:spPr>
          <a:xfrm>
            <a:off x="811062" y="2858168"/>
            <a:ext cx="3760938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구조체 안에 있는 배열도 값에 의한 호출이 </a:t>
            </a:r>
            <a:r>
              <a:rPr lang="ko-KR" altLang="en-US" sz="12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일어남</a:t>
            </a:r>
            <a:r>
              <a:rPr lang="en-US" altLang="ko-KR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271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0.49167 -0.057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583" y="-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0C6BD2-2E3D-4AA3-AD52-5753320DAD0F}"/>
              </a:ext>
            </a:extLst>
          </p:cNvPr>
          <p:cNvSpPr txBox="1"/>
          <p:nvPr/>
        </p:nvSpPr>
        <p:spPr>
          <a:xfrm>
            <a:off x="397779" y="207789"/>
            <a:ext cx="3167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525252"/>
                </a:solidFill>
              </a:rPr>
              <a:t>13.6 </a:t>
            </a:r>
            <a:r>
              <a:rPr lang="ko-KR" altLang="en-US" sz="3200" spc="-150" dirty="0">
                <a:solidFill>
                  <a:srgbClr val="525252"/>
                </a:solidFill>
              </a:rPr>
              <a:t>구조체와 함수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1F8EDC-8F2B-439C-A054-501387D2B014}"/>
              </a:ext>
            </a:extLst>
          </p:cNvPr>
          <p:cNvSpPr txBox="1"/>
          <p:nvPr/>
        </p:nvSpPr>
        <p:spPr>
          <a:xfrm>
            <a:off x="419370" y="724103"/>
            <a:ext cx="21868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1. </a:t>
            </a:r>
            <a:r>
              <a:rPr lang="ko-KR" altLang="en-US" sz="1100" b="1" dirty="0"/>
              <a:t>구조체를 함수의 인수로 넘기는 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34F842C-C1DB-4ACA-BBDC-6774D13A4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67" y="1187049"/>
            <a:ext cx="7243203" cy="384634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7AC7F91-23EB-409A-A740-A5AC66EF5751}"/>
              </a:ext>
            </a:extLst>
          </p:cNvPr>
          <p:cNvSpPr/>
          <p:nvPr/>
        </p:nvSpPr>
        <p:spPr>
          <a:xfrm>
            <a:off x="864067" y="5427879"/>
            <a:ext cx="5378396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만약 구조체의 크기가 매우 크면</a:t>
            </a:r>
            <a:r>
              <a:rPr lang="en-US" altLang="ko-KR" sz="3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..?</a:t>
            </a:r>
          </a:p>
        </p:txBody>
      </p:sp>
    </p:spTree>
    <p:extLst>
      <p:ext uri="{BB962C8B-B14F-4D97-AF65-F5344CB8AC3E}">
        <p14:creationId xmlns:p14="http://schemas.microsoft.com/office/powerpoint/2010/main" val="343968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440880-8982-404F-AA86-AD87BD8026C9}"/>
              </a:ext>
            </a:extLst>
          </p:cNvPr>
          <p:cNvSpPr txBox="1"/>
          <p:nvPr/>
        </p:nvSpPr>
        <p:spPr>
          <a:xfrm>
            <a:off x="397779" y="207789"/>
            <a:ext cx="3167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525252"/>
                </a:solidFill>
              </a:rPr>
              <a:t>13.6 </a:t>
            </a:r>
            <a:r>
              <a:rPr lang="ko-KR" altLang="en-US" sz="3200" spc="-150" dirty="0">
                <a:solidFill>
                  <a:srgbClr val="525252"/>
                </a:solidFill>
              </a:rPr>
              <a:t>구조체와 함수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338525-024E-4E2B-93E8-1C6E768C410E}"/>
              </a:ext>
            </a:extLst>
          </p:cNvPr>
          <p:cNvSpPr txBox="1"/>
          <p:nvPr/>
        </p:nvSpPr>
        <p:spPr>
          <a:xfrm>
            <a:off x="419370" y="724103"/>
            <a:ext cx="21868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1. </a:t>
            </a:r>
            <a:r>
              <a:rPr lang="ko-KR" altLang="en-US" sz="1100" b="1" dirty="0"/>
              <a:t>구조체를 함수의 인수로 넘기는 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919C2C-6DCB-411B-B904-FB2827301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288" y="985714"/>
            <a:ext cx="6744750" cy="484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119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9FD8F18C-D88C-4611-97BC-F8B3A6DEAF33}"/>
              </a:ext>
            </a:extLst>
          </p:cNvPr>
          <p:cNvSpPr/>
          <p:nvPr/>
        </p:nvSpPr>
        <p:spPr>
          <a:xfrm>
            <a:off x="4253218" y="724103"/>
            <a:ext cx="4127384" cy="56515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2E06CD-F9D1-4DCC-9F53-377310CAA3AE}"/>
              </a:ext>
            </a:extLst>
          </p:cNvPr>
          <p:cNvSpPr txBox="1"/>
          <p:nvPr/>
        </p:nvSpPr>
        <p:spPr>
          <a:xfrm>
            <a:off x="397779" y="207789"/>
            <a:ext cx="3167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525252"/>
                </a:solidFill>
              </a:rPr>
              <a:t>13.6 </a:t>
            </a:r>
            <a:r>
              <a:rPr lang="ko-KR" altLang="en-US" sz="3200" spc="-150" dirty="0">
                <a:solidFill>
                  <a:srgbClr val="525252"/>
                </a:solidFill>
              </a:rPr>
              <a:t>구조체와 함수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7D6C78-44BA-4D93-8B69-8ACA7D4C6348}"/>
              </a:ext>
            </a:extLst>
          </p:cNvPr>
          <p:cNvSpPr txBox="1"/>
          <p:nvPr/>
        </p:nvSpPr>
        <p:spPr>
          <a:xfrm>
            <a:off x="419370" y="724103"/>
            <a:ext cx="2557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2. </a:t>
            </a:r>
            <a:r>
              <a:rPr lang="ko-KR" altLang="en-US" sz="1100" b="1" dirty="0"/>
              <a:t>구조체를 함수의 </a:t>
            </a:r>
            <a:r>
              <a:rPr lang="ko-KR" altLang="en-US" sz="1100" b="1" dirty="0" err="1"/>
              <a:t>반환값으로</a:t>
            </a:r>
            <a:r>
              <a:rPr lang="ko-KR" altLang="en-US" sz="1100" b="1" dirty="0"/>
              <a:t> 넘기는 방법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2CD5386-E313-4872-BB2F-47D7C95C3412}"/>
              </a:ext>
            </a:extLst>
          </p:cNvPr>
          <p:cNvSpPr/>
          <p:nvPr/>
        </p:nvSpPr>
        <p:spPr>
          <a:xfrm>
            <a:off x="225958" y="2590101"/>
            <a:ext cx="2592198" cy="167779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Func</a:t>
            </a:r>
            <a:endParaRPr lang="en-US" altLang="ko-KR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E1714A1-E404-43C4-86BE-6371CB7B568B}"/>
              </a:ext>
            </a:extLst>
          </p:cNvPr>
          <p:cNvSpPr/>
          <p:nvPr/>
        </p:nvSpPr>
        <p:spPr>
          <a:xfrm>
            <a:off x="914401" y="1882561"/>
            <a:ext cx="1208014" cy="102878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구조체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B81F00-6486-4D71-98AC-2163B6461704}"/>
              </a:ext>
            </a:extLst>
          </p:cNvPr>
          <p:cNvSpPr/>
          <p:nvPr/>
        </p:nvSpPr>
        <p:spPr>
          <a:xfrm>
            <a:off x="620241" y="2735078"/>
            <a:ext cx="588320" cy="504056"/>
          </a:xfrm>
          <a:prstGeom prst="rect">
            <a:avLst/>
          </a:prstGeom>
          <a:noFill/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endParaRPr lang="ko-KR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BA4B2E-667F-4D89-9429-5CB0090F9B4A}"/>
              </a:ext>
            </a:extLst>
          </p:cNvPr>
          <p:cNvSpPr/>
          <p:nvPr/>
        </p:nvSpPr>
        <p:spPr>
          <a:xfrm>
            <a:off x="1227940" y="2735078"/>
            <a:ext cx="588320" cy="504056"/>
          </a:xfrm>
          <a:prstGeom prst="rect">
            <a:avLst/>
          </a:prstGeom>
          <a:noFill/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char</a:t>
            </a:r>
            <a:endParaRPr lang="ko-KR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4BCA5A-EFA4-4653-BD60-5F9FCF647089}"/>
              </a:ext>
            </a:extLst>
          </p:cNvPr>
          <p:cNvSpPr/>
          <p:nvPr/>
        </p:nvSpPr>
        <p:spPr>
          <a:xfrm>
            <a:off x="1836857" y="2735078"/>
            <a:ext cx="588320" cy="504056"/>
          </a:xfrm>
          <a:prstGeom prst="rect">
            <a:avLst/>
          </a:prstGeom>
          <a:noFill/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double</a:t>
            </a:r>
            <a:endParaRPr lang="ko-KR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9A955D-B891-48F2-BA57-34806E68140A}"/>
              </a:ext>
            </a:extLst>
          </p:cNvPr>
          <p:cNvSpPr txBox="1"/>
          <p:nvPr/>
        </p:nvSpPr>
        <p:spPr>
          <a:xfrm>
            <a:off x="4660241" y="2212285"/>
            <a:ext cx="1065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return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999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3.33333E-6 L 0.13785 -0.18889 C 0.16684 -0.23148 0.21007 -0.2544 0.25521 -0.2544 C 0.3066 -0.2544 0.34775 -0.23148 0.37674 -0.18889 L 0.51476 3.33333E-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29" y="-1273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3.33333E-6 L 0.13784 -0.18889 C 0.16684 -0.23148 0.21007 -0.2544 0.2552 -0.2544 C 0.30659 -0.2544 0.34774 -0.23148 0.37673 -0.18889 L 0.51475 3.33333E-6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29" y="-1273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0.13785 -0.18889 C 0.16684 -0.23148 0.21007 -0.2544 0.25521 -0.2544 C 0.3066 -0.2544 0.34774 -0.23148 0.37674 -0.18889 L 0.51476 3.33333E-6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29" y="-1273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96296E-6 L 0.13785 -0.18889 C 0.16684 -0.23148 0.21007 -0.2544 0.25521 -0.2544 C 0.3066 -0.2544 0.34775 -0.23148 0.37674 -0.18889 L 0.51476 2.96296E-6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29" y="-1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D0BB86-06F8-43BD-B234-598B34F5300C}"/>
              </a:ext>
            </a:extLst>
          </p:cNvPr>
          <p:cNvSpPr txBox="1"/>
          <p:nvPr/>
        </p:nvSpPr>
        <p:spPr>
          <a:xfrm>
            <a:off x="2284026" y="2043663"/>
            <a:ext cx="4578895" cy="2031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6000" kern="1200" spc="-15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13</a:t>
            </a:r>
            <a:r>
              <a:rPr lang="ko-KR" altLang="en-US" sz="6000" kern="1200" spc="-15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장 구조체</a:t>
            </a:r>
          </a:p>
        </p:txBody>
      </p:sp>
    </p:spTree>
    <p:extLst>
      <p:ext uri="{BB962C8B-B14F-4D97-AF65-F5344CB8AC3E}">
        <p14:creationId xmlns:p14="http://schemas.microsoft.com/office/powerpoint/2010/main" val="3669780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B03E95-F9F7-4FDD-B565-E6F93AB26317}"/>
              </a:ext>
            </a:extLst>
          </p:cNvPr>
          <p:cNvSpPr txBox="1"/>
          <p:nvPr/>
        </p:nvSpPr>
        <p:spPr>
          <a:xfrm>
            <a:off x="397779" y="207789"/>
            <a:ext cx="3167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525252"/>
                </a:solidFill>
              </a:rPr>
              <a:t>13.6 </a:t>
            </a:r>
            <a:r>
              <a:rPr lang="ko-KR" altLang="en-US" sz="3200" spc="-150" dirty="0">
                <a:solidFill>
                  <a:srgbClr val="525252"/>
                </a:solidFill>
              </a:rPr>
              <a:t>구조체와 함수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647E9-22F9-424B-B12E-17A7DA86F86A}"/>
              </a:ext>
            </a:extLst>
          </p:cNvPr>
          <p:cNvSpPr txBox="1"/>
          <p:nvPr/>
        </p:nvSpPr>
        <p:spPr>
          <a:xfrm>
            <a:off x="419370" y="724103"/>
            <a:ext cx="2557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2. </a:t>
            </a:r>
            <a:r>
              <a:rPr lang="ko-KR" altLang="en-US" sz="1100" b="1" dirty="0"/>
              <a:t>구조체를 함수의 </a:t>
            </a:r>
            <a:r>
              <a:rPr lang="ko-KR" altLang="en-US" sz="1100" b="1" dirty="0" err="1"/>
              <a:t>반환값으로</a:t>
            </a:r>
            <a:r>
              <a:rPr lang="ko-KR" altLang="en-US" sz="1100" b="1" dirty="0"/>
              <a:t> 넘기는 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454FDE-23C8-4678-AA14-C33B41D0E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76" y="985713"/>
            <a:ext cx="4015207" cy="406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803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F772E3-548A-48E8-B9CE-D7BDC597E7EC}"/>
              </a:ext>
            </a:extLst>
          </p:cNvPr>
          <p:cNvSpPr txBox="1"/>
          <p:nvPr/>
        </p:nvSpPr>
        <p:spPr>
          <a:xfrm>
            <a:off x="397779" y="207789"/>
            <a:ext cx="2056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525252"/>
                </a:solidFill>
              </a:rPr>
              <a:t>13.7 </a:t>
            </a:r>
            <a:r>
              <a:rPr lang="ko-KR" altLang="en-US" sz="3200" spc="-150" dirty="0" err="1">
                <a:solidFill>
                  <a:srgbClr val="525252"/>
                </a:solidFill>
              </a:rPr>
              <a:t>공용체</a:t>
            </a:r>
            <a:endParaRPr lang="ko-KR" altLang="en-US" sz="3200" spc="-150" dirty="0">
              <a:solidFill>
                <a:srgbClr val="525252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9257D2-759D-4ECC-B643-571DA59DF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79" y="1669409"/>
            <a:ext cx="7842742" cy="4416804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17C0061A-F3B6-415B-A6A2-699147E85F18}"/>
              </a:ext>
            </a:extLst>
          </p:cNvPr>
          <p:cNvSpPr/>
          <p:nvPr/>
        </p:nvSpPr>
        <p:spPr>
          <a:xfrm>
            <a:off x="2454752" y="207789"/>
            <a:ext cx="1479684" cy="13544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파생 자료형</a:t>
            </a:r>
          </a:p>
        </p:txBody>
      </p:sp>
    </p:spTree>
    <p:extLst>
      <p:ext uri="{BB962C8B-B14F-4D97-AF65-F5344CB8AC3E}">
        <p14:creationId xmlns:p14="http://schemas.microsoft.com/office/powerpoint/2010/main" val="210484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1D600A-9DDD-4969-B4C2-C93CB2622163}"/>
              </a:ext>
            </a:extLst>
          </p:cNvPr>
          <p:cNvSpPr txBox="1"/>
          <p:nvPr/>
        </p:nvSpPr>
        <p:spPr>
          <a:xfrm>
            <a:off x="397779" y="207789"/>
            <a:ext cx="2056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525252"/>
                </a:solidFill>
              </a:rPr>
              <a:t>13.8 </a:t>
            </a:r>
            <a:r>
              <a:rPr lang="ko-KR" altLang="en-US" sz="3200" spc="-150" dirty="0">
                <a:solidFill>
                  <a:srgbClr val="525252"/>
                </a:solidFill>
              </a:rPr>
              <a:t>열거형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A87EA-E572-4BB4-BA75-FC2A43D234D9}"/>
              </a:ext>
            </a:extLst>
          </p:cNvPr>
          <p:cNvSpPr txBox="1"/>
          <p:nvPr/>
        </p:nvSpPr>
        <p:spPr>
          <a:xfrm>
            <a:off x="419370" y="724103"/>
            <a:ext cx="1107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1. </a:t>
            </a:r>
            <a:r>
              <a:rPr lang="ko-KR" altLang="en-US" sz="1100" b="1" dirty="0"/>
              <a:t>열거형의 정의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747D9F-6A66-440F-B2AE-8EAF99AE4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34" y="1866557"/>
            <a:ext cx="6732261" cy="3727911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6A140EF3-D493-43A3-8D3D-16161A3CEFC4}"/>
              </a:ext>
            </a:extLst>
          </p:cNvPr>
          <p:cNvSpPr/>
          <p:nvPr/>
        </p:nvSpPr>
        <p:spPr>
          <a:xfrm>
            <a:off x="2454752" y="207789"/>
            <a:ext cx="1479684" cy="13544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파생 자료형</a:t>
            </a:r>
          </a:p>
        </p:txBody>
      </p:sp>
    </p:spTree>
    <p:extLst>
      <p:ext uri="{BB962C8B-B14F-4D97-AF65-F5344CB8AC3E}">
        <p14:creationId xmlns:p14="http://schemas.microsoft.com/office/powerpoint/2010/main" val="24391682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917DA9-2F8D-45D1-A428-5047A52B8FCC}"/>
              </a:ext>
            </a:extLst>
          </p:cNvPr>
          <p:cNvSpPr txBox="1"/>
          <p:nvPr/>
        </p:nvSpPr>
        <p:spPr>
          <a:xfrm>
            <a:off x="397779" y="207789"/>
            <a:ext cx="2056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525252"/>
                </a:solidFill>
              </a:rPr>
              <a:t>13.8 </a:t>
            </a:r>
            <a:r>
              <a:rPr lang="ko-KR" altLang="en-US" sz="3200" spc="-150" dirty="0">
                <a:solidFill>
                  <a:srgbClr val="525252"/>
                </a:solidFill>
              </a:rPr>
              <a:t>열거형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F97022-5364-415C-BEA7-DCE216FED233}"/>
              </a:ext>
            </a:extLst>
          </p:cNvPr>
          <p:cNvSpPr txBox="1"/>
          <p:nvPr/>
        </p:nvSpPr>
        <p:spPr>
          <a:xfrm>
            <a:off x="419370" y="724103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2. </a:t>
            </a:r>
            <a:r>
              <a:rPr lang="ko-KR" altLang="en-US" sz="1100" b="1" dirty="0"/>
              <a:t>기호상수 값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090F9C-BB1C-4289-A678-D6A5E1C9B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42" y="985713"/>
            <a:ext cx="4957973" cy="24941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8FD88A-BADA-48D3-97A1-1B7DE86B74B4}"/>
              </a:ext>
            </a:extLst>
          </p:cNvPr>
          <p:cNvSpPr txBox="1"/>
          <p:nvPr/>
        </p:nvSpPr>
        <p:spPr>
          <a:xfrm>
            <a:off x="419370" y="4015254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3. </a:t>
            </a:r>
            <a:r>
              <a:rPr lang="ko-KR" altLang="en-US" sz="1100" b="1" dirty="0"/>
              <a:t>다른 방법과 비교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E3E87B-07BE-417A-82B1-0006D8C2A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042" y="4306372"/>
            <a:ext cx="5088291" cy="102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141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ADD8DC-2ECE-4480-A88A-45AFEABCA093}"/>
              </a:ext>
            </a:extLst>
          </p:cNvPr>
          <p:cNvSpPr txBox="1"/>
          <p:nvPr/>
        </p:nvSpPr>
        <p:spPr>
          <a:xfrm>
            <a:off x="397779" y="207789"/>
            <a:ext cx="2329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525252"/>
                </a:solidFill>
              </a:rPr>
              <a:t>13.9 typedef</a:t>
            </a:r>
            <a:endParaRPr lang="ko-KR" altLang="en-US" sz="3200" spc="-150" dirty="0">
              <a:solidFill>
                <a:srgbClr val="525252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FB275E-5A89-4EF3-BDD6-065BA64F9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352" y="2638392"/>
            <a:ext cx="7220958" cy="2353003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C2C25F33-8F96-4B35-9958-DCE53D6B7F84}"/>
              </a:ext>
            </a:extLst>
          </p:cNvPr>
          <p:cNvSpPr/>
          <p:nvPr/>
        </p:nvSpPr>
        <p:spPr>
          <a:xfrm>
            <a:off x="2727263" y="207789"/>
            <a:ext cx="1479684" cy="13544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파생 자료형</a:t>
            </a:r>
          </a:p>
        </p:txBody>
      </p:sp>
    </p:spTree>
    <p:extLst>
      <p:ext uri="{BB962C8B-B14F-4D97-AF65-F5344CB8AC3E}">
        <p14:creationId xmlns:p14="http://schemas.microsoft.com/office/powerpoint/2010/main" val="1740055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78D083-549C-4912-B9C5-A184CC190CDB}"/>
              </a:ext>
            </a:extLst>
          </p:cNvPr>
          <p:cNvSpPr txBox="1"/>
          <p:nvPr/>
        </p:nvSpPr>
        <p:spPr>
          <a:xfrm>
            <a:off x="397779" y="207789"/>
            <a:ext cx="2329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525252"/>
                </a:solidFill>
              </a:rPr>
              <a:t>13.9 typedef</a:t>
            </a:r>
            <a:endParaRPr lang="ko-KR" altLang="en-US" sz="3200" spc="-150" dirty="0">
              <a:solidFill>
                <a:srgbClr val="52525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437FB9-ECD4-4D14-87BA-C0B4D9AC2506}"/>
              </a:ext>
            </a:extLst>
          </p:cNvPr>
          <p:cNvSpPr txBox="1"/>
          <p:nvPr/>
        </p:nvSpPr>
        <p:spPr>
          <a:xfrm>
            <a:off x="419370" y="724103"/>
            <a:ext cx="2032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1. </a:t>
            </a:r>
            <a:r>
              <a:rPr lang="ko-KR" altLang="en-US" sz="1100" b="1" dirty="0"/>
              <a:t>구조체로 새로운 자료형 만들기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B4D28B-F45E-49CC-B575-6CAA06FF3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581" y="985713"/>
            <a:ext cx="4780603" cy="29468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21CFA4-3D8A-422B-BB5A-6F93CBB544A4}"/>
              </a:ext>
            </a:extLst>
          </p:cNvPr>
          <p:cNvSpPr txBox="1"/>
          <p:nvPr/>
        </p:nvSpPr>
        <p:spPr>
          <a:xfrm>
            <a:off x="419370" y="4125721"/>
            <a:ext cx="19094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2. </a:t>
            </a:r>
            <a:r>
              <a:rPr lang="ko-KR" altLang="en-US" sz="1100" b="1" dirty="0"/>
              <a:t>배열로 새로운 자료형 만들기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9FA98F-216D-42F6-AF83-116F4B760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605" y="4580480"/>
            <a:ext cx="4303294" cy="160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6716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5E733E-7668-41F7-8006-CFAF56F2B482}"/>
              </a:ext>
            </a:extLst>
          </p:cNvPr>
          <p:cNvSpPr txBox="1"/>
          <p:nvPr/>
        </p:nvSpPr>
        <p:spPr>
          <a:xfrm>
            <a:off x="397779" y="207789"/>
            <a:ext cx="2329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525252"/>
                </a:solidFill>
              </a:rPr>
              <a:t>13.9 typedef</a:t>
            </a:r>
            <a:endParaRPr lang="ko-KR" altLang="en-US" sz="3200" spc="-150" dirty="0">
              <a:solidFill>
                <a:srgbClr val="52525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D04ED3-5163-4D51-8310-DC5965E926B8}"/>
              </a:ext>
            </a:extLst>
          </p:cNvPr>
          <p:cNvSpPr txBox="1"/>
          <p:nvPr/>
        </p:nvSpPr>
        <p:spPr>
          <a:xfrm>
            <a:off x="419370" y="724103"/>
            <a:ext cx="1225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3. typedef</a:t>
            </a:r>
            <a:r>
              <a:rPr lang="ko-KR" altLang="en-US" sz="1100" b="1" dirty="0"/>
              <a:t>의 장점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D82112-91A9-4509-878B-0A9A1070F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54" y="1308878"/>
            <a:ext cx="8700158" cy="414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651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E0A7626-3D62-4E0A-828E-60F9CF5CB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549" y="3744972"/>
            <a:ext cx="4124901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4544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CCAFB3E-E6E2-4587-A5FC-061F9AED9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93445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975841F-9161-4650-BCE5-20FFE7E29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>
            <a:off x="431900" y="1"/>
            <a:ext cx="4972354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E2FB2B-DB26-41B2-B667-D3D9A965A743}"/>
              </a:ext>
            </a:extLst>
          </p:cNvPr>
          <p:cNvSpPr txBox="1"/>
          <p:nvPr/>
        </p:nvSpPr>
        <p:spPr>
          <a:xfrm>
            <a:off x="544542" y="3121701"/>
            <a:ext cx="2743540" cy="17865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800" kern="1200" spc="-15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ASK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0086A0-762B-44EE-AA70-A7268A72A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446" y="0"/>
            <a:ext cx="442555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0CC40AC-1AC1-4069-AF00-EA66143A7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114" y="569180"/>
            <a:ext cx="2504607" cy="4816552"/>
          </a:xfrm>
          <a:custGeom>
            <a:avLst/>
            <a:gdLst/>
            <a:ahLst/>
            <a:cxnLst/>
            <a:rect l="l" t="t" r="r" b="b"/>
            <a:pathLst>
              <a:path w="5017317" h="5380277">
                <a:moveTo>
                  <a:pt x="0" y="0"/>
                </a:moveTo>
                <a:lnTo>
                  <a:pt x="5017317" y="0"/>
                </a:lnTo>
                <a:lnTo>
                  <a:pt x="5017317" y="5380277"/>
                </a:lnTo>
                <a:lnTo>
                  <a:pt x="0" y="5380277"/>
                </a:ln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7093B0-7FDD-4085-8D4D-7622A2D1AD67}"/>
              </a:ext>
            </a:extLst>
          </p:cNvPr>
          <p:cNvSpPr txBox="1"/>
          <p:nvPr/>
        </p:nvSpPr>
        <p:spPr>
          <a:xfrm>
            <a:off x="3806159" y="240232"/>
            <a:ext cx="11352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1100" b="1" dirty="0"/>
              <a:t>1. 12</a:t>
            </a:r>
            <a:r>
              <a:rPr lang="ko-KR" altLang="en-US" sz="1100" b="1" dirty="0"/>
              <a:t>장 </a:t>
            </a:r>
            <a:r>
              <a:rPr lang="en-US" altLang="ko-KR" sz="1100" b="1" dirty="0"/>
              <a:t>pro14.c</a:t>
            </a:r>
            <a:endParaRPr lang="ko-KR" altLang="en-US" sz="11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2A6986-E397-4BC6-852D-3B05AA541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101" y="5578679"/>
            <a:ext cx="5410899" cy="12368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7949A6-3418-455B-B940-D3DB6678D15C}"/>
              </a:ext>
            </a:extLst>
          </p:cNvPr>
          <p:cNvSpPr txBox="1"/>
          <p:nvPr/>
        </p:nvSpPr>
        <p:spPr>
          <a:xfrm>
            <a:off x="6169928" y="4928208"/>
            <a:ext cx="1912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str2[j]</a:t>
            </a:r>
            <a:r>
              <a:rPr lang="ko-KR" altLang="en-US" dirty="0"/>
              <a:t>로 써야함</a:t>
            </a:r>
          </a:p>
        </p:txBody>
      </p:sp>
    </p:spTree>
    <p:extLst>
      <p:ext uri="{BB962C8B-B14F-4D97-AF65-F5344CB8AC3E}">
        <p14:creationId xmlns:p14="http://schemas.microsoft.com/office/powerpoint/2010/main" val="2620928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33FAB-B8BC-4B38-AA82-CBF4101D08A7}"/>
              </a:ext>
            </a:extLst>
          </p:cNvPr>
          <p:cNvSpPr txBox="1"/>
          <p:nvPr/>
        </p:nvSpPr>
        <p:spPr>
          <a:xfrm>
            <a:off x="397779" y="207789"/>
            <a:ext cx="891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525252"/>
                </a:solidFill>
              </a:rPr>
              <a:t>ASK</a:t>
            </a:r>
            <a:endParaRPr lang="ko-KR" altLang="en-US" sz="3200" spc="-150" dirty="0">
              <a:solidFill>
                <a:srgbClr val="52525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987C8B-A0CD-49B2-86C3-0CFA4ADC27B4}"/>
              </a:ext>
            </a:extLst>
          </p:cNvPr>
          <p:cNvSpPr txBox="1"/>
          <p:nvPr/>
        </p:nvSpPr>
        <p:spPr>
          <a:xfrm>
            <a:off x="419370" y="724103"/>
            <a:ext cx="11993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2. 13</a:t>
            </a:r>
            <a:r>
              <a:rPr lang="ko-KR" altLang="en-US" sz="1100" b="1" dirty="0"/>
              <a:t>장</a:t>
            </a:r>
            <a:r>
              <a:rPr lang="en-US" altLang="ko-KR" sz="1100" b="1" dirty="0"/>
              <a:t> union1.c</a:t>
            </a:r>
            <a:endParaRPr lang="ko-KR" altLang="en-US" sz="11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8571DC5-13A4-4843-A5DE-F9192FC9D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058259"/>
            <a:ext cx="931460" cy="96250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45F1D23-8808-4109-A115-F4B8CD09D538}"/>
              </a:ext>
            </a:extLst>
          </p:cNvPr>
          <p:cNvSpPr/>
          <p:nvPr/>
        </p:nvSpPr>
        <p:spPr>
          <a:xfrm>
            <a:off x="4323793" y="2454356"/>
            <a:ext cx="32480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7f000001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BD0CB86-3BE7-43AF-8E95-BBD31125343B}"/>
              </a:ext>
            </a:extLst>
          </p:cNvPr>
          <p:cNvSpPr/>
          <p:nvPr/>
        </p:nvSpPr>
        <p:spPr>
          <a:xfrm>
            <a:off x="4572000" y="3429000"/>
            <a:ext cx="729843" cy="6312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0X01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6540CE9-10D9-4A01-9319-1D0F23653B15}"/>
              </a:ext>
            </a:extLst>
          </p:cNvPr>
          <p:cNvSpPr/>
          <p:nvPr/>
        </p:nvSpPr>
        <p:spPr>
          <a:xfrm>
            <a:off x="5368954" y="3429000"/>
            <a:ext cx="729843" cy="6312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0X00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F6EC20E-8E41-404E-A669-7B7F8EF3FC4A}"/>
              </a:ext>
            </a:extLst>
          </p:cNvPr>
          <p:cNvSpPr/>
          <p:nvPr/>
        </p:nvSpPr>
        <p:spPr>
          <a:xfrm>
            <a:off x="6182686" y="3429000"/>
            <a:ext cx="729843" cy="6312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0X00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0AA3AC-22BD-4146-B2B5-326F80E2E8D4}"/>
              </a:ext>
            </a:extLst>
          </p:cNvPr>
          <p:cNvSpPr/>
          <p:nvPr/>
        </p:nvSpPr>
        <p:spPr>
          <a:xfrm>
            <a:off x="6988029" y="3429000"/>
            <a:ext cx="729843" cy="6312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0X7f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298D186-39BD-44F2-977A-B33117537197}"/>
              </a:ext>
            </a:extLst>
          </p:cNvPr>
          <p:cNvSpPr/>
          <p:nvPr/>
        </p:nvSpPr>
        <p:spPr>
          <a:xfrm>
            <a:off x="4213478" y="4111586"/>
            <a:ext cx="41136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01/00/00/7f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1A4A041-738E-483B-B0F3-F91FA5581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13" y="1391446"/>
            <a:ext cx="2972215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075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B52A1F-5CDF-416E-AC8E-16876AAEA056}"/>
              </a:ext>
            </a:extLst>
          </p:cNvPr>
          <p:cNvSpPr txBox="1"/>
          <p:nvPr/>
        </p:nvSpPr>
        <p:spPr>
          <a:xfrm>
            <a:off x="381001" y="249734"/>
            <a:ext cx="21531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525252"/>
                </a:solidFill>
              </a:rPr>
              <a:t>13</a:t>
            </a:r>
            <a:r>
              <a:rPr lang="ko-KR" altLang="en-US" sz="3200" spc="-150" dirty="0">
                <a:solidFill>
                  <a:srgbClr val="525252"/>
                </a:solidFill>
              </a:rPr>
              <a:t>장 구조체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F251123-4AB9-4BBB-B6F3-C6E7EB447184}"/>
              </a:ext>
            </a:extLst>
          </p:cNvPr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AD40FA-25DF-40FE-87AA-F819073F6769}"/>
              </a:ext>
            </a:extLst>
          </p:cNvPr>
          <p:cNvSpPr txBox="1"/>
          <p:nvPr/>
        </p:nvSpPr>
        <p:spPr>
          <a:xfrm>
            <a:off x="402592" y="766048"/>
            <a:ext cx="4347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E8B7B2-30BD-487F-8A38-DBE4A2C46154}"/>
              </a:ext>
            </a:extLst>
          </p:cNvPr>
          <p:cNvSpPr txBox="1"/>
          <p:nvPr/>
        </p:nvSpPr>
        <p:spPr>
          <a:xfrm>
            <a:off x="381001" y="1389790"/>
            <a:ext cx="280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spc="-150" dirty="0">
                <a:solidFill>
                  <a:srgbClr val="525252"/>
                </a:solidFill>
              </a:rPr>
              <a:t>13.1 </a:t>
            </a:r>
            <a:r>
              <a:rPr lang="ko-KR" altLang="en-US" sz="2200" spc="-150" dirty="0">
                <a:solidFill>
                  <a:srgbClr val="525252"/>
                </a:solidFill>
              </a:rPr>
              <a:t>구조체란 무엇인가</a:t>
            </a:r>
            <a:r>
              <a:rPr lang="en-US" altLang="ko-KR" sz="2200" spc="-150" dirty="0">
                <a:solidFill>
                  <a:srgbClr val="525252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A830E1-3EBD-4E9C-96BB-D09A538698B9}"/>
              </a:ext>
            </a:extLst>
          </p:cNvPr>
          <p:cNvSpPr txBox="1"/>
          <p:nvPr/>
        </p:nvSpPr>
        <p:spPr>
          <a:xfrm>
            <a:off x="381001" y="1908733"/>
            <a:ext cx="29722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spc="-150" dirty="0">
                <a:solidFill>
                  <a:srgbClr val="525252"/>
                </a:solidFill>
              </a:rPr>
              <a:t>13.2 </a:t>
            </a:r>
            <a:r>
              <a:rPr lang="ko-KR" altLang="en-US" sz="2200" spc="-150" dirty="0">
                <a:solidFill>
                  <a:srgbClr val="525252"/>
                </a:solidFill>
              </a:rPr>
              <a:t>구조체의 선언</a:t>
            </a:r>
            <a:r>
              <a:rPr lang="en-US" altLang="ko-KR" sz="2200" spc="-150" dirty="0">
                <a:solidFill>
                  <a:srgbClr val="525252"/>
                </a:solidFill>
              </a:rPr>
              <a:t>, </a:t>
            </a:r>
            <a:r>
              <a:rPr lang="ko-KR" altLang="en-US" sz="2200" spc="-150" dirty="0">
                <a:solidFill>
                  <a:srgbClr val="525252"/>
                </a:solidFill>
              </a:rPr>
              <a:t>초기화</a:t>
            </a:r>
            <a:endParaRPr lang="en-US" altLang="ko-KR" sz="2200" spc="-150" dirty="0">
              <a:solidFill>
                <a:srgbClr val="52525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0D96BE-B9CB-4B10-B292-EE7EE078FF3F}"/>
              </a:ext>
            </a:extLst>
          </p:cNvPr>
          <p:cNvSpPr txBox="1"/>
          <p:nvPr/>
        </p:nvSpPr>
        <p:spPr>
          <a:xfrm>
            <a:off x="381001" y="2427676"/>
            <a:ext cx="21675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spc="-150" dirty="0">
                <a:solidFill>
                  <a:srgbClr val="525252"/>
                </a:solidFill>
              </a:rPr>
              <a:t>13.3 </a:t>
            </a:r>
            <a:r>
              <a:rPr lang="ko-KR" altLang="en-US" sz="2200" spc="-150" dirty="0">
                <a:solidFill>
                  <a:srgbClr val="525252"/>
                </a:solidFill>
              </a:rPr>
              <a:t>구조체의 활용</a:t>
            </a:r>
            <a:endParaRPr lang="en-US" altLang="ko-KR" sz="2200" spc="-150" dirty="0">
              <a:solidFill>
                <a:srgbClr val="52525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4F55BF-A86E-44E8-9627-FF72596CD2AF}"/>
              </a:ext>
            </a:extLst>
          </p:cNvPr>
          <p:cNvSpPr txBox="1"/>
          <p:nvPr/>
        </p:nvSpPr>
        <p:spPr>
          <a:xfrm>
            <a:off x="381001" y="2946619"/>
            <a:ext cx="21675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spc="-150" dirty="0">
                <a:solidFill>
                  <a:srgbClr val="525252"/>
                </a:solidFill>
              </a:rPr>
              <a:t>13.4 </a:t>
            </a:r>
            <a:r>
              <a:rPr lang="ko-KR" altLang="en-US" sz="2200" spc="-150" dirty="0">
                <a:solidFill>
                  <a:srgbClr val="525252"/>
                </a:solidFill>
              </a:rPr>
              <a:t>구조체의 배열</a:t>
            </a:r>
            <a:endParaRPr lang="en-US" altLang="ko-KR" sz="2200" spc="-150" dirty="0">
              <a:solidFill>
                <a:srgbClr val="52525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1AD221-8B34-4612-9842-86CE2A46F167}"/>
              </a:ext>
            </a:extLst>
          </p:cNvPr>
          <p:cNvSpPr txBox="1"/>
          <p:nvPr/>
        </p:nvSpPr>
        <p:spPr>
          <a:xfrm>
            <a:off x="381001" y="3465562"/>
            <a:ext cx="24000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spc="-150" dirty="0">
                <a:solidFill>
                  <a:srgbClr val="525252"/>
                </a:solidFill>
              </a:rPr>
              <a:t>13.5 </a:t>
            </a:r>
            <a:r>
              <a:rPr lang="ko-KR" altLang="en-US" sz="2200" spc="-150" dirty="0">
                <a:solidFill>
                  <a:srgbClr val="525252"/>
                </a:solidFill>
              </a:rPr>
              <a:t>구조체와 포인터</a:t>
            </a:r>
            <a:endParaRPr lang="en-US" altLang="ko-KR" sz="2200" spc="-150" dirty="0">
              <a:solidFill>
                <a:srgbClr val="52525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2A9747-C644-44B0-9790-CC512D76D1F0}"/>
              </a:ext>
            </a:extLst>
          </p:cNvPr>
          <p:cNvSpPr txBox="1"/>
          <p:nvPr/>
        </p:nvSpPr>
        <p:spPr>
          <a:xfrm>
            <a:off x="381001" y="3984505"/>
            <a:ext cx="21675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spc="-150" dirty="0">
                <a:solidFill>
                  <a:srgbClr val="525252"/>
                </a:solidFill>
              </a:rPr>
              <a:t>13.6 </a:t>
            </a:r>
            <a:r>
              <a:rPr lang="ko-KR" altLang="en-US" sz="2200" spc="-150" dirty="0">
                <a:solidFill>
                  <a:srgbClr val="525252"/>
                </a:solidFill>
              </a:rPr>
              <a:t>구조체와 함수</a:t>
            </a:r>
            <a:endParaRPr lang="en-US" altLang="ko-KR" sz="2200" spc="-150" dirty="0">
              <a:solidFill>
                <a:srgbClr val="52525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D6B6CF-A866-4B4E-829D-2625393BE666}"/>
              </a:ext>
            </a:extLst>
          </p:cNvPr>
          <p:cNvSpPr txBox="1"/>
          <p:nvPr/>
        </p:nvSpPr>
        <p:spPr>
          <a:xfrm>
            <a:off x="381001" y="4503448"/>
            <a:ext cx="14269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spc="-150" dirty="0">
                <a:solidFill>
                  <a:srgbClr val="525252"/>
                </a:solidFill>
              </a:rPr>
              <a:t>13.7 </a:t>
            </a:r>
            <a:r>
              <a:rPr lang="ko-KR" altLang="en-US" sz="2200" spc="-150" dirty="0" err="1">
                <a:solidFill>
                  <a:srgbClr val="525252"/>
                </a:solidFill>
              </a:rPr>
              <a:t>공용체</a:t>
            </a:r>
            <a:endParaRPr lang="en-US" altLang="ko-KR" sz="2200" spc="-150" dirty="0">
              <a:solidFill>
                <a:srgbClr val="52525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C7350D-D6E2-48FE-A666-BD7EDD8F66CD}"/>
              </a:ext>
            </a:extLst>
          </p:cNvPr>
          <p:cNvSpPr txBox="1"/>
          <p:nvPr/>
        </p:nvSpPr>
        <p:spPr>
          <a:xfrm>
            <a:off x="381001" y="5020951"/>
            <a:ext cx="14269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spc="-150" dirty="0">
                <a:solidFill>
                  <a:srgbClr val="525252"/>
                </a:solidFill>
              </a:rPr>
              <a:t>13.8 </a:t>
            </a:r>
            <a:r>
              <a:rPr lang="ko-KR" altLang="en-US" sz="2200" spc="-150" dirty="0">
                <a:solidFill>
                  <a:srgbClr val="525252"/>
                </a:solidFill>
              </a:rPr>
              <a:t>열거형</a:t>
            </a:r>
            <a:endParaRPr lang="en-US" altLang="ko-KR" sz="2200" spc="-150" dirty="0">
              <a:solidFill>
                <a:srgbClr val="52525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2F0217-5B8C-44BF-947B-4882E20662DA}"/>
              </a:ext>
            </a:extLst>
          </p:cNvPr>
          <p:cNvSpPr txBox="1"/>
          <p:nvPr/>
        </p:nvSpPr>
        <p:spPr>
          <a:xfrm>
            <a:off x="381001" y="5538454"/>
            <a:ext cx="15856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spc="-150" dirty="0">
                <a:solidFill>
                  <a:srgbClr val="525252"/>
                </a:solidFill>
              </a:rPr>
              <a:t>13.9 typedef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7FF823-7B89-4BAF-9DB3-DBACF7A77C87}"/>
              </a:ext>
            </a:extLst>
          </p:cNvPr>
          <p:cNvSpPr txBox="1"/>
          <p:nvPr/>
        </p:nvSpPr>
        <p:spPr>
          <a:xfrm>
            <a:off x="5309491" y="1389790"/>
            <a:ext cx="6511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spc="-150" dirty="0">
                <a:solidFill>
                  <a:srgbClr val="525252"/>
                </a:solidFill>
              </a:rPr>
              <a:t>ASK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BD4071-4FBB-4D88-B85F-116717E423C0}"/>
              </a:ext>
            </a:extLst>
          </p:cNvPr>
          <p:cNvSpPr txBox="1"/>
          <p:nvPr/>
        </p:nvSpPr>
        <p:spPr>
          <a:xfrm>
            <a:off x="5249378" y="2515732"/>
            <a:ext cx="7713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spc="-150" dirty="0">
                <a:solidFill>
                  <a:srgbClr val="525252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3276377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16290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1DF478-3270-4E72-9D7B-FC5AEF56142B}"/>
              </a:ext>
            </a:extLst>
          </p:cNvPr>
          <p:cNvSpPr txBox="1"/>
          <p:nvPr/>
        </p:nvSpPr>
        <p:spPr>
          <a:xfrm>
            <a:off x="4105748" y="3339468"/>
            <a:ext cx="3604497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800" kern="1200" spc="-15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Q&amp;A</a:t>
            </a:r>
          </a:p>
        </p:txBody>
      </p:sp>
      <p:sp>
        <p:nvSpPr>
          <p:cNvPr id="13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409865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3D8AFEF-88E9-463E-84F5-72D993D1A6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5352" y="2333040"/>
            <a:ext cx="3106320" cy="31063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00564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1001" y="249734"/>
            <a:ext cx="41152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525252"/>
                </a:solidFill>
              </a:rPr>
              <a:t>13.1 </a:t>
            </a:r>
            <a:r>
              <a:rPr lang="ko-KR" altLang="en-US" sz="3200" spc="-150" dirty="0">
                <a:solidFill>
                  <a:srgbClr val="525252"/>
                </a:solidFill>
              </a:rPr>
              <a:t>구조체란 무엇인가</a:t>
            </a:r>
            <a:r>
              <a:rPr lang="en-US" altLang="ko-KR" sz="3200" spc="-150" dirty="0">
                <a:solidFill>
                  <a:srgbClr val="525252"/>
                </a:solidFill>
              </a:rPr>
              <a:t>?</a:t>
            </a:r>
            <a:endParaRPr lang="ko-KR" altLang="en-US" sz="3200" spc="-150" dirty="0">
              <a:solidFill>
                <a:srgbClr val="525252"/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4572000" y="1018133"/>
            <a:ext cx="1832610" cy="18326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파생 자료형</a:t>
            </a:r>
          </a:p>
        </p:txBody>
      </p:sp>
      <p:sp>
        <p:nvSpPr>
          <p:cNvPr id="6" name="타원 5"/>
          <p:cNvSpPr/>
          <p:nvPr/>
        </p:nvSpPr>
        <p:spPr>
          <a:xfrm>
            <a:off x="638394" y="1018133"/>
            <a:ext cx="1832610" cy="18326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기본 자료형</a:t>
            </a:r>
          </a:p>
        </p:txBody>
      </p:sp>
      <p:sp>
        <p:nvSpPr>
          <p:cNvPr id="7" name="타원 6"/>
          <p:cNvSpPr/>
          <p:nvPr/>
        </p:nvSpPr>
        <p:spPr>
          <a:xfrm>
            <a:off x="1015898" y="3429000"/>
            <a:ext cx="1455105" cy="13527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배열</a:t>
            </a:r>
          </a:p>
        </p:txBody>
      </p:sp>
      <p:sp>
        <p:nvSpPr>
          <p:cNvPr id="8" name="타원 7"/>
          <p:cNvSpPr/>
          <p:nvPr/>
        </p:nvSpPr>
        <p:spPr>
          <a:xfrm>
            <a:off x="4949504" y="3429000"/>
            <a:ext cx="1455105" cy="13527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구조체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E572405-AEA7-43B3-BC3E-946CFC1B7AD6}"/>
              </a:ext>
            </a:extLst>
          </p:cNvPr>
          <p:cNvSpPr/>
          <p:nvPr/>
        </p:nvSpPr>
        <p:spPr>
          <a:xfrm>
            <a:off x="2471004" y="3637926"/>
            <a:ext cx="119295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 </a:t>
            </a:r>
            <a:r>
              <a:rPr lang="en-US" altLang="ko-KR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</a:t>
            </a:r>
            <a:r>
              <a:rPr lang="en-US" altLang="ko-K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…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037C70-22AC-4401-8105-DBCCC34F5E39}"/>
              </a:ext>
            </a:extLst>
          </p:cNvPr>
          <p:cNvSpPr/>
          <p:nvPr/>
        </p:nvSpPr>
        <p:spPr>
          <a:xfrm>
            <a:off x="6511881" y="1349662"/>
            <a:ext cx="665567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1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배열</a:t>
            </a:r>
            <a:endParaRPr lang="en-US" altLang="ko-KR" sz="14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sz="1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포인터</a:t>
            </a:r>
            <a:endParaRPr lang="en-US" altLang="ko-KR" sz="1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sz="1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열거형</a:t>
            </a:r>
            <a:endParaRPr lang="en-US" altLang="ko-KR" sz="1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sz="1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구조체</a:t>
            </a:r>
            <a:endParaRPr lang="en-US" altLang="ko-KR" sz="14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1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CEA5C35-4F9E-4444-889B-A572FF50CA90}"/>
              </a:ext>
            </a:extLst>
          </p:cNvPr>
          <p:cNvSpPr/>
          <p:nvPr/>
        </p:nvSpPr>
        <p:spPr>
          <a:xfrm>
            <a:off x="2471004" y="3945703"/>
            <a:ext cx="154824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double </a:t>
            </a:r>
            <a:r>
              <a:rPr lang="en-US" altLang="ko-KR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double</a:t>
            </a:r>
            <a:r>
              <a:rPr lang="en-US" altLang="ko-K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…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2D926E2-5F6F-4357-8A3E-7AF3FCF133CE}"/>
              </a:ext>
            </a:extLst>
          </p:cNvPr>
          <p:cNvSpPr/>
          <p:nvPr/>
        </p:nvSpPr>
        <p:spPr>
          <a:xfrm>
            <a:off x="2471004" y="4209825"/>
            <a:ext cx="89159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 </a:t>
            </a:r>
            <a:r>
              <a:rPr lang="en-US" altLang="ko-KR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altLang="ko-K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…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80361B5-42DA-4C33-91A3-EE479A0CED51}"/>
              </a:ext>
            </a:extLst>
          </p:cNvPr>
          <p:cNvSpPr/>
          <p:nvPr/>
        </p:nvSpPr>
        <p:spPr>
          <a:xfrm>
            <a:off x="1921079" y="3429000"/>
            <a:ext cx="629174" cy="57825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문자열</a:t>
            </a:r>
            <a:endParaRPr lang="ko-KR" altLang="en-US" sz="1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A4BA610-7F11-43B3-8D92-4C6BCF04A458}"/>
              </a:ext>
            </a:extLst>
          </p:cNvPr>
          <p:cNvSpPr/>
          <p:nvPr/>
        </p:nvSpPr>
        <p:spPr>
          <a:xfrm>
            <a:off x="6511881" y="1349661"/>
            <a:ext cx="665567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1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배열</a:t>
            </a:r>
            <a:endParaRPr lang="en-US" altLang="ko-KR" sz="14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sz="1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포인터</a:t>
            </a:r>
            <a:endParaRPr lang="en-US" altLang="ko-KR" sz="1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sz="1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열거형</a:t>
            </a:r>
            <a:endParaRPr lang="en-US" altLang="ko-KR" sz="1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sz="1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구조체</a:t>
            </a:r>
            <a:endParaRPr lang="en-US" altLang="ko-KR" sz="14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1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A3E5A8-FC9A-4008-9957-3F44DCA8A782}"/>
              </a:ext>
            </a:extLst>
          </p:cNvPr>
          <p:cNvSpPr/>
          <p:nvPr/>
        </p:nvSpPr>
        <p:spPr>
          <a:xfrm>
            <a:off x="2471003" y="1565104"/>
            <a:ext cx="746230" cy="7386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</a:t>
            </a:r>
            <a:endParaRPr lang="en-US" altLang="ko-KR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endParaRPr lang="en-US" altLang="ko-KR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double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28CAF77-D6D8-492D-A124-13CE84C11547}"/>
              </a:ext>
            </a:extLst>
          </p:cNvPr>
          <p:cNvSpPr/>
          <p:nvPr/>
        </p:nvSpPr>
        <p:spPr>
          <a:xfrm>
            <a:off x="6418499" y="3945702"/>
            <a:ext cx="140346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1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 int double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E10DD5A-7FCF-4AAB-96F9-C8C3422153FE}"/>
              </a:ext>
            </a:extLst>
          </p:cNvPr>
          <p:cNvCxnSpPr>
            <a:stCxn id="2" idx="3"/>
            <a:endCxn id="7" idx="0"/>
          </p:cNvCxnSpPr>
          <p:nvPr/>
        </p:nvCxnSpPr>
        <p:spPr>
          <a:xfrm flipH="1">
            <a:off x="1743451" y="2582363"/>
            <a:ext cx="3096929" cy="846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5D9E72D-E24F-4419-A0E5-B637BF0F7868}"/>
              </a:ext>
            </a:extLst>
          </p:cNvPr>
          <p:cNvCxnSpPr>
            <a:stCxn id="2" idx="3"/>
            <a:endCxn id="8" idx="2"/>
          </p:cNvCxnSpPr>
          <p:nvPr/>
        </p:nvCxnSpPr>
        <p:spPr>
          <a:xfrm>
            <a:off x="4840380" y="2582363"/>
            <a:ext cx="109124" cy="152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56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1001" y="249734"/>
            <a:ext cx="41152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525252"/>
                </a:solidFill>
              </a:rPr>
              <a:t>13.1 </a:t>
            </a:r>
            <a:r>
              <a:rPr lang="ko-KR" altLang="en-US" sz="3200" spc="-150" dirty="0">
                <a:solidFill>
                  <a:srgbClr val="525252"/>
                </a:solidFill>
              </a:rPr>
              <a:t>구조체란 무엇인가</a:t>
            </a:r>
            <a:r>
              <a:rPr lang="en-US" altLang="ko-KR" sz="3200" spc="-150" dirty="0">
                <a:solidFill>
                  <a:srgbClr val="525252"/>
                </a:solidFill>
              </a:rPr>
              <a:t>?</a:t>
            </a:r>
            <a:endParaRPr lang="ko-KR" altLang="en-US" sz="3200" spc="-150" dirty="0">
              <a:solidFill>
                <a:srgbClr val="525252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520118" y="1018133"/>
            <a:ext cx="1208014" cy="102878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구조체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660B857-A4BF-4873-8999-595B923093D1}"/>
              </a:ext>
            </a:extLst>
          </p:cNvPr>
          <p:cNvSpPr/>
          <p:nvPr/>
        </p:nvSpPr>
        <p:spPr>
          <a:xfrm>
            <a:off x="1997344" y="1018133"/>
            <a:ext cx="588320" cy="504056"/>
          </a:xfrm>
          <a:prstGeom prst="rect">
            <a:avLst/>
          </a:prstGeom>
          <a:noFill/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endParaRPr lang="ko-KR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9B3A489-C170-4345-8DC9-34554EDCB9CB}"/>
              </a:ext>
            </a:extLst>
          </p:cNvPr>
          <p:cNvSpPr/>
          <p:nvPr/>
        </p:nvSpPr>
        <p:spPr>
          <a:xfrm>
            <a:off x="2605043" y="1018133"/>
            <a:ext cx="588320" cy="504056"/>
          </a:xfrm>
          <a:prstGeom prst="rect">
            <a:avLst/>
          </a:prstGeom>
          <a:noFill/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char</a:t>
            </a:r>
            <a:endParaRPr lang="ko-KR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033B8A7-2E3C-445E-9F01-07439722C355}"/>
              </a:ext>
            </a:extLst>
          </p:cNvPr>
          <p:cNvSpPr/>
          <p:nvPr/>
        </p:nvSpPr>
        <p:spPr>
          <a:xfrm>
            <a:off x="3213960" y="1018133"/>
            <a:ext cx="588320" cy="504056"/>
          </a:xfrm>
          <a:prstGeom prst="rect">
            <a:avLst/>
          </a:prstGeom>
          <a:noFill/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double</a:t>
            </a:r>
            <a:endParaRPr lang="ko-KR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5661009-D4D6-4288-B0CC-3674C0401AC4}"/>
              </a:ext>
            </a:extLst>
          </p:cNvPr>
          <p:cNvSpPr/>
          <p:nvPr/>
        </p:nvSpPr>
        <p:spPr>
          <a:xfrm>
            <a:off x="520118" y="3551608"/>
            <a:ext cx="1208014" cy="102878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배열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EC9E288-335C-4AA5-B31B-2EAA0268B2A4}"/>
              </a:ext>
            </a:extLst>
          </p:cNvPr>
          <p:cNvSpPr/>
          <p:nvPr/>
        </p:nvSpPr>
        <p:spPr>
          <a:xfrm>
            <a:off x="1997344" y="3769722"/>
            <a:ext cx="588320" cy="504056"/>
          </a:xfrm>
          <a:prstGeom prst="rect">
            <a:avLst/>
          </a:prstGeom>
          <a:noFill/>
          <a:ln w="63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endParaRPr lang="ko-KR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954646B-B66C-4941-9084-C0E8F5001C44}"/>
              </a:ext>
            </a:extLst>
          </p:cNvPr>
          <p:cNvSpPr/>
          <p:nvPr/>
        </p:nvSpPr>
        <p:spPr>
          <a:xfrm>
            <a:off x="2605043" y="3769722"/>
            <a:ext cx="588320" cy="504056"/>
          </a:xfrm>
          <a:prstGeom prst="rect">
            <a:avLst/>
          </a:prstGeom>
          <a:noFill/>
          <a:ln w="63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endParaRPr lang="ko-KR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E1214FF-8342-48D3-ABD4-D4775647D0D0}"/>
              </a:ext>
            </a:extLst>
          </p:cNvPr>
          <p:cNvSpPr/>
          <p:nvPr/>
        </p:nvSpPr>
        <p:spPr>
          <a:xfrm>
            <a:off x="3213960" y="3769722"/>
            <a:ext cx="588320" cy="504056"/>
          </a:xfrm>
          <a:prstGeom prst="rect">
            <a:avLst/>
          </a:prstGeom>
          <a:noFill/>
          <a:ln w="63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endParaRPr lang="ko-KR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988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EF7611-C1D7-42B9-8C3C-AAABE828CB48}"/>
              </a:ext>
            </a:extLst>
          </p:cNvPr>
          <p:cNvSpPr txBox="1"/>
          <p:nvPr/>
        </p:nvSpPr>
        <p:spPr>
          <a:xfrm>
            <a:off x="381001" y="249734"/>
            <a:ext cx="5248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525252"/>
                </a:solidFill>
              </a:rPr>
              <a:t>13.2 </a:t>
            </a:r>
            <a:r>
              <a:rPr lang="ko-KR" altLang="en-US" sz="3200" spc="-150" dirty="0">
                <a:solidFill>
                  <a:srgbClr val="525252"/>
                </a:solidFill>
              </a:rPr>
              <a:t>구조체의 선언</a:t>
            </a:r>
            <a:r>
              <a:rPr lang="en-US" altLang="ko-KR" sz="3200" spc="-150" dirty="0">
                <a:solidFill>
                  <a:srgbClr val="525252"/>
                </a:solidFill>
              </a:rPr>
              <a:t>, </a:t>
            </a:r>
            <a:r>
              <a:rPr lang="ko-KR" altLang="en-US" sz="3200" spc="-150" dirty="0">
                <a:solidFill>
                  <a:srgbClr val="525252"/>
                </a:solidFill>
              </a:rPr>
              <a:t>초기화</a:t>
            </a:r>
            <a:r>
              <a:rPr lang="en-US" altLang="ko-KR" sz="3200" spc="-150" dirty="0">
                <a:solidFill>
                  <a:srgbClr val="525252"/>
                </a:solidFill>
              </a:rPr>
              <a:t>, </a:t>
            </a:r>
            <a:r>
              <a:rPr lang="ko-KR" altLang="en-US" sz="3200" spc="-150" dirty="0">
                <a:solidFill>
                  <a:srgbClr val="525252"/>
                </a:solidFill>
              </a:rPr>
              <a:t>사용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ED7F51-28F7-41DF-B7FD-30AFF7FBC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803" y="1084284"/>
            <a:ext cx="2438740" cy="155279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4F569A3-0665-4A08-8000-2641DACE3BD0}"/>
              </a:ext>
            </a:extLst>
          </p:cNvPr>
          <p:cNvSpPr/>
          <p:nvPr/>
        </p:nvSpPr>
        <p:spPr>
          <a:xfrm>
            <a:off x="3871965" y="1219281"/>
            <a:ext cx="310373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1400" b="0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태그라는 구조체를 정의한다</a:t>
            </a:r>
            <a:r>
              <a:rPr lang="en-US" altLang="ko-KR" sz="1400" b="0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ko-KR" altLang="en-US" sz="14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구조체 안에는 멤버</a:t>
            </a:r>
            <a:r>
              <a:rPr lang="en-US" altLang="ko-KR" sz="14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1, 2… </a:t>
            </a:r>
            <a:r>
              <a:rPr lang="ko-KR" altLang="en-US" sz="14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등이 포함된다</a:t>
            </a:r>
            <a:r>
              <a:rPr lang="en-US" altLang="ko-KR" sz="14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sz="1400" b="0" cap="none" spc="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329BF5-3F2E-47D6-AB50-B59A5A11B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803" y="1084284"/>
            <a:ext cx="2810267" cy="139084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8487788-964B-40E8-9C59-21467493CC82}"/>
              </a:ext>
            </a:extLst>
          </p:cNvPr>
          <p:cNvSpPr/>
          <p:nvPr/>
        </p:nvSpPr>
        <p:spPr>
          <a:xfrm>
            <a:off x="963803" y="2742115"/>
            <a:ext cx="731642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1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구조체를 선언하고 정의한다고 해서 구조체 변수가 만들어지는 것은 아니다</a:t>
            </a:r>
            <a:r>
              <a:rPr lang="en-US" altLang="ko-KR" sz="1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구조체의 형태만 정의된 것</a:t>
            </a:r>
            <a:endParaRPr lang="en-US" altLang="ko-KR" sz="14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67EE06-BAB2-4474-A123-C32D117714F7}"/>
              </a:ext>
            </a:extLst>
          </p:cNvPr>
          <p:cNvSpPr/>
          <p:nvPr/>
        </p:nvSpPr>
        <p:spPr>
          <a:xfrm>
            <a:off x="963803" y="3154931"/>
            <a:ext cx="360387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1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사용하기 위해서는 구조체변수를 선언 </a:t>
            </a:r>
            <a:r>
              <a:rPr lang="ko-KR" altLang="en-US" sz="1400" b="0" cap="none" spc="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해야한다</a:t>
            </a:r>
            <a:r>
              <a:rPr lang="en-US" altLang="ko-KR" sz="1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95C7890-3B65-4490-8636-4806FA5323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781" y="3525558"/>
            <a:ext cx="3383217" cy="3967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6C9CE64-69E3-43ED-AF6B-D49277DEEB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781" y="3985161"/>
            <a:ext cx="4356340" cy="36699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F09DD23-04F6-4923-B5CF-B9D84E9AA0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7781" y="4449231"/>
            <a:ext cx="4572638" cy="14003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1E7E4E-FC25-4DF1-A455-42F671231D36}"/>
              </a:ext>
            </a:extLst>
          </p:cNvPr>
          <p:cNvSpPr txBox="1"/>
          <p:nvPr/>
        </p:nvSpPr>
        <p:spPr>
          <a:xfrm>
            <a:off x="402592" y="766048"/>
            <a:ext cx="11544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1.</a:t>
            </a:r>
            <a:r>
              <a:rPr lang="ko-KR" altLang="en-US" sz="1100" b="1" dirty="0"/>
              <a:t> 구조체의  선언</a:t>
            </a:r>
          </a:p>
        </p:txBody>
      </p:sp>
    </p:spTree>
    <p:extLst>
      <p:ext uri="{BB962C8B-B14F-4D97-AF65-F5344CB8AC3E}">
        <p14:creationId xmlns:p14="http://schemas.microsoft.com/office/powerpoint/2010/main" val="422604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D79D1D-CE1E-4F4F-A89B-3F829170EBF8}"/>
              </a:ext>
            </a:extLst>
          </p:cNvPr>
          <p:cNvSpPr txBox="1"/>
          <p:nvPr/>
        </p:nvSpPr>
        <p:spPr>
          <a:xfrm>
            <a:off x="381001" y="249734"/>
            <a:ext cx="5248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525252"/>
                </a:solidFill>
              </a:rPr>
              <a:t>13.2 </a:t>
            </a:r>
            <a:r>
              <a:rPr lang="ko-KR" altLang="en-US" sz="3200" spc="-150" dirty="0">
                <a:solidFill>
                  <a:srgbClr val="525252"/>
                </a:solidFill>
              </a:rPr>
              <a:t>구조체의 선언</a:t>
            </a:r>
            <a:r>
              <a:rPr lang="en-US" altLang="ko-KR" sz="3200" spc="-150" dirty="0">
                <a:solidFill>
                  <a:srgbClr val="525252"/>
                </a:solidFill>
              </a:rPr>
              <a:t>, </a:t>
            </a:r>
            <a:r>
              <a:rPr lang="ko-KR" altLang="en-US" sz="3200" spc="-150" dirty="0">
                <a:solidFill>
                  <a:srgbClr val="525252"/>
                </a:solidFill>
              </a:rPr>
              <a:t>초기화</a:t>
            </a:r>
            <a:r>
              <a:rPr lang="en-US" altLang="ko-KR" sz="3200" spc="-150" dirty="0">
                <a:solidFill>
                  <a:srgbClr val="525252"/>
                </a:solidFill>
              </a:rPr>
              <a:t>, </a:t>
            </a:r>
            <a:r>
              <a:rPr lang="ko-KR" altLang="en-US" sz="3200" spc="-150" dirty="0">
                <a:solidFill>
                  <a:srgbClr val="525252"/>
                </a:solidFill>
              </a:rPr>
              <a:t>사용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30D324-D9D7-4367-A9A8-ED6356545154}"/>
              </a:ext>
            </a:extLst>
          </p:cNvPr>
          <p:cNvSpPr txBox="1"/>
          <p:nvPr/>
        </p:nvSpPr>
        <p:spPr>
          <a:xfrm>
            <a:off x="402592" y="766048"/>
            <a:ext cx="12795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2.</a:t>
            </a:r>
            <a:r>
              <a:rPr lang="ko-KR" altLang="en-US" sz="1100" b="1" dirty="0"/>
              <a:t> 구조체의  초기화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A5A1B45-6F70-461D-8458-4474D2F3B18B}"/>
              </a:ext>
            </a:extLst>
          </p:cNvPr>
          <p:cNvSpPr/>
          <p:nvPr/>
        </p:nvSpPr>
        <p:spPr>
          <a:xfrm>
            <a:off x="587150" y="1027658"/>
            <a:ext cx="712246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구조체 정의와 구조체 변수선언이 동시에 이루어 지지 </a:t>
            </a:r>
            <a:r>
              <a:rPr lang="ko-KR" altLang="en-US" sz="22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않을경우</a:t>
            </a:r>
            <a:r>
              <a:rPr lang="en-US" altLang="ko-KR" sz="2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,</a:t>
            </a:r>
          </a:p>
          <a:p>
            <a:pPr algn="ctr"/>
            <a:r>
              <a:rPr lang="ko-KR" altLang="en-US" sz="2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변수 선언 뒤에서 </a:t>
            </a:r>
            <a:r>
              <a:rPr lang="ko-KR" altLang="en-US" sz="22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초기화를 </a:t>
            </a:r>
            <a:r>
              <a:rPr lang="ko-KR" altLang="en-US" sz="2200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해야한다</a:t>
            </a:r>
            <a:r>
              <a:rPr lang="en-US" altLang="ko-KR" sz="22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FBBFF09-48B6-4235-A049-DB802F406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096" y="1797099"/>
            <a:ext cx="6477904" cy="23148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926E87B-C491-44CC-96E4-476010CDA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96" y="4956952"/>
            <a:ext cx="3038899" cy="141942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2D534A1-C9F2-42E0-80BE-76BA9EE1D9CE}"/>
              </a:ext>
            </a:extLst>
          </p:cNvPr>
          <p:cNvSpPr/>
          <p:nvPr/>
        </p:nvSpPr>
        <p:spPr>
          <a:xfrm>
            <a:off x="1029586" y="4149754"/>
            <a:ext cx="623760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구조체 정의와 구조체 변수선언이 동시에 이루어질 경우</a:t>
            </a:r>
            <a:endParaRPr lang="en-US" altLang="ko-KR" sz="2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ko-KR" altLang="en-US" sz="2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변수 이름 옆에서 초기화를 한다</a:t>
            </a:r>
            <a:r>
              <a:rPr lang="en-US" altLang="ko-KR" sz="2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.</a:t>
            </a:r>
            <a:endParaRPr lang="en-US" altLang="ko-KR" sz="2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9960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B77893-529D-4A03-AFC3-6D70BBE3CAFD}"/>
              </a:ext>
            </a:extLst>
          </p:cNvPr>
          <p:cNvSpPr txBox="1"/>
          <p:nvPr/>
        </p:nvSpPr>
        <p:spPr>
          <a:xfrm>
            <a:off x="381001" y="249734"/>
            <a:ext cx="5248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525252"/>
                </a:solidFill>
              </a:rPr>
              <a:t>13.2 </a:t>
            </a:r>
            <a:r>
              <a:rPr lang="ko-KR" altLang="en-US" sz="3200" spc="-150" dirty="0">
                <a:solidFill>
                  <a:srgbClr val="525252"/>
                </a:solidFill>
              </a:rPr>
              <a:t>구조체의 선언</a:t>
            </a:r>
            <a:r>
              <a:rPr lang="en-US" altLang="ko-KR" sz="3200" spc="-150" dirty="0">
                <a:solidFill>
                  <a:srgbClr val="525252"/>
                </a:solidFill>
              </a:rPr>
              <a:t>, </a:t>
            </a:r>
            <a:r>
              <a:rPr lang="ko-KR" altLang="en-US" sz="3200" spc="-150" dirty="0">
                <a:solidFill>
                  <a:srgbClr val="525252"/>
                </a:solidFill>
              </a:rPr>
              <a:t>초기화</a:t>
            </a:r>
            <a:r>
              <a:rPr lang="en-US" altLang="ko-KR" sz="3200" spc="-150" dirty="0">
                <a:solidFill>
                  <a:srgbClr val="525252"/>
                </a:solidFill>
              </a:rPr>
              <a:t>, </a:t>
            </a:r>
            <a:r>
              <a:rPr lang="ko-KR" altLang="en-US" sz="3200" spc="-150" dirty="0">
                <a:solidFill>
                  <a:srgbClr val="525252"/>
                </a:solidFill>
              </a:rPr>
              <a:t>사용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5FCCDD-AF0F-4946-BAB5-029D5D9D725F}"/>
              </a:ext>
            </a:extLst>
          </p:cNvPr>
          <p:cNvSpPr txBox="1"/>
          <p:nvPr/>
        </p:nvSpPr>
        <p:spPr>
          <a:xfrm>
            <a:off x="402592" y="766048"/>
            <a:ext cx="12795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3.</a:t>
            </a:r>
            <a:r>
              <a:rPr lang="ko-KR" altLang="en-US" sz="1100" b="1" dirty="0"/>
              <a:t> 구조체 멤버 참조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951660F-8639-4A09-84B6-00F692509C22}"/>
              </a:ext>
            </a:extLst>
          </p:cNvPr>
          <p:cNvSpPr/>
          <p:nvPr/>
        </p:nvSpPr>
        <p:spPr>
          <a:xfrm>
            <a:off x="715731" y="1048637"/>
            <a:ext cx="163057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.</a:t>
            </a:r>
            <a:r>
              <a:rPr lang="en-US" altLang="ko-KR" sz="2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ko-KR" altLang="en-US" sz="2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멤버연산자</a:t>
            </a:r>
            <a:endParaRPr lang="en-US" altLang="ko-KR" sz="2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EB4AF5-FE49-4122-AC07-0534B4B9B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26" y="1756523"/>
            <a:ext cx="7687748" cy="20386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356DA2-BBB4-4AEF-95D0-77138121B9DA}"/>
              </a:ext>
            </a:extLst>
          </p:cNvPr>
          <p:cNvSpPr txBox="1"/>
          <p:nvPr/>
        </p:nvSpPr>
        <p:spPr>
          <a:xfrm>
            <a:off x="402592" y="3817361"/>
            <a:ext cx="12474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4. </a:t>
            </a:r>
            <a:r>
              <a:rPr lang="ko-KR" altLang="en-US" sz="1100" b="1" dirty="0"/>
              <a:t>이름없는 구조체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F0AA122-EC74-45FD-A73B-F772BB074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126" y="4773797"/>
            <a:ext cx="5696745" cy="15242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B4715BE-7761-4943-B912-FEF981659A72}"/>
              </a:ext>
            </a:extLst>
          </p:cNvPr>
          <p:cNvSpPr/>
          <p:nvPr/>
        </p:nvSpPr>
        <p:spPr>
          <a:xfrm>
            <a:off x="844233" y="4133996"/>
            <a:ext cx="523252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이름을 생략할 경우 구조체 변수를 더 이상 생성할 수 없으므로</a:t>
            </a:r>
            <a:r>
              <a:rPr lang="en-US" altLang="ko-K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</a:t>
            </a:r>
          </a:p>
          <a:p>
            <a:pPr algn="ctr"/>
            <a:r>
              <a:rPr lang="ko-KR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구조체 정의와 함께 모든 필요한 구조체 변수를 선언해야 한다</a:t>
            </a:r>
            <a:r>
              <a:rPr lang="en-US" altLang="ko-K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9549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33AEBE-2215-4949-9D6C-5ED665857F36}"/>
              </a:ext>
            </a:extLst>
          </p:cNvPr>
          <p:cNvSpPr txBox="1"/>
          <p:nvPr/>
        </p:nvSpPr>
        <p:spPr>
          <a:xfrm>
            <a:off x="381001" y="249734"/>
            <a:ext cx="3167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525252"/>
                </a:solidFill>
              </a:rPr>
              <a:t>13.3 </a:t>
            </a:r>
            <a:r>
              <a:rPr lang="ko-KR" altLang="en-US" sz="3200" spc="-150" dirty="0">
                <a:solidFill>
                  <a:srgbClr val="525252"/>
                </a:solidFill>
              </a:rPr>
              <a:t>구조체의 활용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1B855-3FAB-4288-8F02-178DA61D0D9A}"/>
              </a:ext>
            </a:extLst>
          </p:cNvPr>
          <p:cNvSpPr txBox="1"/>
          <p:nvPr/>
        </p:nvSpPr>
        <p:spPr>
          <a:xfrm>
            <a:off x="402592" y="766048"/>
            <a:ext cx="9973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1. </a:t>
            </a:r>
            <a:r>
              <a:rPr lang="ko-KR" altLang="en-US" sz="1100" b="1" dirty="0"/>
              <a:t>다중 구조체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FF2C84-60D8-4010-B402-A689E1B2CFE4}"/>
              </a:ext>
            </a:extLst>
          </p:cNvPr>
          <p:cNvSpPr/>
          <p:nvPr/>
        </p:nvSpPr>
        <p:spPr>
          <a:xfrm>
            <a:off x="726799" y="1027658"/>
            <a:ext cx="321915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구조체도 구조체의 변수가 될 수 있다</a:t>
            </a:r>
            <a:r>
              <a:rPr lang="en-US" altLang="ko-KR" sz="1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19A3D9-0F65-4114-A6BE-2E3E2F7A9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99" y="1535489"/>
            <a:ext cx="5984423" cy="355618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B10EE20-60FD-4A75-ACE7-011D97047FF8}"/>
              </a:ext>
            </a:extLst>
          </p:cNvPr>
          <p:cNvSpPr/>
          <p:nvPr/>
        </p:nvSpPr>
        <p:spPr>
          <a:xfrm>
            <a:off x="726799" y="5260955"/>
            <a:ext cx="556434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구조체를 다른 구조체 안에 포함시키는 것은 </a:t>
            </a:r>
            <a:r>
              <a:rPr lang="en-US" altLang="ko-KR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15</a:t>
            </a:r>
            <a:r>
              <a:rPr lang="ko-KR" altLang="en-US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번은 가능하지만</a:t>
            </a:r>
            <a:r>
              <a:rPr lang="en-US" altLang="ko-KR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,</a:t>
            </a:r>
          </a:p>
          <a:p>
            <a:pPr algn="ctr"/>
            <a:r>
              <a:rPr lang="ko-KR" altLang="en-US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멤버연산자를 과도하게 사용하면 이름이 길어지므로 대게 </a:t>
            </a:r>
            <a:r>
              <a:rPr lang="en-US" altLang="ko-KR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3</a:t>
            </a:r>
            <a:r>
              <a:rPr lang="ko-KR" altLang="en-US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번 이상</a:t>
            </a:r>
            <a:endParaRPr lang="en-US" altLang="ko-KR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16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중첩시키는</a:t>
            </a:r>
            <a:r>
              <a:rPr lang="ko-KR" altLang="en-US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것을 피하는 것이 좋다</a:t>
            </a:r>
            <a:r>
              <a:rPr lang="en-US" altLang="ko-KR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4357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영어한글나눔바른고딕">
      <a:majorFont>
        <a:latin typeface="나눔바른고딕"/>
        <a:ea typeface="나눔바른고딕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713</TotalTime>
  <Words>503</Words>
  <Application>Microsoft Office PowerPoint</Application>
  <PresentationFormat>화면 슬라이드 쇼(4:3)</PresentationFormat>
  <Paragraphs>142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Calibri</vt:lpstr>
      <vt:lpstr>맑은 고딕</vt:lpstr>
      <vt:lpstr>Arial</vt:lpstr>
      <vt:lpstr>나눔바른고딕</vt:lpstr>
      <vt:lpstr>나눔바른펜</vt:lpstr>
      <vt:lpstr>나눔바른고딕 UltraLight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Lee kukjun</cp:lastModifiedBy>
  <cp:revision>82</cp:revision>
  <dcterms:created xsi:type="dcterms:W3CDTF">2015-01-21T11:35:38Z</dcterms:created>
  <dcterms:modified xsi:type="dcterms:W3CDTF">2020-06-05T02:20:29Z</dcterms:modified>
</cp:coreProperties>
</file>