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Lst>
  <p:sldSz cx="18288000" cy="10287000"/>
  <p:notesSz cx="6858000" cy="9144000"/>
  <p:embeddedFontLst>
    <p:embeddedFont>
      <p:font typeface="DM Sans Bold" charset="1" panose="00000000000000000000"/>
      <p:regular r:id="rId13"/>
    </p:embeddedFont>
    <p:embeddedFont>
      <p:font typeface="DM Sans" charset="1" panose="0000000000000000000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fonts/font13.fntdata" Type="http://schemas.openxmlformats.org/officeDocument/2006/relationships/font"/><Relationship Id="rId14" Target="fonts/font14.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29" Target="../media/image28.png" Type="http://schemas.openxmlformats.org/officeDocument/2006/relationships/image"/><Relationship Id="rId3" Target="../media/image2.png" Type="http://schemas.openxmlformats.org/officeDocument/2006/relationships/image"/><Relationship Id="rId30" Target="../media/image29.sv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20.png" Type="http://schemas.openxmlformats.org/officeDocument/2006/relationships/image"/><Relationship Id="rId12" Target="../media/image21.svg" Type="http://schemas.openxmlformats.org/officeDocument/2006/relationships/image"/><Relationship Id="rId13" Target="../media/image26.png" Type="http://schemas.openxmlformats.org/officeDocument/2006/relationships/image"/><Relationship Id="rId14" Target="../media/image27.svg" Type="http://schemas.openxmlformats.org/officeDocument/2006/relationships/image"/><Relationship Id="rId2" Target="../media/image1.png" Type="http://schemas.openxmlformats.org/officeDocument/2006/relationships/image"/><Relationship Id="rId3" Target="../media/image30.png" Type="http://schemas.openxmlformats.org/officeDocument/2006/relationships/image"/><Relationship Id="rId4" Target="../media/image31.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sv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24.png" Type="http://schemas.openxmlformats.org/officeDocument/2006/relationships/image"/><Relationship Id="rId8" Target="../media/image25.svg" Type="http://schemas.openxmlformats.org/officeDocument/2006/relationships/image"/><Relationship Id="rId9" Target="../media/image28.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sv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24.png" Type="http://schemas.openxmlformats.org/officeDocument/2006/relationships/image"/><Relationship Id="rId8" Target="../media/image25.svg" Type="http://schemas.openxmlformats.org/officeDocument/2006/relationships/image"/><Relationship Id="rId9" Target="../media/image28.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29" Target="../media/image32.jpeg" Type="http://schemas.openxmlformats.org/officeDocument/2006/relationships/image"/><Relationship Id="rId3" Target="../media/image2.png" Type="http://schemas.openxmlformats.org/officeDocument/2006/relationships/image"/><Relationship Id="rId30" Target="../media/image33.jpe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29" Target="../media/image34.jpeg" Type="http://schemas.openxmlformats.org/officeDocument/2006/relationships/image"/><Relationship Id="rId3" Target="../media/image2.png" Type="http://schemas.openxmlformats.org/officeDocument/2006/relationships/image"/><Relationship Id="rId30" Target="../media/image35.jpe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a:ln cap="sq">
            <a:noFill/>
            <a:prstDash val="solid"/>
            <a:miter/>
          </a:ln>
        </p:spPr>
      </p:sp>
      <p:sp>
        <p:nvSpPr>
          <p:cNvPr name="TextBox 17" id="17"/>
          <p:cNvSpPr txBox="true"/>
          <p:nvPr/>
        </p:nvSpPr>
        <p:spPr>
          <a:xfrm rot="0">
            <a:off x="1309362" y="3136543"/>
            <a:ext cx="15669276" cy="3200970"/>
          </a:xfrm>
          <a:prstGeom prst="rect">
            <a:avLst/>
          </a:prstGeom>
        </p:spPr>
        <p:txBody>
          <a:bodyPr anchor="t" rtlCol="false" tIns="0" lIns="0" bIns="0" rIns="0">
            <a:spAutoFit/>
          </a:bodyPr>
          <a:lstStyle/>
          <a:p>
            <a:pPr algn="ctr">
              <a:lnSpc>
                <a:spcPts val="12218"/>
              </a:lnSpc>
            </a:pPr>
            <a:r>
              <a:rPr lang="en-US" sz="12998">
                <a:solidFill>
                  <a:srgbClr val="000000"/>
                </a:solidFill>
                <a:latin typeface="DM Sans Bold"/>
              </a:rPr>
              <a:t>SISTEM INFORMASI DESA NGAGLIK</a:t>
            </a:r>
          </a:p>
        </p:txBody>
      </p:sp>
      <p:sp>
        <p:nvSpPr>
          <p:cNvPr name="TextBox 18" id="18"/>
          <p:cNvSpPr txBox="true"/>
          <p:nvPr/>
        </p:nvSpPr>
        <p:spPr>
          <a:xfrm rot="0">
            <a:off x="4914102" y="6347808"/>
            <a:ext cx="8459795" cy="1130476"/>
          </a:xfrm>
          <a:prstGeom prst="rect">
            <a:avLst/>
          </a:prstGeom>
        </p:spPr>
        <p:txBody>
          <a:bodyPr anchor="t" rtlCol="false" tIns="0" lIns="0" bIns="0" rIns="0">
            <a:spAutoFit/>
          </a:bodyPr>
          <a:lstStyle/>
          <a:p>
            <a:pPr algn="ctr">
              <a:lnSpc>
                <a:spcPts val="4381"/>
              </a:lnSpc>
            </a:pPr>
            <a:r>
              <a:rPr lang="en-US" sz="4381" spc="-87">
                <a:solidFill>
                  <a:srgbClr val="000000"/>
                </a:solidFill>
                <a:latin typeface="DM Sans Bold"/>
              </a:rPr>
              <a:t>PRAKTIKUM MANAJEMEN PROYEK PERANGKAT LUNAK</a:t>
            </a:r>
          </a:p>
        </p:txBody>
      </p:sp>
      <p:sp>
        <p:nvSpPr>
          <p:cNvPr name="Freeform 19" id="19"/>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994934" y="2091045"/>
            <a:ext cx="6264366" cy="6104909"/>
          </a:xfrm>
          <a:custGeom>
            <a:avLst/>
            <a:gdLst/>
            <a:ahLst/>
            <a:cxnLst/>
            <a:rect r="r" b="b" t="t" l="l"/>
            <a:pathLst>
              <a:path h="6104909" w="6264366">
                <a:moveTo>
                  <a:pt x="0" y="0"/>
                </a:moveTo>
                <a:lnTo>
                  <a:pt x="6264366" y="0"/>
                </a:lnTo>
                <a:lnTo>
                  <a:pt x="6264366" y="6104910"/>
                </a:lnTo>
                <a:lnTo>
                  <a:pt x="0" y="61049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504950" y="2345718"/>
            <a:ext cx="7848753" cy="2282190"/>
          </a:xfrm>
          <a:prstGeom prst="rect">
            <a:avLst/>
          </a:prstGeom>
        </p:spPr>
        <p:txBody>
          <a:bodyPr anchor="t" rtlCol="false" tIns="0" lIns="0" bIns="0" rIns="0">
            <a:spAutoFit/>
          </a:bodyPr>
          <a:lstStyle/>
          <a:p>
            <a:pPr algn="l">
              <a:lnSpc>
                <a:spcPts val="8730"/>
              </a:lnSpc>
            </a:pPr>
            <a:r>
              <a:rPr lang="en-US" sz="9000">
                <a:solidFill>
                  <a:srgbClr val="000000"/>
                </a:solidFill>
                <a:latin typeface="DM Sans Bold"/>
              </a:rPr>
              <a:t>WATERFALL</a:t>
            </a:r>
          </a:p>
          <a:p>
            <a:pPr algn="l">
              <a:lnSpc>
                <a:spcPts val="8730"/>
              </a:lnSpc>
            </a:pPr>
            <a:r>
              <a:rPr lang="en-US" sz="9000">
                <a:solidFill>
                  <a:srgbClr val="000000"/>
                </a:solidFill>
                <a:latin typeface="DM Sans Bold"/>
              </a:rPr>
              <a:t>SDLC</a:t>
            </a:r>
          </a:p>
        </p:txBody>
      </p:sp>
      <p:sp>
        <p:nvSpPr>
          <p:cNvPr name="TextBox 5" id="5"/>
          <p:cNvSpPr txBox="true"/>
          <p:nvPr/>
        </p:nvSpPr>
        <p:spPr>
          <a:xfrm rot="0">
            <a:off x="1504950" y="4807557"/>
            <a:ext cx="8162988" cy="2657475"/>
          </a:xfrm>
          <a:prstGeom prst="rect">
            <a:avLst/>
          </a:prstGeom>
        </p:spPr>
        <p:txBody>
          <a:bodyPr anchor="t" rtlCol="false" tIns="0" lIns="0" bIns="0" rIns="0">
            <a:spAutoFit/>
          </a:bodyPr>
          <a:lstStyle/>
          <a:p>
            <a:pPr algn="l" marL="0" indent="0" lvl="0">
              <a:lnSpc>
                <a:spcPts val="2699"/>
              </a:lnSpc>
              <a:spcBef>
                <a:spcPct val="0"/>
              </a:spcBef>
            </a:pPr>
            <a:r>
              <a:rPr lang="en-US" sz="1999" spc="119">
                <a:solidFill>
                  <a:srgbClr val="000000"/>
                </a:solidFill>
                <a:latin typeface="DM Sans"/>
              </a:rPr>
              <a:t>SDLC Waterfall sesuai namanya SDLC ini berkembang secara sistematis dari satu tahap ke tahap lain layaknya air terjun. Metode waterfall merupakan suatu metode dalam pengembangan software dimana pengerjaannya harus dilakukan secara berurutan yang dimulai dari tahap perencanaan konsep,pemodelan(design),implementasi,pengujian dan pemeliharaan.</a:t>
            </a:r>
          </a:p>
        </p:txBody>
      </p:sp>
      <p:sp>
        <p:nvSpPr>
          <p:cNvPr name="Freeform 6" id="6"/>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8" id="8"/>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9" id="9"/>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0" id="10"/>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1504950" y="3563357"/>
            <a:ext cx="7025086" cy="2282190"/>
          </a:xfrm>
          <a:prstGeom prst="rect">
            <a:avLst/>
          </a:prstGeom>
        </p:spPr>
        <p:txBody>
          <a:bodyPr anchor="t" rtlCol="false" tIns="0" lIns="0" bIns="0" rIns="0">
            <a:spAutoFit/>
          </a:bodyPr>
          <a:lstStyle/>
          <a:p>
            <a:pPr algn="l">
              <a:lnSpc>
                <a:spcPts val="8730"/>
              </a:lnSpc>
            </a:pPr>
            <a:r>
              <a:rPr lang="en-US" sz="9000">
                <a:solidFill>
                  <a:srgbClr val="000000"/>
                </a:solidFill>
                <a:latin typeface="DM Sans Bold"/>
              </a:rPr>
              <a:t>KELEBIHAN </a:t>
            </a:r>
          </a:p>
          <a:p>
            <a:pPr algn="l">
              <a:lnSpc>
                <a:spcPts val="8730"/>
              </a:lnSpc>
            </a:pPr>
            <a:r>
              <a:rPr lang="en-US" sz="9000">
                <a:solidFill>
                  <a:srgbClr val="000000"/>
                </a:solidFill>
                <a:latin typeface="DM Sans Bold"/>
              </a:rPr>
              <a:t>WATERFALL</a:t>
            </a:r>
          </a:p>
        </p:txBody>
      </p:sp>
      <p:grpSp>
        <p:nvGrpSpPr>
          <p:cNvPr name="Group 4" id="4"/>
          <p:cNvGrpSpPr/>
          <p:nvPr/>
        </p:nvGrpSpPr>
        <p:grpSpPr>
          <a:xfrm rot="0">
            <a:off x="9975489" y="1170261"/>
            <a:ext cx="6998061" cy="2561528"/>
            <a:chOff x="0" y="0"/>
            <a:chExt cx="2342659" cy="857492"/>
          </a:xfrm>
        </p:grpSpPr>
        <p:sp>
          <p:nvSpPr>
            <p:cNvPr name="Freeform 5" id="5"/>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6" id="6"/>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sp>
        <p:nvSpPr>
          <p:cNvPr name="TextBox 7" id="7"/>
          <p:cNvSpPr txBox="true"/>
          <p:nvPr/>
        </p:nvSpPr>
        <p:spPr>
          <a:xfrm rot="0">
            <a:off x="10491672" y="2024301"/>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rPr>
              <a:t>01.</a:t>
            </a:r>
          </a:p>
        </p:txBody>
      </p:sp>
      <p:grpSp>
        <p:nvGrpSpPr>
          <p:cNvPr name="Group 8" id="8"/>
          <p:cNvGrpSpPr/>
          <p:nvPr/>
        </p:nvGrpSpPr>
        <p:grpSpPr>
          <a:xfrm rot="0">
            <a:off x="9975489" y="3862348"/>
            <a:ext cx="6998061" cy="2561528"/>
            <a:chOff x="0" y="0"/>
            <a:chExt cx="2342659" cy="857492"/>
          </a:xfrm>
        </p:grpSpPr>
        <p:sp>
          <p:nvSpPr>
            <p:cNvPr name="Freeform 9" id="9"/>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10" id="10"/>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grpSp>
        <p:nvGrpSpPr>
          <p:cNvPr name="Group 11" id="11"/>
          <p:cNvGrpSpPr/>
          <p:nvPr/>
        </p:nvGrpSpPr>
        <p:grpSpPr>
          <a:xfrm rot="0">
            <a:off x="9975489" y="6557226"/>
            <a:ext cx="6998061" cy="2561528"/>
            <a:chOff x="0" y="0"/>
            <a:chExt cx="2342659" cy="857492"/>
          </a:xfrm>
        </p:grpSpPr>
        <p:sp>
          <p:nvSpPr>
            <p:cNvPr name="Freeform 12" id="12"/>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13" id="13"/>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sp>
        <p:nvSpPr>
          <p:cNvPr name="TextBox 14" id="14"/>
          <p:cNvSpPr txBox="true"/>
          <p:nvPr/>
        </p:nvSpPr>
        <p:spPr>
          <a:xfrm rot="0">
            <a:off x="10491672" y="4717783"/>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rPr>
              <a:t>02.</a:t>
            </a:r>
          </a:p>
        </p:txBody>
      </p:sp>
      <p:sp>
        <p:nvSpPr>
          <p:cNvPr name="TextBox 15" id="15"/>
          <p:cNvSpPr txBox="true"/>
          <p:nvPr/>
        </p:nvSpPr>
        <p:spPr>
          <a:xfrm rot="0">
            <a:off x="10491672" y="7411266"/>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rPr>
              <a:t>03.</a:t>
            </a:r>
          </a:p>
        </p:txBody>
      </p:sp>
      <p:sp>
        <p:nvSpPr>
          <p:cNvPr name="TextBox 16" id="16"/>
          <p:cNvSpPr txBox="true"/>
          <p:nvPr/>
        </p:nvSpPr>
        <p:spPr>
          <a:xfrm rot="0">
            <a:off x="12218908" y="1611873"/>
            <a:ext cx="4132127" cy="1659255"/>
          </a:xfrm>
          <a:prstGeom prst="rect">
            <a:avLst/>
          </a:prstGeom>
        </p:spPr>
        <p:txBody>
          <a:bodyPr anchor="t" rtlCol="false" tIns="0" lIns="0" bIns="0" rIns="0">
            <a:spAutoFit/>
          </a:bodyPr>
          <a:lstStyle/>
          <a:p>
            <a:pPr algn="just">
              <a:lnSpc>
                <a:spcPts val="1890"/>
              </a:lnSpc>
            </a:pPr>
            <a:r>
              <a:rPr lang="en-US" sz="1400" spc="22">
                <a:solidFill>
                  <a:srgbClr val="000000"/>
                </a:solidFill>
                <a:latin typeface="DM Sans Bold"/>
              </a:rPr>
              <a:t>S</a:t>
            </a:r>
            <a:r>
              <a:rPr lang="en-US" sz="1400" spc="22" u="none">
                <a:solidFill>
                  <a:srgbClr val="000000"/>
                </a:solidFill>
                <a:latin typeface="DM Sans Bold"/>
              </a:rPr>
              <a:t>istem rangkaian jelas</a:t>
            </a:r>
          </a:p>
          <a:p>
            <a:pPr algn="just">
              <a:lnSpc>
                <a:spcPts val="1890"/>
              </a:lnSpc>
            </a:pPr>
          </a:p>
          <a:p>
            <a:pPr algn="just">
              <a:lnSpc>
                <a:spcPts val="1890"/>
              </a:lnSpc>
            </a:pPr>
            <a:r>
              <a:rPr lang="en-US" sz="1400" spc="22" u="none">
                <a:solidFill>
                  <a:srgbClr val="000000"/>
                </a:solidFill>
                <a:latin typeface="DM Sans"/>
              </a:rPr>
              <a:t>Memiliki alur yang jelas, membuat pengerjaan proyek akan semakin mendetail. Dengan begitu, kesalahan bisa dikurangi. Semakin terperinci tugas yang akan dikerjakan, maka semakin kecil juga potensi kesalahan yang akan dilakukan.</a:t>
            </a:r>
          </a:p>
        </p:txBody>
      </p:sp>
      <p:sp>
        <p:nvSpPr>
          <p:cNvPr name="TextBox 17" id="17"/>
          <p:cNvSpPr txBox="true"/>
          <p:nvPr/>
        </p:nvSpPr>
        <p:spPr>
          <a:xfrm rot="0">
            <a:off x="12218908" y="4184897"/>
            <a:ext cx="4132127" cy="1897380"/>
          </a:xfrm>
          <a:prstGeom prst="rect">
            <a:avLst/>
          </a:prstGeom>
        </p:spPr>
        <p:txBody>
          <a:bodyPr anchor="t" rtlCol="false" tIns="0" lIns="0" bIns="0" rIns="0">
            <a:spAutoFit/>
          </a:bodyPr>
          <a:lstStyle/>
          <a:p>
            <a:pPr algn="just">
              <a:lnSpc>
                <a:spcPts val="1890"/>
              </a:lnSpc>
            </a:pPr>
            <a:r>
              <a:rPr lang="en-US" sz="1400" spc="22">
                <a:solidFill>
                  <a:srgbClr val="000000"/>
                </a:solidFill>
                <a:latin typeface="DM Sans Bold"/>
              </a:rPr>
              <a:t>G</a:t>
            </a:r>
            <a:r>
              <a:rPr lang="en-US" sz="1400" spc="22" u="none">
                <a:solidFill>
                  <a:srgbClr val="000000"/>
                </a:solidFill>
                <a:latin typeface="DM Sans Bold"/>
              </a:rPr>
              <a:t>ambaran akhir yang jelas</a:t>
            </a:r>
          </a:p>
          <a:p>
            <a:pPr algn="just">
              <a:lnSpc>
                <a:spcPts val="1890"/>
              </a:lnSpc>
            </a:pPr>
          </a:p>
          <a:p>
            <a:pPr algn="just">
              <a:lnSpc>
                <a:spcPts val="1890"/>
              </a:lnSpc>
            </a:pPr>
            <a:r>
              <a:rPr lang="en-US" sz="1400" spc="22" u="none">
                <a:solidFill>
                  <a:srgbClr val="000000"/>
                </a:solidFill>
                <a:latin typeface="DM Sans"/>
              </a:rPr>
              <a:t>Pada tahap awal pengembangan melalui metode ini, dibutuhkan analisa data yang jelas dan lengkap. Hal tersebut membuat proyek memiliki tujuan akhir yang jelas. Dengan begitu, tentu produk yang dihasilkan akan setia pada konsep awal.</a:t>
            </a:r>
          </a:p>
        </p:txBody>
      </p:sp>
      <p:sp>
        <p:nvSpPr>
          <p:cNvPr name="TextBox 18" id="18"/>
          <p:cNvSpPr txBox="true"/>
          <p:nvPr/>
        </p:nvSpPr>
        <p:spPr>
          <a:xfrm rot="0">
            <a:off x="12218908" y="6995376"/>
            <a:ext cx="4132127" cy="1659255"/>
          </a:xfrm>
          <a:prstGeom prst="rect">
            <a:avLst/>
          </a:prstGeom>
        </p:spPr>
        <p:txBody>
          <a:bodyPr anchor="t" rtlCol="false" tIns="0" lIns="0" bIns="0" rIns="0">
            <a:spAutoFit/>
          </a:bodyPr>
          <a:lstStyle/>
          <a:p>
            <a:pPr algn="just">
              <a:lnSpc>
                <a:spcPts val="1890"/>
              </a:lnSpc>
            </a:pPr>
            <a:r>
              <a:rPr lang="en-US" sz="1400" spc="22">
                <a:solidFill>
                  <a:srgbClr val="000000"/>
                </a:solidFill>
                <a:latin typeface="DM Sans Bold"/>
              </a:rPr>
              <a:t>B</a:t>
            </a:r>
            <a:r>
              <a:rPr lang="en-US" sz="1400" spc="22" u="none">
                <a:solidFill>
                  <a:srgbClr val="000000"/>
                </a:solidFill>
                <a:latin typeface="DM Sans Bold"/>
              </a:rPr>
              <a:t>aik dalam dokumentasi</a:t>
            </a:r>
          </a:p>
          <a:p>
            <a:pPr algn="just">
              <a:lnSpc>
                <a:spcPts val="1890"/>
              </a:lnSpc>
            </a:pPr>
          </a:p>
          <a:p>
            <a:pPr algn="just">
              <a:lnSpc>
                <a:spcPts val="1890"/>
              </a:lnSpc>
            </a:pPr>
            <a:r>
              <a:rPr lang="en-US" sz="1400" spc="22" u="none">
                <a:solidFill>
                  <a:srgbClr val="000000"/>
                </a:solidFill>
                <a:latin typeface="DM Sans"/>
              </a:rPr>
              <a:t>Salah satu kelebihan yang ada dalam model ini adalah baik dalam dokumentasi. Karena hal tersebut, setiap progres dan informasi bisa tercatat dan dapat diakses oleh pengembang yang lain.</a:t>
            </a:r>
          </a:p>
        </p:txBody>
      </p:sp>
      <p:sp>
        <p:nvSpPr>
          <p:cNvPr name="Freeform 19" id="19"/>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0" id="20"/>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21" id="21"/>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22" id="22"/>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585313" y="3800087"/>
            <a:ext cx="7775185" cy="2282190"/>
          </a:xfrm>
          <a:prstGeom prst="rect">
            <a:avLst/>
          </a:prstGeom>
        </p:spPr>
        <p:txBody>
          <a:bodyPr anchor="t" rtlCol="false" tIns="0" lIns="0" bIns="0" rIns="0">
            <a:spAutoFit/>
          </a:bodyPr>
          <a:lstStyle/>
          <a:p>
            <a:pPr algn="l">
              <a:lnSpc>
                <a:spcPts val="8730"/>
              </a:lnSpc>
            </a:pPr>
            <a:r>
              <a:rPr lang="en-US" sz="9000">
                <a:solidFill>
                  <a:srgbClr val="000000"/>
                </a:solidFill>
                <a:latin typeface="DM Sans Bold"/>
              </a:rPr>
              <a:t>KEKURANGAN </a:t>
            </a:r>
          </a:p>
          <a:p>
            <a:pPr algn="l">
              <a:lnSpc>
                <a:spcPts val="8730"/>
              </a:lnSpc>
            </a:pPr>
            <a:r>
              <a:rPr lang="en-US" sz="9000">
                <a:solidFill>
                  <a:srgbClr val="000000"/>
                </a:solidFill>
                <a:latin typeface="DM Sans Bold"/>
              </a:rPr>
              <a:t>WATERFALL</a:t>
            </a:r>
          </a:p>
        </p:txBody>
      </p:sp>
      <p:grpSp>
        <p:nvGrpSpPr>
          <p:cNvPr name="Group 4" id="4"/>
          <p:cNvGrpSpPr/>
          <p:nvPr/>
        </p:nvGrpSpPr>
        <p:grpSpPr>
          <a:xfrm rot="0">
            <a:off x="9975489" y="1170261"/>
            <a:ext cx="6998061" cy="2561528"/>
            <a:chOff x="0" y="0"/>
            <a:chExt cx="2342659" cy="857492"/>
          </a:xfrm>
        </p:grpSpPr>
        <p:sp>
          <p:nvSpPr>
            <p:cNvPr name="Freeform 5" id="5"/>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6" id="6"/>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sp>
        <p:nvSpPr>
          <p:cNvPr name="TextBox 7" id="7"/>
          <p:cNvSpPr txBox="true"/>
          <p:nvPr/>
        </p:nvSpPr>
        <p:spPr>
          <a:xfrm rot="0">
            <a:off x="10491672" y="2024301"/>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rPr>
              <a:t>01.</a:t>
            </a:r>
          </a:p>
        </p:txBody>
      </p:sp>
      <p:grpSp>
        <p:nvGrpSpPr>
          <p:cNvPr name="Group 8" id="8"/>
          <p:cNvGrpSpPr/>
          <p:nvPr/>
        </p:nvGrpSpPr>
        <p:grpSpPr>
          <a:xfrm rot="0">
            <a:off x="9975489" y="3862348"/>
            <a:ext cx="6998061" cy="2561528"/>
            <a:chOff x="0" y="0"/>
            <a:chExt cx="2342659" cy="857492"/>
          </a:xfrm>
        </p:grpSpPr>
        <p:sp>
          <p:nvSpPr>
            <p:cNvPr name="Freeform 9" id="9"/>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10" id="10"/>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grpSp>
        <p:nvGrpSpPr>
          <p:cNvPr name="Group 11" id="11"/>
          <p:cNvGrpSpPr/>
          <p:nvPr/>
        </p:nvGrpSpPr>
        <p:grpSpPr>
          <a:xfrm rot="0">
            <a:off x="9975489" y="6557226"/>
            <a:ext cx="6998061" cy="2561528"/>
            <a:chOff x="0" y="0"/>
            <a:chExt cx="2342659" cy="857492"/>
          </a:xfrm>
        </p:grpSpPr>
        <p:sp>
          <p:nvSpPr>
            <p:cNvPr name="Freeform 12" id="12"/>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13" id="13"/>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sp>
        <p:nvSpPr>
          <p:cNvPr name="TextBox 14" id="14"/>
          <p:cNvSpPr txBox="true"/>
          <p:nvPr/>
        </p:nvSpPr>
        <p:spPr>
          <a:xfrm rot="0">
            <a:off x="10491672" y="4717783"/>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rPr>
              <a:t>02.</a:t>
            </a:r>
          </a:p>
        </p:txBody>
      </p:sp>
      <p:sp>
        <p:nvSpPr>
          <p:cNvPr name="TextBox 15" id="15"/>
          <p:cNvSpPr txBox="true"/>
          <p:nvPr/>
        </p:nvSpPr>
        <p:spPr>
          <a:xfrm rot="0">
            <a:off x="10491672" y="7411266"/>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rPr>
              <a:t>03.</a:t>
            </a:r>
          </a:p>
        </p:txBody>
      </p:sp>
      <p:sp>
        <p:nvSpPr>
          <p:cNvPr name="TextBox 16" id="16"/>
          <p:cNvSpPr txBox="true"/>
          <p:nvPr/>
        </p:nvSpPr>
        <p:spPr>
          <a:xfrm rot="0">
            <a:off x="12218908" y="1730935"/>
            <a:ext cx="4132127" cy="1421130"/>
          </a:xfrm>
          <a:prstGeom prst="rect">
            <a:avLst/>
          </a:prstGeom>
        </p:spPr>
        <p:txBody>
          <a:bodyPr anchor="t" rtlCol="false" tIns="0" lIns="0" bIns="0" rIns="0">
            <a:spAutoFit/>
          </a:bodyPr>
          <a:lstStyle/>
          <a:p>
            <a:pPr algn="just">
              <a:lnSpc>
                <a:spcPts val="1890"/>
              </a:lnSpc>
            </a:pPr>
            <a:r>
              <a:rPr lang="en-US" sz="1400" spc="22">
                <a:solidFill>
                  <a:srgbClr val="000000"/>
                </a:solidFill>
                <a:latin typeface="DM Sans Bold"/>
              </a:rPr>
              <a:t>T</a:t>
            </a:r>
            <a:r>
              <a:rPr lang="en-US" sz="1400" spc="22" u="none">
                <a:solidFill>
                  <a:srgbClr val="000000"/>
                </a:solidFill>
                <a:latin typeface="DM Sans Bold"/>
              </a:rPr>
              <a:t>idak fleksibel</a:t>
            </a:r>
          </a:p>
          <a:p>
            <a:pPr algn="just">
              <a:lnSpc>
                <a:spcPts val="1890"/>
              </a:lnSpc>
            </a:pPr>
          </a:p>
          <a:p>
            <a:pPr algn="just">
              <a:lnSpc>
                <a:spcPts val="1890"/>
              </a:lnSpc>
            </a:pPr>
            <a:r>
              <a:rPr lang="en-US" sz="1400" spc="22" u="none">
                <a:solidFill>
                  <a:srgbClr val="000000"/>
                </a:solidFill>
                <a:latin typeface="DM Sans"/>
              </a:rPr>
              <a:t>Jika klien memiliki perubahan visi di tengah jalan, tentu akan sulit bagi pengembang untuk merubahnya. Pengerjaan yang linear memaksa hasil akhir harus setia dengan konsep di awal.</a:t>
            </a:r>
          </a:p>
        </p:txBody>
      </p:sp>
      <p:sp>
        <p:nvSpPr>
          <p:cNvPr name="TextBox 17" id="17"/>
          <p:cNvSpPr txBox="true"/>
          <p:nvPr/>
        </p:nvSpPr>
        <p:spPr>
          <a:xfrm rot="0">
            <a:off x="12218908" y="4423022"/>
            <a:ext cx="4132127" cy="1421130"/>
          </a:xfrm>
          <a:prstGeom prst="rect">
            <a:avLst/>
          </a:prstGeom>
        </p:spPr>
        <p:txBody>
          <a:bodyPr anchor="t" rtlCol="false" tIns="0" lIns="0" bIns="0" rIns="0">
            <a:spAutoFit/>
          </a:bodyPr>
          <a:lstStyle/>
          <a:p>
            <a:pPr algn="just">
              <a:lnSpc>
                <a:spcPts val="1890"/>
              </a:lnSpc>
            </a:pPr>
            <a:r>
              <a:rPr lang="en-US" sz="1400" spc="22">
                <a:solidFill>
                  <a:srgbClr val="000000"/>
                </a:solidFill>
                <a:latin typeface="DM Sans Bold"/>
              </a:rPr>
              <a:t>Me</a:t>
            </a:r>
            <a:r>
              <a:rPr lang="en-US" sz="1400" spc="22" u="none">
                <a:solidFill>
                  <a:srgbClr val="000000"/>
                </a:solidFill>
                <a:latin typeface="DM Sans Bold"/>
              </a:rPr>
              <a:t>makan waktu yang lama</a:t>
            </a:r>
          </a:p>
          <a:p>
            <a:pPr algn="just">
              <a:lnSpc>
                <a:spcPts val="1890"/>
              </a:lnSpc>
            </a:pPr>
          </a:p>
          <a:p>
            <a:pPr algn="just">
              <a:lnSpc>
                <a:spcPts val="1890"/>
              </a:lnSpc>
            </a:pPr>
            <a:r>
              <a:rPr lang="en-US" sz="1400" spc="22" u="none">
                <a:solidFill>
                  <a:srgbClr val="000000"/>
                </a:solidFill>
                <a:latin typeface="DM Sans"/>
              </a:rPr>
              <a:t>Pengerjaan yang linear dan struktural tersebut, memaksa proses yang dilakukan menjadi lama. Pengerjaan yang tidak bisa dilakukan secara paralel, tentu bisa lebih memakan banyak waktu.</a:t>
            </a:r>
          </a:p>
        </p:txBody>
      </p:sp>
      <p:sp>
        <p:nvSpPr>
          <p:cNvPr name="TextBox 18" id="18"/>
          <p:cNvSpPr txBox="true"/>
          <p:nvPr/>
        </p:nvSpPr>
        <p:spPr>
          <a:xfrm rot="0">
            <a:off x="12218908" y="6998837"/>
            <a:ext cx="4132127" cy="1659255"/>
          </a:xfrm>
          <a:prstGeom prst="rect">
            <a:avLst/>
          </a:prstGeom>
        </p:spPr>
        <p:txBody>
          <a:bodyPr anchor="t" rtlCol="false" tIns="0" lIns="0" bIns="0" rIns="0">
            <a:spAutoFit/>
          </a:bodyPr>
          <a:lstStyle/>
          <a:p>
            <a:pPr algn="just">
              <a:lnSpc>
                <a:spcPts val="1890"/>
              </a:lnSpc>
            </a:pPr>
            <a:r>
              <a:rPr lang="en-US" sz="1400" spc="22">
                <a:solidFill>
                  <a:srgbClr val="000000"/>
                </a:solidFill>
                <a:latin typeface="DM Sans Bold"/>
              </a:rPr>
              <a:t>Potensi ken</a:t>
            </a:r>
            <a:r>
              <a:rPr lang="en-US" sz="1400" spc="22" u="none">
                <a:solidFill>
                  <a:srgbClr val="000000"/>
                </a:solidFill>
                <a:latin typeface="DM Sans Bold"/>
              </a:rPr>
              <a:t>aikan biaya yang besar</a:t>
            </a:r>
          </a:p>
          <a:p>
            <a:pPr algn="just">
              <a:lnSpc>
                <a:spcPts val="1890"/>
              </a:lnSpc>
            </a:pPr>
          </a:p>
          <a:p>
            <a:pPr algn="just">
              <a:lnSpc>
                <a:spcPts val="1890"/>
              </a:lnSpc>
            </a:pPr>
            <a:r>
              <a:rPr lang="en-US" sz="1400" spc="22" u="none">
                <a:solidFill>
                  <a:srgbClr val="000000"/>
                </a:solidFill>
                <a:latin typeface="DM Sans"/>
              </a:rPr>
              <a:t>Karena produk software baru bisa dilihat setelah hasil akhirnya jadi, maka jika ada rasa tidak puas dan revisi dari klien, dibutuhkan pengerjaan ulang. Karena pengulangan tersebut tentu biaya dan tenaga yang dikeluarkan akan lebih besar.</a:t>
            </a:r>
          </a:p>
        </p:txBody>
      </p:sp>
      <p:sp>
        <p:nvSpPr>
          <p:cNvPr name="Freeform 19" id="19"/>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0" id="20"/>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21" id="21"/>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22" id="22"/>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2395250" y="650240"/>
            <a:ext cx="13497500" cy="909320"/>
          </a:xfrm>
          <a:prstGeom prst="rect">
            <a:avLst/>
          </a:prstGeom>
        </p:spPr>
        <p:txBody>
          <a:bodyPr anchor="t" rtlCol="false" tIns="0" lIns="0" bIns="0" rIns="0">
            <a:spAutoFit/>
          </a:bodyPr>
          <a:lstStyle/>
          <a:p>
            <a:pPr algn="ctr">
              <a:lnSpc>
                <a:spcPts val="6789"/>
              </a:lnSpc>
            </a:pPr>
            <a:r>
              <a:rPr lang="en-US" sz="6999">
                <a:solidFill>
                  <a:srgbClr val="000000"/>
                </a:solidFill>
                <a:latin typeface="DM Sans Bold"/>
              </a:rPr>
              <a:t>PERHITUNGAN COCOMO</a:t>
            </a:r>
          </a:p>
        </p:txBody>
      </p:sp>
      <p:sp>
        <p:nvSpPr>
          <p:cNvPr name="Freeform 4" id="4"/>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7" id="7"/>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8" id="8"/>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9" id="9"/>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10" id="10"/>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1" id="11"/>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2" id="12"/>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3" id="13"/>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4" id="14"/>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5" id="15"/>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6" id="16"/>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7" id="17"/>
          <p:cNvSpPr/>
          <p:nvPr/>
        </p:nvSpPr>
        <p:spPr>
          <a:xfrm flipH="false" flipV="false" rot="0">
            <a:off x="3174488" y="1848254"/>
            <a:ext cx="5345112" cy="7359879"/>
          </a:xfrm>
          <a:custGeom>
            <a:avLst/>
            <a:gdLst/>
            <a:ahLst/>
            <a:cxnLst/>
            <a:rect r="r" b="b" t="t" l="l"/>
            <a:pathLst>
              <a:path h="7359879" w="5345112">
                <a:moveTo>
                  <a:pt x="0" y="0"/>
                </a:moveTo>
                <a:lnTo>
                  <a:pt x="5345112" y="0"/>
                </a:lnTo>
                <a:lnTo>
                  <a:pt x="5345112" y="7359879"/>
                </a:lnTo>
                <a:lnTo>
                  <a:pt x="0" y="7359879"/>
                </a:lnTo>
                <a:lnTo>
                  <a:pt x="0" y="0"/>
                </a:lnTo>
                <a:close/>
              </a:path>
            </a:pathLst>
          </a:custGeom>
          <a:blipFill>
            <a:blip r:embed="rId29"/>
            <a:stretch>
              <a:fillRect l="0" t="0" r="0" b="0"/>
            </a:stretch>
          </a:blipFill>
        </p:spPr>
      </p:sp>
      <p:sp>
        <p:nvSpPr>
          <p:cNvPr name="Freeform 18" id="18"/>
          <p:cNvSpPr/>
          <p:nvPr/>
        </p:nvSpPr>
        <p:spPr>
          <a:xfrm flipH="false" flipV="false" rot="0">
            <a:off x="10138935" y="1848254"/>
            <a:ext cx="4875920" cy="7359879"/>
          </a:xfrm>
          <a:custGeom>
            <a:avLst/>
            <a:gdLst/>
            <a:ahLst/>
            <a:cxnLst/>
            <a:rect r="r" b="b" t="t" l="l"/>
            <a:pathLst>
              <a:path h="7359879" w="4875920">
                <a:moveTo>
                  <a:pt x="0" y="0"/>
                </a:moveTo>
                <a:lnTo>
                  <a:pt x="4875921" y="0"/>
                </a:lnTo>
                <a:lnTo>
                  <a:pt x="4875921" y="7359879"/>
                </a:lnTo>
                <a:lnTo>
                  <a:pt x="0" y="7359879"/>
                </a:lnTo>
                <a:lnTo>
                  <a:pt x="0" y="0"/>
                </a:lnTo>
                <a:close/>
              </a:path>
            </a:pathLst>
          </a:custGeom>
          <a:blipFill>
            <a:blip r:embed="rId30"/>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2395250" y="650240"/>
            <a:ext cx="13497500" cy="909320"/>
          </a:xfrm>
          <a:prstGeom prst="rect">
            <a:avLst/>
          </a:prstGeom>
        </p:spPr>
        <p:txBody>
          <a:bodyPr anchor="t" rtlCol="false" tIns="0" lIns="0" bIns="0" rIns="0">
            <a:spAutoFit/>
          </a:bodyPr>
          <a:lstStyle/>
          <a:p>
            <a:pPr algn="ctr">
              <a:lnSpc>
                <a:spcPts val="6789"/>
              </a:lnSpc>
            </a:pPr>
            <a:r>
              <a:rPr lang="en-US" sz="6999">
                <a:solidFill>
                  <a:srgbClr val="000000"/>
                </a:solidFill>
                <a:latin typeface="DM Sans Bold"/>
              </a:rPr>
              <a:t>PERHITUNGAN COCOMO</a:t>
            </a:r>
          </a:p>
        </p:txBody>
      </p:sp>
      <p:sp>
        <p:nvSpPr>
          <p:cNvPr name="Freeform 4" id="4"/>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7" id="7"/>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8" id="8"/>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9" id="9"/>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10" id="10"/>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1" id="11"/>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2" id="12"/>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3" id="13"/>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4" id="14"/>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5" id="15"/>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6" id="16"/>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7" id="17"/>
          <p:cNvSpPr/>
          <p:nvPr/>
        </p:nvSpPr>
        <p:spPr>
          <a:xfrm flipH="false" flipV="false" rot="0">
            <a:off x="3078717" y="1848254"/>
            <a:ext cx="5262314" cy="7359879"/>
          </a:xfrm>
          <a:custGeom>
            <a:avLst/>
            <a:gdLst/>
            <a:ahLst/>
            <a:cxnLst/>
            <a:rect r="r" b="b" t="t" l="l"/>
            <a:pathLst>
              <a:path h="7359879" w="5262314">
                <a:moveTo>
                  <a:pt x="0" y="0"/>
                </a:moveTo>
                <a:lnTo>
                  <a:pt x="5262314" y="0"/>
                </a:lnTo>
                <a:lnTo>
                  <a:pt x="5262314" y="7359879"/>
                </a:lnTo>
                <a:lnTo>
                  <a:pt x="0" y="7359879"/>
                </a:lnTo>
                <a:lnTo>
                  <a:pt x="0" y="0"/>
                </a:lnTo>
                <a:close/>
              </a:path>
            </a:pathLst>
          </a:custGeom>
          <a:blipFill>
            <a:blip r:embed="rId29"/>
            <a:stretch>
              <a:fillRect l="0" t="0" r="0" b="0"/>
            </a:stretch>
          </a:blipFill>
        </p:spPr>
      </p:sp>
      <p:sp>
        <p:nvSpPr>
          <p:cNvPr name="Freeform 18" id="18"/>
          <p:cNvSpPr/>
          <p:nvPr/>
        </p:nvSpPr>
        <p:spPr>
          <a:xfrm flipH="false" flipV="false" rot="0">
            <a:off x="9883813" y="1898421"/>
            <a:ext cx="5832704" cy="5796877"/>
          </a:xfrm>
          <a:custGeom>
            <a:avLst/>
            <a:gdLst/>
            <a:ahLst/>
            <a:cxnLst/>
            <a:rect r="r" b="b" t="t" l="l"/>
            <a:pathLst>
              <a:path h="5796877" w="5832704">
                <a:moveTo>
                  <a:pt x="0" y="0"/>
                </a:moveTo>
                <a:lnTo>
                  <a:pt x="5832704" y="0"/>
                </a:lnTo>
                <a:lnTo>
                  <a:pt x="5832704" y="5796877"/>
                </a:lnTo>
                <a:lnTo>
                  <a:pt x="0" y="5796877"/>
                </a:lnTo>
                <a:lnTo>
                  <a:pt x="0" y="0"/>
                </a:lnTo>
                <a:close/>
              </a:path>
            </a:pathLst>
          </a:custGeom>
          <a:blipFill>
            <a:blip r:embed="rId30"/>
            <a:stretch>
              <a:fillRect l="0" t="0" r="0" b="-26962"/>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TextBox 16" id="16"/>
          <p:cNvSpPr txBox="true"/>
          <p:nvPr/>
        </p:nvSpPr>
        <p:spPr>
          <a:xfrm rot="0">
            <a:off x="3688802" y="4499469"/>
            <a:ext cx="10910396" cy="1754786"/>
          </a:xfrm>
          <a:prstGeom prst="rect">
            <a:avLst/>
          </a:prstGeom>
        </p:spPr>
        <p:txBody>
          <a:bodyPr anchor="t" rtlCol="false" tIns="0" lIns="0" bIns="0" rIns="0">
            <a:spAutoFit/>
          </a:bodyPr>
          <a:lstStyle/>
          <a:p>
            <a:pPr algn="ctr">
              <a:lnSpc>
                <a:spcPts val="12699"/>
              </a:lnSpc>
            </a:pPr>
            <a:r>
              <a:rPr lang="en-US" sz="14597">
                <a:solidFill>
                  <a:srgbClr val="000000"/>
                </a:solidFill>
                <a:latin typeface="DM Sans Bold"/>
              </a:rPr>
              <a:t>mksh.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DAF_fZxdDZk</dc:identifier>
  <dcterms:modified xsi:type="dcterms:W3CDTF">2011-08-01T06:04:30Z</dcterms:modified>
  <cp:revision>1</cp:revision>
  <dc:title>Blue Doodle Project Presentation</dc:title>
</cp:coreProperties>
</file>