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6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5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31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0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0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3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6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07237D-02C3-4F7E-BE8F-2F6882FFCBCB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E55BDD-D7B7-4BC0-BE1B-64825D2E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98280" y="1018800"/>
            <a:ext cx="8825400" cy="1811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3-Phase to Sequence Decomposer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998280" y="29487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800" b="0" strike="noStrike" cap="all" spc="-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Hardware designing and Verification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511040" y="4219200"/>
            <a:ext cx="3905280" cy="26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By:​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Aishwarya Mittal (14115008)​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K. Uday Kanth Reddy (14115055)​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Shubham Chowdhary (14115115)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903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DZCPD </a:t>
            </a: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Block Simulink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63560" y="3429000"/>
            <a:ext cx="3942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block calculates: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Seq. component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amplitude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Seq. component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frequency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6"/>
          <p:cNvPicPr/>
          <p:nvPr/>
        </p:nvPicPr>
        <p:blipFill>
          <a:blip r:embed="rId2"/>
          <a:srcRect l="6865" t="11551" r="10355" b="15498"/>
          <a:stretch/>
        </p:blipFill>
        <p:spPr>
          <a:xfrm>
            <a:off x="4705920" y="2502000"/>
            <a:ext cx="6410160" cy="361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1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Simulink Model </a:t>
            </a: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9080" y="5301000"/>
            <a:ext cx="31590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Balanced Phase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 A-&gt;0, B-&gt;240, C-&gt;120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4"/>
          <p:cNvPicPr/>
          <p:nvPr/>
        </p:nvPicPr>
        <p:blipFill>
          <a:blip r:embed="rId2"/>
          <a:stretch/>
        </p:blipFill>
        <p:spPr>
          <a:xfrm>
            <a:off x="547560" y="2610720"/>
            <a:ext cx="4860000" cy="2496600"/>
          </a:xfrm>
          <a:prstGeom prst="rect">
            <a:avLst/>
          </a:prstGeom>
          <a:ln>
            <a:noFill/>
          </a:ln>
        </p:spPr>
      </p:pic>
      <p:pic>
        <p:nvPicPr>
          <p:cNvPr id="141" name="Picture 6"/>
          <p:cNvPicPr/>
          <p:nvPr/>
        </p:nvPicPr>
        <p:blipFill>
          <a:blip r:embed="rId3"/>
          <a:stretch/>
        </p:blipFill>
        <p:spPr>
          <a:xfrm>
            <a:off x="5995800" y="2610720"/>
            <a:ext cx="5564520" cy="249660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6659280" y="5239440"/>
            <a:ext cx="3659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Equal Phase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 A-&gt;0, B-&gt;240, C-&gt;120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4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Simulink Model </a:t>
            </a: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44" name="Picture 6"/>
          <p:cNvPicPr/>
          <p:nvPr/>
        </p:nvPicPr>
        <p:blipFill>
          <a:blip r:embed="rId2"/>
          <a:stretch/>
        </p:blipFill>
        <p:spPr>
          <a:xfrm>
            <a:off x="2249280" y="2466000"/>
            <a:ext cx="7666560" cy="29156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4374000" y="5626800"/>
            <a:ext cx="34178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Unbalanced Phase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 A-&gt;0, B-&gt;180, C-&gt;0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295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154880" y="973800"/>
            <a:ext cx="9477720" cy="841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HDL Implementation of </a:t>
            </a: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Sequence </a:t>
            </a: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Decomposer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154880" y="2603520"/>
            <a:ext cx="532404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SEQ DECOMPOSER module HDL model implemented using Verilog HDL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Major Modules are</a:t>
            </a: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ADS Module</a:t>
            </a: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SCE Module</a:t>
            </a: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DZCPD Module</a:t>
            </a: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 Measure Module</a:t>
            </a:r>
            <a:endParaRPr lang="en-US" sz="16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AMP Measure Module</a:t>
            </a:r>
            <a:endParaRPr lang="en-US" sz="16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 Measure Module</a:t>
            </a:r>
            <a:endParaRPr lang="en-US" sz="16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7975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30" y="187891"/>
            <a:ext cx="5811490" cy="5749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8129" y="2580361"/>
            <a:ext cx="2555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Fig:</a:t>
            </a:r>
            <a:r>
              <a:rPr lang="en-IN" sz="1600" dirty="0" smtClean="0"/>
              <a:t> Schematic Diagram of Sequence Decomposer HDL Implementation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67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Verilog Module </a:t>
            </a: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49" name="Picture 6"/>
          <p:cNvPicPr/>
          <p:nvPr/>
        </p:nvPicPr>
        <p:blipFill rotWithShape="1">
          <a:blip r:embed="rId2"/>
          <a:srcRect r="26339"/>
          <a:stretch/>
        </p:blipFill>
        <p:spPr>
          <a:xfrm>
            <a:off x="564839" y="2368440"/>
            <a:ext cx="5172081" cy="2917544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571379" y="5564084"/>
            <a:ext cx="31590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Balanced Phase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 A-&gt;0, B-&gt;240, C-&gt;120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444637" y="5564084"/>
            <a:ext cx="3659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Equal Phase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 A-&gt;0, B-&gt;240, C-&gt;120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9"/>
          <p:cNvPicPr/>
          <p:nvPr/>
        </p:nvPicPr>
        <p:blipFill rotWithShape="1">
          <a:blip r:embed="rId3"/>
          <a:srcRect r="24992"/>
          <a:stretch/>
        </p:blipFill>
        <p:spPr>
          <a:xfrm>
            <a:off x="6101999" y="2368440"/>
            <a:ext cx="5108795" cy="2917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972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Verilog Module </a:t>
            </a: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55" name="Picture 6"/>
          <p:cNvPicPr/>
          <p:nvPr/>
        </p:nvPicPr>
        <p:blipFill rotWithShape="1">
          <a:blip r:embed="rId2"/>
          <a:srcRect/>
          <a:stretch/>
        </p:blipFill>
        <p:spPr>
          <a:xfrm>
            <a:off x="2508120" y="2352240"/>
            <a:ext cx="6988320" cy="323820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4909320" y="5677560"/>
            <a:ext cx="34178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Unbalanced Phase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 A-&gt;0, B-&gt;180, C-&gt;0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901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Verilog Module </a:t>
            </a: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75080" y="2828880"/>
            <a:ext cx="24379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 Freq.=40Hz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A-&gt;0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B-&gt;240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C-&gt;120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5"/>
          <p:cNvPicPr/>
          <p:nvPr/>
        </p:nvPicPr>
        <p:blipFill>
          <a:blip r:embed="rId2"/>
          <a:stretch/>
        </p:blipFill>
        <p:spPr>
          <a:xfrm>
            <a:off x="3481560" y="2673360"/>
            <a:ext cx="7961040" cy="3452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67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Verilog Module </a:t>
            </a: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711080" y="5775120"/>
            <a:ext cx="3012840" cy="863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 Freq.=60Hz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A-&gt;0, B-&gt;240, C-&gt;120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6"/>
          <p:cNvPicPr/>
          <p:nvPr/>
        </p:nvPicPr>
        <p:blipFill rotWithShape="1">
          <a:blip r:embed="rId2"/>
          <a:srcRect r="29519"/>
          <a:stretch/>
        </p:blipFill>
        <p:spPr>
          <a:xfrm>
            <a:off x="400679" y="2535480"/>
            <a:ext cx="5411397" cy="305496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7873555" y="5725637"/>
            <a:ext cx="29865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 Freq.=100Hz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Phases: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A-&gt;0, B-&gt;240, C-&gt;120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7"/>
          <p:cNvPicPr/>
          <p:nvPr/>
        </p:nvPicPr>
        <p:blipFill rotWithShape="1">
          <a:blip r:embed="rId3"/>
          <a:srcRect r="28094"/>
          <a:stretch/>
        </p:blipFill>
        <p:spPr>
          <a:xfrm>
            <a:off x="6270119" y="2535480"/>
            <a:ext cx="5253825" cy="3054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331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HIL 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7" name="Picture 4"/>
          <p:cNvPicPr/>
          <p:nvPr/>
        </p:nvPicPr>
        <p:blipFill>
          <a:blip r:embed="rId2"/>
          <a:stretch/>
        </p:blipFill>
        <p:spPr>
          <a:xfrm>
            <a:off x="1154880" y="2603520"/>
            <a:ext cx="9948240" cy="3770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639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Decomposition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167840" y="261648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Fortescue Theorem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A</a:t>
            </a:r>
            <a:r>
              <a:rPr lang="en-US" sz="1800" b="0" strike="noStrike" spc="-1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-1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 calculate V</a:t>
            </a:r>
            <a:r>
              <a:rPr lang="en-US" sz="1800" b="0" strike="noStrike" spc="-1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012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Simple past time relation to calculate sequences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Susceptible to varied sensitivity at different samples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6" name="Picture 4"/>
          <p:cNvPicPr/>
          <p:nvPr/>
        </p:nvPicPr>
        <p:blipFill>
          <a:blip r:embed="rId2"/>
          <a:stretch/>
        </p:blipFill>
        <p:spPr>
          <a:xfrm>
            <a:off x="7382160" y="2453040"/>
            <a:ext cx="3952440" cy="2381040"/>
          </a:xfrm>
          <a:prstGeom prst="rect">
            <a:avLst/>
          </a:prstGeom>
          <a:ln>
            <a:noFill/>
          </a:ln>
        </p:spPr>
      </p:pic>
      <p:pic>
        <p:nvPicPr>
          <p:cNvPr id="107" name="Picture 5"/>
          <p:cNvPicPr/>
          <p:nvPr/>
        </p:nvPicPr>
        <p:blipFill>
          <a:blip r:embed="rId3"/>
          <a:stretch/>
        </p:blipFill>
        <p:spPr>
          <a:xfrm>
            <a:off x="8167320" y="4884120"/>
            <a:ext cx="2923920" cy="542520"/>
          </a:xfrm>
          <a:prstGeom prst="rect">
            <a:avLst/>
          </a:prstGeom>
          <a:ln>
            <a:noFill/>
          </a:ln>
        </p:spPr>
      </p:pic>
      <p:pic>
        <p:nvPicPr>
          <p:cNvPr id="108" name="Picture 6"/>
          <p:cNvPicPr/>
          <p:nvPr/>
        </p:nvPicPr>
        <p:blipFill>
          <a:blip r:embed="rId4"/>
          <a:stretch/>
        </p:blipFill>
        <p:spPr>
          <a:xfrm>
            <a:off x="7986600" y="5432040"/>
            <a:ext cx="3538080" cy="73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5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Hardware Setup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70" name="Picture 3"/>
          <p:cNvPicPr/>
          <p:nvPr/>
        </p:nvPicPr>
        <p:blipFill>
          <a:blip r:embed="rId2"/>
          <a:stretch/>
        </p:blipFill>
        <p:spPr>
          <a:xfrm>
            <a:off x="2476851" y="2283223"/>
            <a:ext cx="6483600" cy="37512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14394" y="6165668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Fig: </a:t>
            </a:r>
            <a:r>
              <a:rPr lang="en-IN" dirty="0" smtClean="0"/>
              <a:t>Hardware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969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Verification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968" t="3372" r="3549" b="6838"/>
          <a:stretch/>
        </p:blipFill>
        <p:spPr bwMode="auto">
          <a:xfrm>
            <a:off x="1154954" y="2328046"/>
            <a:ext cx="5597797" cy="4085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3784609452"/>
              </p:ext>
            </p:extLst>
          </p:nvPr>
        </p:nvGraphicFramePr>
        <p:xfrm>
          <a:off x="8334000" y="2858040"/>
          <a:ext cx="3409200" cy="2024280"/>
        </p:xfrm>
        <a:graphic>
          <a:graphicData uri="http://schemas.openxmlformats.org/drawingml/2006/table">
            <a:tbl>
              <a:tblPr/>
              <a:tblGrid>
                <a:gridCol w="5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Input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Output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31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+2.9V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(01 1111 1111 1111)</a:t>
                      </a:r>
                      <a:r>
                        <a:rPr lang="en-IN" sz="1100" b="0" strike="noStrike" spc="-1" baseline="-25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</a:t>
                      </a: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 = +8191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C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+0.4V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(</a:t>
                      </a:r>
                      <a:r>
                        <a:rPr lang="en-IN" sz="11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10 0000 0000 0000)</a:t>
                      </a:r>
                      <a:r>
                        <a:rPr lang="en-IN" sz="1100" b="0" strike="noStrike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</a:t>
                      </a:r>
                      <a:r>
                        <a:rPr lang="en-IN" sz="11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 </a:t>
                      </a: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= -8192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+2.0V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(00 1000 1111 0101)</a:t>
                      </a:r>
                      <a:r>
                        <a:rPr lang="en-IN" sz="1100" b="0" strike="noStrike" spc="-1" baseline="-25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</a:t>
                      </a: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 = +2293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C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+1.0V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(10 1111 0101 1101)</a:t>
                      </a:r>
                      <a:r>
                        <a:rPr lang="en-IN" sz="1100" b="0" strike="noStrike" spc="-1" baseline="-25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</a:t>
                      </a: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 = -4259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40880" y="5077097"/>
            <a:ext cx="29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ADC Output Verification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17248" y="6413863"/>
            <a:ext cx="427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Fig: </a:t>
            </a:r>
            <a:r>
              <a:rPr lang="en-IN" sz="1600" dirty="0" smtClean="0"/>
              <a:t>Analog Capture Circuit of Spartan3E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7267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Further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154880" y="2603520"/>
            <a:ext cx="8825400" cy="252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DAC needs to be interfaced to VIRTEX-5 for output at CRO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Separate filter block to tackle harmonics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Xilinx 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ChipScope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tool can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 used in place of DAC in order to measure the hardware signal of the output directly.</a:t>
            </a:r>
          </a:p>
        </p:txBody>
      </p:sp>
    </p:spTree>
    <p:extLst>
      <p:ext uri="{BB962C8B-B14F-4D97-AF65-F5344CB8AC3E}">
        <p14:creationId xmlns:p14="http://schemas.microsoft.com/office/powerpoint/2010/main" val="3505581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J. Lewis Blackburn, "Symmetrical components for power system engineering", Marcel Dekker, Inc., 1993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C. Li, F.P. Dawson, ”A new algorithm for fast retrieval of sequence components in 3-phase networks”, Power Conv. Conf., vol.3, pp. 1357-1362, Osaka, 2002.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Sahwi, Essam S., Adrian Z. Amanci, and Francis P. Dawson. "A frequency adaptive three-phase sequence detector synchronization system for power systems applications." Industry Applications Society Annual Meeting (IAS), 2012 IEEE. IEEE, 2012.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A.Z. Amanci, F.P. Dawson, ”Synchronization System with Zero-Crossing Peak Detection Algorithm for Power System Applications”, Int. Power Electron. Conf., pp. 2984-2991, Sapporo, 2010.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7565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Fast Decomposition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of recursive relation to reduce the phase between samples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Our implementation goes from 120 deg. to 7.5 deg. reduction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Results in a difference relation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Will be implemented as a module in verilog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9147600" y="2495520"/>
            <a:ext cx="2295000" cy="828360"/>
          </a:xfrm>
          <a:prstGeom prst="rect">
            <a:avLst/>
          </a:prstGeom>
          <a:ln>
            <a:noFill/>
          </a:ln>
        </p:spPr>
      </p:pic>
      <p:pic>
        <p:nvPicPr>
          <p:cNvPr id="114" name="Picture 4"/>
          <p:cNvPicPr/>
          <p:nvPr/>
        </p:nvPicPr>
        <p:blipFill>
          <a:blip r:embed="rId3"/>
          <a:stretch/>
        </p:blipFill>
        <p:spPr>
          <a:xfrm>
            <a:off x="8952120" y="3505320"/>
            <a:ext cx="2961000" cy="1266840"/>
          </a:xfrm>
          <a:prstGeom prst="rect">
            <a:avLst/>
          </a:prstGeom>
          <a:ln>
            <a:noFill/>
          </a:ln>
        </p:spPr>
      </p:pic>
      <p:pic>
        <p:nvPicPr>
          <p:cNvPr id="115" name="Picture 5"/>
          <p:cNvPicPr/>
          <p:nvPr/>
        </p:nvPicPr>
        <p:blipFill>
          <a:blip r:embed="rId4"/>
          <a:stretch/>
        </p:blipFill>
        <p:spPr>
          <a:xfrm>
            <a:off x="2392560" y="4448880"/>
            <a:ext cx="6286320" cy="132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5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154880" y="921240"/>
            <a:ext cx="926892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Component 1: Sequence Components Extractor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Calculate sequence components using fast recursion methods, rather than window based inaccurate Fortescue equation</a:t>
            </a:r>
          </a:p>
        </p:txBody>
      </p:sp>
      <p:pic>
        <p:nvPicPr>
          <p:cNvPr id="118" name="Picture 4"/>
          <p:cNvPicPr/>
          <p:nvPr/>
        </p:nvPicPr>
        <p:blipFill>
          <a:blip r:embed="rId2"/>
          <a:stretch/>
        </p:blipFill>
        <p:spPr>
          <a:xfrm>
            <a:off x="2988000" y="3524400"/>
            <a:ext cx="5095080" cy="206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5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DZCPD </a:t>
            </a: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Zero crossing and peak detection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Zero crossing in a particular time detects signal frequency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Frequency allows phase calculation at any instant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Peak Detector calculates amplitude of phasor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1" name="Picture 3"/>
          <p:cNvPicPr/>
          <p:nvPr/>
        </p:nvPicPr>
        <p:blipFill>
          <a:blip r:embed="rId2"/>
          <a:stretch/>
        </p:blipFill>
        <p:spPr>
          <a:xfrm>
            <a:off x="8088480" y="2361240"/>
            <a:ext cx="3655440" cy="2210040"/>
          </a:xfrm>
          <a:prstGeom prst="rect">
            <a:avLst/>
          </a:prstGeom>
          <a:ln>
            <a:noFill/>
          </a:ln>
        </p:spPr>
      </p:pic>
      <p:pic>
        <p:nvPicPr>
          <p:cNvPr id="122" name="Picture 5"/>
          <p:cNvPicPr/>
          <p:nvPr/>
        </p:nvPicPr>
        <p:blipFill>
          <a:blip r:embed="rId3"/>
          <a:stretch/>
        </p:blipFill>
        <p:spPr>
          <a:xfrm>
            <a:off x="3833280" y="4397760"/>
            <a:ext cx="4068360" cy="162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8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54880" y="973800"/>
            <a:ext cx="912528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Adaptive </a:t>
            </a: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Down Sampler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 signal frequency can vary greatly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ADS module is implemented to give fixed number of samples per cycle to SCE and DZCPD module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20" y="4631610"/>
            <a:ext cx="79248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33797" y="3754592"/>
                <a:ext cx="1377108" cy="79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𝐹𝑖𝑛</m:t>
                          </m:r>
                        </m:den>
                      </m:f>
                    </m:oMath>
                  </m:oMathPara>
                </a14:m>
                <a:endParaRPr lang="en-IN" b="0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797" y="3754592"/>
                <a:ext cx="1377108" cy="795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29839" y="3695987"/>
            <a:ext cx="31315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Fs = Sampling Frequency</a:t>
            </a:r>
          </a:p>
          <a:p>
            <a:r>
              <a:rPr lang="en-IN" sz="1400" dirty="0" smtClean="0"/>
              <a:t>Fin = Input Frequency</a:t>
            </a:r>
          </a:p>
          <a:p>
            <a:r>
              <a:rPr lang="en-IN" sz="1400" dirty="0" smtClean="0"/>
              <a:t>N = Number of Samples per cycle after </a:t>
            </a:r>
            <a:r>
              <a:rPr lang="en-IN" sz="1400" dirty="0" err="1" smtClean="0"/>
              <a:t>downsampling</a:t>
            </a:r>
            <a:endParaRPr lang="en-IN" sz="1400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54880" y="97416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ADVANTAGES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155240" y="2603880"/>
            <a:ext cx="8825400" cy="240653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is frequency adaptive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Fast operation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(gives output in just one sample delay)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can be used for Data analysis later on by storing the measured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values on a server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Faster than sequential microprocessor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implementation.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48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Done: Sequence Decomposer Simulink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2"/>
          <a:stretch/>
        </p:blipFill>
        <p:spPr>
          <a:xfrm>
            <a:off x="1963800" y="2279880"/>
            <a:ext cx="7571520" cy="4272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1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SCE (Seq. Extractor) Simulink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0" name="Picture 4"/>
          <p:cNvPicPr/>
          <p:nvPr/>
        </p:nvPicPr>
        <p:blipFill>
          <a:blip r:embed="rId2"/>
          <a:stretch/>
        </p:blipFill>
        <p:spPr>
          <a:xfrm>
            <a:off x="131760" y="3403080"/>
            <a:ext cx="4243680" cy="893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419400" y="2793600"/>
            <a:ext cx="326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Implementing these: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3" name="Picture 6"/>
          <p:cNvPicPr/>
          <p:nvPr/>
        </p:nvPicPr>
        <p:blipFill>
          <a:blip r:embed="rId3"/>
          <a:stretch/>
        </p:blipFill>
        <p:spPr>
          <a:xfrm>
            <a:off x="4536000" y="2294640"/>
            <a:ext cx="7128720" cy="400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8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700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Century Gothic</vt:lpstr>
      <vt:lpstr>StarSymbol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ADC Verification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Mittal</dc:creator>
  <cp:lastModifiedBy>Aishwarya Mittal</cp:lastModifiedBy>
  <cp:revision>10</cp:revision>
  <dcterms:created xsi:type="dcterms:W3CDTF">2018-03-09T07:19:29Z</dcterms:created>
  <dcterms:modified xsi:type="dcterms:W3CDTF">2018-03-09T09:56:48Z</dcterms:modified>
</cp:coreProperties>
</file>