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2C7F-595C-4482-8DC3-A2BB48E2C7E5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D11-AE13-4645-A29F-0A231D6E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2C7F-595C-4482-8DC3-A2BB48E2C7E5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D11-AE13-4645-A29F-0A231D6E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2C7F-595C-4482-8DC3-A2BB48E2C7E5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D11-AE13-4645-A29F-0A231D6E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2C7F-595C-4482-8DC3-A2BB48E2C7E5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D11-AE13-4645-A29F-0A231D6E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2C7F-595C-4482-8DC3-A2BB48E2C7E5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D11-AE13-4645-A29F-0A231D6E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2C7F-595C-4482-8DC3-A2BB48E2C7E5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D11-AE13-4645-A29F-0A231D6E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2C7F-595C-4482-8DC3-A2BB48E2C7E5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D11-AE13-4645-A29F-0A231D6E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2C7F-595C-4482-8DC3-A2BB48E2C7E5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D11-AE13-4645-A29F-0A231D6E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2C7F-595C-4482-8DC3-A2BB48E2C7E5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D11-AE13-4645-A29F-0A231D6E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2C7F-595C-4482-8DC3-A2BB48E2C7E5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D11-AE13-4645-A29F-0A231D6E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2C7F-595C-4482-8DC3-A2BB48E2C7E5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D11-AE13-4645-A29F-0A231D6E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2C7F-595C-4482-8DC3-A2BB48E2C7E5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B7D11-AE13-4645-A29F-0A231D6E9E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Prepared by: Neha </a:t>
            </a:r>
            <a:r>
              <a:rPr lang="en-US"/>
              <a:t>Tripathi</a:t>
            </a:r>
            <a:endParaRPr lang="en-US" dirty="0"/>
          </a:p>
          <a:p>
            <a:r>
              <a:rPr lang="en-US" dirty="0"/>
              <a:t>Assistant Professor</a:t>
            </a:r>
          </a:p>
          <a:p>
            <a:r>
              <a:rPr lang="en-US" dirty="0"/>
              <a:t>Department of CSE</a:t>
            </a:r>
          </a:p>
          <a:p>
            <a:r>
              <a:rPr lang="en-US" dirty="0"/>
              <a:t>Graphic Era deemed to be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200" b="1" dirty="0"/>
              <a:t>What is Software Engineering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kumimoji="0" lang="en-GB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charset="0"/>
                <a:cs typeface="Arial" charset="0"/>
              </a:rPr>
              <a:t>Software engineering is an engineering discipline that is concerned </a:t>
            </a:r>
            <a:r>
              <a:rPr kumimoji="0" lang="en-GB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charset="0"/>
                <a:cs typeface="Arial" charset="0"/>
              </a:rPr>
              <a:t>with all aspects of software production</a:t>
            </a:r>
            <a:r>
              <a:rPr kumimoji="0" lang="en-GB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charset="0"/>
                <a:cs typeface="Arial" charset="0"/>
              </a:rPr>
              <a:t>.</a:t>
            </a:r>
            <a:endParaRPr lang="en-GB" altLang="en-US" sz="2200" b="1" dirty="0">
              <a:latin typeface="+mj-lt"/>
            </a:endParaRPr>
          </a:p>
          <a:p>
            <a:pPr>
              <a:spcBef>
                <a:spcPts val="1000"/>
              </a:spcBef>
            </a:pPr>
            <a:r>
              <a:rPr lang="en-GB" altLang="en-US" sz="2200" b="1" dirty="0">
                <a:latin typeface="+mj-lt"/>
              </a:rPr>
              <a:t>Engineering approach to develop software.</a:t>
            </a:r>
          </a:p>
          <a:p>
            <a:pPr lvl="1">
              <a:spcBef>
                <a:spcPct val="0"/>
              </a:spcBef>
              <a:buNone/>
            </a:pPr>
            <a:r>
              <a:rPr lang="en-GB" altLang="en-US" sz="2200" dirty="0">
                <a:latin typeface="+mj-lt"/>
              </a:rPr>
              <a:t>-</a:t>
            </a:r>
            <a:r>
              <a:rPr lang="en-IN" sz="2200" dirty="0">
                <a:latin typeface="+mj-lt"/>
              </a:rPr>
              <a:t>A </a:t>
            </a:r>
            <a:r>
              <a:rPr lang="en-IN" sz="2200" b="1" dirty="0">
                <a:latin typeface="+mj-lt"/>
              </a:rPr>
              <a:t>disciplined and systematic approach </a:t>
            </a:r>
            <a:r>
              <a:rPr lang="en-IN" sz="2200" dirty="0">
                <a:latin typeface="+mj-lt"/>
              </a:rPr>
              <a:t>whose aim is the develop a </a:t>
            </a:r>
            <a:r>
              <a:rPr lang="en-IN" sz="2200" b="1" dirty="0">
                <a:latin typeface="+mj-lt"/>
              </a:rPr>
              <a:t>quality </a:t>
            </a:r>
            <a:r>
              <a:rPr lang="en-IN" sz="2200" dirty="0">
                <a:latin typeface="+mj-lt"/>
              </a:rPr>
              <a:t>software, software that is delivered on </a:t>
            </a:r>
            <a:r>
              <a:rPr lang="en-IN" sz="2200" b="1" dirty="0">
                <a:latin typeface="+mj-lt"/>
              </a:rPr>
              <a:t>time</a:t>
            </a:r>
            <a:r>
              <a:rPr lang="en-IN" sz="2200" dirty="0">
                <a:latin typeface="+mj-lt"/>
              </a:rPr>
              <a:t>, within </a:t>
            </a:r>
            <a:r>
              <a:rPr lang="en-IN" sz="2200" b="1" dirty="0">
                <a:latin typeface="+mj-lt"/>
              </a:rPr>
              <a:t>budget</a:t>
            </a:r>
            <a:r>
              <a:rPr lang="en-IN" sz="2200" dirty="0">
                <a:latin typeface="+mj-lt"/>
              </a:rPr>
              <a:t>, and that </a:t>
            </a:r>
            <a:r>
              <a:rPr lang="en-IN" sz="2200" b="1" dirty="0">
                <a:latin typeface="+mj-lt"/>
              </a:rPr>
              <a:t>satisfies its requirements. </a:t>
            </a:r>
            <a:endParaRPr lang="en-GB" altLang="en-US" sz="2200" dirty="0">
              <a:latin typeface="+mj-lt"/>
            </a:endParaRPr>
          </a:p>
          <a:p>
            <a:pPr>
              <a:spcBef>
                <a:spcPts val="1000"/>
              </a:spcBef>
            </a:pPr>
            <a:r>
              <a:rPr lang="en-GB" altLang="en-US" sz="2200" b="1" dirty="0">
                <a:latin typeface="+mj-lt"/>
              </a:rPr>
              <a:t>Systematic collection of past experience</a:t>
            </a:r>
            <a:r>
              <a:rPr lang="en-GB" altLang="en-US" sz="2200" dirty="0">
                <a:latin typeface="+mj-lt"/>
              </a:rPr>
              <a:t>:</a:t>
            </a:r>
          </a:p>
          <a:p>
            <a:pPr lvl="1">
              <a:lnSpc>
                <a:spcPct val="72000"/>
              </a:lnSpc>
              <a:spcBef>
                <a:spcPct val="0"/>
              </a:spcBef>
            </a:pPr>
            <a:r>
              <a:rPr lang="en-GB" altLang="en-US" sz="2200" dirty="0">
                <a:latin typeface="+mj-lt"/>
              </a:rPr>
              <a:t>techniques, </a:t>
            </a:r>
          </a:p>
          <a:p>
            <a:pPr lvl="1">
              <a:lnSpc>
                <a:spcPct val="72000"/>
              </a:lnSpc>
              <a:spcBef>
                <a:spcPct val="0"/>
              </a:spcBef>
            </a:pPr>
            <a:r>
              <a:rPr lang="en-GB" altLang="en-US" sz="2200" dirty="0">
                <a:latin typeface="+mj-lt"/>
              </a:rPr>
              <a:t>methodologies,</a:t>
            </a:r>
          </a:p>
          <a:p>
            <a:pPr lvl="1">
              <a:lnSpc>
                <a:spcPct val="72000"/>
              </a:lnSpc>
              <a:spcBef>
                <a:spcPct val="0"/>
              </a:spcBef>
            </a:pPr>
            <a:r>
              <a:rPr lang="en-GB" altLang="en-US" sz="2200" dirty="0">
                <a:latin typeface="+mj-lt"/>
              </a:rPr>
              <a:t>guidelines.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Software Engineering Definition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+mj-lt"/>
              </a:rPr>
              <a:t>The seminal definition:</a:t>
            </a:r>
            <a:endParaRPr lang="en-US" sz="2200" b="1" i="1" dirty="0">
              <a:latin typeface="+mj-lt"/>
            </a:endParaRPr>
          </a:p>
          <a:p>
            <a:pPr lvl="1" algn="just"/>
            <a:r>
              <a:rPr lang="en-US" sz="2200" i="1" dirty="0">
                <a:latin typeface="+mj-lt"/>
              </a:rPr>
              <a:t>[Software engineering is] the establishment and use of sound </a:t>
            </a:r>
            <a:r>
              <a:rPr lang="en-US" sz="2200" b="1" i="1" dirty="0">
                <a:latin typeface="+mj-lt"/>
              </a:rPr>
              <a:t>engineering principles </a:t>
            </a:r>
            <a:r>
              <a:rPr lang="en-US" sz="2200" i="1" dirty="0">
                <a:latin typeface="+mj-lt"/>
              </a:rPr>
              <a:t>in order to obtain economically software that is </a:t>
            </a:r>
            <a:r>
              <a:rPr lang="en-US" sz="2200" b="1" i="1" dirty="0">
                <a:latin typeface="+mj-lt"/>
              </a:rPr>
              <a:t>reliable and works efficiently </a:t>
            </a:r>
            <a:r>
              <a:rPr lang="en-US" sz="2200" i="1" dirty="0">
                <a:latin typeface="+mj-lt"/>
              </a:rPr>
              <a:t>on real machines.</a:t>
            </a:r>
            <a:endParaRPr lang="en-US" sz="2200" dirty="0">
              <a:latin typeface="+mj-lt"/>
              <a:ea typeface="ＭＳ Ｐゴシック" charset="-128"/>
            </a:endParaRPr>
          </a:p>
          <a:p>
            <a:pPr algn="just">
              <a:defRPr/>
            </a:pPr>
            <a:r>
              <a:rPr lang="en-US" sz="2200" b="1" dirty="0">
                <a:latin typeface="+mj-lt"/>
                <a:ea typeface="ＭＳ Ｐゴシック" charset="-128"/>
              </a:rPr>
              <a:t>The IEEE definition:</a:t>
            </a:r>
          </a:p>
          <a:p>
            <a:pPr lvl="1" algn="just">
              <a:spcBef>
                <a:spcPts val="300"/>
              </a:spcBef>
              <a:defRPr/>
            </a:pPr>
            <a:r>
              <a:rPr lang="en-US" sz="2200" i="1" dirty="0">
                <a:latin typeface="+mj-lt"/>
                <a:ea typeface="ＭＳ Ｐゴシック" charset="-128"/>
              </a:rPr>
              <a:t>Software Engineering: (1) The application of a </a:t>
            </a:r>
            <a:r>
              <a:rPr lang="en-US" sz="2200" b="1" i="1" dirty="0">
                <a:latin typeface="+mj-lt"/>
                <a:ea typeface="ＭＳ Ｐゴシック" charset="-128"/>
              </a:rPr>
              <a:t>systematic, disciplined, quantifiable approach </a:t>
            </a:r>
            <a:r>
              <a:rPr lang="en-US" sz="2200" i="1" dirty="0">
                <a:latin typeface="+mj-lt"/>
                <a:ea typeface="ＭＳ Ｐゴシック" charset="-128"/>
              </a:rPr>
              <a:t>to the development, operation, and maintenance of software; that is, the application of engineering to software.  (2) The study of approaches as in (1).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/>
              <a:t>Technology Development Pattern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95475" y="2533650"/>
            <a:ext cx="53530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kumimoji="0" lang="en-GB" sz="3200" b="0" i="0" u="none" strike="noStrike" cap="none" normalizeH="0" baseline="0" dirty="0">
                <a:ln>
                  <a:noFill/>
                </a:ln>
                <a:effectLst/>
                <a:ea typeface="ＭＳ Ｐゴシック" charset="0"/>
                <a:cs typeface="Arial" charset="0"/>
              </a:rPr>
              <a:t>What is the difference between software engineering and computer science?</a:t>
            </a:r>
            <a:br>
              <a:rPr kumimoji="0" lang="en-GB" sz="3200" b="0" i="0" u="none" strike="noStrike" cap="none" normalizeH="0" baseline="0" dirty="0">
                <a:ln>
                  <a:noFill/>
                </a:ln>
                <a:effectLst/>
                <a:ea typeface="Times New Roman" charset="0"/>
                <a:cs typeface="Arial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kumimoji="0" lang="en-GB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Computer science </a:t>
            </a:r>
            <a:r>
              <a:rPr kumimoji="0" lang="en-GB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focuses on theory and fundamentals;</a:t>
            </a:r>
          </a:p>
          <a:p>
            <a:pPr lvl="0" algn="just">
              <a:buNone/>
            </a:pPr>
            <a:endParaRPr kumimoji="0" lang="en-GB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lvl="0" algn="just"/>
            <a:r>
              <a:rPr lang="en-GB" sz="22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GB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oftware </a:t>
            </a:r>
            <a:r>
              <a:rPr lang="en-GB" sz="22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</a:t>
            </a:r>
            <a:r>
              <a:rPr kumimoji="0" lang="en-GB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ngineering </a:t>
            </a:r>
            <a:r>
              <a:rPr kumimoji="0" lang="en-GB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is concerned with the practicalities of developing and delivering useful software.</a:t>
            </a:r>
            <a:endParaRPr kumimoji="0" lang="en-GB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Times New Roman" charset="0"/>
              <a:cs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200" b="1" dirty="0"/>
              <a:t>Why Study Software Engineering?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000"/>
              </a:spcBef>
            </a:pPr>
            <a:r>
              <a:rPr lang="en-GB" altLang="en-US" sz="2400" b="1" dirty="0"/>
              <a:t>To acquire skills to develop large programs. </a:t>
            </a:r>
            <a:r>
              <a:rPr lang="en-GB" altLang="en-US" sz="2400" dirty="0"/>
              <a:t>	</a:t>
            </a:r>
          </a:p>
          <a:p>
            <a:pPr algn="just">
              <a:spcBef>
                <a:spcPts val="1000"/>
              </a:spcBef>
              <a:buNone/>
            </a:pPr>
            <a:r>
              <a:rPr lang="en-GB" altLang="en-US" sz="2400" dirty="0"/>
              <a:t>      -Exponential growth in complexity and difficulty level with size.	</a:t>
            </a:r>
          </a:p>
          <a:p>
            <a:pPr algn="just">
              <a:spcBef>
                <a:spcPts val="1000"/>
              </a:spcBef>
              <a:buNone/>
            </a:pPr>
            <a:r>
              <a:rPr lang="en-GB" altLang="en-US" sz="2400" dirty="0"/>
              <a:t>       -The ad hoc approach breaks down when </a:t>
            </a:r>
            <a:br>
              <a:rPr lang="en-GB" altLang="en-US" sz="2400" dirty="0"/>
            </a:br>
            <a:r>
              <a:rPr lang="en-GB" altLang="en-US" sz="2400" dirty="0"/>
              <a:t>size of software increases.</a:t>
            </a:r>
          </a:p>
          <a:p>
            <a:pPr algn="just">
              <a:spcBef>
                <a:spcPts val="800"/>
              </a:spcBef>
              <a:buFont typeface="Symbol" pitchFamily="2" charset="2"/>
              <a:buChar char="·"/>
              <a:defRPr/>
            </a:pPr>
            <a:r>
              <a:rPr lang="en-GB" altLang="en-US" sz="2400" b="1" dirty="0"/>
              <a:t>Ability to solve complex programming problems: </a:t>
            </a:r>
          </a:p>
          <a:p>
            <a:pPr lvl="1" algn="just">
              <a:spcBef>
                <a:spcPts val="725"/>
              </a:spcBef>
              <a:buNone/>
              <a:defRPr/>
            </a:pPr>
            <a:r>
              <a:rPr lang="en-GB" altLang="en-US" sz="2400" dirty="0"/>
              <a:t>-How to break large projects into smaller and manageable parts?</a:t>
            </a:r>
          </a:p>
          <a:p>
            <a:pPr lvl="1">
              <a:spcBef>
                <a:spcPts val="725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200" b="1" dirty="0"/>
              <a:t>The product that software professionals build and then support over the long term.</a:t>
            </a:r>
          </a:p>
          <a:p>
            <a:pPr algn="just"/>
            <a:r>
              <a:rPr lang="en-US" sz="2200" dirty="0"/>
              <a:t> Software encompasses: </a:t>
            </a:r>
          </a:p>
          <a:p>
            <a:pPr algn="just">
              <a:buNone/>
            </a:pPr>
            <a:r>
              <a:rPr lang="en-US" sz="2200" dirty="0"/>
              <a:t>     (1) </a:t>
            </a:r>
            <a:r>
              <a:rPr lang="en-US" sz="2200" b="1" dirty="0"/>
              <a:t>instructions </a:t>
            </a:r>
            <a:r>
              <a:rPr lang="en-US" sz="2200" dirty="0"/>
              <a:t>(computer programs) that when executed provide desired features, function, and performance; </a:t>
            </a:r>
          </a:p>
          <a:p>
            <a:pPr algn="just">
              <a:buNone/>
            </a:pPr>
            <a:r>
              <a:rPr lang="en-US" sz="2200" dirty="0"/>
              <a:t>     (2) </a:t>
            </a:r>
            <a:r>
              <a:rPr lang="en-US" sz="2200" b="1" dirty="0"/>
              <a:t>data structures </a:t>
            </a:r>
            <a:r>
              <a:rPr lang="en-US" sz="2200" dirty="0"/>
              <a:t>that enable the programs to adequately store and manipulate information and </a:t>
            </a:r>
          </a:p>
          <a:p>
            <a:pPr algn="just">
              <a:buNone/>
            </a:pPr>
            <a:r>
              <a:rPr lang="en-US" sz="2200" dirty="0"/>
              <a:t>     (3) </a:t>
            </a:r>
            <a:r>
              <a:rPr lang="en-US" sz="2200" b="1" dirty="0"/>
              <a:t>documentation</a:t>
            </a:r>
            <a:r>
              <a:rPr lang="en-US" sz="2200" dirty="0"/>
              <a:t> that describes the operation and use of the programs.</a:t>
            </a:r>
          </a:p>
          <a:p>
            <a:pPr algn="just"/>
            <a:r>
              <a:rPr lang="en-US" sz="2200" dirty="0"/>
              <a:t>Thus,</a:t>
            </a:r>
            <a:r>
              <a:rPr lang="en-US" sz="2400" dirty="0"/>
              <a:t> </a:t>
            </a:r>
            <a:r>
              <a:rPr lang="en-US" sz="2400" b="1" dirty="0"/>
              <a:t>Software is a collection of computer programs, data structures and associated documentation. </a:t>
            </a:r>
          </a:p>
          <a:p>
            <a:pPr algn="just"/>
            <a:r>
              <a:rPr lang="en-US" sz="2400" dirty="0"/>
              <a:t>Software products may be developed for a particular customer or may be developed for a general market.</a:t>
            </a:r>
            <a:endParaRPr lang="en-US" sz="2200" dirty="0"/>
          </a:p>
          <a:p>
            <a:pPr algn="just"/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/>
              <a:t>Programs versus Software Products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altLang="en-US" sz="4400" b="1" dirty="0"/>
              <a:t>?</a:t>
            </a:r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391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Symbol</vt:lpstr>
      <vt:lpstr>Office Theme</vt:lpstr>
      <vt:lpstr>Software Engineering</vt:lpstr>
      <vt:lpstr>What is Software Engineering</vt:lpstr>
      <vt:lpstr>Software Engineering Definition</vt:lpstr>
      <vt:lpstr>Technology Development Pattern</vt:lpstr>
      <vt:lpstr>What is the difference between software engineering and computer science? </vt:lpstr>
      <vt:lpstr>Why Study Software Engineering? </vt:lpstr>
      <vt:lpstr>What is Software?</vt:lpstr>
      <vt:lpstr>Programs versus Software Products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GEU</dc:creator>
  <cp:lastModifiedBy>Ms. Neha Garg</cp:lastModifiedBy>
  <cp:revision>9</cp:revision>
  <dcterms:created xsi:type="dcterms:W3CDTF">2020-07-06T03:24:26Z</dcterms:created>
  <dcterms:modified xsi:type="dcterms:W3CDTF">2021-07-16T07:29:50Z</dcterms:modified>
</cp:coreProperties>
</file>