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8" r:id="rId15"/>
    <p:sldId id="269" r:id="rId16"/>
    <p:sldId id="264" r:id="rId17"/>
    <p:sldId id="267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3212" autoAdjust="0"/>
  </p:normalViewPr>
  <p:slideViewPr>
    <p:cSldViewPr snapToGrid="0">
      <p:cViewPr varScale="1">
        <p:scale>
          <a:sx n="103" d="100"/>
          <a:sy n="103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8C49A1-D18A-4EED-94B3-AB100723B28D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26C88F-F311-445D-A336-F7FAEAF455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47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49A1-D18A-4EED-94B3-AB100723B28D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C88F-F311-445D-A336-F7FAEAF45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2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49A1-D18A-4EED-94B3-AB100723B28D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C88F-F311-445D-A336-F7FAEAF45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20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49A1-D18A-4EED-94B3-AB100723B28D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C88F-F311-445D-A336-F7FAEAF45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57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8C49A1-D18A-4EED-94B3-AB100723B28D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26C88F-F311-445D-A336-F7FAEAF4551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9105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49A1-D18A-4EED-94B3-AB100723B28D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C88F-F311-445D-A336-F7FAEAF45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37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49A1-D18A-4EED-94B3-AB100723B28D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C88F-F311-445D-A336-F7FAEAF45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581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49A1-D18A-4EED-94B3-AB100723B28D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C88F-F311-445D-A336-F7FAEAF45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36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49A1-D18A-4EED-94B3-AB100723B28D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C88F-F311-445D-A336-F7FAEAF45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00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8C49A1-D18A-4EED-94B3-AB100723B28D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C26C88F-F311-445D-A336-F7FAEAF455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5240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8C49A1-D18A-4EED-94B3-AB100723B28D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C26C88F-F311-445D-A336-F7FAEAF45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64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8C49A1-D18A-4EED-94B3-AB100723B28D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26C88F-F311-445D-A336-F7FAEAF455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747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XoD4gjWba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11" Type="http://schemas.openxmlformats.org/officeDocument/2006/relationships/image" Target="../media/image37.jpg"/><Relationship Id="rId5" Type="http://schemas.openxmlformats.org/officeDocument/2006/relationships/image" Target="../media/image31.jpg"/><Relationship Id="rId10" Type="http://schemas.openxmlformats.org/officeDocument/2006/relationships/image" Target="../media/image36.jpg"/><Relationship Id="rId4" Type="http://schemas.openxmlformats.org/officeDocument/2006/relationships/image" Target="../media/image30.jpg"/><Relationship Id="rId9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4F63F-4DD4-935D-E1DA-657C626B8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136" y="1089680"/>
            <a:ext cx="9641728" cy="3569406"/>
          </a:xfrm>
        </p:spPr>
        <p:txBody>
          <a:bodyPr/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人工智慧於數位訊號分析之應用期末專題</a:t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營養午餐分類</a:t>
            </a:r>
            <a:endParaRPr lang="zh-TW" altLang="en-US" sz="4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AA13B3-AA2C-E54F-9B3E-ED5A97D1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7331" y="4577116"/>
            <a:ext cx="8045373" cy="742279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N26120870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林耕澤</a:t>
            </a:r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C41018-36FD-94C8-95B2-9CEA86D82A10}"/>
              </a:ext>
            </a:extLst>
          </p:cNvPr>
          <p:cNvSpPr txBox="1"/>
          <p:nvPr/>
        </p:nvSpPr>
        <p:spPr>
          <a:xfrm>
            <a:off x="4030824" y="5768320"/>
            <a:ext cx="5271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影片連結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dirty="0">
                <a:hlinkClick r:id="rId2"/>
              </a:rPr>
              <a:t>https://youtu.be/hXoD4gjWbac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640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1C819-C8CE-13B8-3BF6-D51515F9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1" y="2963660"/>
            <a:ext cx="3767997" cy="722515"/>
          </a:xfrm>
        </p:spPr>
        <p:txBody>
          <a:bodyPr>
            <a:normAutofit fontScale="90000"/>
          </a:bodyPr>
          <a:lstStyle/>
          <a:p>
            <a:r>
              <a:rPr lang="zh-TW" altLang="en-US" sz="4000" b="1" dirty="0">
                <a:latin typeface="+mn-ea"/>
                <a:ea typeface="+mn-ea"/>
              </a:rPr>
              <a:t>結果討論及比較</a:t>
            </a:r>
          </a:p>
        </p:txBody>
      </p:sp>
      <p:pic>
        <p:nvPicPr>
          <p:cNvPr id="5" name="圖形 4" descr="研究 以實心填滿">
            <a:extLst>
              <a:ext uri="{FF2B5EF4-FFF2-40B4-BE49-F238E27FC236}">
                <a16:creationId xmlns:a16="http://schemas.microsoft.com/office/drawing/2014/main" id="{F11CC4BE-13E5-53C4-3620-45395881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4775" y="2719104"/>
            <a:ext cx="1211626" cy="12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D8549-81BB-EE80-ED1C-C13A8DC8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混淆矩陣</a:t>
            </a:r>
            <a:endParaRPr lang="zh-TW" altLang="en-US" sz="4000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FD87B8-98D1-46E4-7072-8E0E202455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314392"/>
            <a:ext cx="5895975" cy="6362565"/>
          </a:xfrm>
          <a:prstGeom prst="rect">
            <a:avLst/>
          </a:prstGeom>
          <a:ln w="127000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6846DE2-BCC6-31B3-A3D5-740A16101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24" y="314392"/>
            <a:ext cx="7728578" cy="5524501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9BB63097-A6A1-0075-E419-B3820C22A731}"/>
              </a:ext>
            </a:extLst>
          </p:cNvPr>
          <p:cNvGrpSpPr/>
          <p:nvPr/>
        </p:nvGrpSpPr>
        <p:grpSpPr>
          <a:xfrm>
            <a:off x="133350" y="3361007"/>
            <a:ext cx="7305675" cy="2163494"/>
            <a:chOff x="1130300" y="2120900"/>
            <a:chExt cx="9944100" cy="34036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9ADF1B-7BE6-D650-A7C1-765FD39E0AD7}"/>
                </a:ext>
              </a:extLst>
            </p:cNvPr>
            <p:cNvSpPr/>
            <p:nvPr/>
          </p:nvSpPr>
          <p:spPr>
            <a:xfrm>
              <a:off x="1130300" y="2120900"/>
              <a:ext cx="9944100" cy="340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7C522FA-AAA9-EC6C-2DD6-1846352E6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100" y="3063320"/>
              <a:ext cx="3048000" cy="228600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ECF3EFB-CBE5-7CC3-5EC8-0E862E653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033" y="3063320"/>
              <a:ext cx="3048000" cy="22860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6859F7D-B78D-65A3-E185-ACEB0320F14A}"/>
                </a:ext>
              </a:extLst>
            </p:cNvPr>
            <p:cNvSpPr txBox="1"/>
            <p:nvPr/>
          </p:nvSpPr>
          <p:spPr>
            <a:xfrm>
              <a:off x="1308100" y="2263220"/>
              <a:ext cx="296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/>
                <a:t>油菜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5F32D7-5E74-1757-8385-63CA317637CC}"/>
                </a:ext>
              </a:extLst>
            </p:cNvPr>
            <p:cNvSpPr txBox="1"/>
            <p:nvPr/>
          </p:nvSpPr>
          <p:spPr>
            <a:xfrm>
              <a:off x="4583339" y="2301360"/>
              <a:ext cx="296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/>
                <a:t>青松菜</a:t>
              </a:r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F2D14C0-F58C-A63B-EE08-E16F8A69E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88" b="18215"/>
            <a:stretch/>
          </p:blipFill>
          <p:spPr>
            <a:xfrm>
              <a:off x="7657268" y="3063320"/>
              <a:ext cx="3275239" cy="22860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22C4FA6-9D04-4306-0E17-123D99E37C13}"/>
                </a:ext>
              </a:extLst>
            </p:cNvPr>
            <p:cNvSpPr txBox="1"/>
            <p:nvPr/>
          </p:nvSpPr>
          <p:spPr>
            <a:xfrm>
              <a:off x="7600194" y="2326760"/>
              <a:ext cx="296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/>
                <a:t>小松菜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6930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0C6D4-9C01-4416-96F3-A59B263B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41" y="223764"/>
            <a:ext cx="2821315" cy="755950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+mn-ea"/>
                <a:ea typeface="+mn-ea"/>
              </a:rPr>
              <a:t>分類報告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61358BD-3BC8-3252-8D0C-7BCC2CEEC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2865" y="0"/>
            <a:ext cx="3729135" cy="685710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8A7CAC-59E7-27AF-328D-DB73D9980345}"/>
              </a:ext>
            </a:extLst>
          </p:cNvPr>
          <p:cNvSpPr/>
          <p:nvPr/>
        </p:nvSpPr>
        <p:spPr>
          <a:xfrm>
            <a:off x="8954277" y="5122509"/>
            <a:ext cx="3237723" cy="139958"/>
          </a:xfrm>
          <a:custGeom>
            <a:avLst/>
            <a:gdLst>
              <a:gd name="connsiteX0" fmla="*/ 0 w 3237723"/>
              <a:gd name="connsiteY0" fmla="*/ 0 h 139958"/>
              <a:gd name="connsiteX1" fmla="*/ 712299 w 3237723"/>
              <a:gd name="connsiteY1" fmla="*/ 0 h 139958"/>
              <a:gd name="connsiteX2" fmla="*/ 1392221 w 3237723"/>
              <a:gd name="connsiteY2" fmla="*/ 0 h 139958"/>
              <a:gd name="connsiteX3" fmla="*/ 2072143 w 3237723"/>
              <a:gd name="connsiteY3" fmla="*/ 0 h 139958"/>
              <a:gd name="connsiteX4" fmla="*/ 3237723 w 3237723"/>
              <a:gd name="connsiteY4" fmla="*/ 0 h 139958"/>
              <a:gd name="connsiteX5" fmla="*/ 3237723 w 3237723"/>
              <a:gd name="connsiteY5" fmla="*/ 139958 h 139958"/>
              <a:gd name="connsiteX6" fmla="*/ 2687310 w 3237723"/>
              <a:gd name="connsiteY6" fmla="*/ 139958 h 139958"/>
              <a:gd name="connsiteX7" fmla="*/ 2039765 w 3237723"/>
              <a:gd name="connsiteY7" fmla="*/ 139958 h 139958"/>
              <a:gd name="connsiteX8" fmla="*/ 1456975 w 3237723"/>
              <a:gd name="connsiteY8" fmla="*/ 139958 h 139958"/>
              <a:gd name="connsiteX9" fmla="*/ 744676 w 3237723"/>
              <a:gd name="connsiteY9" fmla="*/ 139958 h 139958"/>
              <a:gd name="connsiteX10" fmla="*/ 0 w 3237723"/>
              <a:gd name="connsiteY10" fmla="*/ 139958 h 139958"/>
              <a:gd name="connsiteX11" fmla="*/ 0 w 3237723"/>
              <a:gd name="connsiteY11" fmla="*/ 0 h 13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37723" h="139958" extrusionOk="0">
                <a:moveTo>
                  <a:pt x="0" y="0"/>
                </a:moveTo>
                <a:cubicBezTo>
                  <a:pt x="166700" y="16001"/>
                  <a:pt x="371590" y="-25091"/>
                  <a:pt x="712299" y="0"/>
                </a:cubicBezTo>
                <a:cubicBezTo>
                  <a:pt x="1053008" y="25091"/>
                  <a:pt x="1097782" y="-4158"/>
                  <a:pt x="1392221" y="0"/>
                </a:cubicBezTo>
                <a:cubicBezTo>
                  <a:pt x="1686660" y="4158"/>
                  <a:pt x="1815725" y="-25835"/>
                  <a:pt x="2072143" y="0"/>
                </a:cubicBezTo>
                <a:cubicBezTo>
                  <a:pt x="2328561" y="25835"/>
                  <a:pt x="2682815" y="-42528"/>
                  <a:pt x="3237723" y="0"/>
                </a:cubicBezTo>
                <a:cubicBezTo>
                  <a:pt x="3239144" y="68397"/>
                  <a:pt x="3238770" y="89021"/>
                  <a:pt x="3237723" y="139958"/>
                </a:cubicBezTo>
                <a:cubicBezTo>
                  <a:pt x="3085935" y="120970"/>
                  <a:pt x="2958549" y="149791"/>
                  <a:pt x="2687310" y="139958"/>
                </a:cubicBezTo>
                <a:cubicBezTo>
                  <a:pt x="2416071" y="130125"/>
                  <a:pt x="2261520" y="144415"/>
                  <a:pt x="2039765" y="139958"/>
                </a:cubicBezTo>
                <a:cubicBezTo>
                  <a:pt x="1818010" y="135501"/>
                  <a:pt x="1686804" y="168068"/>
                  <a:pt x="1456975" y="139958"/>
                </a:cubicBezTo>
                <a:cubicBezTo>
                  <a:pt x="1227146" y="111849"/>
                  <a:pt x="996656" y="174681"/>
                  <a:pt x="744676" y="139958"/>
                </a:cubicBezTo>
                <a:cubicBezTo>
                  <a:pt x="492696" y="105235"/>
                  <a:pt x="332380" y="147298"/>
                  <a:pt x="0" y="139958"/>
                </a:cubicBezTo>
                <a:cubicBezTo>
                  <a:pt x="-2177" y="96974"/>
                  <a:pt x="-6323" y="63692"/>
                  <a:pt x="0" y="0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1065615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263396-4A5B-5802-921C-78CFFF5AC574}"/>
              </a:ext>
            </a:extLst>
          </p:cNvPr>
          <p:cNvSpPr/>
          <p:nvPr/>
        </p:nvSpPr>
        <p:spPr>
          <a:xfrm>
            <a:off x="8695172" y="559753"/>
            <a:ext cx="3450173" cy="139958"/>
          </a:xfrm>
          <a:custGeom>
            <a:avLst/>
            <a:gdLst>
              <a:gd name="connsiteX0" fmla="*/ 0 w 3450173"/>
              <a:gd name="connsiteY0" fmla="*/ 0 h 139958"/>
              <a:gd name="connsiteX1" fmla="*/ 759038 w 3450173"/>
              <a:gd name="connsiteY1" fmla="*/ 0 h 139958"/>
              <a:gd name="connsiteX2" fmla="*/ 1483574 w 3450173"/>
              <a:gd name="connsiteY2" fmla="*/ 0 h 139958"/>
              <a:gd name="connsiteX3" fmla="*/ 2208111 w 3450173"/>
              <a:gd name="connsiteY3" fmla="*/ 0 h 139958"/>
              <a:gd name="connsiteX4" fmla="*/ 3450173 w 3450173"/>
              <a:gd name="connsiteY4" fmla="*/ 0 h 139958"/>
              <a:gd name="connsiteX5" fmla="*/ 3450173 w 3450173"/>
              <a:gd name="connsiteY5" fmla="*/ 139958 h 139958"/>
              <a:gd name="connsiteX6" fmla="*/ 2863644 w 3450173"/>
              <a:gd name="connsiteY6" fmla="*/ 139958 h 139958"/>
              <a:gd name="connsiteX7" fmla="*/ 2173609 w 3450173"/>
              <a:gd name="connsiteY7" fmla="*/ 139958 h 139958"/>
              <a:gd name="connsiteX8" fmla="*/ 1552578 w 3450173"/>
              <a:gd name="connsiteY8" fmla="*/ 139958 h 139958"/>
              <a:gd name="connsiteX9" fmla="*/ 793540 w 3450173"/>
              <a:gd name="connsiteY9" fmla="*/ 139958 h 139958"/>
              <a:gd name="connsiteX10" fmla="*/ 0 w 3450173"/>
              <a:gd name="connsiteY10" fmla="*/ 139958 h 139958"/>
              <a:gd name="connsiteX11" fmla="*/ 0 w 3450173"/>
              <a:gd name="connsiteY11" fmla="*/ 0 h 13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0173" h="139958" extrusionOk="0">
                <a:moveTo>
                  <a:pt x="0" y="0"/>
                </a:moveTo>
                <a:cubicBezTo>
                  <a:pt x="301119" y="15600"/>
                  <a:pt x="433089" y="-1503"/>
                  <a:pt x="759038" y="0"/>
                </a:cubicBezTo>
                <a:cubicBezTo>
                  <a:pt x="1084987" y="1503"/>
                  <a:pt x="1123640" y="29872"/>
                  <a:pt x="1483574" y="0"/>
                </a:cubicBezTo>
                <a:cubicBezTo>
                  <a:pt x="1843508" y="-29872"/>
                  <a:pt x="2031779" y="-6552"/>
                  <a:pt x="2208111" y="0"/>
                </a:cubicBezTo>
                <a:cubicBezTo>
                  <a:pt x="2384443" y="6552"/>
                  <a:pt x="3116463" y="9837"/>
                  <a:pt x="3450173" y="0"/>
                </a:cubicBezTo>
                <a:cubicBezTo>
                  <a:pt x="3451594" y="68397"/>
                  <a:pt x="3451220" y="89021"/>
                  <a:pt x="3450173" y="139958"/>
                </a:cubicBezTo>
                <a:cubicBezTo>
                  <a:pt x="3281056" y="126900"/>
                  <a:pt x="3045222" y="135352"/>
                  <a:pt x="2863644" y="139958"/>
                </a:cubicBezTo>
                <a:cubicBezTo>
                  <a:pt x="2682066" y="144564"/>
                  <a:pt x="2454641" y="119440"/>
                  <a:pt x="2173609" y="139958"/>
                </a:cubicBezTo>
                <a:cubicBezTo>
                  <a:pt x="1892577" y="160476"/>
                  <a:pt x="1713737" y="148728"/>
                  <a:pt x="1552578" y="139958"/>
                </a:cubicBezTo>
                <a:cubicBezTo>
                  <a:pt x="1391419" y="131188"/>
                  <a:pt x="1038044" y="170841"/>
                  <a:pt x="793540" y="139958"/>
                </a:cubicBezTo>
                <a:cubicBezTo>
                  <a:pt x="549036" y="109075"/>
                  <a:pt x="390688" y="175332"/>
                  <a:pt x="0" y="139958"/>
                </a:cubicBezTo>
                <a:cubicBezTo>
                  <a:pt x="-2177" y="96974"/>
                  <a:pt x="-6323" y="63692"/>
                  <a:pt x="0" y="0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1065615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CC6B47-06EF-5616-138D-9ACF3EEA2878}"/>
              </a:ext>
            </a:extLst>
          </p:cNvPr>
          <p:cNvSpPr/>
          <p:nvPr/>
        </p:nvSpPr>
        <p:spPr>
          <a:xfrm>
            <a:off x="8882736" y="2251796"/>
            <a:ext cx="3237723" cy="139958"/>
          </a:xfrm>
          <a:custGeom>
            <a:avLst/>
            <a:gdLst>
              <a:gd name="connsiteX0" fmla="*/ 0 w 3237723"/>
              <a:gd name="connsiteY0" fmla="*/ 0 h 139958"/>
              <a:gd name="connsiteX1" fmla="*/ 712299 w 3237723"/>
              <a:gd name="connsiteY1" fmla="*/ 0 h 139958"/>
              <a:gd name="connsiteX2" fmla="*/ 1392221 w 3237723"/>
              <a:gd name="connsiteY2" fmla="*/ 0 h 139958"/>
              <a:gd name="connsiteX3" fmla="*/ 2072143 w 3237723"/>
              <a:gd name="connsiteY3" fmla="*/ 0 h 139958"/>
              <a:gd name="connsiteX4" fmla="*/ 3237723 w 3237723"/>
              <a:gd name="connsiteY4" fmla="*/ 0 h 139958"/>
              <a:gd name="connsiteX5" fmla="*/ 3237723 w 3237723"/>
              <a:gd name="connsiteY5" fmla="*/ 139958 h 139958"/>
              <a:gd name="connsiteX6" fmla="*/ 2687310 w 3237723"/>
              <a:gd name="connsiteY6" fmla="*/ 139958 h 139958"/>
              <a:gd name="connsiteX7" fmla="*/ 2039765 w 3237723"/>
              <a:gd name="connsiteY7" fmla="*/ 139958 h 139958"/>
              <a:gd name="connsiteX8" fmla="*/ 1456975 w 3237723"/>
              <a:gd name="connsiteY8" fmla="*/ 139958 h 139958"/>
              <a:gd name="connsiteX9" fmla="*/ 744676 w 3237723"/>
              <a:gd name="connsiteY9" fmla="*/ 139958 h 139958"/>
              <a:gd name="connsiteX10" fmla="*/ 0 w 3237723"/>
              <a:gd name="connsiteY10" fmla="*/ 139958 h 139958"/>
              <a:gd name="connsiteX11" fmla="*/ 0 w 3237723"/>
              <a:gd name="connsiteY11" fmla="*/ 0 h 13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37723" h="139958" extrusionOk="0">
                <a:moveTo>
                  <a:pt x="0" y="0"/>
                </a:moveTo>
                <a:cubicBezTo>
                  <a:pt x="166700" y="16001"/>
                  <a:pt x="371590" y="-25091"/>
                  <a:pt x="712299" y="0"/>
                </a:cubicBezTo>
                <a:cubicBezTo>
                  <a:pt x="1053008" y="25091"/>
                  <a:pt x="1097782" y="-4158"/>
                  <a:pt x="1392221" y="0"/>
                </a:cubicBezTo>
                <a:cubicBezTo>
                  <a:pt x="1686660" y="4158"/>
                  <a:pt x="1815725" y="-25835"/>
                  <a:pt x="2072143" y="0"/>
                </a:cubicBezTo>
                <a:cubicBezTo>
                  <a:pt x="2328561" y="25835"/>
                  <a:pt x="2682815" y="-42528"/>
                  <a:pt x="3237723" y="0"/>
                </a:cubicBezTo>
                <a:cubicBezTo>
                  <a:pt x="3239144" y="68397"/>
                  <a:pt x="3238770" y="89021"/>
                  <a:pt x="3237723" y="139958"/>
                </a:cubicBezTo>
                <a:cubicBezTo>
                  <a:pt x="3085935" y="120970"/>
                  <a:pt x="2958549" y="149791"/>
                  <a:pt x="2687310" y="139958"/>
                </a:cubicBezTo>
                <a:cubicBezTo>
                  <a:pt x="2416071" y="130125"/>
                  <a:pt x="2261520" y="144415"/>
                  <a:pt x="2039765" y="139958"/>
                </a:cubicBezTo>
                <a:cubicBezTo>
                  <a:pt x="1818010" y="135501"/>
                  <a:pt x="1686804" y="168068"/>
                  <a:pt x="1456975" y="139958"/>
                </a:cubicBezTo>
                <a:cubicBezTo>
                  <a:pt x="1227146" y="111849"/>
                  <a:pt x="996656" y="174681"/>
                  <a:pt x="744676" y="139958"/>
                </a:cubicBezTo>
                <a:cubicBezTo>
                  <a:pt x="492696" y="105235"/>
                  <a:pt x="332380" y="147298"/>
                  <a:pt x="0" y="139958"/>
                </a:cubicBezTo>
                <a:cubicBezTo>
                  <a:pt x="-2177" y="96974"/>
                  <a:pt x="-6323" y="63692"/>
                  <a:pt x="0" y="0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1065615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695658-83E5-B67C-33B5-3EB721BC3E80}"/>
              </a:ext>
            </a:extLst>
          </p:cNvPr>
          <p:cNvSpPr/>
          <p:nvPr/>
        </p:nvSpPr>
        <p:spPr>
          <a:xfrm>
            <a:off x="8851645" y="2006080"/>
            <a:ext cx="3237723" cy="139958"/>
          </a:xfrm>
          <a:custGeom>
            <a:avLst/>
            <a:gdLst>
              <a:gd name="connsiteX0" fmla="*/ 0 w 3237723"/>
              <a:gd name="connsiteY0" fmla="*/ 0 h 139958"/>
              <a:gd name="connsiteX1" fmla="*/ 712299 w 3237723"/>
              <a:gd name="connsiteY1" fmla="*/ 0 h 139958"/>
              <a:gd name="connsiteX2" fmla="*/ 1392221 w 3237723"/>
              <a:gd name="connsiteY2" fmla="*/ 0 h 139958"/>
              <a:gd name="connsiteX3" fmla="*/ 2072143 w 3237723"/>
              <a:gd name="connsiteY3" fmla="*/ 0 h 139958"/>
              <a:gd name="connsiteX4" fmla="*/ 3237723 w 3237723"/>
              <a:gd name="connsiteY4" fmla="*/ 0 h 139958"/>
              <a:gd name="connsiteX5" fmla="*/ 3237723 w 3237723"/>
              <a:gd name="connsiteY5" fmla="*/ 139958 h 139958"/>
              <a:gd name="connsiteX6" fmla="*/ 2687310 w 3237723"/>
              <a:gd name="connsiteY6" fmla="*/ 139958 h 139958"/>
              <a:gd name="connsiteX7" fmla="*/ 2039765 w 3237723"/>
              <a:gd name="connsiteY7" fmla="*/ 139958 h 139958"/>
              <a:gd name="connsiteX8" fmla="*/ 1456975 w 3237723"/>
              <a:gd name="connsiteY8" fmla="*/ 139958 h 139958"/>
              <a:gd name="connsiteX9" fmla="*/ 744676 w 3237723"/>
              <a:gd name="connsiteY9" fmla="*/ 139958 h 139958"/>
              <a:gd name="connsiteX10" fmla="*/ 0 w 3237723"/>
              <a:gd name="connsiteY10" fmla="*/ 139958 h 139958"/>
              <a:gd name="connsiteX11" fmla="*/ 0 w 3237723"/>
              <a:gd name="connsiteY11" fmla="*/ 0 h 13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37723" h="139958" extrusionOk="0">
                <a:moveTo>
                  <a:pt x="0" y="0"/>
                </a:moveTo>
                <a:cubicBezTo>
                  <a:pt x="166700" y="16001"/>
                  <a:pt x="371590" y="-25091"/>
                  <a:pt x="712299" y="0"/>
                </a:cubicBezTo>
                <a:cubicBezTo>
                  <a:pt x="1053008" y="25091"/>
                  <a:pt x="1097782" y="-4158"/>
                  <a:pt x="1392221" y="0"/>
                </a:cubicBezTo>
                <a:cubicBezTo>
                  <a:pt x="1686660" y="4158"/>
                  <a:pt x="1815725" y="-25835"/>
                  <a:pt x="2072143" y="0"/>
                </a:cubicBezTo>
                <a:cubicBezTo>
                  <a:pt x="2328561" y="25835"/>
                  <a:pt x="2682815" y="-42528"/>
                  <a:pt x="3237723" y="0"/>
                </a:cubicBezTo>
                <a:cubicBezTo>
                  <a:pt x="3239144" y="68397"/>
                  <a:pt x="3238770" y="89021"/>
                  <a:pt x="3237723" y="139958"/>
                </a:cubicBezTo>
                <a:cubicBezTo>
                  <a:pt x="3085935" y="120970"/>
                  <a:pt x="2958549" y="149791"/>
                  <a:pt x="2687310" y="139958"/>
                </a:cubicBezTo>
                <a:cubicBezTo>
                  <a:pt x="2416071" y="130125"/>
                  <a:pt x="2261520" y="144415"/>
                  <a:pt x="2039765" y="139958"/>
                </a:cubicBezTo>
                <a:cubicBezTo>
                  <a:pt x="1818010" y="135501"/>
                  <a:pt x="1686804" y="168068"/>
                  <a:pt x="1456975" y="139958"/>
                </a:cubicBezTo>
                <a:cubicBezTo>
                  <a:pt x="1227146" y="111849"/>
                  <a:pt x="996656" y="174681"/>
                  <a:pt x="744676" y="139958"/>
                </a:cubicBezTo>
                <a:cubicBezTo>
                  <a:pt x="492696" y="105235"/>
                  <a:pt x="332380" y="147298"/>
                  <a:pt x="0" y="139958"/>
                </a:cubicBezTo>
                <a:cubicBezTo>
                  <a:pt x="-2177" y="96974"/>
                  <a:pt x="-6323" y="63692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1065615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B1BEA5-1185-1805-90ED-2D9A496B1D16}"/>
              </a:ext>
            </a:extLst>
          </p:cNvPr>
          <p:cNvSpPr txBox="1"/>
          <p:nvPr/>
        </p:nvSpPr>
        <p:spPr>
          <a:xfrm>
            <a:off x="1331214" y="939473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福山萵苣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資料量小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precision(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TP/TP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+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FP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容易受影響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5AED1DD-6D57-5B18-E823-1183BE4472F4}"/>
              </a:ext>
            </a:extLst>
          </p:cNvPr>
          <p:cNvSpPr txBox="1"/>
          <p:nvPr/>
        </p:nvSpPr>
        <p:spPr>
          <a:xfrm>
            <a:off x="1331214" y="1351666"/>
            <a:ext cx="450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沙茶肉片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、蒜泥白肉、黑胡椒豬不易分辨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9E194FB4-D9F9-2F26-9CDF-1D109F379A86}"/>
              </a:ext>
            </a:extLst>
          </p:cNvPr>
          <p:cNvGrpSpPr/>
          <p:nvPr/>
        </p:nvGrpSpPr>
        <p:grpSpPr>
          <a:xfrm>
            <a:off x="1575634" y="1964926"/>
            <a:ext cx="6063074" cy="4669310"/>
            <a:chOff x="1623527" y="2197607"/>
            <a:chExt cx="6063074" cy="466931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028B31A-F2EC-9105-4CD0-C8CA0C9D24F0}"/>
                </a:ext>
              </a:extLst>
            </p:cNvPr>
            <p:cNvSpPr/>
            <p:nvPr/>
          </p:nvSpPr>
          <p:spPr>
            <a:xfrm>
              <a:off x="1623527" y="2197607"/>
              <a:ext cx="6063074" cy="46594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02192EFB-2D96-36EC-71DA-0D85E66C3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527" y="3737681"/>
              <a:ext cx="1666486" cy="1583987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BAD16820-4C97-C063-9C0A-12E8CAF6D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362" y="3735809"/>
              <a:ext cx="1867909" cy="1583987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B9465B3A-24B5-6802-EFFD-233EF947D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4620" y="3737682"/>
              <a:ext cx="2111981" cy="1583986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BCF04E98-0566-B59B-FAEF-D157AED48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527" y="5345615"/>
              <a:ext cx="1665869" cy="1512384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6F79A35A-E807-C651-94D0-821B09785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5421" y="5349359"/>
              <a:ext cx="2016512" cy="1512384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4B27602D-9313-FADB-2322-8475A87E2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958" y="5358274"/>
              <a:ext cx="1508643" cy="1508643"/>
            </a:xfrm>
            <a:prstGeom prst="rect">
              <a:avLst/>
            </a:prstGeom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B6F67318-EEE7-111E-304F-AB6E5D91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0089" y="2197607"/>
              <a:ext cx="2016512" cy="1512384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52D9DF54-2E02-75C0-7276-ED06BEC2C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527" y="2197608"/>
              <a:ext cx="2016512" cy="1512384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A196037C-3161-A046-BD4D-12A65D9A8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808" y="2197607"/>
              <a:ext cx="2016512" cy="151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198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F8BC0-7B75-70B8-B29E-00D04346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4288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+mn-ea"/>
                <a:ea typeface="+mn-ea"/>
              </a:rPr>
              <a:t>模型表現比較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BCA068A-C273-7F1B-F693-27FEB5732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054214"/>
              </p:ext>
            </p:extLst>
          </p:nvPr>
        </p:nvGraphicFramePr>
        <p:xfrm>
          <a:off x="903873" y="1958340"/>
          <a:ext cx="11089104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89">
                  <a:extLst>
                    <a:ext uri="{9D8B030D-6E8A-4147-A177-3AD203B41FA5}">
                      <a16:colId xmlns:a16="http://schemas.microsoft.com/office/drawing/2014/main" val="2300746434"/>
                    </a:ext>
                  </a:extLst>
                </a:gridCol>
                <a:gridCol w="1984943">
                  <a:extLst>
                    <a:ext uri="{9D8B030D-6E8A-4147-A177-3AD203B41FA5}">
                      <a16:colId xmlns:a16="http://schemas.microsoft.com/office/drawing/2014/main" val="4089069180"/>
                    </a:ext>
                  </a:extLst>
                </a:gridCol>
                <a:gridCol w="1984943">
                  <a:extLst>
                    <a:ext uri="{9D8B030D-6E8A-4147-A177-3AD203B41FA5}">
                      <a16:colId xmlns:a16="http://schemas.microsoft.com/office/drawing/2014/main" val="2294785236"/>
                    </a:ext>
                  </a:extLst>
                </a:gridCol>
                <a:gridCol w="1984943">
                  <a:extLst>
                    <a:ext uri="{9D8B030D-6E8A-4147-A177-3AD203B41FA5}">
                      <a16:colId xmlns:a16="http://schemas.microsoft.com/office/drawing/2014/main" val="2465247169"/>
                    </a:ext>
                  </a:extLst>
                </a:gridCol>
                <a:gridCol w="1860792">
                  <a:extLst>
                    <a:ext uri="{9D8B030D-6E8A-4147-A177-3AD203B41FA5}">
                      <a16:colId xmlns:a16="http://schemas.microsoft.com/office/drawing/2014/main" val="3183872503"/>
                    </a:ext>
                  </a:extLst>
                </a:gridCol>
                <a:gridCol w="2109094">
                  <a:extLst>
                    <a:ext uri="{9D8B030D-6E8A-4147-A177-3AD203B41FA5}">
                      <a16:colId xmlns:a16="http://schemas.microsoft.com/office/drawing/2014/main" val="3721752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Resnet101v2</a:t>
                      </a:r>
                      <a:endParaRPr lang="zh-TW" altLang="zh-TW" sz="1800" b="0" u="none" strike="noStrike" dirty="0">
                        <a:effectLst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(all layers freeze)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Xception</a:t>
                      </a:r>
                      <a:endParaRPr lang="zh-TW" altLang="zh-TW" sz="1800" b="0" u="none" strike="noStrike" dirty="0">
                        <a:effectLst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Efficientnetv2L</a:t>
                      </a:r>
                      <a:endParaRPr lang="zh-TW" altLang="zh-TW" sz="1800" b="0" u="none" strike="noStrike" dirty="0">
                        <a:effectLst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Xception</a:t>
                      </a:r>
                      <a:r>
                        <a:rPr lang="en-US" altLang="zh-TW" sz="18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+ Efficientnetv2L</a:t>
                      </a:r>
                      <a:endParaRPr lang="zh-TW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Efficientnetv2L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+ Resnet50(retrain)</a:t>
                      </a:r>
                      <a:endParaRPr lang="zh-TW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Top1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</a:rPr>
                        <a:t>74.85%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</a:rPr>
                        <a:t>81.78%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</a:rPr>
                        <a:t>85.59%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effectLst/>
                          <a:latin typeface="+mn-lt"/>
                        </a:rPr>
                        <a:t>85.72%</a:t>
                      </a:r>
                      <a:endParaRPr lang="zh-TW" altLang="zh-TW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effectLst/>
                          <a:latin typeface="+mn-lt"/>
                        </a:rPr>
                        <a:t>85.63%</a:t>
                      </a:r>
                      <a:endParaRPr lang="zh-TW" altLang="zh-TW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0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Top5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</a:rPr>
                        <a:t>96.35%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</a:rPr>
                        <a:t>98.69%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</a:rPr>
                        <a:t>98.93%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effectLst/>
                          <a:latin typeface="+mn-lt"/>
                        </a:rPr>
                        <a:t>99.02%</a:t>
                      </a:r>
                      <a:endParaRPr lang="zh-TW" altLang="zh-TW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effectLst/>
                          <a:latin typeface="+mn-lt"/>
                        </a:rPr>
                        <a:t>98.96%</a:t>
                      </a:r>
                      <a:endParaRPr lang="zh-TW" altLang="zh-TW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4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Test top1</a:t>
                      </a:r>
                      <a:endParaRPr lang="zh-TW" altLang="en-US" b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</a:rPr>
                        <a:t>80.71%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</a:rPr>
                        <a:t>84.04%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effectLst/>
                          <a:latin typeface="+mn-lt"/>
                        </a:rPr>
                        <a:t>84.60%</a:t>
                      </a:r>
                      <a:endParaRPr lang="zh-TW" altLang="zh-TW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effectLst/>
                          <a:latin typeface="+mn-lt"/>
                        </a:rPr>
                        <a:t>84.43%</a:t>
                      </a:r>
                      <a:endParaRPr lang="zh-TW" altLang="zh-TW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5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+mn-ea"/>
                          <a:ea typeface="+mn-ea"/>
                        </a:rPr>
                        <a:t>預測一張照片時間</a:t>
                      </a:r>
                      <a:endParaRPr lang="en-US" altLang="zh-TW" b="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b="0" dirty="0">
                          <a:latin typeface="+mn-ea"/>
                          <a:ea typeface="+mn-ea"/>
                        </a:rPr>
                        <a:t>大約</a:t>
                      </a:r>
                      <a:r>
                        <a:rPr lang="en-US" altLang="zh-TW" b="0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</a:rPr>
                        <a:t>0.0128s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</a:rPr>
                        <a:t>0.0126s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effectLst/>
                          <a:latin typeface="+mn-lt"/>
                        </a:rPr>
                        <a:t>0.0158s</a:t>
                      </a:r>
                      <a:endParaRPr lang="zh-TW" altLang="zh-TW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>
                          <a:effectLst/>
                          <a:latin typeface="+mn-lt"/>
                        </a:rPr>
                        <a:t>0.0147s</a:t>
                      </a:r>
                      <a:endParaRPr lang="zh-TW" altLang="zh-TW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4110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8A265AA-F791-8B28-52B1-7DEF4326EC4A}"/>
              </a:ext>
            </a:extLst>
          </p:cNvPr>
          <p:cNvSpPr/>
          <p:nvPr/>
        </p:nvSpPr>
        <p:spPr>
          <a:xfrm>
            <a:off x="8039100" y="2867025"/>
            <a:ext cx="1819275" cy="1123950"/>
          </a:xfrm>
          <a:custGeom>
            <a:avLst/>
            <a:gdLst>
              <a:gd name="connsiteX0" fmla="*/ 0 w 1819275"/>
              <a:gd name="connsiteY0" fmla="*/ 0 h 1123950"/>
              <a:gd name="connsiteX1" fmla="*/ 642811 w 1819275"/>
              <a:gd name="connsiteY1" fmla="*/ 0 h 1123950"/>
              <a:gd name="connsiteX2" fmla="*/ 1194657 w 1819275"/>
              <a:gd name="connsiteY2" fmla="*/ 0 h 1123950"/>
              <a:gd name="connsiteX3" fmla="*/ 1819275 w 1819275"/>
              <a:gd name="connsiteY3" fmla="*/ 0 h 1123950"/>
              <a:gd name="connsiteX4" fmla="*/ 1819275 w 1819275"/>
              <a:gd name="connsiteY4" fmla="*/ 550736 h 1123950"/>
              <a:gd name="connsiteX5" fmla="*/ 1819275 w 1819275"/>
              <a:gd name="connsiteY5" fmla="*/ 1123950 h 1123950"/>
              <a:gd name="connsiteX6" fmla="*/ 1212850 w 1819275"/>
              <a:gd name="connsiteY6" fmla="*/ 1123950 h 1123950"/>
              <a:gd name="connsiteX7" fmla="*/ 661003 w 1819275"/>
              <a:gd name="connsiteY7" fmla="*/ 1123950 h 1123950"/>
              <a:gd name="connsiteX8" fmla="*/ 0 w 1819275"/>
              <a:gd name="connsiteY8" fmla="*/ 1123950 h 1123950"/>
              <a:gd name="connsiteX9" fmla="*/ 0 w 1819275"/>
              <a:gd name="connsiteY9" fmla="*/ 539496 h 1123950"/>
              <a:gd name="connsiteX10" fmla="*/ 0 w 1819275"/>
              <a:gd name="connsiteY10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123950" extrusionOk="0">
                <a:moveTo>
                  <a:pt x="0" y="0"/>
                </a:moveTo>
                <a:cubicBezTo>
                  <a:pt x="283120" y="334"/>
                  <a:pt x="368492" y="3719"/>
                  <a:pt x="642811" y="0"/>
                </a:cubicBezTo>
                <a:cubicBezTo>
                  <a:pt x="917130" y="-3719"/>
                  <a:pt x="994045" y="-27259"/>
                  <a:pt x="1194657" y="0"/>
                </a:cubicBezTo>
                <a:cubicBezTo>
                  <a:pt x="1395269" y="27259"/>
                  <a:pt x="1660871" y="16243"/>
                  <a:pt x="1819275" y="0"/>
                </a:cubicBezTo>
                <a:cubicBezTo>
                  <a:pt x="1804499" y="229576"/>
                  <a:pt x="1793461" y="313545"/>
                  <a:pt x="1819275" y="550736"/>
                </a:cubicBezTo>
                <a:cubicBezTo>
                  <a:pt x="1845089" y="787927"/>
                  <a:pt x="1800876" y="847365"/>
                  <a:pt x="1819275" y="1123950"/>
                </a:cubicBezTo>
                <a:cubicBezTo>
                  <a:pt x="1521820" y="1138256"/>
                  <a:pt x="1454446" y="1137814"/>
                  <a:pt x="1212850" y="1123950"/>
                </a:cubicBezTo>
                <a:cubicBezTo>
                  <a:pt x="971255" y="1110086"/>
                  <a:pt x="800558" y="1135407"/>
                  <a:pt x="661003" y="1123950"/>
                </a:cubicBezTo>
                <a:cubicBezTo>
                  <a:pt x="521448" y="1112493"/>
                  <a:pt x="178602" y="1149027"/>
                  <a:pt x="0" y="1123950"/>
                </a:cubicBezTo>
                <a:cubicBezTo>
                  <a:pt x="14666" y="841812"/>
                  <a:pt x="-20450" y="803253"/>
                  <a:pt x="0" y="539496"/>
                </a:cubicBezTo>
                <a:cubicBezTo>
                  <a:pt x="20450" y="275739"/>
                  <a:pt x="24603" y="19901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246154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13080A-4F8C-F86D-A253-2890E73D197A}"/>
              </a:ext>
            </a:extLst>
          </p:cNvPr>
          <p:cNvSpPr/>
          <p:nvPr/>
        </p:nvSpPr>
        <p:spPr>
          <a:xfrm>
            <a:off x="6096000" y="3990975"/>
            <a:ext cx="1819275" cy="489585"/>
          </a:xfrm>
          <a:custGeom>
            <a:avLst/>
            <a:gdLst>
              <a:gd name="connsiteX0" fmla="*/ 0 w 1819275"/>
              <a:gd name="connsiteY0" fmla="*/ 0 h 489585"/>
              <a:gd name="connsiteX1" fmla="*/ 642811 w 1819275"/>
              <a:gd name="connsiteY1" fmla="*/ 0 h 489585"/>
              <a:gd name="connsiteX2" fmla="*/ 1194657 w 1819275"/>
              <a:gd name="connsiteY2" fmla="*/ 0 h 489585"/>
              <a:gd name="connsiteX3" fmla="*/ 1819275 w 1819275"/>
              <a:gd name="connsiteY3" fmla="*/ 0 h 489585"/>
              <a:gd name="connsiteX4" fmla="*/ 1819275 w 1819275"/>
              <a:gd name="connsiteY4" fmla="*/ 489585 h 489585"/>
              <a:gd name="connsiteX5" fmla="*/ 1231043 w 1819275"/>
              <a:gd name="connsiteY5" fmla="*/ 489585 h 489585"/>
              <a:gd name="connsiteX6" fmla="*/ 588232 w 1819275"/>
              <a:gd name="connsiteY6" fmla="*/ 489585 h 489585"/>
              <a:gd name="connsiteX7" fmla="*/ 0 w 1819275"/>
              <a:gd name="connsiteY7" fmla="*/ 489585 h 489585"/>
              <a:gd name="connsiteX8" fmla="*/ 0 w 1819275"/>
              <a:gd name="connsiteY8" fmla="*/ 0 h 48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9275" h="489585" extrusionOk="0">
                <a:moveTo>
                  <a:pt x="0" y="0"/>
                </a:moveTo>
                <a:cubicBezTo>
                  <a:pt x="283120" y="334"/>
                  <a:pt x="368492" y="3719"/>
                  <a:pt x="642811" y="0"/>
                </a:cubicBezTo>
                <a:cubicBezTo>
                  <a:pt x="917130" y="-3719"/>
                  <a:pt x="994045" y="-27259"/>
                  <a:pt x="1194657" y="0"/>
                </a:cubicBezTo>
                <a:cubicBezTo>
                  <a:pt x="1395269" y="27259"/>
                  <a:pt x="1660871" y="16243"/>
                  <a:pt x="1819275" y="0"/>
                </a:cubicBezTo>
                <a:cubicBezTo>
                  <a:pt x="1811821" y="157815"/>
                  <a:pt x="1836955" y="380545"/>
                  <a:pt x="1819275" y="489585"/>
                </a:cubicBezTo>
                <a:cubicBezTo>
                  <a:pt x="1529181" y="502649"/>
                  <a:pt x="1461882" y="518074"/>
                  <a:pt x="1231043" y="489585"/>
                </a:cubicBezTo>
                <a:cubicBezTo>
                  <a:pt x="1000204" y="461096"/>
                  <a:pt x="729796" y="473859"/>
                  <a:pt x="588232" y="489585"/>
                </a:cubicBezTo>
                <a:cubicBezTo>
                  <a:pt x="446668" y="505311"/>
                  <a:pt x="162143" y="463926"/>
                  <a:pt x="0" y="489585"/>
                </a:cubicBezTo>
                <a:cubicBezTo>
                  <a:pt x="-5956" y="383857"/>
                  <a:pt x="12657" y="12519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246154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4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3967C-C74D-D65A-EB8C-91C6A352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53810"/>
            <a:ext cx="10178322" cy="760615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如果用小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 fine-tune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效果如何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AA537A-C5A7-F95B-88B1-902E5952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14425"/>
            <a:ext cx="10178322" cy="498779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由於補充資料集龐大，因此我想要試試如果每一個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張做為一個小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對之前訓練好的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會有什麼結果。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張圖片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(train:8000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val:2000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unfreeze(EFF: 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Xception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unfreeze(EFF: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Xception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freeze(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除了最後的全連接層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ACBCADF-9BC7-6159-E97E-F68872A2D898}"/>
              </a:ext>
            </a:extLst>
          </p:cNvPr>
          <p:cNvSpPr txBox="1"/>
          <p:nvPr/>
        </p:nvSpPr>
        <p:spPr>
          <a:xfrm>
            <a:off x="1251678" y="4978866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(Test)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EFF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層、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Xception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10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accuracy:83.81%</a:t>
            </a:r>
          </a:p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EFF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層、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Xception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3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accuracy:83.9%</a:t>
            </a:r>
          </a:p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 Freeze accuracy: 83.73%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391DA2-CB70-A859-3F6B-17A1AC470562}"/>
              </a:ext>
            </a:extLst>
          </p:cNvPr>
          <p:cNvSpPr txBox="1"/>
          <p:nvPr/>
        </p:nvSpPr>
        <p:spPr>
          <a:xfrm>
            <a:off x="5986275" y="5394364"/>
            <a:ext cx="423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可能跟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test data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本身資料不平衡有關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5A4BF7-30F6-9DCF-5437-FD2109CB1AF1}"/>
              </a:ext>
            </a:extLst>
          </p:cNvPr>
          <p:cNvSpPr txBox="1"/>
          <p:nvPr/>
        </p:nvSpPr>
        <p:spPr>
          <a:xfrm>
            <a:off x="5986274" y="5743575"/>
            <a:ext cx="454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也有可能跟小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dataset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本身抽取不太好有關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9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1FD32-C626-C9F6-40FF-D2ABB3D3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054" y="3429000"/>
            <a:ext cx="3422958" cy="1203819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謝謝聆聽</a:t>
            </a:r>
          </a:p>
        </p:txBody>
      </p:sp>
      <p:pic>
        <p:nvPicPr>
          <p:cNvPr id="5" name="內容版面配置區 4" descr="天使的臉 (實心填滿) 以實心填滿">
            <a:extLst>
              <a:ext uri="{FF2B5EF4-FFF2-40B4-BE49-F238E27FC236}">
                <a16:creationId xmlns:a16="http://schemas.microsoft.com/office/drawing/2014/main" id="{32D0267A-6FDB-890E-763C-ABC627833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2868" y="3317033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68666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E4848-C040-FDF3-6D12-892DCD16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Outline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65381B-A872-E926-8C73-EC71D7C14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78409"/>
            <a:ext cx="10178322" cy="2315297"/>
          </a:xfrm>
        </p:spPr>
        <p:txBody>
          <a:bodyPr/>
          <a:lstStyle/>
          <a:p>
            <a:r>
              <a:rPr lang="zh-TW" altLang="en-US" b="1" dirty="0">
                <a:latin typeface="+mn-ea"/>
              </a:rPr>
              <a:t>資料集</a:t>
            </a:r>
            <a:endParaRPr lang="en-US" altLang="zh-TW" b="1" dirty="0">
              <a:latin typeface="+mn-ea"/>
            </a:endParaRPr>
          </a:p>
          <a:p>
            <a:r>
              <a:rPr lang="zh-TW" altLang="en-US" b="1" dirty="0">
                <a:latin typeface="+mn-ea"/>
              </a:rPr>
              <a:t>資料前處理</a:t>
            </a:r>
            <a:endParaRPr lang="en-US" altLang="zh-TW" b="1" dirty="0">
              <a:latin typeface="+mn-ea"/>
            </a:endParaRPr>
          </a:p>
          <a:p>
            <a:r>
              <a:rPr lang="zh-TW" altLang="en-US" b="1" dirty="0">
                <a:latin typeface="+mn-ea"/>
              </a:rPr>
              <a:t>模型</a:t>
            </a:r>
            <a:endParaRPr lang="en-US" altLang="zh-TW" b="1" dirty="0">
              <a:latin typeface="+mn-ea"/>
            </a:endParaRPr>
          </a:p>
          <a:p>
            <a:r>
              <a:rPr lang="zh-TW" altLang="en-US" b="1" dirty="0">
                <a:latin typeface="+mn-ea"/>
              </a:rPr>
              <a:t>結果</a:t>
            </a:r>
            <a:endParaRPr lang="en-US" altLang="zh-TW" b="1" dirty="0">
              <a:latin typeface="+mn-ea"/>
            </a:endParaRPr>
          </a:p>
          <a:p>
            <a:r>
              <a:rPr lang="zh-TW" altLang="en-US" b="1" dirty="0">
                <a:latin typeface="+mn-ea"/>
              </a:rPr>
              <a:t>結果討論及比較</a:t>
            </a:r>
          </a:p>
        </p:txBody>
      </p:sp>
    </p:spTree>
    <p:extLst>
      <p:ext uri="{BB962C8B-B14F-4D97-AF65-F5344CB8AC3E}">
        <p14:creationId xmlns:p14="http://schemas.microsoft.com/office/powerpoint/2010/main" val="243354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3F3E7-D7B1-6C34-FD86-C3BDE501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9398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1322C-BDA2-491E-0616-8B398945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45029"/>
            <a:ext cx="10178322" cy="4834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整個專題中使用到了原始提供的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Raw data: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27903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8:2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分訓練集、驗證集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7002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筆小訓練集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(fine-tune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ED354A-305C-0EAF-EE11-79D7E7A7F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74" y="978408"/>
            <a:ext cx="2168866" cy="12366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D1826DA-F975-CDAC-9557-F21DB76FB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74" y="2215815"/>
            <a:ext cx="1907721" cy="190772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9DC78DE-6A94-97AD-2C68-A31B6568C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09" y="978408"/>
            <a:ext cx="1648821" cy="123661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6E3657C-42DC-EA26-192C-D1C8E346D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320" y="2215815"/>
            <a:ext cx="1907721" cy="190772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E456AE1-5E5D-078E-0A43-938257708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25" y="4118284"/>
            <a:ext cx="1752599" cy="175259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83F82FE-EE32-EF83-B9F8-893834ABBE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441" y="4128079"/>
            <a:ext cx="2061882" cy="17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E4617-0668-9EA4-6D1D-F420B738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76152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sz="44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FB8B8-F825-42B4-1DF6-DCB10483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27909"/>
            <a:ext cx="10178322" cy="465168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data generator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將所有照片做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resize(300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300)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augmentation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369686-D16C-218F-8884-49DB2708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75" y="2204061"/>
            <a:ext cx="7555321" cy="304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48B9D-44FE-194B-89F8-EF66FC51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609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EEDBF5-D276-02B0-7661-566DD52F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93075"/>
            <a:ext cx="10178322" cy="5216434"/>
          </a:xfrm>
        </p:spPr>
        <p:txBody>
          <a:bodyPr/>
          <a:lstStyle/>
          <a:p>
            <a:r>
              <a:rPr lang="zh-TW" altLang="en-US" dirty="0"/>
              <a:t>模型的部分我有試了以下幾組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2722F3D-6E90-655D-0FCB-E51D84AB7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45390"/>
              </p:ext>
            </p:extLst>
          </p:nvPr>
        </p:nvGraphicFramePr>
        <p:xfrm>
          <a:off x="1441541" y="1805644"/>
          <a:ext cx="979859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719">
                  <a:extLst>
                    <a:ext uri="{9D8B030D-6E8A-4147-A177-3AD203B41FA5}">
                      <a16:colId xmlns:a16="http://schemas.microsoft.com/office/drawing/2014/main" val="2211430490"/>
                    </a:ext>
                  </a:extLst>
                </a:gridCol>
                <a:gridCol w="1959719">
                  <a:extLst>
                    <a:ext uri="{9D8B030D-6E8A-4147-A177-3AD203B41FA5}">
                      <a16:colId xmlns:a16="http://schemas.microsoft.com/office/drawing/2014/main" val="1579812809"/>
                    </a:ext>
                  </a:extLst>
                </a:gridCol>
                <a:gridCol w="1959719">
                  <a:extLst>
                    <a:ext uri="{9D8B030D-6E8A-4147-A177-3AD203B41FA5}">
                      <a16:colId xmlns:a16="http://schemas.microsoft.com/office/drawing/2014/main" val="1547948536"/>
                    </a:ext>
                  </a:extLst>
                </a:gridCol>
                <a:gridCol w="1959719">
                  <a:extLst>
                    <a:ext uri="{9D8B030D-6E8A-4147-A177-3AD203B41FA5}">
                      <a16:colId xmlns:a16="http://schemas.microsoft.com/office/drawing/2014/main" val="1352292707"/>
                    </a:ext>
                  </a:extLst>
                </a:gridCol>
                <a:gridCol w="1959719">
                  <a:extLst>
                    <a:ext uri="{9D8B030D-6E8A-4147-A177-3AD203B41FA5}">
                      <a16:colId xmlns:a16="http://schemas.microsoft.com/office/drawing/2014/main" val="349591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Resnet101v2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Xception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Efficientnetv2L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Xception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+ Efficientnetv2L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Efficientnetv2L + Resnet50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80340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47E2558B-358D-1EF8-3AB2-3B8CF7276DF8}"/>
              </a:ext>
            </a:extLst>
          </p:cNvPr>
          <p:cNvGrpSpPr/>
          <p:nvPr/>
        </p:nvGrpSpPr>
        <p:grpSpPr>
          <a:xfrm>
            <a:off x="1576250" y="3074126"/>
            <a:ext cx="3405053" cy="3704758"/>
            <a:chOff x="6398623" y="365125"/>
            <a:chExt cx="4955177" cy="645730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DA382BE-C4A8-C6B6-6F92-733934F2D4F5}"/>
                </a:ext>
              </a:extLst>
            </p:cNvPr>
            <p:cNvSpPr/>
            <p:nvPr/>
          </p:nvSpPr>
          <p:spPr>
            <a:xfrm>
              <a:off x="7941873" y="365125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Input(300,300,3)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7BB3C91-2A02-7445-F3D6-032A916BA6DB}"/>
                </a:ext>
              </a:extLst>
            </p:cNvPr>
            <p:cNvSpPr/>
            <p:nvPr/>
          </p:nvSpPr>
          <p:spPr>
            <a:xfrm>
              <a:off x="6398623" y="1425507"/>
              <a:ext cx="1898469" cy="14129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/>
                <a:t>Xception</a:t>
              </a:r>
              <a:endParaRPr lang="zh-TW" altLang="en-US" sz="12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91844C8-374E-B1D7-3811-71BD42A6E914}"/>
                </a:ext>
              </a:extLst>
            </p:cNvPr>
            <p:cNvSpPr/>
            <p:nvPr/>
          </p:nvSpPr>
          <p:spPr>
            <a:xfrm>
              <a:off x="9455331" y="1425507"/>
              <a:ext cx="1898469" cy="14129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Efficientnetv2-L</a:t>
              </a:r>
              <a:endParaRPr lang="zh-TW" altLang="en-US" sz="12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1C08AF1-9D88-F831-5781-078D9812C4FB}"/>
                </a:ext>
              </a:extLst>
            </p:cNvPr>
            <p:cNvSpPr/>
            <p:nvPr/>
          </p:nvSpPr>
          <p:spPr>
            <a:xfrm>
              <a:off x="6398623" y="2997174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global avg pooling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9E7A079-5D9C-1A32-C2FE-A3DBD867D963}"/>
                </a:ext>
              </a:extLst>
            </p:cNvPr>
            <p:cNvSpPr/>
            <p:nvPr/>
          </p:nvSpPr>
          <p:spPr>
            <a:xfrm>
              <a:off x="9455330" y="2997174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global avg pooling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FB054BA-D70B-3B1A-98DE-ACF56CE231AC}"/>
                </a:ext>
              </a:extLst>
            </p:cNvPr>
            <p:cNvSpPr/>
            <p:nvPr/>
          </p:nvSpPr>
          <p:spPr>
            <a:xfrm>
              <a:off x="7941874" y="4095027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BN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A9501B1-098C-3B14-D13A-70D719174791}"/>
                </a:ext>
              </a:extLst>
            </p:cNvPr>
            <p:cNvSpPr/>
            <p:nvPr/>
          </p:nvSpPr>
          <p:spPr>
            <a:xfrm>
              <a:off x="7941874" y="4558250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dense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8AAAA47-11F1-E227-CE4D-AEAA40649CEF}"/>
                </a:ext>
              </a:extLst>
            </p:cNvPr>
            <p:cNvSpPr/>
            <p:nvPr/>
          </p:nvSpPr>
          <p:spPr>
            <a:xfrm>
              <a:off x="7941874" y="5016710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dropout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886D81-C12F-F9D5-4821-B978C50D2FC5}"/>
                </a:ext>
              </a:extLst>
            </p:cNvPr>
            <p:cNvSpPr/>
            <p:nvPr/>
          </p:nvSpPr>
          <p:spPr>
            <a:xfrm>
              <a:off x="7941874" y="5475170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BN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DF42DF2-295C-24FC-DCD6-E3D887E48E1E}"/>
                </a:ext>
              </a:extLst>
            </p:cNvPr>
            <p:cNvSpPr/>
            <p:nvPr/>
          </p:nvSpPr>
          <p:spPr>
            <a:xfrm>
              <a:off x="7941874" y="5933057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dense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14A02B2-09F5-4DC3-E8E4-561BD00942FF}"/>
                </a:ext>
              </a:extLst>
            </p:cNvPr>
            <p:cNvSpPr/>
            <p:nvPr/>
          </p:nvSpPr>
          <p:spPr>
            <a:xfrm>
              <a:off x="7941873" y="6395707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output(50,1)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CE609F16-945B-C5F2-B68C-42390C230871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 flipH="1">
              <a:off x="7347858" y="791845"/>
              <a:ext cx="1543250" cy="633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3ADF7688-2CA9-2270-E033-CF26CCE4A066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>
              <a:off x="8891108" y="791845"/>
              <a:ext cx="1513458" cy="633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3A6A472F-13B4-B48E-F693-15E3BB7BB1ED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7347858" y="2838472"/>
              <a:ext cx="0" cy="158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0860E88E-EF65-6EC9-BAB7-B3349800E5AF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flipH="1">
              <a:off x="10404565" y="2838472"/>
              <a:ext cx="1" cy="158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CD9C2686-3D9C-4F8C-A0A9-E960BC2D712E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7347858" y="3423894"/>
              <a:ext cx="1543251" cy="671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A5460394-9ABE-A3CE-AA7A-2A0F6785D9C9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 flipH="1">
              <a:off x="8891109" y="3423894"/>
              <a:ext cx="1513456" cy="671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78BF85D-0897-E434-DE9C-6EBD45A60DAF}"/>
                </a:ext>
              </a:extLst>
            </p:cNvPr>
            <p:cNvSpPr txBox="1"/>
            <p:nvPr/>
          </p:nvSpPr>
          <p:spPr>
            <a:xfrm>
              <a:off x="8198754" y="3517672"/>
              <a:ext cx="1384705" cy="313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C00000"/>
                  </a:solidFill>
                </a:rPr>
                <a:t>concatenate</a:t>
              </a:r>
              <a:endParaRPr lang="zh-TW" alt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15FB3C62-1C4E-F786-CA34-A903CF0E050D}"/>
              </a:ext>
            </a:extLst>
          </p:cNvPr>
          <p:cNvGrpSpPr/>
          <p:nvPr/>
        </p:nvGrpSpPr>
        <p:grpSpPr>
          <a:xfrm>
            <a:off x="8137875" y="3071132"/>
            <a:ext cx="3405053" cy="3704758"/>
            <a:chOff x="6398623" y="365125"/>
            <a:chExt cx="4955177" cy="6457302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13210D1-69BB-53B1-27E1-C72D894B7888}"/>
                </a:ext>
              </a:extLst>
            </p:cNvPr>
            <p:cNvSpPr/>
            <p:nvPr/>
          </p:nvSpPr>
          <p:spPr>
            <a:xfrm>
              <a:off x="7941873" y="365125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Input(300,300,3)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0FE159F-B85B-017E-F4BC-BE4A95CA90F6}"/>
                </a:ext>
              </a:extLst>
            </p:cNvPr>
            <p:cNvSpPr/>
            <p:nvPr/>
          </p:nvSpPr>
          <p:spPr>
            <a:xfrm>
              <a:off x="6398623" y="1425507"/>
              <a:ext cx="1898469" cy="14129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Resnet50</a:t>
              </a:r>
              <a:endParaRPr lang="zh-TW" altLang="en-US" sz="12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2BE5B69-E63E-554B-6F8C-9EE716A3AD58}"/>
                </a:ext>
              </a:extLst>
            </p:cNvPr>
            <p:cNvSpPr/>
            <p:nvPr/>
          </p:nvSpPr>
          <p:spPr>
            <a:xfrm>
              <a:off x="9455331" y="1425507"/>
              <a:ext cx="1898469" cy="14129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Efficientnetv2-L</a:t>
              </a:r>
              <a:endParaRPr lang="zh-TW" altLang="en-US" sz="1200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FF08853-DEFF-EFE1-0F83-A9C96DD7569F}"/>
                </a:ext>
              </a:extLst>
            </p:cNvPr>
            <p:cNvSpPr/>
            <p:nvPr/>
          </p:nvSpPr>
          <p:spPr>
            <a:xfrm>
              <a:off x="6398623" y="2997174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global avg pooling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0A00CB1-DF8F-AA1A-BD57-E537D16894D8}"/>
                </a:ext>
              </a:extLst>
            </p:cNvPr>
            <p:cNvSpPr/>
            <p:nvPr/>
          </p:nvSpPr>
          <p:spPr>
            <a:xfrm>
              <a:off x="9455330" y="2997174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global avg pooling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CDB0B80-605E-0D62-88CE-6A2B8DB28288}"/>
                </a:ext>
              </a:extLst>
            </p:cNvPr>
            <p:cNvSpPr/>
            <p:nvPr/>
          </p:nvSpPr>
          <p:spPr>
            <a:xfrm>
              <a:off x="7941874" y="4095027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BN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8A71706-8BB1-E5AF-6C7C-1FDBEA00A41A}"/>
                </a:ext>
              </a:extLst>
            </p:cNvPr>
            <p:cNvSpPr/>
            <p:nvPr/>
          </p:nvSpPr>
          <p:spPr>
            <a:xfrm>
              <a:off x="7941874" y="4558250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dense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A925874-CB10-649A-967F-FAB116EC1543}"/>
                </a:ext>
              </a:extLst>
            </p:cNvPr>
            <p:cNvSpPr/>
            <p:nvPr/>
          </p:nvSpPr>
          <p:spPr>
            <a:xfrm>
              <a:off x="7941874" y="5016710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dropout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24F6060-D8B7-9C9F-574D-215C5A88E13E}"/>
                </a:ext>
              </a:extLst>
            </p:cNvPr>
            <p:cNvSpPr/>
            <p:nvPr/>
          </p:nvSpPr>
          <p:spPr>
            <a:xfrm>
              <a:off x="7941874" y="5475170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BN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ECCDCC4-F13E-8342-E5D9-AA7EB1F52E9A}"/>
                </a:ext>
              </a:extLst>
            </p:cNvPr>
            <p:cNvSpPr/>
            <p:nvPr/>
          </p:nvSpPr>
          <p:spPr>
            <a:xfrm>
              <a:off x="7941874" y="5933057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dense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5A87D7C-46CA-D481-6104-672F15DF06D1}"/>
                </a:ext>
              </a:extLst>
            </p:cNvPr>
            <p:cNvSpPr/>
            <p:nvPr/>
          </p:nvSpPr>
          <p:spPr>
            <a:xfrm>
              <a:off x="7941873" y="6395707"/>
              <a:ext cx="1898469" cy="4267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output(50,1)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F1720C72-E3AE-BCDB-5A76-72B85C371313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 flipH="1">
              <a:off x="7347858" y="791845"/>
              <a:ext cx="1543250" cy="633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0AD984B5-C17C-D7C9-3059-96FD64FF80C6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>
              <a:off x="8891108" y="791845"/>
              <a:ext cx="1513458" cy="633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3242DDB-46B8-5F32-D0F1-D0CCCEFDDF1A}"/>
                </a:ext>
              </a:extLst>
            </p:cNvPr>
            <p:cNvCxnSpPr>
              <a:cxnSpLocks/>
              <a:stCxn id="44" idx="2"/>
              <a:endCxn id="46" idx="0"/>
            </p:cNvCxnSpPr>
            <p:nvPr/>
          </p:nvCxnSpPr>
          <p:spPr>
            <a:xfrm>
              <a:off x="7347858" y="2838472"/>
              <a:ext cx="0" cy="158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5D040F94-6BEF-BB07-4ABE-1BF74955150C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 flipH="1">
              <a:off x="10404565" y="2838472"/>
              <a:ext cx="1" cy="158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B444B12D-C4CA-1374-2AEA-DCB72FFD6FEB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>
            <a:xfrm>
              <a:off x="7347858" y="3423894"/>
              <a:ext cx="1543251" cy="671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8BAAAB95-073F-349B-70CC-7C5F8EDFC2FF}"/>
                </a:ext>
              </a:extLst>
            </p:cNvPr>
            <p:cNvCxnSpPr>
              <a:stCxn id="47" idx="2"/>
              <a:endCxn id="48" idx="0"/>
            </p:cNvCxnSpPr>
            <p:nvPr/>
          </p:nvCxnSpPr>
          <p:spPr>
            <a:xfrm flipH="1">
              <a:off x="8891109" y="3423894"/>
              <a:ext cx="1513456" cy="671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B212A5CD-8697-E4C4-8733-BEA655C9F504}"/>
                </a:ext>
              </a:extLst>
            </p:cNvPr>
            <p:cNvSpPr txBox="1"/>
            <p:nvPr/>
          </p:nvSpPr>
          <p:spPr>
            <a:xfrm>
              <a:off x="8198754" y="3517672"/>
              <a:ext cx="1384705" cy="313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C00000"/>
                  </a:solidFill>
                </a:rPr>
                <a:t>concatenate</a:t>
              </a:r>
              <a:endParaRPr lang="zh-TW" alt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80CCE52D-0F6F-8B94-F043-03E7250CEF6A}"/>
              </a:ext>
            </a:extLst>
          </p:cNvPr>
          <p:cNvCxnSpPr>
            <a:endCxn id="23" idx="0"/>
          </p:cNvCxnSpPr>
          <p:nvPr/>
        </p:nvCxnSpPr>
        <p:spPr>
          <a:xfrm flipH="1">
            <a:off x="3289012" y="2445724"/>
            <a:ext cx="4961691" cy="62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E2A9162-A6A2-B6F9-5345-578A4E6749A2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850637" y="2414240"/>
            <a:ext cx="437400" cy="65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1A4FDC66-6C17-ED08-5369-C8883254B32D}"/>
              </a:ext>
            </a:extLst>
          </p:cNvPr>
          <p:cNvSpPr/>
          <p:nvPr/>
        </p:nvSpPr>
        <p:spPr>
          <a:xfrm>
            <a:off x="1301358" y="2936373"/>
            <a:ext cx="4049486" cy="3904287"/>
          </a:xfrm>
          <a:custGeom>
            <a:avLst/>
            <a:gdLst>
              <a:gd name="connsiteX0" fmla="*/ 0 w 4049486"/>
              <a:gd name="connsiteY0" fmla="*/ 0 h 3904287"/>
              <a:gd name="connsiteX1" fmla="*/ 634419 w 4049486"/>
              <a:gd name="connsiteY1" fmla="*/ 0 h 3904287"/>
              <a:gd name="connsiteX2" fmla="*/ 1268839 w 4049486"/>
              <a:gd name="connsiteY2" fmla="*/ 0 h 3904287"/>
              <a:gd name="connsiteX3" fmla="*/ 1943753 w 4049486"/>
              <a:gd name="connsiteY3" fmla="*/ 0 h 3904287"/>
              <a:gd name="connsiteX4" fmla="*/ 2537678 w 4049486"/>
              <a:gd name="connsiteY4" fmla="*/ 0 h 3904287"/>
              <a:gd name="connsiteX5" fmla="*/ 3253087 w 4049486"/>
              <a:gd name="connsiteY5" fmla="*/ 0 h 3904287"/>
              <a:gd name="connsiteX6" fmla="*/ 4049486 w 4049486"/>
              <a:gd name="connsiteY6" fmla="*/ 0 h 3904287"/>
              <a:gd name="connsiteX7" fmla="*/ 4049486 w 4049486"/>
              <a:gd name="connsiteY7" fmla="*/ 689757 h 3904287"/>
              <a:gd name="connsiteX8" fmla="*/ 4049486 w 4049486"/>
              <a:gd name="connsiteY8" fmla="*/ 1223343 h 3904287"/>
              <a:gd name="connsiteX9" fmla="*/ 4049486 w 4049486"/>
              <a:gd name="connsiteY9" fmla="*/ 1874058 h 3904287"/>
              <a:gd name="connsiteX10" fmla="*/ 4049486 w 4049486"/>
              <a:gd name="connsiteY10" fmla="*/ 2407644 h 3904287"/>
              <a:gd name="connsiteX11" fmla="*/ 4049486 w 4049486"/>
              <a:gd name="connsiteY11" fmla="*/ 3136444 h 3904287"/>
              <a:gd name="connsiteX12" fmla="*/ 4049486 w 4049486"/>
              <a:gd name="connsiteY12" fmla="*/ 3904287 h 3904287"/>
              <a:gd name="connsiteX13" fmla="*/ 3293582 w 4049486"/>
              <a:gd name="connsiteY13" fmla="*/ 3904287 h 3904287"/>
              <a:gd name="connsiteX14" fmla="*/ 2699657 w 4049486"/>
              <a:gd name="connsiteY14" fmla="*/ 3904287 h 3904287"/>
              <a:gd name="connsiteX15" fmla="*/ 1943753 w 4049486"/>
              <a:gd name="connsiteY15" fmla="*/ 3904287 h 3904287"/>
              <a:gd name="connsiteX16" fmla="*/ 1349829 w 4049486"/>
              <a:gd name="connsiteY16" fmla="*/ 3904287 h 3904287"/>
              <a:gd name="connsiteX17" fmla="*/ 715409 w 4049486"/>
              <a:gd name="connsiteY17" fmla="*/ 3904287 h 3904287"/>
              <a:gd name="connsiteX18" fmla="*/ 0 w 4049486"/>
              <a:gd name="connsiteY18" fmla="*/ 3904287 h 3904287"/>
              <a:gd name="connsiteX19" fmla="*/ 0 w 4049486"/>
              <a:gd name="connsiteY19" fmla="*/ 3175487 h 3904287"/>
              <a:gd name="connsiteX20" fmla="*/ 0 w 4049486"/>
              <a:gd name="connsiteY20" fmla="*/ 2485729 h 3904287"/>
              <a:gd name="connsiteX21" fmla="*/ 0 w 4049486"/>
              <a:gd name="connsiteY21" fmla="*/ 1795972 h 3904287"/>
              <a:gd name="connsiteX22" fmla="*/ 0 w 4049486"/>
              <a:gd name="connsiteY22" fmla="*/ 1067172 h 3904287"/>
              <a:gd name="connsiteX23" fmla="*/ 0 w 4049486"/>
              <a:gd name="connsiteY23" fmla="*/ 0 h 390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9486" h="3904287" extrusionOk="0">
                <a:moveTo>
                  <a:pt x="0" y="0"/>
                </a:moveTo>
                <a:cubicBezTo>
                  <a:pt x="224669" y="17539"/>
                  <a:pt x="341898" y="23085"/>
                  <a:pt x="634419" y="0"/>
                </a:cubicBezTo>
                <a:cubicBezTo>
                  <a:pt x="926940" y="-23085"/>
                  <a:pt x="985954" y="12275"/>
                  <a:pt x="1268839" y="0"/>
                </a:cubicBezTo>
                <a:cubicBezTo>
                  <a:pt x="1551724" y="-12275"/>
                  <a:pt x="1635746" y="21758"/>
                  <a:pt x="1943753" y="0"/>
                </a:cubicBezTo>
                <a:cubicBezTo>
                  <a:pt x="2251760" y="-21758"/>
                  <a:pt x="2327950" y="6919"/>
                  <a:pt x="2537678" y="0"/>
                </a:cubicBezTo>
                <a:cubicBezTo>
                  <a:pt x="2747407" y="-6919"/>
                  <a:pt x="2967061" y="-8475"/>
                  <a:pt x="3253087" y="0"/>
                </a:cubicBezTo>
                <a:cubicBezTo>
                  <a:pt x="3539113" y="8475"/>
                  <a:pt x="3737263" y="-37746"/>
                  <a:pt x="4049486" y="0"/>
                </a:cubicBezTo>
                <a:cubicBezTo>
                  <a:pt x="4063193" y="306081"/>
                  <a:pt x="4026509" y="380231"/>
                  <a:pt x="4049486" y="689757"/>
                </a:cubicBezTo>
                <a:cubicBezTo>
                  <a:pt x="4072463" y="999283"/>
                  <a:pt x="4034613" y="1004796"/>
                  <a:pt x="4049486" y="1223343"/>
                </a:cubicBezTo>
                <a:cubicBezTo>
                  <a:pt x="4064359" y="1441890"/>
                  <a:pt x="4018158" y="1603234"/>
                  <a:pt x="4049486" y="1874058"/>
                </a:cubicBezTo>
                <a:cubicBezTo>
                  <a:pt x="4080814" y="2144882"/>
                  <a:pt x="4055531" y="2275891"/>
                  <a:pt x="4049486" y="2407644"/>
                </a:cubicBezTo>
                <a:cubicBezTo>
                  <a:pt x="4043441" y="2539397"/>
                  <a:pt x="4050203" y="2933137"/>
                  <a:pt x="4049486" y="3136444"/>
                </a:cubicBezTo>
                <a:cubicBezTo>
                  <a:pt x="4048769" y="3339751"/>
                  <a:pt x="4036939" y="3559643"/>
                  <a:pt x="4049486" y="3904287"/>
                </a:cubicBezTo>
                <a:cubicBezTo>
                  <a:pt x="3806492" y="3892382"/>
                  <a:pt x="3574067" y="3925140"/>
                  <a:pt x="3293582" y="3904287"/>
                </a:cubicBezTo>
                <a:cubicBezTo>
                  <a:pt x="3013097" y="3883434"/>
                  <a:pt x="2945866" y="3886868"/>
                  <a:pt x="2699657" y="3904287"/>
                </a:cubicBezTo>
                <a:cubicBezTo>
                  <a:pt x="2453448" y="3921706"/>
                  <a:pt x="2160338" y="3871490"/>
                  <a:pt x="1943753" y="3904287"/>
                </a:cubicBezTo>
                <a:cubicBezTo>
                  <a:pt x="1727168" y="3937084"/>
                  <a:pt x="1469919" y="3925397"/>
                  <a:pt x="1349829" y="3904287"/>
                </a:cubicBezTo>
                <a:cubicBezTo>
                  <a:pt x="1229739" y="3883177"/>
                  <a:pt x="885898" y="3909866"/>
                  <a:pt x="715409" y="3904287"/>
                </a:cubicBezTo>
                <a:cubicBezTo>
                  <a:pt x="544920" y="3898708"/>
                  <a:pt x="208275" y="3889475"/>
                  <a:pt x="0" y="3904287"/>
                </a:cubicBezTo>
                <a:cubicBezTo>
                  <a:pt x="-8651" y="3577945"/>
                  <a:pt x="-8174" y="3406904"/>
                  <a:pt x="0" y="3175487"/>
                </a:cubicBezTo>
                <a:cubicBezTo>
                  <a:pt x="8174" y="2944070"/>
                  <a:pt x="5772" y="2690332"/>
                  <a:pt x="0" y="2485729"/>
                </a:cubicBezTo>
                <a:cubicBezTo>
                  <a:pt x="-5772" y="2281126"/>
                  <a:pt x="28387" y="2109369"/>
                  <a:pt x="0" y="1795972"/>
                </a:cubicBezTo>
                <a:cubicBezTo>
                  <a:pt x="-28387" y="1482575"/>
                  <a:pt x="12600" y="1339175"/>
                  <a:pt x="0" y="1067172"/>
                </a:cubicBezTo>
                <a:cubicBezTo>
                  <a:pt x="-12600" y="795169"/>
                  <a:pt x="29191" y="29952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6516559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內容版面配置區 4">
            <a:extLst>
              <a:ext uri="{FF2B5EF4-FFF2-40B4-BE49-F238E27FC236}">
                <a16:creationId xmlns:a16="http://schemas.microsoft.com/office/drawing/2014/main" id="{7C1FED40-6E22-1259-AC70-7D864C01F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709" y="1268686"/>
            <a:ext cx="5015800" cy="5216434"/>
          </a:xfrm>
          <a:prstGeom prst="rect">
            <a:avLst/>
          </a:prstGeom>
          <a:ln w="127000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214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08FB0-6D78-FCD2-F56B-931E9E32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1981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-UNFREEZE LAYERS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14B92-90CE-6D19-AFB6-88463BBE5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702" y="5102873"/>
            <a:ext cx="10178322" cy="1540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另外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兩邊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(EFF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Xception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unfreeze 15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Freeze</a:t>
            </a:r>
          </a:p>
          <a:p>
            <a:pPr marL="0" indent="0">
              <a:buNone/>
            </a:pPr>
            <a:r>
              <a:rPr lang="zh-TW" altLang="en-US" sz="18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不過效果都不太好</a:t>
            </a:r>
            <a:endParaRPr lang="zh-TW" altLang="en-US" sz="1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83C7C8-0B8A-D41A-6D10-731B787B3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78" y="1184365"/>
            <a:ext cx="4385380" cy="3122471"/>
          </a:xfrm>
          <a:prstGeom prst="rect">
            <a:avLst/>
          </a:prstGeom>
          <a:ln w="127000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2937AFF-CCAD-0F5F-B32E-15E6CABF7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2384"/>
            <a:ext cx="5604143" cy="3120490"/>
          </a:xfrm>
          <a:prstGeom prst="rect">
            <a:avLst/>
          </a:prstGeom>
          <a:ln w="127000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7A233D0-5726-2428-C17E-5134772A99B6}"/>
              </a:ext>
            </a:extLst>
          </p:cNvPr>
          <p:cNvSpPr txBox="1"/>
          <p:nvPr/>
        </p:nvSpPr>
        <p:spPr>
          <a:xfrm>
            <a:off x="3253671" y="4659086"/>
            <a:ext cx="8446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主要設置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EFF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層、</a:t>
            </a:r>
            <a:r>
              <a:rPr lang="en-US" altLang="zh-TW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Xception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10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869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CC93A-6FCB-1D18-F2CD-3EBEF9F7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021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參數設置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D125A0-746E-B6C8-2D8E-D10EA66D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3407"/>
            <a:ext cx="4844322" cy="262128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64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rate: 0.01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epoch: 20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decay epochs: 5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decay factor: 0.1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function: categorical cross-entropy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Optimizer: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Nadam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A009EFF-1676-2B0D-B2BA-914B7F6682BD}"/>
              </a:ext>
            </a:extLst>
          </p:cNvPr>
          <p:cNvSpPr txBox="1"/>
          <p:nvPr/>
        </p:nvSpPr>
        <p:spPr>
          <a:xfrm>
            <a:off x="6096000" y="382384"/>
            <a:ext cx="5695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Nadam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(Nesterov-accelerated Adaptive Moment Estimation)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D70BD7-AF4F-0A5A-B89F-A36FB2DF8856}"/>
              </a:ext>
            </a:extLst>
          </p:cNvPr>
          <p:cNvSpPr/>
          <p:nvPr/>
        </p:nvSpPr>
        <p:spPr>
          <a:xfrm>
            <a:off x="6096000" y="252548"/>
            <a:ext cx="5730241" cy="4389121"/>
          </a:xfrm>
          <a:custGeom>
            <a:avLst/>
            <a:gdLst>
              <a:gd name="connsiteX0" fmla="*/ 0 w 5730241"/>
              <a:gd name="connsiteY0" fmla="*/ 0 h 4389121"/>
              <a:gd name="connsiteX1" fmla="*/ 636693 w 5730241"/>
              <a:gd name="connsiteY1" fmla="*/ 0 h 4389121"/>
              <a:gd name="connsiteX2" fmla="*/ 1330689 w 5730241"/>
              <a:gd name="connsiteY2" fmla="*/ 0 h 4389121"/>
              <a:gd name="connsiteX3" fmla="*/ 2081988 w 5730241"/>
              <a:gd name="connsiteY3" fmla="*/ 0 h 4389121"/>
              <a:gd name="connsiteX4" fmla="*/ 2546774 w 5730241"/>
              <a:gd name="connsiteY4" fmla="*/ 0 h 4389121"/>
              <a:gd name="connsiteX5" fmla="*/ 3011560 w 5730241"/>
              <a:gd name="connsiteY5" fmla="*/ 0 h 4389121"/>
              <a:gd name="connsiteX6" fmla="*/ 3590951 w 5730241"/>
              <a:gd name="connsiteY6" fmla="*/ 0 h 4389121"/>
              <a:gd name="connsiteX7" fmla="*/ 4113040 w 5730241"/>
              <a:gd name="connsiteY7" fmla="*/ 0 h 4389121"/>
              <a:gd name="connsiteX8" fmla="*/ 4749733 w 5730241"/>
              <a:gd name="connsiteY8" fmla="*/ 0 h 4389121"/>
              <a:gd name="connsiteX9" fmla="*/ 5730241 w 5730241"/>
              <a:gd name="connsiteY9" fmla="*/ 0 h 4389121"/>
              <a:gd name="connsiteX10" fmla="*/ 5730241 w 5730241"/>
              <a:gd name="connsiteY10" fmla="*/ 714800 h 4389121"/>
              <a:gd name="connsiteX11" fmla="*/ 5730241 w 5730241"/>
              <a:gd name="connsiteY11" fmla="*/ 1429599 h 4389121"/>
              <a:gd name="connsiteX12" fmla="*/ 5730241 w 5730241"/>
              <a:gd name="connsiteY12" fmla="*/ 2144399 h 4389121"/>
              <a:gd name="connsiteX13" fmla="*/ 5730241 w 5730241"/>
              <a:gd name="connsiteY13" fmla="*/ 2639743 h 4389121"/>
              <a:gd name="connsiteX14" fmla="*/ 5730241 w 5730241"/>
              <a:gd name="connsiteY14" fmla="*/ 3266760 h 4389121"/>
              <a:gd name="connsiteX15" fmla="*/ 5730241 w 5730241"/>
              <a:gd name="connsiteY15" fmla="*/ 4389121 h 4389121"/>
              <a:gd name="connsiteX16" fmla="*/ 4978943 w 5730241"/>
              <a:gd name="connsiteY16" fmla="*/ 4389121 h 4389121"/>
              <a:gd name="connsiteX17" fmla="*/ 4284947 w 5730241"/>
              <a:gd name="connsiteY17" fmla="*/ 4389121 h 4389121"/>
              <a:gd name="connsiteX18" fmla="*/ 3590951 w 5730241"/>
              <a:gd name="connsiteY18" fmla="*/ 4389121 h 4389121"/>
              <a:gd name="connsiteX19" fmla="*/ 2839653 w 5730241"/>
              <a:gd name="connsiteY19" fmla="*/ 4389121 h 4389121"/>
              <a:gd name="connsiteX20" fmla="*/ 2260262 w 5730241"/>
              <a:gd name="connsiteY20" fmla="*/ 4389121 h 4389121"/>
              <a:gd name="connsiteX21" fmla="*/ 1680871 w 5730241"/>
              <a:gd name="connsiteY21" fmla="*/ 4389121 h 4389121"/>
              <a:gd name="connsiteX22" fmla="*/ 986875 w 5730241"/>
              <a:gd name="connsiteY22" fmla="*/ 4389121 h 4389121"/>
              <a:gd name="connsiteX23" fmla="*/ 0 w 5730241"/>
              <a:gd name="connsiteY23" fmla="*/ 4389121 h 4389121"/>
              <a:gd name="connsiteX24" fmla="*/ 0 w 5730241"/>
              <a:gd name="connsiteY24" fmla="*/ 3805995 h 4389121"/>
              <a:gd name="connsiteX25" fmla="*/ 0 w 5730241"/>
              <a:gd name="connsiteY25" fmla="*/ 3222869 h 4389121"/>
              <a:gd name="connsiteX26" fmla="*/ 0 w 5730241"/>
              <a:gd name="connsiteY26" fmla="*/ 2551960 h 4389121"/>
              <a:gd name="connsiteX27" fmla="*/ 0 w 5730241"/>
              <a:gd name="connsiteY27" fmla="*/ 2012725 h 4389121"/>
              <a:gd name="connsiteX28" fmla="*/ 0 w 5730241"/>
              <a:gd name="connsiteY28" fmla="*/ 1473491 h 4389121"/>
              <a:gd name="connsiteX29" fmla="*/ 0 w 5730241"/>
              <a:gd name="connsiteY29" fmla="*/ 846473 h 4389121"/>
              <a:gd name="connsiteX30" fmla="*/ 0 w 5730241"/>
              <a:gd name="connsiteY30" fmla="*/ 0 h 4389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730241" h="4389121" extrusionOk="0">
                <a:moveTo>
                  <a:pt x="0" y="0"/>
                </a:moveTo>
                <a:cubicBezTo>
                  <a:pt x="205452" y="-12876"/>
                  <a:pt x="354932" y="25423"/>
                  <a:pt x="636693" y="0"/>
                </a:cubicBezTo>
                <a:cubicBezTo>
                  <a:pt x="918454" y="-25423"/>
                  <a:pt x="1006845" y="3336"/>
                  <a:pt x="1330689" y="0"/>
                </a:cubicBezTo>
                <a:cubicBezTo>
                  <a:pt x="1654533" y="-3336"/>
                  <a:pt x="1842655" y="-24558"/>
                  <a:pt x="2081988" y="0"/>
                </a:cubicBezTo>
                <a:cubicBezTo>
                  <a:pt x="2321321" y="24558"/>
                  <a:pt x="2354158" y="8361"/>
                  <a:pt x="2546774" y="0"/>
                </a:cubicBezTo>
                <a:cubicBezTo>
                  <a:pt x="2739390" y="-8361"/>
                  <a:pt x="2798926" y="-11323"/>
                  <a:pt x="3011560" y="0"/>
                </a:cubicBezTo>
                <a:cubicBezTo>
                  <a:pt x="3224194" y="11323"/>
                  <a:pt x="3332323" y="-1066"/>
                  <a:pt x="3590951" y="0"/>
                </a:cubicBezTo>
                <a:cubicBezTo>
                  <a:pt x="3849579" y="1066"/>
                  <a:pt x="3952709" y="-6472"/>
                  <a:pt x="4113040" y="0"/>
                </a:cubicBezTo>
                <a:cubicBezTo>
                  <a:pt x="4273371" y="6472"/>
                  <a:pt x="4566820" y="-28197"/>
                  <a:pt x="4749733" y="0"/>
                </a:cubicBezTo>
                <a:cubicBezTo>
                  <a:pt x="4932646" y="28197"/>
                  <a:pt x="5263372" y="-13192"/>
                  <a:pt x="5730241" y="0"/>
                </a:cubicBezTo>
                <a:cubicBezTo>
                  <a:pt x="5759766" y="163986"/>
                  <a:pt x="5705858" y="370964"/>
                  <a:pt x="5730241" y="714800"/>
                </a:cubicBezTo>
                <a:cubicBezTo>
                  <a:pt x="5754624" y="1058636"/>
                  <a:pt x="5700570" y="1241084"/>
                  <a:pt x="5730241" y="1429599"/>
                </a:cubicBezTo>
                <a:cubicBezTo>
                  <a:pt x="5759912" y="1618114"/>
                  <a:pt x="5740139" y="1916439"/>
                  <a:pt x="5730241" y="2144399"/>
                </a:cubicBezTo>
                <a:cubicBezTo>
                  <a:pt x="5720343" y="2372359"/>
                  <a:pt x="5743372" y="2416039"/>
                  <a:pt x="5730241" y="2639743"/>
                </a:cubicBezTo>
                <a:cubicBezTo>
                  <a:pt x="5717110" y="2863447"/>
                  <a:pt x="5736568" y="3127496"/>
                  <a:pt x="5730241" y="3266760"/>
                </a:cubicBezTo>
                <a:cubicBezTo>
                  <a:pt x="5723914" y="3406024"/>
                  <a:pt x="5759187" y="4149498"/>
                  <a:pt x="5730241" y="4389121"/>
                </a:cubicBezTo>
                <a:cubicBezTo>
                  <a:pt x="5382978" y="4354923"/>
                  <a:pt x="5234655" y="4422734"/>
                  <a:pt x="4978943" y="4389121"/>
                </a:cubicBezTo>
                <a:cubicBezTo>
                  <a:pt x="4723231" y="4355508"/>
                  <a:pt x="4438778" y="4406935"/>
                  <a:pt x="4284947" y="4389121"/>
                </a:cubicBezTo>
                <a:cubicBezTo>
                  <a:pt x="4131116" y="4371307"/>
                  <a:pt x="3816324" y="4363996"/>
                  <a:pt x="3590951" y="4389121"/>
                </a:cubicBezTo>
                <a:cubicBezTo>
                  <a:pt x="3365578" y="4414246"/>
                  <a:pt x="3089332" y="4357129"/>
                  <a:pt x="2839653" y="4389121"/>
                </a:cubicBezTo>
                <a:cubicBezTo>
                  <a:pt x="2589974" y="4421113"/>
                  <a:pt x="2439925" y="4387536"/>
                  <a:pt x="2260262" y="4389121"/>
                </a:cubicBezTo>
                <a:cubicBezTo>
                  <a:pt x="2080599" y="4390706"/>
                  <a:pt x="1886586" y="4374336"/>
                  <a:pt x="1680871" y="4389121"/>
                </a:cubicBezTo>
                <a:cubicBezTo>
                  <a:pt x="1475156" y="4403906"/>
                  <a:pt x="1333442" y="4400571"/>
                  <a:pt x="986875" y="4389121"/>
                </a:cubicBezTo>
                <a:cubicBezTo>
                  <a:pt x="640308" y="4377671"/>
                  <a:pt x="239808" y="4349164"/>
                  <a:pt x="0" y="4389121"/>
                </a:cubicBezTo>
                <a:cubicBezTo>
                  <a:pt x="-12478" y="4257450"/>
                  <a:pt x="-24038" y="4050044"/>
                  <a:pt x="0" y="3805995"/>
                </a:cubicBezTo>
                <a:cubicBezTo>
                  <a:pt x="24038" y="3561946"/>
                  <a:pt x="15777" y="3346786"/>
                  <a:pt x="0" y="3222869"/>
                </a:cubicBezTo>
                <a:cubicBezTo>
                  <a:pt x="-15777" y="3098952"/>
                  <a:pt x="-17917" y="2748339"/>
                  <a:pt x="0" y="2551960"/>
                </a:cubicBezTo>
                <a:cubicBezTo>
                  <a:pt x="17917" y="2355581"/>
                  <a:pt x="-19869" y="2240855"/>
                  <a:pt x="0" y="2012725"/>
                </a:cubicBezTo>
                <a:cubicBezTo>
                  <a:pt x="19869" y="1784595"/>
                  <a:pt x="17499" y="1743013"/>
                  <a:pt x="0" y="1473491"/>
                </a:cubicBezTo>
                <a:cubicBezTo>
                  <a:pt x="-17499" y="1203969"/>
                  <a:pt x="22571" y="1018232"/>
                  <a:pt x="0" y="846473"/>
                </a:cubicBezTo>
                <a:cubicBezTo>
                  <a:pt x="-22571" y="674714"/>
                  <a:pt x="-2138" y="337021"/>
                  <a:pt x="0" y="0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3579366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1AA1BE-A3CD-8F00-549B-66BFA8C8E59E}"/>
              </a:ext>
            </a:extLst>
          </p:cNvPr>
          <p:cNvSpPr txBox="1"/>
          <p:nvPr/>
        </p:nvSpPr>
        <p:spPr>
          <a:xfrm>
            <a:off x="6200502" y="1253243"/>
            <a:ext cx="5229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Adam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的改良版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帶有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Nesterov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動量項的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Adam)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5482CE4-23F0-BC75-F3B2-0CF915234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803" y="1929884"/>
            <a:ext cx="2523798" cy="2277746"/>
          </a:xfrm>
          <a:prstGeom prst="rect">
            <a:avLst/>
          </a:prstGeom>
          <a:ln w="127000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05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BA178-10AB-099E-E71F-1D83230B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972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Loss function </a:t>
            </a:r>
            <a:r>
              <a:rPr lang="zh-TW" altLang="en-US" sz="4000" b="1" dirty="0">
                <a:latin typeface="+mn-ea"/>
                <a:ea typeface="+mn-ea"/>
              </a:rPr>
              <a:t>調整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改善資料不均問題</a:t>
            </a:r>
            <a:endParaRPr lang="zh-TW" altLang="en-US" sz="4000" b="1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1C4033-3957-19EF-F813-2657C877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45030"/>
            <a:ext cx="10178322" cy="461554"/>
          </a:xfrm>
        </p:spPr>
        <p:txBody>
          <a:bodyPr/>
          <a:lstStyle/>
          <a:p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class weight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調整計算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時各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labels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錯誤時增加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的比例。</a:t>
            </a:r>
            <a:endParaRPr lang="en-US" altLang="zh-TW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2F9B82-1E5F-1FE9-1156-E972ACE4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48" y="1571591"/>
            <a:ext cx="4835304" cy="44633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B6FB2A-1A7B-A272-6032-38FA2D161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585" y="2169229"/>
            <a:ext cx="5681983" cy="2894150"/>
          </a:xfrm>
          <a:prstGeom prst="rect">
            <a:avLst/>
          </a:prstGeom>
          <a:ln w="127000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E574DF8-F834-28E2-CC1B-7636C2C87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002" y="2169229"/>
            <a:ext cx="2858622" cy="2896154"/>
          </a:xfrm>
          <a:prstGeom prst="rect">
            <a:avLst/>
          </a:prstGeom>
          <a:ln w="127000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A63E4596-4CD0-08A0-E1EB-D1987D292CD1}"/>
              </a:ext>
            </a:extLst>
          </p:cNvPr>
          <p:cNvSpPr/>
          <p:nvPr/>
        </p:nvSpPr>
        <p:spPr>
          <a:xfrm>
            <a:off x="7403568" y="3429000"/>
            <a:ext cx="31691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BC7BAD8-D895-B755-5CE2-8EA17B2421C6}"/>
              </a:ext>
            </a:extLst>
          </p:cNvPr>
          <p:cNvGrpSpPr/>
          <p:nvPr/>
        </p:nvGrpSpPr>
        <p:grpSpPr>
          <a:xfrm>
            <a:off x="3415890" y="5290095"/>
            <a:ext cx="6466162" cy="1045749"/>
            <a:chOff x="1226817" y="5575859"/>
            <a:chExt cx="6466162" cy="104574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4374A47-5118-19E0-6C6B-8CCB6DC27401}"/>
                </a:ext>
              </a:extLst>
            </p:cNvPr>
            <p:cNvGrpSpPr/>
            <p:nvPr/>
          </p:nvGrpSpPr>
          <p:grpSpPr>
            <a:xfrm>
              <a:off x="1226817" y="5928122"/>
              <a:ext cx="6466162" cy="693486"/>
              <a:chOff x="1649160" y="5776709"/>
              <a:chExt cx="6466162" cy="693486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E2907823-4BE9-86D6-ADD7-D245621D96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9160" y="5776709"/>
                <a:ext cx="6466162" cy="341223"/>
              </a:xfrm>
              <a:prstGeom prst="rect">
                <a:avLst/>
              </a:prstGeom>
            </p:spPr>
          </p:pic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7B14FD6D-217B-A22B-B39C-216F85CBF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160" y="6043668"/>
                <a:ext cx="6295546" cy="426527"/>
              </a:xfrm>
              <a:prstGeom prst="rect">
                <a:avLst/>
              </a:prstGeom>
            </p:spPr>
          </p:pic>
        </p:grp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B69ADFE-80EE-6206-0B4E-4FE1EB020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0350" y="5575859"/>
              <a:ext cx="3726183" cy="354874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A710E0-35BE-DBDE-654F-29429FFEED9E}"/>
                </a:ext>
              </a:extLst>
            </p:cNvPr>
            <p:cNvSpPr/>
            <p:nvPr/>
          </p:nvSpPr>
          <p:spPr>
            <a:xfrm>
              <a:off x="7492527" y="6269344"/>
              <a:ext cx="190506" cy="3412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0D50709-A779-5B20-1A41-512F47A94408}"/>
                </a:ext>
              </a:extLst>
            </p:cNvPr>
            <p:cNvSpPr/>
            <p:nvPr/>
          </p:nvSpPr>
          <p:spPr>
            <a:xfrm>
              <a:off x="7426533" y="5579986"/>
              <a:ext cx="256500" cy="3412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D54A23C-CB5A-EF00-0B52-3D6871ED4375}"/>
              </a:ext>
            </a:extLst>
          </p:cNvPr>
          <p:cNvSpPr txBox="1"/>
          <p:nvPr/>
        </p:nvSpPr>
        <p:spPr>
          <a:xfrm>
            <a:off x="2340752" y="5631205"/>
            <a:ext cx="107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調整前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7281E14-DB5E-FD82-CDA6-5AB2BAA7D8D7}"/>
              </a:ext>
            </a:extLst>
          </p:cNvPr>
          <p:cNvSpPr txBox="1"/>
          <p:nvPr/>
        </p:nvSpPr>
        <p:spPr>
          <a:xfrm>
            <a:off x="2330806" y="5987020"/>
            <a:ext cx="107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調整後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731B118-107B-7A61-85B3-0E2FA1C4DEFF}"/>
              </a:ext>
            </a:extLst>
          </p:cNvPr>
          <p:cNvSpPr/>
          <p:nvPr/>
        </p:nvSpPr>
        <p:spPr>
          <a:xfrm>
            <a:off x="7403568" y="5911799"/>
            <a:ext cx="2117362" cy="336130"/>
          </a:xfrm>
          <a:custGeom>
            <a:avLst/>
            <a:gdLst>
              <a:gd name="connsiteX0" fmla="*/ 0 w 2117362"/>
              <a:gd name="connsiteY0" fmla="*/ 0 h 336130"/>
              <a:gd name="connsiteX1" fmla="*/ 486993 w 2117362"/>
              <a:gd name="connsiteY1" fmla="*/ 0 h 336130"/>
              <a:gd name="connsiteX2" fmla="*/ 1037507 w 2117362"/>
              <a:gd name="connsiteY2" fmla="*/ 0 h 336130"/>
              <a:gd name="connsiteX3" fmla="*/ 1566848 w 2117362"/>
              <a:gd name="connsiteY3" fmla="*/ 0 h 336130"/>
              <a:gd name="connsiteX4" fmla="*/ 2117362 w 2117362"/>
              <a:gd name="connsiteY4" fmla="*/ 0 h 336130"/>
              <a:gd name="connsiteX5" fmla="*/ 2117362 w 2117362"/>
              <a:gd name="connsiteY5" fmla="*/ 336130 h 336130"/>
              <a:gd name="connsiteX6" fmla="*/ 1651542 w 2117362"/>
              <a:gd name="connsiteY6" fmla="*/ 336130 h 336130"/>
              <a:gd name="connsiteX7" fmla="*/ 1185723 w 2117362"/>
              <a:gd name="connsiteY7" fmla="*/ 336130 h 336130"/>
              <a:gd name="connsiteX8" fmla="*/ 719903 w 2117362"/>
              <a:gd name="connsiteY8" fmla="*/ 336130 h 336130"/>
              <a:gd name="connsiteX9" fmla="*/ 0 w 2117362"/>
              <a:gd name="connsiteY9" fmla="*/ 336130 h 336130"/>
              <a:gd name="connsiteX10" fmla="*/ 0 w 2117362"/>
              <a:gd name="connsiteY10" fmla="*/ 0 h 33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7362" h="336130" extrusionOk="0">
                <a:moveTo>
                  <a:pt x="0" y="0"/>
                </a:moveTo>
                <a:cubicBezTo>
                  <a:pt x="232379" y="-15300"/>
                  <a:pt x="386739" y="-21879"/>
                  <a:pt x="486993" y="0"/>
                </a:cubicBezTo>
                <a:cubicBezTo>
                  <a:pt x="587247" y="21879"/>
                  <a:pt x="890366" y="25892"/>
                  <a:pt x="1037507" y="0"/>
                </a:cubicBezTo>
                <a:cubicBezTo>
                  <a:pt x="1184648" y="-25892"/>
                  <a:pt x="1302361" y="22247"/>
                  <a:pt x="1566848" y="0"/>
                </a:cubicBezTo>
                <a:cubicBezTo>
                  <a:pt x="1831335" y="-22247"/>
                  <a:pt x="1937663" y="2763"/>
                  <a:pt x="2117362" y="0"/>
                </a:cubicBezTo>
                <a:cubicBezTo>
                  <a:pt x="2104095" y="83905"/>
                  <a:pt x="2109319" y="223326"/>
                  <a:pt x="2117362" y="336130"/>
                </a:cubicBezTo>
                <a:cubicBezTo>
                  <a:pt x="1898263" y="356077"/>
                  <a:pt x="1860541" y="323200"/>
                  <a:pt x="1651542" y="336130"/>
                </a:cubicBezTo>
                <a:cubicBezTo>
                  <a:pt x="1442543" y="349060"/>
                  <a:pt x="1399913" y="335810"/>
                  <a:pt x="1185723" y="336130"/>
                </a:cubicBezTo>
                <a:cubicBezTo>
                  <a:pt x="971533" y="336450"/>
                  <a:pt x="814879" y="345054"/>
                  <a:pt x="719903" y="336130"/>
                </a:cubicBezTo>
                <a:cubicBezTo>
                  <a:pt x="624927" y="327206"/>
                  <a:pt x="333858" y="330852"/>
                  <a:pt x="0" y="336130"/>
                </a:cubicBezTo>
                <a:cubicBezTo>
                  <a:pt x="11743" y="232749"/>
                  <a:pt x="-8927" y="13005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7972929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CE0EC6B-ABB1-D808-07FD-F937F7A21463}"/>
              </a:ext>
            </a:extLst>
          </p:cNvPr>
          <p:cNvSpPr txBox="1"/>
          <p:nvPr/>
        </p:nvSpPr>
        <p:spPr>
          <a:xfrm>
            <a:off x="3295591" y="5288836"/>
            <a:ext cx="259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福山萵苣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(train 104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3EABF76-7AAF-BCFB-A31F-583270FD44F2}"/>
              </a:ext>
            </a:extLst>
          </p:cNvPr>
          <p:cNvSpPr txBox="1"/>
          <p:nvPr/>
        </p:nvSpPr>
        <p:spPr>
          <a:xfrm>
            <a:off x="8225875" y="1632475"/>
            <a:ext cx="1727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class weight </a:t>
            </a:r>
            <a:r>
              <a:rPr lang="en-US" altLang="zh-TW" dirty="0" err="1">
                <a:solidFill>
                  <a:srgbClr val="C00000"/>
                </a:solidFill>
              </a:rPr>
              <a:t>dict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462D731-6900-A196-7050-7D9CD8D16BB5}"/>
              </a:ext>
            </a:extLst>
          </p:cNvPr>
          <p:cNvSpPr/>
          <p:nvPr/>
        </p:nvSpPr>
        <p:spPr>
          <a:xfrm>
            <a:off x="1549071" y="5572416"/>
            <a:ext cx="804998" cy="8223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#All Freeze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6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E8F9D-2C4A-98C2-D723-FEA0202F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3974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+mn-ea"/>
                <a:ea typeface="+mn-ea"/>
              </a:rPr>
              <a:t>訓練結果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008E58-45C9-4231-3345-6F6336DF8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085849"/>
            <a:ext cx="3332736" cy="243706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F574AD0-60CA-8479-3E25-F0848B12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549" y="1079967"/>
            <a:ext cx="3183242" cy="2437063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74E6095B-FC82-2BED-377F-F3E537238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926" y="1079966"/>
            <a:ext cx="3163558" cy="2437063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795F275-A86E-6F32-06BB-0C75B53C5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45452"/>
              </p:ext>
            </p:extLst>
          </p:nvPr>
        </p:nvGraphicFramePr>
        <p:xfrm>
          <a:off x="3652503" y="3660141"/>
          <a:ext cx="52193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78">
                  <a:extLst>
                    <a:ext uri="{9D8B030D-6E8A-4147-A177-3AD203B41FA5}">
                      <a16:colId xmlns:a16="http://schemas.microsoft.com/office/drawing/2014/main" val="2215708064"/>
                    </a:ext>
                  </a:extLst>
                </a:gridCol>
                <a:gridCol w="1739778">
                  <a:extLst>
                    <a:ext uri="{9D8B030D-6E8A-4147-A177-3AD203B41FA5}">
                      <a16:colId xmlns:a16="http://schemas.microsoft.com/office/drawing/2014/main" val="65786060"/>
                    </a:ext>
                  </a:extLst>
                </a:gridCol>
                <a:gridCol w="1739778">
                  <a:extLst>
                    <a:ext uri="{9D8B030D-6E8A-4147-A177-3AD203B41FA5}">
                      <a16:colId xmlns:a16="http://schemas.microsoft.com/office/drawing/2014/main" val="25665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val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72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0.3285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0.4287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3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Top1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89.07%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85.72%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7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Top5 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99.50%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99.02%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7068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F6A4DCB-F4A2-0BB8-1295-B3F0E27473BF}"/>
              </a:ext>
            </a:extLst>
          </p:cNvPr>
          <p:cNvSpPr txBox="1"/>
          <p:nvPr/>
        </p:nvSpPr>
        <p:spPr>
          <a:xfrm>
            <a:off x="1336267" y="5448985"/>
            <a:ext cx="985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84.604%</a:t>
            </a:r>
          </a:p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每張預測所需時間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0.0158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4167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1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|9|8.1"/>
</p:tagLst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4AF60859D2D644895359F0B7386D4CA" ma:contentTypeVersion="3" ma:contentTypeDescription="建立新的文件。" ma:contentTypeScope="" ma:versionID="95eebeb3641579e6191d96fcfcb698b3">
  <xsd:schema xmlns:xsd="http://www.w3.org/2001/XMLSchema" xmlns:xs="http://www.w3.org/2001/XMLSchema" xmlns:p="http://schemas.microsoft.com/office/2006/metadata/properties" xmlns:ns3="f2e7b2de-c430-4a23-b2a8-b74e68678afe" targetNamespace="http://schemas.microsoft.com/office/2006/metadata/properties" ma:root="true" ma:fieldsID="da235f30475833d46199f7a62a393f76" ns3:_="">
    <xsd:import namespace="f2e7b2de-c430-4a23-b2a8-b74e68678a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7b2de-c430-4a23-b2a8-b74e68678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CC11CC-38F4-4B09-8831-BEDE23A05F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7b2de-c430-4a23-b2a8-b74e68678a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EAC756-5660-4109-A0BF-934FAA92D1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7087CA-5A3D-4640-851A-24F6619778E0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f2e7b2de-c430-4a23-b2a8-b74e68678afe"/>
    <ds:schemaRef ds:uri="http://schemas.openxmlformats.org/package/2006/metadata/core-properties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326</TotalTime>
  <Words>588</Words>
  <Application>Microsoft Office PowerPoint</Application>
  <PresentationFormat>寬螢幕</PresentationFormat>
  <Paragraphs>139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Gill Sans MT</vt:lpstr>
      <vt:lpstr>Impact</vt:lpstr>
      <vt:lpstr>徽章</vt:lpstr>
      <vt:lpstr>人工智慧於數位訊號分析之應用期末專題 營養午餐分類</vt:lpstr>
      <vt:lpstr>Outline</vt:lpstr>
      <vt:lpstr>資料集</vt:lpstr>
      <vt:lpstr>資料前處理</vt:lpstr>
      <vt:lpstr>模型</vt:lpstr>
      <vt:lpstr>模型-UNFREEZE LAYERS設置</vt:lpstr>
      <vt:lpstr>模型-參數設置</vt:lpstr>
      <vt:lpstr>Loss function 調整改善資料不均問題</vt:lpstr>
      <vt:lpstr>訓練結果</vt:lpstr>
      <vt:lpstr>結果討論及比較</vt:lpstr>
      <vt:lpstr>混淆矩陣</vt:lpstr>
      <vt:lpstr>分類報告</vt:lpstr>
      <vt:lpstr>模型表現比較</vt:lpstr>
      <vt:lpstr>如果用小dataset fine-tune效果如何?</vt:lpstr>
      <vt:lpstr>謝謝聆聽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人工智慧於數位訊號分析之應用期末專題 營養午餐分類</dc:title>
  <dc:creator>林耕澤 LIN,KENG-TSE</dc:creator>
  <cp:lastModifiedBy>林耕澤 LIN,KENG-TSE</cp:lastModifiedBy>
  <cp:revision>2</cp:revision>
  <dcterms:created xsi:type="dcterms:W3CDTF">2024-01-09T10:36:04Z</dcterms:created>
  <dcterms:modified xsi:type="dcterms:W3CDTF">2024-01-09T16:02:50Z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0x01010004AF60859D2D644895359F0B7386D4CA</vt:lpwstr>
  </property>
</Properties>
</file>