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FE520-6259-4C8D-8191-7AB222AEF5A0}" v="601" dt="2021-06-20T09:50:28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7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0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6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4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1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9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7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6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7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7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6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tw/%E8%A7%A6%E5%8F%91%E5%99%A8" TargetMode="External"/><Relationship Id="rId2" Type="http://schemas.openxmlformats.org/officeDocument/2006/relationships/hyperlink" Target="https://www.youtube.com/watch?v=9rIjA1r5EB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knews.cc/zh-tw/tech/3jgx253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D89589F-37B2-43AC-A5AB-3B428690B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Document 84">
            <a:extLst>
              <a:ext uri="{FF2B5EF4-FFF2-40B4-BE49-F238E27FC236}">
                <a16:creationId xmlns:a16="http://schemas.microsoft.com/office/drawing/2014/main" id="{0AF8A919-E589-4841-8662-39A57558C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zh-TW" sz="5000">
                <a:solidFill>
                  <a:schemeClr val="tx2">
                    <a:alpha val="80000"/>
                  </a:schemeClr>
                </a:solidFill>
                <a:ea typeface="+mj-lt"/>
                <a:cs typeface="+mj-lt"/>
              </a:rPr>
              <a:t>邏輯設計期末報告</a:t>
            </a:r>
            <a:br>
              <a:rPr lang="zh-TW" sz="5000">
                <a:solidFill>
                  <a:schemeClr val="tx2">
                    <a:alpha val="80000"/>
                  </a:schemeClr>
                </a:solidFill>
                <a:ea typeface="+mj-lt"/>
                <a:cs typeface="+mj-lt"/>
              </a:rPr>
            </a:br>
            <a:br>
              <a:rPr lang="zh-TW" altLang="en-US" sz="5000">
                <a:solidFill>
                  <a:schemeClr val="tx2">
                    <a:alpha val="80000"/>
                  </a:schemeClr>
                </a:solidFill>
                <a:ea typeface="+mj-lt"/>
                <a:cs typeface="+mj-lt"/>
              </a:rPr>
            </a:br>
            <a:r>
              <a:rPr lang="zh-TW" altLang="en-US" sz="5000">
                <a:solidFill>
                  <a:schemeClr val="tx2">
                    <a:alpha val="80000"/>
                  </a:schemeClr>
                </a:solidFill>
                <a:ea typeface="+mj-lt"/>
                <a:cs typeface="+mj-lt"/>
              </a:rPr>
              <a:t>刷頻機器人</a:t>
            </a:r>
            <a:endParaRPr lang="zh-TW" sz="5000">
              <a:solidFill>
                <a:schemeClr val="tx2">
                  <a:alpha val="80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29359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TW" altLang="en-US" sz="1500" dirty="0">
                <a:solidFill>
                  <a:schemeClr val="tx2">
                    <a:alpha val="80000"/>
                  </a:schemeClr>
                </a:solidFill>
                <a:ea typeface="+mn-lt"/>
                <a:cs typeface="+mn-lt"/>
              </a:rPr>
              <a:t> </a:t>
            </a:r>
            <a:r>
              <a:rPr lang="zh-TW" sz="2000">
                <a:solidFill>
                  <a:schemeClr val="tx2">
                    <a:alpha val="80000"/>
                  </a:schemeClr>
                </a:solidFill>
                <a:ea typeface="+mn-lt"/>
                <a:cs typeface="+mn-lt"/>
              </a:rPr>
              <a:t>學號：</a:t>
            </a:r>
            <a:r>
              <a:rPr lang="en-US" altLang="zh-TW" sz="2000" dirty="0">
                <a:solidFill>
                  <a:schemeClr val="tx2">
                    <a:alpha val="80000"/>
                  </a:schemeClr>
                </a:solidFill>
                <a:ea typeface="+mn-lt"/>
                <a:cs typeface="+mn-lt"/>
              </a:rPr>
              <a:t>E94084032</a:t>
            </a:r>
          </a:p>
          <a:p>
            <a:pPr algn="l">
              <a:lnSpc>
                <a:spcPct val="100000"/>
              </a:lnSpc>
            </a:pPr>
            <a:r>
              <a:rPr lang="en-US" altLang="zh-TW" sz="2000" dirty="0" err="1">
                <a:solidFill>
                  <a:schemeClr val="tx2">
                    <a:alpha val="80000"/>
                  </a:schemeClr>
                </a:solidFill>
                <a:ea typeface="+mn-lt"/>
                <a:cs typeface="+mn-lt"/>
              </a:rPr>
              <a:t>學生:林耕澤</a:t>
            </a:r>
            <a:endParaRPr lang="en-US" altLang="zh-TW" sz="2000" dirty="0">
              <a:solidFill>
                <a:schemeClr val="tx2">
                  <a:alpha val="80000"/>
                </a:schemeClr>
              </a:solidFill>
              <a:ea typeface="+mn-lt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zh-TW" sz="2000">
                <a:solidFill>
                  <a:schemeClr val="tx2">
                    <a:alpha val="80000"/>
                  </a:schemeClr>
                </a:solidFill>
                <a:ea typeface="+mn-lt"/>
                <a:cs typeface="+mn-lt"/>
              </a:rPr>
              <a:t>授課教授姓名：賴瑾峰</a:t>
            </a:r>
          </a:p>
          <a:p>
            <a:pPr algn="l">
              <a:lnSpc>
                <a:spcPct val="100000"/>
              </a:lnSpc>
            </a:pPr>
            <a:endParaRPr lang="zh-TW" sz="1500">
              <a:solidFill>
                <a:schemeClr val="tx2">
                  <a:alpha val="80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74" name="圖片 74" descr="一張含有 線條畫 的圖片&#10;&#10;自動產生的描述">
            <a:extLst>
              <a:ext uri="{FF2B5EF4-FFF2-40B4-BE49-F238E27FC236}">
                <a16:creationId xmlns:a16="http://schemas.microsoft.com/office/drawing/2014/main" id="{74123AF7-EDB3-4721-85B3-64C44459D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1" r="17838" b="1"/>
          <a:stretch/>
        </p:blipFill>
        <p:spPr>
          <a:xfrm>
            <a:off x="6025896" y="457200"/>
            <a:ext cx="5879592" cy="587959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2E833CE-6416-4AB8-BA28-D2A351F1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88400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zh-TW" altLang="en-US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9B11C-0F10-4F5D-90EB-033E436EC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1712954"/>
            <a:ext cx="4624039" cy="45354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最後一個 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initial begin</a:t>
            </a:r>
            <a:r>
              <a:rPr lang="zh-TW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。</a:t>
            </a:r>
          </a:p>
        </p:txBody>
      </p:sp>
      <p:pic>
        <p:nvPicPr>
          <p:cNvPr id="6" name="圖片 7">
            <a:extLst>
              <a:ext uri="{FF2B5EF4-FFF2-40B4-BE49-F238E27FC236}">
                <a16:creationId xmlns:a16="http://schemas.microsoft.com/office/drawing/2014/main" id="{A39C2EB1-BF4A-433A-9D67-56C1C3A483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76183" y="1881981"/>
            <a:ext cx="2048804" cy="4238625"/>
          </a:xfrm>
        </p:spPr>
      </p:pic>
    </p:spTree>
    <p:extLst>
      <p:ext uri="{BB962C8B-B14F-4D97-AF65-F5344CB8AC3E}">
        <p14:creationId xmlns:p14="http://schemas.microsoft.com/office/powerpoint/2010/main" val="195015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5A5D1A7-788F-4ADB-9F33-48E03DAC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>
                <a:solidFill>
                  <a:schemeClr val="tx2"/>
                </a:solidFill>
              </a:rPr>
              <a:t>波型圖</a:t>
            </a:r>
            <a:r>
              <a:rPr lang="en-US" altLang="zh-TW" sz="5400">
                <a:solidFill>
                  <a:schemeClr val="tx2"/>
                </a:solidFill>
              </a:rPr>
              <a:t>:</a:t>
            </a: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25DC6312-3F0E-424B-98DA-11B82B35D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180" y="3061297"/>
            <a:ext cx="9952535" cy="241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9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595EEBC-9A26-4D83-A754-FAACE0E0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endParaRPr lang="zh-TW" altLang="en-US">
              <a:solidFill>
                <a:schemeClr val="tx2"/>
              </a:solidFill>
            </a:endParaRPr>
          </a:p>
          <a:p>
            <a:r>
              <a:rPr lang="zh-TW" altLang="en-US">
                <a:solidFill>
                  <a:schemeClr val="tx2">
                    <a:lumMod val="90000"/>
                    <a:lumOff val="10000"/>
                  </a:schemeClr>
                </a:solidFill>
                <a:ea typeface="+mj-lt"/>
                <a:cs typeface="+mj-lt"/>
              </a:rPr>
              <a:t>未</a:t>
            </a:r>
            <a:r>
              <a:rPr lang="zh-TW">
                <a:solidFill>
                  <a:schemeClr val="tx2">
                    <a:lumMod val="90000"/>
                    <a:lumOff val="10000"/>
                  </a:schemeClr>
                </a:solidFill>
                <a:ea typeface="+mj-lt"/>
                <a:cs typeface="+mj-lt"/>
              </a:rPr>
              <a:t>來展望：</a:t>
            </a:r>
            <a:endParaRPr lang="zh-TW">
              <a:solidFill>
                <a:schemeClr val="tx2">
                  <a:lumMod val="90000"/>
                  <a:lumOff val="10000"/>
                </a:schemeClr>
              </a:solidFill>
              <a:cs typeface="Posteram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91B275-7C79-4D75-9EAF-1508D4FD8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zh-TW" altLang="en-US" sz="1800">
              <a:solidFill>
                <a:schemeClr val="tx2"/>
              </a:solidFill>
            </a:endParaRPr>
          </a:p>
          <a:p>
            <a:r>
              <a:rPr lang="zh-TW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望未來能增加速度調整功能(利用類似除頻器的方式)、自動選擇頻內容功能、改善延遲(因為在同個模組使用兩個</a:t>
            </a:r>
            <a:r>
              <a:rPr lang="en-US" altLang="zh-TW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always)</a:t>
            </a:r>
            <a:r>
              <a:rPr lang="zh-TW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，以及能真正使用。</a:t>
            </a:r>
            <a:endParaRPr lang="zh-TW" altLang="en-US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31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1285725-E8A7-4545-9E3F-F9D5C9FE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909195"/>
          </a:xfrm>
        </p:spPr>
        <p:txBody>
          <a:bodyPr anchor="b">
            <a:normAutofit fontScale="90000"/>
          </a:bodyPr>
          <a:lstStyle/>
          <a:p>
            <a:endParaRPr lang="zh-TW" altLang="en-US">
              <a:solidFill>
                <a:schemeClr val="tx2"/>
              </a:solidFill>
            </a:endParaRPr>
          </a:p>
          <a:p>
            <a:r>
              <a:rPr lang="zh-TW" dirty="0">
                <a:ea typeface="+mj-lt"/>
                <a:cs typeface="+mj-lt"/>
              </a:rPr>
              <a:t> </a:t>
            </a:r>
            <a:r>
              <a:rPr lang="zh-TW">
                <a:solidFill>
                  <a:schemeClr val="tx2">
                    <a:lumMod val="90000"/>
                    <a:lumOff val="10000"/>
                  </a:schemeClr>
                </a:solidFill>
                <a:ea typeface="+mj-lt"/>
                <a:cs typeface="+mj-lt"/>
              </a:rPr>
              <a:t>參考資料: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255C63-29EE-4122-9477-B31A59ED3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715048"/>
            <a:ext cx="9745506" cy="409547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zh-TW" altLang="en-US" sz="1800">
              <a:solidFill>
                <a:schemeClr val="tx2"/>
              </a:solidFill>
            </a:endParaRPr>
          </a:p>
          <a:p>
            <a:pPr algn="just"/>
            <a:r>
              <a:rPr lang="en-US" altLang="zh-TW" u="sng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ttps://www.youtube.com/watch?v=9rIjA1r5EB0</a:t>
            </a:r>
            <a:endParaRPr lang="zh-TW" dirty="0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pPr algn="just">
              <a:buClr>
                <a:srgbClr val="FFFFFF"/>
              </a:buClr>
            </a:pPr>
            <a:endParaRPr lang="zh-TW" dirty="0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pPr algn="just">
              <a:buClr>
                <a:srgbClr val="FFFFFF"/>
              </a:buClr>
            </a:pPr>
            <a:r>
              <a:rPr lang="en-US" altLang="zh-TW" u="sng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https://zh.wikipedia.org/zh-tw/%E8%A7%A6%E5%8F%91%E5%99%A8</a:t>
            </a:r>
            <a:endParaRPr lang="zh-TW" dirty="0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pPr algn="just">
              <a:buClr>
                <a:srgbClr val="FFFFFF"/>
              </a:buClr>
            </a:pPr>
            <a:endParaRPr lang="zh-TW" dirty="0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pPr algn="just">
              <a:buClr>
                <a:srgbClr val="FFFFFF"/>
              </a:buClr>
            </a:pPr>
            <a:r>
              <a:rPr lang="en-US" altLang="zh-TW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https://kknews.cc/zh-tw/tech/3jgx253.html</a:t>
            </a:r>
            <a:endParaRPr lang="zh-TW" dirty="0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76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F99589A-FB6B-433E-AF3A-6570DC22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909195"/>
          </a:xfrm>
        </p:spPr>
        <p:txBody>
          <a:bodyPr anchor="b">
            <a:normAutofit/>
          </a:bodyPr>
          <a:lstStyle/>
          <a:p>
            <a:r>
              <a:rPr lang="zh-TW">
                <a:solidFill>
                  <a:schemeClr val="tx2">
                    <a:lumMod val="90000"/>
                    <a:lumOff val="10000"/>
                  </a:schemeClr>
                </a:solidFill>
                <a:ea typeface="+mj-lt"/>
                <a:cs typeface="+mj-lt"/>
              </a:rPr>
              <a:t>專題構想：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A41729-00C0-41D2-A1A8-168341B5C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882316"/>
            <a:ext cx="10730530" cy="3928203"/>
          </a:xfrm>
        </p:spPr>
        <p:txBody>
          <a:bodyPr anchor="t">
            <a:normAutofit fontScale="92500" lnSpcReduction="10000"/>
          </a:bodyPr>
          <a:lstStyle/>
          <a:p>
            <a:pPr algn="just"/>
            <a:r>
              <a:rPr lang="zh-TW" sz="24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研究動機:</a:t>
            </a:r>
          </a:p>
          <a:p>
            <a:pPr algn="just">
              <a:buClr>
                <a:srgbClr val="FFFFFF"/>
              </a:buClr>
            </a:pPr>
            <a:r>
              <a:rPr lang="zh-TW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   </a:t>
            </a:r>
            <a:r>
              <a:rPr lang="zh-TW" sz="24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 我相信有在看實況的人都對直播平台圖奇(</a:t>
            </a:r>
            <a:r>
              <a:rPr lang="en-US" altLang="zh-TW" sz="24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TWITCH</a:t>
            </a:r>
            <a:r>
              <a:rPr lang="zh-TW" sz="24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)不陌生。在圖奇平台上，各式各樣的實況台及實況主，百家爭鳴，其中圖奇第一奶台史丹利(</a:t>
            </a:r>
            <a:r>
              <a:rPr lang="en-US" altLang="zh-TW" sz="24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relaxing234</a:t>
            </a:r>
            <a:r>
              <a:rPr lang="zh-TW" sz="24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)從中脫穎而出、一枝獨秀、引領風騷，每次開台平均都有一萬多個觀眾。不過其異常的聊天室，引來了需多質疑聲浪，也因此"史丹利買機器人充實況人氣"的話題在各大論壇討論得相當熱烈，雖然在後來圖奇狂刪百萬機器人之後還給了史丹利一個清白，不過此事件也啟發了我做刷頻機器人的想法。</a:t>
            </a:r>
            <a:endParaRPr lang="zh-TW" sz="240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just">
              <a:buClr>
                <a:srgbClr val="FFFFFF"/>
              </a:buClr>
            </a:pPr>
            <a:r>
              <a:rPr lang="zh-TW" altLang="en-US" sz="24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 研究目的</a:t>
            </a:r>
            <a:r>
              <a:rPr lang="en-US" altLang="zh-TW" sz="24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:</a:t>
            </a:r>
            <a:endParaRPr lang="zh-TW" altLang="en-US" sz="2400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pPr algn="just">
              <a:buClr>
                <a:srgbClr val="FFFFFF"/>
              </a:buClr>
            </a:pPr>
            <a:r>
              <a:rPr lang="zh-TW" altLang="en-US" sz="24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    了解製作此專題報告所應用到的相關概念</a:t>
            </a:r>
            <a:r>
              <a:rPr lang="en-US" altLang="zh-TW" sz="24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(</a:t>
            </a:r>
            <a:r>
              <a:rPr lang="zh-TW" altLang="en-US" sz="24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此專題使用到編碼器、正反器</a:t>
            </a:r>
            <a:r>
              <a:rPr lang="en-US" altLang="zh-TW" sz="24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)</a:t>
            </a:r>
            <a:r>
              <a:rPr lang="zh-TW" altLang="en-US" sz="24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及在</a:t>
            </a:r>
            <a:r>
              <a:rPr lang="en-US" altLang="zh-TW" sz="24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Verilog</a:t>
            </a:r>
            <a:r>
              <a:rPr lang="zh-TW" altLang="en-US" sz="24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上如何實現。</a:t>
            </a:r>
          </a:p>
          <a:p>
            <a:pPr algn="just">
              <a:buClr>
                <a:srgbClr val="FFFFFF"/>
              </a:buClr>
            </a:pPr>
            <a:endParaRPr lang="zh-TW" altLang="en-US" sz="1800" dirty="0">
              <a:ea typeface="+mn-lt"/>
              <a:cs typeface="+mn-lt"/>
            </a:endParaRPr>
          </a:p>
          <a:p>
            <a:pPr algn="just">
              <a:buClr>
                <a:srgbClr val="FFFFFF"/>
              </a:buClr>
            </a:pPr>
            <a:endParaRPr lang="zh-TW" sz="1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>
              <a:buClr>
                <a:srgbClr val="FFFFFF"/>
              </a:buClr>
            </a:pPr>
            <a:endParaRPr lang="zh-TW" altLang="en-US" sz="1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4" name="圖片 74" descr="一張含有 桌 的圖片&#10;&#10;自動產生的描述">
            <a:extLst>
              <a:ext uri="{FF2B5EF4-FFF2-40B4-BE49-F238E27FC236}">
                <a16:creationId xmlns:a16="http://schemas.microsoft.com/office/drawing/2014/main" id="{0A1A6B89-C898-441E-B5E1-5C2C68580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718" y="1232566"/>
            <a:ext cx="6497443" cy="42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0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820BBFD-81DB-4C5E-90C5-478E15C5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039292"/>
          </a:xfrm>
        </p:spPr>
        <p:txBody>
          <a:bodyPr anchor="b">
            <a:normAutofit/>
          </a:bodyPr>
          <a:lstStyle/>
          <a:p>
            <a:r>
              <a:rPr lang="zh-TW">
                <a:solidFill>
                  <a:schemeClr val="tx2">
                    <a:lumMod val="90000"/>
                    <a:lumOff val="10000"/>
                  </a:schemeClr>
                </a:solidFill>
                <a:ea typeface="+mj-lt"/>
                <a:cs typeface="+mj-lt"/>
              </a:rPr>
              <a:t>預期目標：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AA022-5440-401B-9454-D63F4DDF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49585"/>
            <a:ext cx="10711945" cy="3760934"/>
          </a:xfrm>
        </p:spPr>
        <p:txBody>
          <a:bodyPr anchor="t">
            <a:normAutofit/>
          </a:bodyPr>
          <a:lstStyle/>
          <a:p>
            <a:pPr algn="just"/>
            <a:r>
              <a:rPr lang="zh-TW" sz="24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希望能製作出一個當實況主有激烈反應(有好的表現等...)時，</a:t>
            </a:r>
            <a:endParaRPr lang="zh-TW" altLang="en-US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just">
              <a:buClr>
                <a:srgbClr val="FFFFFF"/>
              </a:buClr>
            </a:pPr>
            <a:r>
              <a:rPr lang="zh-TW" sz="24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能自動刷頻</a:t>
            </a:r>
            <a:endParaRPr lang="zh-TW" altLang="en-US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pPr algn="just">
              <a:buClr>
                <a:srgbClr val="FFFFFF"/>
              </a:buClr>
            </a:pPr>
            <a:r>
              <a:rPr lang="zh-TW" sz="24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可轉換刷頻內容的機器人</a:t>
            </a:r>
            <a:endParaRPr lang="zh-TW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just">
              <a:buClr>
                <a:srgbClr val="FFFFFF"/>
              </a:buClr>
            </a:pPr>
            <a:endParaRPr lang="zh-TW" sz="18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zh-TW" altLang="en-US" sz="1800" dirty="0">
              <a:solidFill>
                <a:schemeClr val="tx2"/>
              </a:solidFill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D1E2AAE8-E856-4682-8707-DAC84D634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962" y="2883929"/>
            <a:ext cx="6980662" cy="39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5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01CFE01-2DA2-4C55-8921-E1F6F460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056"/>
            <a:ext cx="4419600" cy="1125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>
                <a:solidFill>
                  <a:schemeClr val="tx2"/>
                </a:solidFill>
              </a:rPr>
              <a:t>實作方式：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AD94998-D477-4E6A-BD9C-D647D5524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1348" y="1657198"/>
            <a:ext cx="4772721" cy="45912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/>
              <a:buChar char="•"/>
            </a:pPr>
            <a:r>
              <a:rPr lang="zh-TW" alt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Output:</a:t>
            </a:r>
          </a:p>
          <a:p>
            <a:pPr algn="just">
              <a:buClr>
                <a:srgbClr val="FFFFFF"/>
              </a:buClr>
              <a:buFont typeface="Arial"/>
              <a:buChar char="•"/>
            </a:pPr>
            <a:endParaRPr lang="en-US" sz="1800" dirty="0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pPr algn="just">
              <a:buClr>
                <a:srgbClr val="FFFFFF"/>
              </a:buClr>
              <a:buFont typeface="Arial"/>
              <a:buChar char="•"/>
            </a:pP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      count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(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刷頻次數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)</a:t>
            </a:r>
            <a:endParaRPr lang="en-US" sz="1800" dirty="0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pPr algn="just">
              <a:buClr>
                <a:srgbClr val="FFFFFF"/>
              </a:buClr>
              <a:buFont typeface="Arial"/>
              <a:buChar char="•"/>
            </a:pPr>
            <a:r>
              <a:rPr lang="zh-TW" alt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   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contents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(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刷頻內容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)</a:t>
            </a:r>
            <a:endParaRPr lang="en-US" sz="1800" dirty="0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pPr algn="just">
              <a:buClr>
                <a:srgbClr val="FFFFFF"/>
              </a:buClr>
              <a:buFont typeface="Arial"/>
              <a:buChar char="•"/>
            </a:pPr>
            <a:r>
              <a:rPr lang="zh-TW" alt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   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climax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(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高潮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)</a:t>
            </a:r>
            <a:endParaRPr lang="en-US" sz="1800" dirty="0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pPr algn="just">
              <a:buClr>
                <a:srgbClr val="FFFFFF"/>
              </a:buClr>
              <a:buFont typeface="Arial"/>
              <a:buChar char="•"/>
            </a:pPr>
            <a:r>
              <a:rPr lang="zh-TW" alt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  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Input:</a:t>
            </a:r>
          </a:p>
          <a:p>
            <a:pPr algn="just">
              <a:buClr>
                <a:srgbClr val="FFFFFF"/>
              </a:buClr>
              <a:buFont typeface="Arial"/>
              <a:buChar char="•"/>
            </a:pPr>
            <a:endParaRPr lang="en-US" sz="1800" dirty="0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pPr algn="just">
              <a:buClr>
                <a:srgbClr val="FFFFFF"/>
              </a:buClr>
              <a:buFont typeface="Arial"/>
              <a:buChar char="•"/>
            </a:pPr>
            <a:r>
              <a:rPr lang="zh-TW" alt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   </a:t>
            </a:r>
            <a:r>
              <a:rPr lang="en-US" sz="1800" dirty="0" err="1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clk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(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時脈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)</a:t>
            </a:r>
            <a:endParaRPr lang="en-US" sz="1800" dirty="0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pPr algn="just">
              <a:buClr>
                <a:srgbClr val="FFFFFF"/>
              </a:buClr>
              <a:buFont typeface="Arial"/>
              <a:buChar char="•"/>
            </a:pPr>
            <a:r>
              <a:rPr lang="zh-TW" alt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  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niceplay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(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當實況主打出漂亮操作時為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1)</a:t>
            </a:r>
            <a:endParaRPr lang="en-US" sz="1800" dirty="0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pPr algn="just">
              <a:buClr>
                <a:srgbClr val="FFFFFF"/>
              </a:buClr>
              <a:buFont typeface="Arial"/>
              <a:buChar char="•"/>
            </a:pPr>
            <a:r>
              <a:rPr lang="zh-TW" alt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  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rst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(reset)</a:t>
            </a:r>
          </a:p>
          <a:p>
            <a:pPr>
              <a:buClr>
                <a:srgbClr val="FFFFFF"/>
              </a:buClr>
              <a:buAutoNum type="arabicPeriod"/>
            </a:pPr>
            <a:endParaRPr lang="en-US" altLang="zh-TW" sz="1800" dirty="0">
              <a:solidFill>
                <a:schemeClr val="tx2"/>
              </a:solidFill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04710BC-868E-4124-BD03-6F3C6133AA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29426" y="2034598"/>
            <a:ext cx="6795701" cy="390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0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4B7E02F-D7D6-4FC9-8A88-3DEB049C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53568"/>
            <a:ext cx="4419600" cy="97693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979FF4-E8F9-402F-A5F4-91027CA5A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2001028"/>
            <a:ext cx="4698380" cy="44889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每當時脈正源來時或是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RST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正源來時，</a:t>
            </a:r>
            <a:endParaRPr lang="zh-TW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進入此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always block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，</a:t>
            </a:r>
            <a:endParaRPr lang="en-US" altLang="zh-TW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如果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RST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是正的，則使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climax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為零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(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重製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)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，</a:t>
            </a:r>
            <a:endParaRPr lang="en-US" altLang="zh-TW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其他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(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時脈正源來時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)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把</a:t>
            </a:r>
            <a:r>
              <a:rPr lang="en-US" sz="1800" dirty="0" err="1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niceplay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的值給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climax。(</a:t>
            </a:r>
            <a:r>
              <a:rPr lang="en-US" sz="1800" dirty="0" err="1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D型正反器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)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0282D544-C64B-4B79-ACC2-BF4F748715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0937" y="2074216"/>
            <a:ext cx="6647019" cy="444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9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2F6D695-5776-4586-A89A-15F9C191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23" y="81861"/>
            <a:ext cx="4419600" cy="88400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5AB6C8-5F98-4CF3-A77A-D6C3FAF68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1285491"/>
            <a:ext cx="4624039" cy="5371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/>
              <a:buChar char="•"/>
            </a:pP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把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climax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的值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assign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給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wire o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(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作為之後要用到的判斷依據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)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。</a:t>
            </a:r>
            <a:endParaRPr lang="en-US" sz="1800" dirty="0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pPr algn="just">
              <a:buClr>
                <a:srgbClr val="FFFFFF"/>
              </a:buClr>
              <a:buFont typeface="Arial"/>
              <a:buChar char="•"/>
            </a:pPr>
            <a:endParaRPr lang="zh-TW" altLang="en-US" sz="1800" dirty="0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pPr algn="just">
              <a:buClr>
                <a:srgbClr val="FFFFFF"/>
              </a:buClr>
              <a:buFont typeface="Arial"/>
              <a:buChar char="•"/>
            </a:pP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當時脈正源或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RST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正源時進入此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always block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，</a:t>
            </a:r>
            <a:endParaRPr lang="en-US" altLang="zh-TW" sz="1800" dirty="0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pPr algn="just">
              <a:buClr>
                <a:srgbClr val="FFFFFF"/>
              </a:buClr>
              <a:buFont typeface="Arial"/>
              <a:buChar char="•"/>
            </a:pP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當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RST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為零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(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重製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)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，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count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歸零。</a:t>
            </a:r>
            <a:endParaRPr lang="en-US" altLang="zh-TW" sz="1800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pPr algn="just">
              <a:buClr>
                <a:srgbClr val="FFFFFF"/>
              </a:buClr>
              <a:buFont typeface="Arial"/>
              <a:buChar char="•"/>
            </a:pP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其他當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o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等於一，則計數一次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(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刷頻次數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)</a:t>
            </a:r>
            <a:endParaRPr lang="en-US" sz="1800" dirty="0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  <a:buAutoNum type="arabicPeriod"/>
            </a:pPr>
            <a:endParaRPr lang="en-US" altLang="zh-TW" sz="1800" dirty="0">
              <a:solidFill>
                <a:schemeClr val="tx2"/>
              </a:solidFill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6F1426DF-95C3-4627-B940-73BD124B7A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03767" y="1281379"/>
            <a:ext cx="6795701" cy="54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45101A4-2E8F-4608-AE62-C91D956B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7" y="-1775"/>
            <a:ext cx="4419600" cy="117207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295691-B8AA-4673-8277-8164FDD15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1276198"/>
            <a:ext cx="4977160" cy="5418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當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count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發生變化時，進入此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always block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，</a:t>
            </a:r>
            <a:endParaRPr lang="en-US" altLang="zh-TW" sz="1800" dirty="0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當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count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次數增加時，刷頻內容會隨之改變，</a:t>
            </a:r>
            <a:endParaRPr lang="en-US" altLang="zh-TW" sz="1800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其餘為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default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。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(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編碼器</a:t>
            </a:r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)</a:t>
            </a:r>
            <a:endParaRPr lang="en-US" sz="1800" dirty="0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5" name="圖片 5" descr="一張含有 桌 的圖片&#10;&#10;自動產生的描述">
            <a:extLst>
              <a:ext uri="{FF2B5EF4-FFF2-40B4-BE49-F238E27FC236}">
                <a16:creationId xmlns:a16="http://schemas.microsoft.com/office/drawing/2014/main" id="{9C65A8BC-5C69-4F23-AC41-81398FF17C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94549" y="1215567"/>
            <a:ext cx="5925648" cy="55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5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2E833CE-6416-4AB8-BA28-D2A351F1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8840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>
                <a:solidFill>
                  <a:schemeClr val="tx2"/>
                </a:solidFill>
              </a:rPr>
              <a:t>成果展示：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9B11C-0F10-4F5D-90EB-033E436EC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1712954"/>
            <a:ext cx="4624039" cy="45354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err="1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Tesbench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的宣告，宣告名稱與主程式相同。</a:t>
            </a:r>
            <a:endParaRPr lang="en-US" sz="1800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5879658B-F38A-4612-A59B-980C0D9854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03767" y="1613798"/>
            <a:ext cx="6795701" cy="398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6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2E833CE-6416-4AB8-BA28-D2A351F1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88400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zh-TW" altLang="en-US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9B11C-0F10-4F5D-90EB-033E436EC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1712954"/>
            <a:ext cx="4624039" cy="45354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第一個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initial begin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 一開始</a:t>
            </a:r>
            <a:r>
              <a:rPr lang="en-US" sz="1800" dirty="0" err="1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clk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為零，</a:t>
            </a:r>
            <a:endParaRPr lang="en-US" altLang="zh-TW" sz="1800" dirty="0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再來每十個單位時間</a:t>
            </a:r>
            <a:r>
              <a:rPr lang="en-US" sz="1800" dirty="0" err="1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clk</a:t>
            </a:r>
            <a:r>
              <a:rPr lang="zh-TW" altLang="en-US" sz="180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會反轉。</a:t>
            </a:r>
            <a:endParaRPr lang="en-US" sz="1800">
              <a:solidFill>
                <a:schemeClr val="tx2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id="{600EE77A-42CE-41CC-87D9-632C577E18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6386" y="2630096"/>
            <a:ext cx="4007615" cy="2154829"/>
          </a:xfrm>
        </p:spPr>
      </p:pic>
    </p:spTree>
    <p:extLst>
      <p:ext uri="{BB962C8B-B14F-4D97-AF65-F5344CB8AC3E}">
        <p14:creationId xmlns:p14="http://schemas.microsoft.com/office/powerpoint/2010/main" val="411602554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SineVTI</vt:lpstr>
      <vt:lpstr>邏輯設計期末報告  刷頻機器人</vt:lpstr>
      <vt:lpstr>專題構想：</vt:lpstr>
      <vt:lpstr>預期目標：</vt:lpstr>
      <vt:lpstr>實作方式：</vt:lpstr>
      <vt:lpstr>PowerPoint 簡報</vt:lpstr>
      <vt:lpstr>PowerPoint 簡報</vt:lpstr>
      <vt:lpstr>PowerPoint 簡報</vt:lpstr>
      <vt:lpstr>成果展示：</vt:lpstr>
      <vt:lpstr>PowerPoint 簡報</vt:lpstr>
      <vt:lpstr>PowerPoint 簡報</vt:lpstr>
      <vt:lpstr>波型圖:</vt:lpstr>
      <vt:lpstr> 未來展望：</vt:lpstr>
      <vt:lpstr>  參考資料: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201</cp:revision>
  <dcterms:created xsi:type="dcterms:W3CDTF">2021-06-20T08:59:26Z</dcterms:created>
  <dcterms:modified xsi:type="dcterms:W3CDTF">2021-06-20T09:50:47Z</dcterms:modified>
</cp:coreProperties>
</file>