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57" r:id="rId5"/>
    <p:sldId id="265" r:id="rId6"/>
    <p:sldId id="258" r:id="rId7"/>
    <p:sldId id="259" r:id="rId8"/>
    <p:sldId id="267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FCD72-E062-4AEC-96BC-7A522868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>
            <a:normAutofit/>
          </a:bodyPr>
          <a:lstStyle/>
          <a:p>
            <a:r>
              <a:rPr lang="en-US" altLang="zh-TW" sz="4400" dirty="0" err="1"/>
              <a:t>RadiusNeighborsRegressor</a:t>
            </a:r>
            <a:br>
              <a:rPr lang="en-US" altLang="zh-TW" sz="4400" dirty="0"/>
            </a:br>
            <a:r>
              <a:rPr lang="en-US" altLang="zh-TW" sz="3600" dirty="0"/>
              <a:t>for stock market prediction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14FBD-0883-442C-B75E-1EEFB365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77621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26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BF026D-F963-49FC-9B92-F81A799E6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4" y="443790"/>
            <a:ext cx="11925331" cy="5780839"/>
          </a:xfrm>
        </p:spPr>
      </p:pic>
    </p:spTree>
    <p:extLst>
      <p:ext uri="{BB962C8B-B14F-4D97-AF65-F5344CB8AC3E}">
        <p14:creationId xmlns:p14="http://schemas.microsoft.com/office/powerpoint/2010/main" val="77348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1431A-600F-4D01-8F83-97493333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未來需改進的地方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EE793A-90B5-40E4-A79D-FC29257A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強弱指標，使用距離長短搭配權重與</a:t>
            </a:r>
            <a:r>
              <a:rPr lang="en-US" altLang="zh-TW" dirty="0"/>
              <a:t>feature</a:t>
            </a:r>
            <a:r>
              <a:rPr lang="zh-TW" altLang="en-US" dirty="0"/>
              <a:t>做處理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資料集的時間可否拉長</a:t>
            </a:r>
            <a:r>
              <a:rPr lang="en-US" altLang="zh-TW" dirty="0"/>
              <a:t>?!</a:t>
            </a:r>
            <a:r>
              <a:rPr lang="zh-TW" altLang="en-US" dirty="0"/>
              <a:t> 或者將台股大量當沖與非當沖時期分開</a:t>
            </a:r>
            <a:r>
              <a:rPr lang="en-US" altLang="zh-TW" dirty="0"/>
              <a:t>,</a:t>
            </a:r>
            <a:r>
              <a:rPr lang="zh-TW" altLang="en-US" dirty="0"/>
              <a:t>又或者將搓合時間</a:t>
            </a:r>
            <a:r>
              <a:rPr lang="en-US" altLang="zh-TW" dirty="0"/>
              <a:t>5</a:t>
            </a:r>
            <a:r>
              <a:rPr lang="zh-TW" altLang="en-US" dirty="0"/>
              <a:t>秒以及無差別搓合時間時期分開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5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FCD72-E062-4AEC-96BC-7A522868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90" y="243281"/>
            <a:ext cx="8637073" cy="54180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資料集準備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14FBD-0883-442C-B75E-1EEFB365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91" y="1115174"/>
            <a:ext cx="10551600" cy="3716885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使用了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2013/1/25~2023/12/21 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, 2668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個交易日作為資料集</a:t>
            </a:r>
            <a:endParaRPr lang="en-US" altLang="zh-TW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2.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 資料特徵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: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 包含投信每日買賣超變化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資料將億縮為個位數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),</a:t>
            </a:r>
            <a:r>
              <a:rPr lang="zh-TW" altLang="en-US" dirty="0">
                <a:solidFill>
                  <a:srgbClr val="000000"/>
                </a:solidFill>
                <a:highlight>
                  <a:srgbClr val="FFFF00"/>
                </a:highlight>
                <a:latin typeface="Optima-Regular"/>
              </a:rPr>
              <a:t>每日收盤價</a:t>
            </a:r>
            <a:r>
              <a:rPr lang="en-US" altLang="zh-TW" dirty="0">
                <a:solidFill>
                  <a:srgbClr val="000000"/>
                </a:solidFill>
                <a:highlight>
                  <a:srgbClr val="FFFF00"/>
                </a:highlight>
                <a:latin typeface="Optima-Regular"/>
              </a:rPr>
              <a:t>,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每日融資變化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資料將億縮為個位數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3.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2013/1/25~2021/10/25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作為</a:t>
            </a:r>
            <a:r>
              <a:rPr lang="zh-TW" altLang="en-US" dirty="0">
                <a:solidFill>
                  <a:srgbClr val="000000"/>
                </a:solidFill>
                <a:highlight>
                  <a:srgbClr val="FFFF00"/>
                </a:highlight>
                <a:latin typeface="Optima-Regular"/>
              </a:rPr>
              <a:t>訓練集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2021/10/26~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2023/12/21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 作為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Optima-Regular"/>
              </a:rPr>
              <a:t>測試集</a:t>
            </a:r>
            <a:endParaRPr lang="en-US" altLang="zh-TW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Optima-Regular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4.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 預測方式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 : 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以前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60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個交易日預測後</a:t>
            </a:r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20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個交易日的</a:t>
            </a:r>
            <a:r>
              <a:rPr lang="zh-TW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Optima-Regular"/>
              </a:rPr>
              <a:t>漲跌幅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FFFF00"/>
                </a:highlight>
                <a:latin typeface="Optima-Regular"/>
              </a:rPr>
              <a:t>(%)</a:t>
            </a:r>
            <a:r>
              <a:rPr lang="zh-TW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Optima-Regular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最後在轉換為強弱指標</a:t>
            </a:r>
            <a:endParaRPr lang="en-US" altLang="zh-TW" dirty="0">
              <a:solidFill>
                <a:srgbClr val="000000"/>
              </a:solidFill>
              <a:latin typeface="Optima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82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3F96C8-4A8A-4736-8963-EAF8409A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5" y="422623"/>
            <a:ext cx="11529270" cy="60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FCD72-E062-4AEC-96BC-7A522868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90" y="243281"/>
            <a:ext cx="8637073" cy="541806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RadiusNeighborsRegressor</a:t>
            </a:r>
            <a:endParaRPr lang="zh-TW" altLang="en-US" sz="3200" dirty="0">
              <a:latin typeface="Arial" panose="020B0604020202020204" pitchFamily="34" charset="0"/>
              <a:ea typeface="細明體-ExtB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14FBD-0883-442C-B75E-1EEFB365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91" y="945578"/>
            <a:ext cx="8637072" cy="4966843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基於固定半徑內的臨近點的回歸。</a:t>
            </a:r>
            <a:endParaRPr lang="en-US" altLang="zh-TW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tima-Regular"/>
              </a:rPr>
              <a:t>2.</a:t>
            </a:r>
            <a:r>
              <a:rPr lang="zh-TW" altLang="en-US" dirty="0">
                <a:solidFill>
                  <a:srgbClr val="000000"/>
                </a:solidFill>
                <a:latin typeface="Optima-Regular"/>
              </a:rPr>
              <a:t> 找出歷史上相似於目前盤面狀況的關係，再賦予權重去計算出預測的指數價格</a:t>
            </a:r>
            <a:endParaRPr lang="en-US" altLang="zh-TW" dirty="0">
              <a:solidFill>
                <a:srgbClr val="000000"/>
              </a:solidFill>
              <a:latin typeface="Optima-Regular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3.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 在此模型中 權重有分成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’uniform’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以及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’distance’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’uniform’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就是 將所有鄰近點的指數價格做加權平均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Optima-Regular"/>
              </a:rPr>
              <a:t>’distance’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tima-Regular"/>
              </a:rPr>
              <a:t> 則是利用鄰近點的遠近賦予高低權重最後再計算出指數的價格</a:t>
            </a:r>
            <a:endParaRPr lang="en-US" altLang="zh-TW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endParaRPr lang="en-US" altLang="zh-TW" dirty="0">
              <a:solidFill>
                <a:srgbClr val="000000"/>
              </a:solidFill>
              <a:latin typeface="Optima-Regular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80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FCD72-E062-4AEC-96BC-7A522868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90" y="243281"/>
            <a:ext cx="8637073" cy="541806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RadiusNeighborsRegressor</a:t>
            </a:r>
            <a:endParaRPr lang="zh-TW" altLang="en-US" sz="3200" dirty="0">
              <a:latin typeface="Arial" panose="020B0604020202020204" pitchFamily="34" charset="0"/>
              <a:ea typeface="細明體-ExtB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39A68F-2A02-4130-95D8-8BEEEE2F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0" y="893581"/>
            <a:ext cx="7981317" cy="25354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5847A2-3ABB-4FBC-BE32-5F769A15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0" y="3622157"/>
            <a:ext cx="8927252" cy="31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3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3B098-A6FB-4F2A-AEBA-48DDD447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87" y="1015837"/>
            <a:ext cx="10249138" cy="420288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0865223-5CB5-41C9-875F-930352DABD7C}"/>
              </a:ext>
            </a:extLst>
          </p:cNvPr>
          <p:cNvSpPr txBox="1">
            <a:spLocks/>
          </p:cNvSpPr>
          <p:nvPr/>
        </p:nvSpPr>
        <p:spPr>
          <a:xfrm>
            <a:off x="580590" y="243281"/>
            <a:ext cx="8637073" cy="541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RadiusNeighborsRegressor</a:t>
            </a:r>
            <a:endParaRPr lang="zh-TW" altLang="en-US" dirty="0">
              <a:latin typeface="Arial" panose="020B0604020202020204" pitchFamily="34" charset="0"/>
              <a:ea typeface="細明體-ExtB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8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BEC78-728C-47AD-ACBB-2A18C773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8959"/>
            <a:ext cx="9603275" cy="1049235"/>
          </a:xfrm>
        </p:spPr>
        <p:txBody>
          <a:bodyPr/>
          <a:lstStyle/>
          <a:p>
            <a:r>
              <a:rPr lang="zh-TW" altLang="en-US" dirty="0"/>
              <a:t>強弱指標</a:t>
            </a:r>
            <a:r>
              <a:rPr lang="en-US" altLang="zh-TW" dirty="0"/>
              <a:t>(</a:t>
            </a:r>
            <a:r>
              <a:rPr lang="zh-TW" altLang="en-US" dirty="0"/>
              <a:t>利用預測出來的數據扣除原本的指數價格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F5CADD-7188-4485-B5A5-7685207F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644" y="1223845"/>
            <a:ext cx="8690711" cy="4758199"/>
          </a:xfrm>
        </p:spPr>
      </p:pic>
    </p:spTree>
    <p:extLst>
      <p:ext uri="{BB962C8B-B14F-4D97-AF65-F5344CB8AC3E}">
        <p14:creationId xmlns:p14="http://schemas.microsoft.com/office/powerpoint/2010/main" val="10232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0865223-5CB5-41C9-875F-930352DABD7C}"/>
              </a:ext>
            </a:extLst>
          </p:cNvPr>
          <p:cNvSpPr txBox="1">
            <a:spLocks/>
          </p:cNvSpPr>
          <p:nvPr/>
        </p:nvSpPr>
        <p:spPr>
          <a:xfrm>
            <a:off x="580590" y="243281"/>
            <a:ext cx="8637073" cy="541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將</a:t>
            </a:r>
            <a:r>
              <a:rPr lang="en-US" altLang="zh-TW" dirty="0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neighbor</a:t>
            </a:r>
            <a:r>
              <a:rPr lang="zh-TW" altLang="en-US" dirty="0">
                <a:latin typeface="Arial" panose="020B0604020202020204" pitchFamily="34" charset="0"/>
                <a:ea typeface="細明體-ExtB" panose="02020500000000000000" pitchFamily="18" charset="-120"/>
                <a:cs typeface="Arial" panose="020B0604020202020204" pitchFamily="34" charset="0"/>
              </a:rPr>
              <a:t>攤出來看案例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806CEC-9D38-4F30-9EFE-73C5E0D7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82" y="1026731"/>
            <a:ext cx="6768180" cy="54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764E095-FBE5-49F7-80A1-560C262A5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03633"/>
            <a:ext cx="2728646" cy="4954523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1526A70-11AD-4714-8BA2-CECF4FAB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56" y="99844"/>
            <a:ext cx="9603275" cy="1049235"/>
          </a:xfrm>
        </p:spPr>
        <p:txBody>
          <a:bodyPr/>
          <a:lstStyle/>
          <a:p>
            <a:r>
              <a:rPr lang="zh-TW" altLang="en-US" dirty="0"/>
              <a:t>統計再半徑內鄰居的價差關係 以及 漲跌幅機率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統計訓練集第</a:t>
            </a:r>
            <a:r>
              <a:rPr lang="en-US" altLang="zh-TW" dirty="0"/>
              <a:t>60</a:t>
            </a:r>
            <a:r>
              <a:rPr lang="zh-TW" altLang="en-US" dirty="0"/>
              <a:t>天 以及 第</a:t>
            </a:r>
            <a:r>
              <a:rPr lang="en-US" altLang="zh-TW" dirty="0"/>
              <a:t>80</a:t>
            </a:r>
            <a:r>
              <a:rPr lang="zh-TW" altLang="en-US" dirty="0"/>
              <a:t>天的價差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559FFF-E4C8-492D-9B47-404E933A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30" y="5620411"/>
            <a:ext cx="5136404" cy="9824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BE44F0-CE83-48BD-B320-CE85EE1FD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85" y="1871230"/>
            <a:ext cx="4274805" cy="34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3821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481</TotalTime>
  <Words>285</Words>
  <Application>Microsoft Office PowerPoint</Application>
  <PresentationFormat>寬螢幕</PresentationFormat>
  <Paragraphs>20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Optima-Regular</vt:lpstr>
      <vt:lpstr>Arial</vt:lpstr>
      <vt:lpstr>Gill Sans MT</vt:lpstr>
      <vt:lpstr>圖庫</vt:lpstr>
      <vt:lpstr>RadiusNeighborsRegressor for stock market prediction</vt:lpstr>
      <vt:lpstr>資料集準備</vt:lpstr>
      <vt:lpstr>PowerPoint 簡報</vt:lpstr>
      <vt:lpstr>RadiusNeighborsRegressor</vt:lpstr>
      <vt:lpstr>RadiusNeighborsRegressor</vt:lpstr>
      <vt:lpstr>PowerPoint 簡報</vt:lpstr>
      <vt:lpstr>強弱指標(利用預測出來的數據扣除原本的指數價格)</vt:lpstr>
      <vt:lpstr>PowerPoint 簡報</vt:lpstr>
      <vt:lpstr>統計再半徑內鄰居的價差關係 以及 漲跌幅機率 (統計訓練集第60天 以及 第80天的價差)</vt:lpstr>
      <vt:lpstr>PowerPoint 簡報</vt:lpstr>
      <vt:lpstr>未來需改進的地方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RadiusNeighborsRegressor for stock market prediction</dc:title>
  <dc:creator>昱凱 黃</dc:creator>
  <cp:lastModifiedBy>昱凱 黃</cp:lastModifiedBy>
  <cp:revision>14</cp:revision>
  <dcterms:created xsi:type="dcterms:W3CDTF">2023-09-25T07:27:49Z</dcterms:created>
  <dcterms:modified xsi:type="dcterms:W3CDTF">2024-01-17T12:12:16Z</dcterms:modified>
</cp:coreProperties>
</file>