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72" r:id="rId5"/>
    <p:sldId id="258" r:id="rId6"/>
    <p:sldId id="259" r:id="rId7"/>
    <p:sldId id="260" r:id="rId8"/>
    <p:sldId id="261" r:id="rId9"/>
    <p:sldId id="262" r:id="rId10"/>
    <p:sldId id="263" r:id="rId11"/>
    <p:sldId id="293" r:id="rId12"/>
    <p:sldId id="275" r:id="rId13"/>
    <p:sldId id="264" r:id="rId14"/>
    <p:sldId id="265" r:id="rId15"/>
    <p:sldId id="273" r:id="rId16"/>
    <p:sldId id="267" r:id="rId17"/>
    <p:sldId id="268" r:id="rId18"/>
    <p:sldId id="270" r:id="rId19"/>
    <p:sldId id="274" r:id="rId20"/>
    <p:sldId id="308" r:id="rId21"/>
    <p:sldId id="309" r:id="rId22"/>
    <p:sldId id="310" r:id="rId23"/>
    <p:sldId id="311" r:id="rId24"/>
    <p:sldId id="325" r:id="rId25"/>
    <p:sldId id="326" r:id="rId26"/>
    <p:sldId id="327" r:id="rId27"/>
    <p:sldId id="276" r:id="rId28"/>
    <p:sldId id="277" r:id="rId29"/>
    <p:sldId id="278" r:id="rId30"/>
    <p:sldId id="279" r:id="rId31"/>
    <p:sldId id="280" r:id="rId32"/>
    <p:sldId id="295" r:id="rId33"/>
    <p:sldId id="296" r:id="rId34"/>
    <p:sldId id="297" r:id="rId35"/>
    <p:sldId id="298" r:id="rId36"/>
    <p:sldId id="299" r:id="rId37"/>
    <p:sldId id="300" r:id="rId38"/>
    <p:sldId id="328" r:id="rId39"/>
    <p:sldId id="330" r:id="rId40"/>
    <p:sldId id="329" r:id="rId41"/>
    <p:sldId id="301" r:id="rId42"/>
    <p:sldId id="271"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20" autoAdjust="0"/>
  </p:normalViewPr>
  <p:slideViewPr>
    <p:cSldViewPr>
      <p:cViewPr varScale="1">
        <p:scale>
          <a:sx n="108" d="100"/>
          <a:sy n="108" d="100"/>
        </p:scale>
        <p:origin x="730" y="62"/>
      </p:cViewPr>
      <p:guideLst>
        <p:guide orient="horz" pos="1524"/>
        <p:guide pos="289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4"/>
        <p:cNvGrpSpPr/>
        <p:nvPr/>
      </p:nvGrpSpPr>
      <p:grpSpPr>
        <a:xfrm>
          <a:off x="0" y="0"/>
          <a:ext cx="0" cy="0"/>
          <a:chOff x="0" y="0"/>
          <a:chExt cx="0" cy="0"/>
        </a:xfrm>
      </p:grpSpPr>
      <p:sp>
        <p:nvSpPr>
          <p:cNvPr id="445" name="Google Shape;4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1"/>
        <p:cNvGrpSpPr/>
        <p:nvPr/>
      </p:nvGrpSpPr>
      <p:grpSpPr>
        <a:xfrm>
          <a:off x="0" y="0"/>
          <a:ext cx="0" cy="0"/>
          <a:chOff x="0" y="0"/>
          <a:chExt cx="0" cy="0"/>
        </a:xfrm>
      </p:grpSpPr>
      <p:sp>
        <p:nvSpPr>
          <p:cNvPr id="452" name="Google Shape;45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8"/>
        <p:cNvGrpSpPr/>
        <p:nvPr/>
      </p:nvGrpSpPr>
      <p:grpSpPr>
        <a:xfrm>
          <a:off x="0" y="0"/>
          <a:ext cx="0" cy="0"/>
          <a:chOff x="0" y="0"/>
          <a:chExt cx="0" cy="0"/>
        </a:xfrm>
      </p:grpSpPr>
      <p:sp>
        <p:nvSpPr>
          <p:cNvPr id="349" name="Google Shape;34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
        <p:cNvGrpSpPr/>
        <p:nvPr/>
      </p:nvGrpSpPr>
      <p:grpSpPr>
        <a:xfrm>
          <a:off x="0" y="0"/>
          <a:ext cx="0" cy="0"/>
          <a:chOff x="0" y="0"/>
          <a:chExt cx="0" cy="0"/>
        </a:xfrm>
      </p:grpSpPr>
      <p:sp>
        <p:nvSpPr>
          <p:cNvPr id="369" name="Google Shape;3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6"/>
        <p:cNvGrpSpPr/>
        <p:nvPr/>
      </p:nvGrpSpPr>
      <p:grpSpPr>
        <a:xfrm>
          <a:off x="0" y="0"/>
          <a:ext cx="0" cy="0"/>
          <a:chOff x="0" y="0"/>
          <a:chExt cx="0" cy="0"/>
        </a:xfrm>
      </p:grpSpPr>
      <p:sp>
        <p:nvSpPr>
          <p:cNvPr id="377" name="Google Shape;37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stretch>
              <a:fillRect/>
            </a:stretch>
          </p:blipFill>
          <p:spPr>
            <a:xfrm>
              <a:off x="6859300" y="2061250"/>
              <a:ext cx="1371975" cy="896675"/>
            </a:xfrm>
            <a:prstGeom prst="rect">
              <a:avLst/>
            </a:prstGeom>
            <a:noFill/>
            <a:ln>
              <a:noFill/>
            </a:ln>
          </p:spPr>
        </p:pic>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big emboss">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stretch>
              <a:fillRect/>
            </a:stretch>
          </p:blipFill>
          <p:spPr>
            <a:xfrm>
              <a:off x="6859300" y="2061250"/>
              <a:ext cx="1371975" cy="896675"/>
            </a:xfrm>
            <a:prstGeom prst="rect">
              <a:avLst/>
            </a:prstGeom>
            <a:noFill/>
            <a:ln>
              <a:noFill/>
            </a:ln>
          </p:spPr>
        </p:pic>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stretch>
                <a:fillRect/>
              </a:stretch>
            </p:blipFill>
            <p:spPr>
              <a:xfrm>
                <a:off x="2057775" y="0"/>
                <a:ext cx="1371975" cy="896675"/>
              </a:xfrm>
              <a:prstGeom prst="rect">
                <a:avLst/>
              </a:prstGeom>
              <a:noFill/>
              <a:ln>
                <a:noFill/>
              </a:ln>
            </p:spPr>
          </p:pic>
        </p:gr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2.jpeg"/><Relationship Id="rId1"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4.jpeg"/><Relationship Id="rId1" Type="http://schemas.openxmlformats.org/officeDocument/2006/relationships/image" Target="../media/image33.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6.jpeg"/><Relationship Id="rId1" Type="http://schemas.openxmlformats.org/officeDocument/2006/relationships/image" Target="../media/image3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8.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0.jpeg"/><Relationship Id="rId1" Type="http://schemas.openxmlformats.org/officeDocument/2006/relationships/image" Target="../media/image3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2.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4.jpeg"/><Relationship Id="rId1" Type="http://schemas.openxmlformats.org/officeDocument/2006/relationships/image" Target="../media/image43.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6.jpeg"/><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8.jpeg"/><Relationship Id="rId1" Type="http://schemas.openxmlformats.org/officeDocument/2006/relationships/image" Target="../media/image47.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8.jpeg"/><Relationship Id="rId1" Type="http://schemas.openxmlformats.org/officeDocument/2006/relationships/image" Target="../media/image49.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1.jpeg"/><Relationship Id="rId1" Type="http://schemas.openxmlformats.org/officeDocument/2006/relationships/image" Target="../media/image50.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3.jpeg"/><Relationship Id="rId1" Type="http://schemas.openxmlformats.org/officeDocument/2006/relationships/image" Target="../media/image5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2" name="Picture 1" descr="WhatsApp Image 2021-01-28 at 12.28.52"/>
          <p:cNvPicPr>
            <a:picLocks noChangeAspect="1"/>
          </p:cNvPicPr>
          <p:nvPr/>
        </p:nvPicPr>
        <p:blipFill>
          <a:blip r:embed="rId1"/>
          <a:stretch>
            <a:fillRect/>
          </a:stretch>
        </p:blipFill>
        <p:spPr>
          <a:xfrm>
            <a:off x="-8890" y="-24765"/>
            <a:ext cx="9161145" cy="5196205"/>
          </a:xfrm>
          <a:prstGeom prst="rect">
            <a:avLst/>
          </a:prstGeom>
        </p:spPr>
      </p:pic>
    </p:spTree>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5536" y="123478"/>
            <a:ext cx="8985885" cy="5310877"/>
          </a:xfrm>
          <a:prstGeom prst="rect">
            <a:avLst/>
          </a:prstGeom>
          <a:noFill/>
        </p:spPr>
        <p:txBody>
          <a:bodyPr wrap="square" rtlCol="0" anchor="ctr">
            <a:spAutoFit/>
          </a:bodyPr>
          <a:lstStyle/>
          <a:p>
            <a:pPr>
              <a:lnSpc>
                <a:spcPct val="120000"/>
              </a:lnSpc>
            </a:pPr>
            <a:r>
              <a:rPr lang="en-US" altLang="en-US" dirty="0">
                <a:latin typeface="Sitka Heading" panose="02000505000000020004" charset="0"/>
                <a:cs typeface="Sitka Heading" panose="02000505000000020004" charset="0"/>
              </a:rPr>
              <a:t>The following are the software requirements of our project :-</a:t>
            </a:r>
            <a:endParaRPr lang="en-US" altLang="en-US" dirty="0">
              <a:latin typeface="Sitka Heading" panose="02000505000000020004" charset="0"/>
              <a:cs typeface="Sitka Heading" panose="02000505000000020004" charset="0"/>
            </a:endParaRPr>
          </a:p>
          <a:p>
            <a:pPr>
              <a:lnSpc>
                <a:spcPct val="120000"/>
              </a:lnSpc>
            </a:pPr>
            <a:endParaRPr lang="en-US" altLang="en-US" dirty="0">
              <a:latin typeface="Sitka Heading" panose="02000505000000020004" charset="0"/>
              <a:cs typeface="Sitka Heading" panose="02000505000000020004" charset="0"/>
            </a:endParaRPr>
          </a:p>
          <a:p>
            <a:pPr marL="285750" indent="-285750">
              <a:lnSpc>
                <a:spcPct val="120000"/>
              </a:lnSpc>
              <a:buFont typeface="Wingdings" panose="05000000000000000000" charset="0"/>
              <a:buChar char="Ø"/>
            </a:pPr>
            <a:r>
              <a:rPr lang="en-US" altLang="en-US" dirty="0">
                <a:latin typeface="Sitka Heading" panose="02000505000000020004" charset="0"/>
                <a:cs typeface="Sitka Heading" panose="02000505000000020004" charset="0"/>
              </a:rPr>
              <a:t>We used the stable version of python </a:t>
            </a:r>
            <a:r>
              <a:rPr lang="en-US" altLang="en-US" dirty="0" err="1">
                <a:latin typeface="Sitka Heading" panose="02000505000000020004" charset="0"/>
                <a:cs typeface="Sitka Heading" panose="02000505000000020004" charset="0"/>
              </a:rPr>
              <a:t>i.e</a:t>
            </a:r>
            <a:r>
              <a:rPr lang="en-US" altLang="en-US" dirty="0">
                <a:latin typeface="Sitka Heading" panose="02000505000000020004" charset="0"/>
                <a:cs typeface="Sitka Heading" panose="02000505000000020004" charset="0"/>
              </a:rPr>
              <a:t> python 3.7.</a:t>
            </a:r>
            <a:endParaRPr lang="en-US" altLang="en-US" dirty="0">
              <a:latin typeface="Sitka Heading" panose="02000505000000020004" charset="0"/>
              <a:cs typeface="Sitka Heading" panose="02000505000000020004" charset="0"/>
            </a:endParaRPr>
          </a:p>
          <a:p>
            <a:pPr marL="285750" indent="-285750">
              <a:lnSpc>
                <a:spcPct val="120000"/>
              </a:lnSpc>
              <a:buFont typeface="Wingdings" panose="05000000000000000000" charset="0"/>
              <a:buChar char="Ø"/>
            </a:pPr>
            <a:r>
              <a:rPr lang="en-US" altLang="en-US" dirty="0">
                <a:latin typeface="Sitka Heading" panose="02000505000000020004" charset="0"/>
                <a:cs typeface="Sitka Heading" panose="02000505000000020004" charset="0"/>
              </a:rPr>
              <a:t>We used the Visual Studio Code IDLE to run our python program.</a:t>
            </a:r>
            <a:endParaRPr lang="en-US" altLang="en-US" dirty="0">
              <a:latin typeface="Sitka Heading" panose="02000505000000020004" charset="0"/>
              <a:cs typeface="Sitka Heading" panose="02000505000000020004" charset="0"/>
            </a:endParaRPr>
          </a:p>
          <a:p>
            <a:pPr marL="285750" indent="-285750">
              <a:lnSpc>
                <a:spcPct val="120000"/>
              </a:lnSpc>
              <a:buFont typeface="Wingdings" panose="05000000000000000000" charset="0"/>
              <a:buChar char="Ø"/>
            </a:pPr>
            <a:r>
              <a:rPr lang="en-US" altLang="en-US" dirty="0">
                <a:latin typeface="Sitka Heading" panose="02000505000000020004" charset="0"/>
                <a:cs typeface="Sitka Heading" panose="02000505000000020004" charset="0"/>
              </a:rPr>
              <a:t>We used the following libraries or modules in our project –</a:t>
            </a:r>
            <a:endParaRPr lang="en-US" altLang="en-US" dirty="0">
              <a:latin typeface="Sitka Heading" panose="02000505000000020004" charset="0"/>
              <a:cs typeface="Sitka Heading" panose="02000505000000020004" charset="0"/>
            </a:endParaRPr>
          </a:p>
          <a:p>
            <a:pPr>
              <a:lnSpc>
                <a:spcPct val="120000"/>
              </a:lnSpc>
            </a:pPr>
            <a:endParaRPr lang="en-US" altLang="en-US" dirty="0">
              <a:latin typeface="Sitka Heading" panose="02000505000000020004" charset="0"/>
              <a:cs typeface="Sitka Heading" panose="02000505000000020004" charset="0"/>
            </a:endParaRPr>
          </a:p>
          <a:p>
            <a:pPr marL="285750" indent="-285750">
              <a:lnSpc>
                <a:spcPct val="120000"/>
              </a:lnSpc>
              <a:buNone/>
            </a:pPr>
            <a:r>
              <a:rPr lang="en-US" altLang="en-US" dirty="0">
                <a:latin typeface="Sitka Heading" panose="02000505000000020004" charset="0"/>
                <a:cs typeface="Sitka Heading" panose="02000505000000020004" charset="0"/>
              </a:rPr>
              <a:t>	  </a:t>
            </a:r>
            <a:r>
              <a:rPr lang="en-IN" altLang="en-US" dirty="0">
                <a:latin typeface="Sitka Heading" panose="02000505000000020004" charset="0"/>
                <a:cs typeface="Sitka Heading" panose="02000505000000020004" charset="0"/>
              </a:rPr>
              <a:t>	1. Speech Recognition</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2. pyttsx3</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3. </a:t>
            </a:r>
            <a:r>
              <a:rPr lang="en-IN" altLang="en-US" dirty="0" err="1">
                <a:latin typeface="Sitka Heading" panose="02000505000000020004" charset="0"/>
                <a:cs typeface="Sitka Heading" panose="02000505000000020004" charset="0"/>
              </a:rPr>
              <a:t>Pywhatkit</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4. datetime</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5. Wikipedia</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6. </a:t>
            </a:r>
            <a:r>
              <a:rPr lang="en-IN" altLang="en-US" dirty="0" err="1">
                <a:latin typeface="Sitka Heading" panose="02000505000000020004" charset="0"/>
                <a:cs typeface="Sitka Heading" panose="02000505000000020004" charset="0"/>
              </a:rPr>
              <a:t>Pyjokes</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7. </a:t>
            </a:r>
            <a:r>
              <a:rPr lang="en-IN" altLang="en-US" dirty="0" err="1">
                <a:latin typeface="Sitka Heading" panose="02000505000000020004" charset="0"/>
                <a:cs typeface="Sitka Heading" panose="02000505000000020004" charset="0"/>
              </a:rPr>
              <a:t>Os</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8. Socket</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9. </a:t>
            </a:r>
            <a:r>
              <a:rPr lang="en-IN" altLang="en-US" dirty="0" err="1">
                <a:latin typeface="Sitka Heading" panose="02000505000000020004" charset="0"/>
                <a:cs typeface="Sitka Heading" panose="02000505000000020004" charset="0"/>
              </a:rPr>
              <a:t>Ecapture</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10. </a:t>
            </a:r>
            <a:r>
              <a:rPr lang="en-IN" altLang="en-US" dirty="0" err="1">
                <a:latin typeface="Sitka Heading" panose="02000505000000020004" charset="0"/>
                <a:cs typeface="Sitka Heading" panose="02000505000000020004" charset="0"/>
              </a:rPr>
              <a:t>Pyscreenshot</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11. Weather Forecast</a:t>
            </a:r>
            <a:endParaRPr lang="en-IN" altLang="en-US" dirty="0">
              <a:latin typeface="Sitka Heading" panose="02000505000000020004" charset="0"/>
              <a:cs typeface="Sitka Heading" panose="02000505000000020004" charset="0"/>
            </a:endParaRPr>
          </a:p>
          <a:p>
            <a:pPr marL="285750" indent="-285750">
              <a:lnSpc>
                <a:spcPct val="120000"/>
              </a:lnSpc>
              <a:buNone/>
            </a:pPr>
            <a:r>
              <a:rPr lang="en-IN" altLang="en-US" dirty="0">
                <a:latin typeface="Sitka Heading" panose="02000505000000020004" charset="0"/>
                <a:cs typeface="Sitka Heading" panose="02000505000000020004" charset="0"/>
              </a:rPr>
              <a:t>		12. Web Browser</a:t>
            </a:r>
            <a:endParaRPr lang="en-IN" altLang="en-US" dirty="0">
              <a:latin typeface="Sitka Heading" panose="02000505000000020004" charset="0"/>
              <a:cs typeface="Sitka Heading" panose="02000505000000020004" charset="0"/>
            </a:endParaRPr>
          </a:p>
          <a:p>
            <a:pPr marL="285750" indent="-285750">
              <a:lnSpc>
                <a:spcPct val="120000"/>
              </a:lnSpc>
              <a:buNone/>
            </a:pPr>
            <a:endParaRPr lang="en-US" altLang="en-US" sz="1600" dirty="0">
              <a:latin typeface="Sitka Heading" panose="02000505000000020004" charset="0"/>
              <a:cs typeface="Sitka Heading" panose="02000505000000020004" charset="0"/>
            </a:endParaRPr>
          </a:p>
          <a:p>
            <a:pPr marL="0" indent="0">
              <a:lnSpc>
                <a:spcPct val="120000"/>
              </a:lnSpc>
              <a:buFont typeface="Wingdings" panose="05000000000000000000" charset="0"/>
              <a:buNone/>
            </a:pPr>
            <a:endParaRPr lang="en-US" altLang="en-US" sz="1600" dirty="0">
              <a:latin typeface="Sitka Heading" panose="02000505000000020004" charset="0"/>
              <a:cs typeface="Sitka Heading" panose="02000505000000020004" charset="0"/>
            </a:endParaRPr>
          </a:p>
        </p:txBody>
      </p:sp>
      <p:pic>
        <p:nvPicPr>
          <p:cNvPr id="2" name="Picture 1"/>
          <p:cNvPicPr>
            <a:picLocks noChangeAspect="1"/>
          </p:cNvPicPr>
          <p:nvPr/>
        </p:nvPicPr>
        <p:blipFill>
          <a:blip r:embed="rId1"/>
          <a:stretch>
            <a:fillRect/>
          </a:stretch>
        </p:blipFill>
        <p:spPr>
          <a:xfrm>
            <a:off x="4643755" y="2644140"/>
            <a:ext cx="4229100" cy="152273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altLang="en-US">
                <a:solidFill>
                  <a:schemeClr val="tx1"/>
                </a:solidFill>
                <a:uFillTx/>
                <a:latin typeface="Segoe Print" panose="02000600000000000000" charset="0"/>
                <a:cs typeface="Segoe Print" panose="02000600000000000000" charset="0"/>
                <a:sym typeface="+mn-ea"/>
              </a:rPr>
              <a:t>Development</a:t>
            </a:r>
            <a:endParaRPr lang="en-US" altLang="en-US">
              <a:solidFill>
                <a:schemeClr val="tx1"/>
              </a:solidFill>
              <a:uFillTx/>
              <a:latin typeface="Segoe Print" panose="02000600000000000000" charset="0"/>
              <a:cs typeface="Segoe Print" panose="02000600000000000000" charset="0"/>
              <a:sym typeface="+mn-ea"/>
            </a:endParaRPr>
          </a:p>
        </p:txBody>
      </p:sp>
    </p:spTree>
  </p:cSld>
  <p:clrMapOvr>
    <a:masterClrMapping/>
  </p:clrMapOvr>
  <p:transition>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 name="Text Box 3"/>
          <p:cNvSpPr txBox="1"/>
          <p:nvPr/>
        </p:nvSpPr>
        <p:spPr>
          <a:xfrm>
            <a:off x="395536" y="59372"/>
            <a:ext cx="3914775" cy="583565"/>
          </a:xfrm>
          <a:prstGeom prst="rect">
            <a:avLst/>
          </a:prstGeom>
          <a:noFill/>
        </p:spPr>
        <p:txBody>
          <a:bodyPr wrap="square" rtlCol="0">
            <a:spAutoFit/>
          </a:bodyPr>
          <a:lstStyle/>
          <a:p>
            <a:r>
              <a:rPr lang="en-US" altLang="en-US" sz="3200">
                <a:solidFill>
                  <a:srgbClr val="000000"/>
                </a:solidFill>
                <a:uFillTx/>
                <a:latin typeface="Microsoft Himalaya" panose="01010100010101010101" charset="0"/>
                <a:cs typeface="Microsoft Himalaya" panose="01010100010101010101" charset="0"/>
                <a:sym typeface="+mn-ea"/>
              </a:rPr>
              <a:t>Code </a:t>
            </a:r>
            <a:r>
              <a:rPr lang="en-IN" altLang="en-US" sz="3200">
                <a:solidFill>
                  <a:srgbClr val="000000"/>
                </a:solidFill>
                <a:uFillTx/>
                <a:latin typeface="Microsoft Himalaya" panose="01010100010101010101" charset="0"/>
                <a:cs typeface="Microsoft Himalaya" panose="01010100010101010101" charset="0"/>
                <a:sym typeface="+mn-ea"/>
              </a:rPr>
              <a:t>P</a:t>
            </a:r>
            <a:r>
              <a:rPr lang="en-US" altLang="en-US" sz="3200">
                <a:solidFill>
                  <a:srgbClr val="000000"/>
                </a:solidFill>
                <a:uFillTx/>
                <a:latin typeface="Microsoft Himalaya" panose="01010100010101010101" charset="0"/>
                <a:cs typeface="Microsoft Himalaya" panose="01010100010101010101" charset="0"/>
                <a:sym typeface="+mn-ea"/>
              </a:rPr>
              <a:t>art :-</a:t>
            </a:r>
            <a:endParaRPr lang="en-US" altLang="en-US" sz="3200">
              <a:solidFill>
                <a:srgbClr val="000000"/>
              </a:solidFill>
              <a:uFillTx/>
              <a:latin typeface="Microsoft Himalaya" panose="01010100010101010101" charset="0"/>
              <a:cs typeface="Microsoft Himalaya" panose="01010100010101010101" charset="0"/>
              <a:sym typeface="+mn-ea"/>
            </a:endParaRPr>
          </a:p>
        </p:txBody>
      </p:sp>
      <p:pic>
        <p:nvPicPr>
          <p:cNvPr id="6" name="Picture 5"/>
          <p:cNvPicPr>
            <a:picLocks noChangeAspect="1"/>
          </p:cNvPicPr>
          <p:nvPr/>
        </p:nvPicPr>
        <p:blipFill>
          <a:blip r:embed="rId1"/>
          <a:stretch>
            <a:fillRect/>
          </a:stretch>
        </p:blipFill>
        <p:spPr>
          <a:xfrm>
            <a:off x="683568" y="483518"/>
            <a:ext cx="7632848" cy="2160240"/>
          </a:xfrm>
          <a:prstGeom prst="rect">
            <a:avLst/>
          </a:prstGeom>
        </p:spPr>
      </p:pic>
      <p:sp>
        <p:nvSpPr>
          <p:cNvPr id="5" name="Text Box 4"/>
          <p:cNvSpPr txBox="1"/>
          <p:nvPr/>
        </p:nvSpPr>
        <p:spPr>
          <a:xfrm>
            <a:off x="179070" y="2715766"/>
            <a:ext cx="8785860" cy="2220595"/>
          </a:xfrm>
          <a:prstGeom prst="rect">
            <a:avLst/>
          </a:prstGeom>
          <a:noFill/>
        </p:spPr>
        <p:txBody>
          <a:bodyPr wrap="square" rtlCol="0" anchor="t">
            <a:spAutoFit/>
          </a:bodyPr>
          <a:lstStyle/>
          <a:p>
            <a:pPr marL="285750" indent="-285750">
              <a:lnSpc>
                <a:spcPct val="110000"/>
              </a:lnSpc>
              <a:buFont typeface="Wingdings" panose="05000000000000000000" charset="0"/>
              <a:buChar char=""/>
            </a:pPr>
            <a:r>
              <a:rPr lang="en-US" altLang="en-US" dirty="0">
                <a:solidFill>
                  <a:srgbClr val="000000"/>
                </a:solidFill>
                <a:uFillTx/>
                <a:latin typeface="Sitka Heading" panose="02000505000000020004" charset="0"/>
                <a:cs typeface="Sitka Heading" panose="02000505000000020004" charset="0"/>
                <a:sym typeface="+mn-ea"/>
              </a:rPr>
              <a:t>We use the import function to import the required modules .The following module which have been imported has the various roles to play.</a:t>
            </a:r>
            <a:endParaRPr lang="en-US" altLang="en-US" dirty="0">
              <a:solidFill>
                <a:srgbClr val="000000"/>
              </a:solidFill>
              <a:uFillTx/>
              <a:latin typeface="Sitka Heading" panose="02000505000000020004" charset="0"/>
              <a:cs typeface="Sitka Heading" panose="02000505000000020004" charset="0"/>
            </a:endParaRPr>
          </a:p>
          <a:p>
            <a:pPr>
              <a:lnSpc>
                <a:spcPct val="110000"/>
              </a:lnSpc>
            </a:pPr>
            <a:endParaRPr lang="en-US" altLang="en-US" dirty="0">
              <a:solidFill>
                <a:srgbClr val="000000"/>
              </a:solidFill>
              <a:uFillTx/>
              <a:latin typeface="Sitka Heading" panose="02000505000000020004" charset="0"/>
              <a:cs typeface="Sitka Heading" panose="02000505000000020004" charset="0"/>
            </a:endParaRPr>
          </a:p>
          <a:p>
            <a:pPr>
              <a:lnSpc>
                <a:spcPct val="110000"/>
              </a:lnSpc>
            </a:pPr>
            <a:r>
              <a:rPr lang="en-US" altLang="en-US" dirty="0">
                <a:solidFill>
                  <a:srgbClr val="000000"/>
                </a:solidFill>
                <a:uFillTx/>
                <a:latin typeface="Sitka Heading" panose="02000505000000020004" charset="0"/>
                <a:cs typeface="Sitka Heading" panose="02000505000000020004" charset="0"/>
                <a:sym typeface="+mn-ea"/>
              </a:rPr>
              <a:t>	From the following modules we have 2 most important modules :-</a:t>
            </a:r>
            <a:endParaRPr lang="en-US" altLang="en-US" dirty="0">
              <a:solidFill>
                <a:srgbClr val="000000"/>
              </a:solidFill>
              <a:uFillTx/>
              <a:latin typeface="Sitka Heading" panose="02000505000000020004" charset="0"/>
              <a:cs typeface="Sitka Heading" panose="02000505000000020004" charset="0"/>
            </a:endParaRPr>
          </a:p>
          <a:p>
            <a:pPr>
              <a:lnSpc>
                <a:spcPct val="110000"/>
              </a:lnSpc>
            </a:pPr>
            <a:r>
              <a:rPr lang="en-US" altLang="en-US" dirty="0">
                <a:solidFill>
                  <a:srgbClr val="000000"/>
                </a:solidFill>
                <a:uFillTx/>
                <a:latin typeface="Sitka Heading" panose="02000505000000020004" charset="0"/>
                <a:cs typeface="Sitka Heading" panose="02000505000000020004" charset="0"/>
                <a:sym typeface="+mn-ea"/>
              </a:rPr>
              <a:t>		1. Speech Recognition - This module is used to get the voice as the input 					   using microphone.</a:t>
            </a:r>
            <a:endParaRPr lang="en-US" altLang="en-US" dirty="0">
              <a:solidFill>
                <a:srgbClr val="000000"/>
              </a:solidFill>
              <a:uFillTx/>
              <a:latin typeface="Sitka Heading" panose="02000505000000020004" charset="0"/>
              <a:cs typeface="Sitka Heading" panose="02000505000000020004" charset="0"/>
            </a:endParaRPr>
          </a:p>
          <a:p>
            <a:pPr>
              <a:lnSpc>
                <a:spcPct val="110000"/>
              </a:lnSpc>
            </a:pPr>
            <a:r>
              <a:rPr lang="en-US" altLang="en-US" dirty="0">
                <a:solidFill>
                  <a:srgbClr val="000000"/>
                </a:solidFill>
                <a:uFillTx/>
                <a:latin typeface="Sitka Heading" panose="02000505000000020004" charset="0"/>
                <a:cs typeface="Sitka Heading" panose="02000505000000020004" charset="0"/>
                <a:sym typeface="+mn-ea"/>
              </a:rPr>
              <a:t>		2. pyttsx3 - This module is used to convert text-to-speech conversion 				library in Python. It works offline, and is compatible with both Python 			2 and 3 version.</a:t>
            </a:r>
            <a:endParaRPr lang="en-US" altLang="en-US" dirty="0">
              <a:solidFill>
                <a:srgbClr val="000000"/>
              </a:solidFill>
              <a:uFillTx/>
              <a:latin typeface="Sitka Heading" panose="02000505000000020004" charset="0"/>
              <a:cs typeface="Sitka Heading" panose="02000505000000020004" charset="0"/>
              <a:sym typeface="+mn-ea"/>
            </a:endParaRPr>
          </a:p>
        </p:txBody>
      </p:sp>
    </p:spTree>
  </p:cSld>
  <p:clrMapOvr>
    <a:masterClrMapping/>
  </p:clrMapOvr>
  <p:transition>
    <p:pull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804285" y="584200"/>
            <a:ext cx="5156835" cy="1271270"/>
          </a:xfrm>
          <a:prstGeom prst="rect">
            <a:avLst/>
          </a:prstGeom>
          <a:noFill/>
        </p:spPr>
        <p:txBody>
          <a:bodyPr wrap="square" rtlCol="0" anchor="t">
            <a:spAutoFit/>
          </a:bodyPr>
          <a:lstStyle/>
          <a:p>
            <a:pPr marL="285750" indent="-285750">
              <a:lnSpc>
                <a:spcPct val="120000"/>
              </a:lnSpc>
              <a:buFont typeface="Wingdings" panose="05000000000000000000" charset="0"/>
              <a:buChar char=""/>
            </a:pPr>
            <a:r>
              <a:rPr lang="en-US" altLang="en-US" sz="1600">
                <a:latin typeface="Sitka Heading" panose="02000505000000020004" charset="0"/>
                <a:cs typeface="Sitka Heading" panose="02000505000000020004" charset="0"/>
                <a:sym typeface="+mn-ea"/>
              </a:rPr>
              <a:t>This part of code is used to take user voice as input and convert it into text format and stores. The other part i.e the ‘getProperty’ part changes the male voice to the female voice</a:t>
            </a:r>
            <a:endParaRPr lang="en-US" sz="1600">
              <a:latin typeface="Sitka Heading" panose="02000505000000020004" charset="0"/>
              <a:cs typeface="Sitka Heading" panose="02000505000000020004" charset="0"/>
            </a:endParaRPr>
          </a:p>
        </p:txBody>
      </p:sp>
      <p:sp>
        <p:nvSpPr>
          <p:cNvPr id="7" name="Text Box 6"/>
          <p:cNvSpPr txBox="1"/>
          <p:nvPr/>
        </p:nvSpPr>
        <p:spPr>
          <a:xfrm>
            <a:off x="251460" y="2931795"/>
            <a:ext cx="4620260" cy="975995"/>
          </a:xfrm>
          <a:prstGeom prst="rect">
            <a:avLst/>
          </a:prstGeom>
          <a:noFill/>
        </p:spPr>
        <p:txBody>
          <a:bodyPr wrap="square" rtlCol="0" anchor="t">
            <a:spAutoFit/>
          </a:bodyPr>
          <a:lstStyle/>
          <a:p>
            <a:pPr marL="285750" indent="-285750">
              <a:lnSpc>
                <a:spcPct val="120000"/>
              </a:lnSpc>
              <a:buFont typeface="Wingdings" panose="05000000000000000000" charset="0"/>
              <a:buChar char=""/>
            </a:pPr>
            <a:r>
              <a:rPr lang="en-US" altLang="en-US" sz="1600">
                <a:latin typeface="Sitka Heading" panose="02000505000000020004" charset="0"/>
                <a:cs typeface="Sitka Heading" panose="02000505000000020004" charset="0"/>
                <a:sym typeface="+mn-ea"/>
              </a:rPr>
              <a:t>The ‘talk’ function is used to get the output in audio format and after finishing the task it waits for the next insturction to be given by the user. </a:t>
            </a:r>
            <a:endParaRPr lang="en-US" sz="1600">
              <a:latin typeface="Sitka Heading" panose="02000505000000020004" charset="0"/>
              <a:cs typeface="Sitka Heading" panose="02000505000000020004" charset="0"/>
            </a:endParaRPr>
          </a:p>
        </p:txBody>
      </p:sp>
      <p:pic>
        <p:nvPicPr>
          <p:cNvPr id="2" name="Picture 1" descr="Screenshot from 2021-03-14 11-32-06"/>
          <p:cNvPicPr>
            <a:picLocks noChangeAspect="1"/>
          </p:cNvPicPr>
          <p:nvPr/>
        </p:nvPicPr>
        <p:blipFill>
          <a:blip r:embed="rId1"/>
          <a:stretch>
            <a:fillRect/>
          </a:stretch>
        </p:blipFill>
        <p:spPr>
          <a:xfrm>
            <a:off x="94615" y="700405"/>
            <a:ext cx="3819525" cy="1265555"/>
          </a:xfrm>
          <a:prstGeom prst="rect">
            <a:avLst/>
          </a:prstGeom>
        </p:spPr>
      </p:pic>
      <p:pic>
        <p:nvPicPr>
          <p:cNvPr id="3" name="Picture 2" descr="Screenshot from 2021-03-14 11-35-33"/>
          <p:cNvPicPr>
            <a:picLocks noChangeAspect="1"/>
          </p:cNvPicPr>
          <p:nvPr/>
        </p:nvPicPr>
        <p:blipFill>
          <a:blip r:embed="rId2"/>
          <a:stretch>
            <a:fillRect/>
          </a:stretch>
        </p:blipFill>
        <p:spPr>
          <a:xfrm>
            <a:off x="5190490" y="2869565"/>
            <a:ext cx="3581400" cy="1038225"/>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 name="Text Box 3"/>
          <p:cNvSpPr txBox="1"/>
          <p:nvPr/>
        </p:nvSpPr>
        <p:spPr>
          <a:xfrm>
            <a:off x="965200" y="2976880"/>
            <a:ext cx="7213600" cy="1489075"/>
          </a:xfrm>
          <a:prstGeom prst="rect">
            <a:avLst/>
          </a:prstGeom>
          <a:noFill/>
        </p:spPr>
        <p:txBody>
          <a:bodyPr wrap="square" rtlCol="0" anchor="t">
            <a:spAutoFit/>
          </a:bodyPr>
          <a:lstStyle/>
          <a:p>
            <a:pPr marL="285750" indent="-285750">
              <a:lnSpc>
                <a:spcPct val="130000"/>
              </a:lnSpc>
              <a:buFont typeface="Wingdings" panose="05000000000000000000" charset="0"/>
              <a:buChar char=""/>
            </a:pPr>
            <a:r>
              <a:rPr lang="en-US" altLang="en-US">
                <a:latin typeface="Sitka Heading" panose="02000505000000020004" charset="0"/>
                <a:cs typeface="Sitka Heading" panose="02000505000000020004" charset="0"/>
                <a:sym typeface="+mn-ea"/>
              </a:rPr>
              <a:t>The ‘take_command’ function is used to initialize the microphone to listen  the user’s voice and convert the voice to text. The audio input is converted using ‘recognize_google’ function.</a:t>
            </a:r>
            <a:endParaRPr lang="en-US" altLang="en-US">
              <a:latin typeface="Sitka Heading" panose="02000505000000020004" charset="0"/>
              <a:cs typeface="Sitka Heading" panose="02000505000000020004" charset="0"/>
              <a:sym typeface="+mn-ea"/>
            </a:endParaRPr>
          </a:p>
          <a:p>
            <a:pPr marL="285750" indent="-285750">
              <a:lnSpc>
                <a:spcPct val="130000"/>
              </a:lnSpc>
              <a:buFont typeface="Wingdings" panose="05000000000000000000" charset="0"/>
              <a:buChar char=""/>
            </a:pPr>
            <a:r>
              <a:rPr lang="en-US" altLang="en-US">
                <a:latin typeface="Sitka Heading" panose="02000505000000020004" charset="0"/>
                <a:cs typeface="Sitka Heading" panose="02000505000000020004" charset="0"/>
                <a:sym typeface="+mn-ea"/>
              </a:rPr>
              <a:t>If command is in appropriate it returns none and asks to say the command again.</a:t>
            </a:r>
            <a:endParaRPr lang="en-US" altLang="en-US">
              <a:latin typeface="Sitka Heading" panose="02000505000000020004" charset="0"/>
              <a:cs typeface="Sitka Heading" panose="02000505000000020004" charset="0"/>
              <a:sym typeface="+mn-ea"/>
            </a:endParaRPr>
          </a:p>
        </p:txBody>
      </p:sp>
      <p:pic>
        <p:nvPicPr>
          <p:cNvPr id="2" name="Picture 1" descr="Screenshot from 2021-03-14 11-39-02"/>
          <p:cNvPicPr>
            <a:picLocks noChangeAspect="1"/>
          </p:cNvPicPr>
          <p:nvPr/>
        </p:nvPicPr>
        <p:blipFill>
          <a:blip r:embed="rId1"/>
          <a:stretch>
            <a:fillRect/>
          </a:stretch>
        </p:blipFill>
        <p:spPr>
          <a:xfrm>
            <a:off x="1511300" y="264160"/>
            <a:ext cx="5819775" cy="2646680"/>
          </a:xfrm>
          <a:prstGeom prst="rect">
            <a:avLst/>
          </a:prstGeom>
        </p:spPr>
      </p:pic>
    </p:spTree>
  </p:cSld>
  <p:clrMapOvr>
    <a:masterClrMapping/>
  </p:clrMapOvr>
  <p:transition>
    <p:plu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 name="Text Box 3"/>
          <p:cNvSpPr txBox="1"/>
          <p:nvPr/>
        </p:nvSpPr>
        <p:spPr>
          <a:xfrm>
            <a:off x="4330700" y="908050"/>
            <a:ext cx="4688840" cy="975995"/>
          </a:xfrm>
          <a:prstGeom prst="rect">
            <a:avLst/>
          </a:prstGeom>
          <a:noFill/>
        </p:spPr>
        <p:txBody>
          <a:bodyPr wrap="square" rtlCol="0" anchor="t">
            <a:spAutoFit/>
          </a:bodyPr>
          <a:lstStyle/>
          <a:p>
            <a:pPr marL="285750" indent="-285750">
              <a:lnSpc>
                <a:spcPct val="120000"/>
              </a:lnSpc>
              <a:buFont typeface="Wingdings" panose="05000000000000000000" charset="0"/>
              <a:buChar char=""/>
            </a:pPr>
            <a:r>
              <a:rPr lang="en-US" altLang="en-US" sz="1600">
                <a:latin typeface="Sitka Heading" panose="02000505000000020004" charset="0"/>
                <a:cs typeface="Sitka Heading" panose="02000505000000020004" charset="0"/>
                <a:sym typeface="+mn-ea"/>
              </a:rPr>
              <a:t>When user ask the virtual assistant to play the song  it recognizes the  ‘ play ’ word and goto Youtube , search for the song .</a:t>
            </a:r>
            <a:r>
              <a:rPr lang="en-US" altLang="en-US">
                <a:sym typeface="+mn-ea"/>
              </a:rPr>
              <a:t>            </a:t>
            </a:r>
            <a:endParaRPr lang="en-US"/>
          </a:p>
        </p:txBody>
      </p:sp>
      <p:pic>
        <p:nvPicPr>
          <p:cNvPr id="6" name="Picture 5" descr="Screenshot from 2021-01-26 13-51-25"/>
          <p:cNvPicPr>
            <a:picLocks noChangeAspect="1"/>
          </p:cNvPicPr>
          <p:nvPr/>
        </p:nvPicPr>
        <p:blipFill>
          <a:blip r:embed="rId1"/>
          <a:stretch>
            <a:fillRect/>
          </a:stretch>
        </p:blipFill>
        <p:spPr>
          <a:xfrm>
            <a:off x="5223510" y="2905125"/>
            <a:ext cx="3679825" cy="1007110"/>
          </a:xfrm>
          <a:prstGeom prst="rect">
            <a:avLst/>
          </a:prstGeom>
        </p:spPr>
      </p:pic>
      <p:sp>
        <p:nvSpPr>
          <p:cNvPr id="7" name="Text Box 6"/>
          <p:cNvSpPr txBox="1"/>
          <p:nvPr/>
        </p:nvSpPr>
        <p:spPr>
          <a:xfrm>
            <a:off x="291465" y="2870835"/>
            <a:ext cx="4437380" cy="1076325"/>
          </a:xfrm>
          <a:prstGeom prst="rect">
            <a:avLst/>
          </a:prstGeom>
          <a:noFill/>
        </p:spPr>
        <p:txBody>
          <a:bodyPr wrap="square" rtlCol="0" anchor="t">
            <a:spAutoFit/>
          </a:bodyPr>
          <a:lstStyle/>
          <a:p>
            <a:pPr marL="285750" indent="-285750">
              <a:buFont typeface="Wingdings" panose="05000000000000000000" charset="0"/>
              <a:buChar char=""/>
            </a:pPr>
            <a:r>
              <a:rPr lang="en-US" altLang="en-US" sz="1600">
                <a:latin typeface="Sitka Heading" panose="02000505000000020004" charset="0"/>
                <a:cs typeface="Sitka Heading" panose="02000505000000020004" charset="0"/>
                <a:sym typeface="+mn-ea"/>
              </a:rPr>
              <a:t>When user asks the virtual assistant for the time this part of the code recognize the ‘ time ’ word and gets the exact current time and gives the output to the user.</a:t>
            </a:r>
            <a:endParaRPr lang="en-US" sz="1600">
              <a:latin typeface="Sitka Heading" panose="02000505000000020004" charset="0"/>
              <a:cs typeface="Sitka Heading" panose="02000505000000020004" charset="0"/>
            </a:endParaRPr>
          </a:p>
        </p:txBody>
      </p:sp>
      <p:pic>
        <p:nvPicPr>
          <p:cNvPr id="5" name="Picture 4" descr="Screenshot from 2021-03-14 12-31-38"/>
          <p:cNvPicPr>
            <a:picLocks noChangeAspect="1"/>
          </p:cNvPicPr>
          <p:nvPr/>
        </p:nvPicPr>
        <p:blipFill>
          <a:blip r:embed="rId2"/>
          <a:stretch>
            <a:fillRect/>
          </a:stretch>
        </p:blipFill>
        <p:spPr>
          <a:xfrm>
            <a:off x="229235" y="534670"/>
            <a:ext cx="4102100" cy="1858645"/>
          </a:xfrm>
          <a:prstGeom prst="rect">
            <a:avLst/>
          </a:prstGeom>
        </p:spPr>
      </p:pic>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2" name="Picture 1" descr="Screenshot from 2021-01-26 13-51-27"/>
          <p:cNvPicPr>
            <a:picLocks noChangeAspect="1"/>
          </p:cNvPicPr>
          <p:nvPr/>
        </p:nvPicPr>
        <p:blipFill>
          <a:blip r:embed="rId1"/>
          <a:stretch>
            <a:fillRect/>
          </a:stretch>
        </p:blipFill>
        <p:spPr>
          <a:xfrm>
            <a:off x="302895" y="408305"/>
            <a:ext cx="3582035" cy="1170940"/>
          </a:xfrm>
          <a:prstGeom prst="rect">
            <a:avLst/>
          </a:prstGeom>
        </p:spPr>
      </p:pic>
      <p:pic>
        <p:nvPicPr>
          <p:cNvPr id="3" name="Picture 2" descr="Screenshot from 2021-01-26 13-51-28"/>
          <p:cNvPicPr>
            <a:picLocks noChangeAspect="1"/>
          </p:cNvPicPr>
          <p:nvPr/>
        </p:nvPicPr>
        <p:blipFill>
          <a:blip r:embed="rId2"/>
          <a:stretch>
            <a:fillRect/>
          </a:stretch>
        </p:blipFill>
        <p:spPr>
          <a:xfrm>
            <a:off x="5142230" y="2893060"/>
            <a:ext cx="3794760" cy="1299845"/>
          </a:xfrm>
          <a:prstGeom prst="rect">
            <a:avLst/>
          </a:prstGeom>
        </p:spPr>
      </p:pic>
      <p:sp>
        <p:nvSpPr>
          <p:cNvPr id="5" name="Text Box 4"/>
          <p:cNvSpPr txBox="1"/>
          <p:nvPr/>
        </p:nvSpPr>
        <p:spPr>
          <a:xfrm>
            <a:off x="4548505" y="408305"/>
            <a:ext cx="4493260" cy="1322070"/>
          </a:xfrm>
          <a:prstGeom prst="rect">
            <a:avLst/>
          </a:prstGeom>
          <a:noFill/>
        </p:spPr>
        <p:txBody>
          <a:bodyPr wrap="square" rtlCol="0">
            <a:spAutoFit/>
          </a:bodyPr>
          <a:lstStyle/>
          <a:p>
            <a:pPr marL="285750" indent="-285750">
              <a:buFont typeface="Wingdings" panose="05000000000000000000" charset="0"/>
              <a:buChar char=""/>
            </a:pPr>
            <a:r>
              <a:rPr lang="en-US" altLang="en-US" sz="1600">
                <a:latin typeface="Sitka Heading" panose="02000505000000020004" charset="0"/>
                <a:cs typeface="Sitka Heading" panose="02000505000000020004" charset="0"/>
                <a:sym typeface="+mn-ea"/>
              </a:rPr>
              <a:t>When user asks the virtual assistant for the date this part of the code recognize the ‘ date ’ word and gets the exact current date and gives the output to the user.</a:t>
            </a:r>
            <a:endParaRPr lang="en-US" altLang="en-US" sz="1600">
              <a:latin typeface="Sitka Heading" panose="02000505000000020004" charset="0"/>
              <a:cs typeface="Sitka Heading" panose="02000505000000020004" charset="0"/>
            </a:endParaRPr>
          </a:p>
          <a:p>
            <a:pPr marL="285750" indent="-285750">
              <a:buFont typeface="Wingdings" panose="05000000000000000000" charset="0"/>
              <a:buChar char=""/>
            </a:pPr>
            <a:endParaRPr lang="en-US" sz="1600">
              <a:latin typeface="Sitka Heading" panose="02000505000000020004" charset="0"/>
              <a:cs typeface="Sitka Heading" panose="02000505000000020004" charset="0"/>
            </a:endParaRPr>
          </a:p>
        </p:txBody>
      </p:sp>
      <p:sp>
        <p:nvSpPr>
          <p:cNvPr id="6" name="Text Box 5"/>
          <p:cNvSpPr txBox="1"/>
          <p:nvPr/>
        </p:nvSpPr>
        <p:spPr>
          <a:xfrm>
            <a:off x="137795" y="2893060"/>
            <a:ext cx="4762500" cy="1568450"/>
          </a:xfrm>
          <a:prstGeom prst="rect">
            <a:avLst/>
          </a:prstGeom>
          <a:noFill/>
        </p:spPr>
        <p:txBody>
          <a:bodyPr wrap="square" rtlCol="0">
            <a:spAutoFit/>
          </a:bodyPr>
          <a:lstStyle/>
          <a:p>
            <a:pPr marL="285750" indent="-285750">
              <a:buFont typeface="Wingdings" panose="05000000000000000000" charset="0"/>
              <a:buChar char=""/>
            </a:pPr>
            <a:r>
              <a:rPr lang="en-IN" altLang="en-US" sz="1600">
                <a:latin typeface="Sitka Heading" panose="02000505000000020004" charset="0"/>
                <a:cs typeface="Sitka Heading" panose="02000505000000020004" charset="0"/>
              </a:rPr>
              <a:t> </a:t>
            </a:r>
            <a:r>
              <a:rPr lang="en-US" altLang="en-US" sz="1600">
                <a:latin typeface="Sitka Heading" panose="02000505000000020004" charset="0"/>
                <a:cs typeface="Sitka Heading" panose="02000505000000020004" charset="0"/>
              </a:rPr>
              <a:t>When user ask the virtual assistant to search </a:t>
            </a:r>
            <a:r>
              <a:rPr lang="en-IN" altLang="en-US" sz="1600">
                <a:latin typeface="Sitka Heading" panose="02000505000000020004" charset="0"/>
                <a:cs typeface="Sitka Heading" panose="02000505000000020004" charset="0"/>
              </a:rPr>
              <a:t> </a:t>
            </a:r>
            <a:r>
              <a:rPr lang="en-US" altLang="en-US" sz="1600">
                <a:latin typeface="Sitka Heading" panose="02000505000000020004" charset="0"/>
                <a:cs typeface="Sitka Heading" panose="02000505000000020004" charset="0"/>
              </a:rPr>
              <a:t>about a person (eg. who is Donald Trump) it </a:t>
            </a:r>
            <a:r>
              <a:rPr lang="en-IN" altLang="en-US" sz="1600">
                <a:latin typeface="Sitka Heading" panose="02000505000000020004" charset="0"/>
                <a:cs typeface="Sitka Heading" panose="02000505000000020004" charset="0"/>
              </a:rPr>
              <a:t>  </a:t>
            </a:r>
            <a:r>
              <a:rPr lang="en-US" altLang="en-US" sz="1600">
                <a:latin typeface="Sitka Heading" panose="02000505000000020004" charset="0"/>
                <a:cs typeface="Sitka Heading" panose="02000505000000020004" charset="0"/>
              </a:rPr>
              <a:t>recognizes the </a:t>
            </a:r>
            <a:r>
              <a:rPr lang="en-IN" altLang="en-US" sz="1600">
                <a:latin typeface="Sitka Heading" panose="02000505000000020004" charset="0"/>
                <a:cs typeface="Sitka Heading" panose="02000505000000020004" charset="0"/>
              </a:rPr>
              <a:t> </a:t>
            </a:r>
            <a:r>
              <a:rPr lang="en-US" altLang="en-US" sz="1600">
                <a:latin typeface="Sitka Heading" panose="02000505000000020004" charset="0"/>
                <a:cs typeface="Sitka Heading" panose="02000505000000020004" charset="0"/>
              </a:rPr>
              <a:t>word ‘ who is ’ and search for the information about the person in wikipedia and speaks 2 sentences about him.</a:t>
            </a:r>
            <a:endParaRPr lang="en-US" altLang="en-US" sz="1600">
              <a:latin typeface="Sitka Heading" panose="02000505000000020004" charset="0"/>
              <a:cs typeface="Sitka Heading" panose="02000505000000020004" charset="0"/>
            </a:endParaRPr>
          </a:p>
        </p:txBody>
      </p:sp>
    </p:spTree>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from 2021-01-26 13-51-32"/>
          <p:cNvPicPr>
            <a:picLocks noChangeAspect="1"/>
          </p:cNvPicPr>
          <p:nvPr/>
        </p:nvPicPr>
        <p:blipFill>
          <a:blip r:embed="rId1"/>
          <a:stretch>
            <a:fillRect/>
          </a:stretch>
        </p:blipFill>
        <p:spPr>
          <a:xfrm>
            <a:off x="2750820" y="2755265"/>
            <a:ext cx="3641090" cy="842010"/>
          </a:xfrm>
          <a:prstGeom prst="rect">
            <a:avLst/>
          </a:prstGeom>
        </p:spPr>
      </p:pic>
      <p:pic>
        <p:nvPicPr>
          <p:cNvPr id="5" name="Picture 4" descr="Screenshot from 2021-01-26 13-51-30"/>
          <p:cNvPicPr>
            <a:picLocks noChangeAspect="1"/>
          </p:cNvPicPr>
          <p:nvPr/>
        </p:nvPicPr>
        <p:blipFill>
          <a:blip r:embed="rId2"/>
          <a:stretch>
            <a:fillRect/>
          </a:stretch>
        </p:blipFill>
        <p:spPr>
          <a:xfrm>
            <a:off x="2390140" y="339090"/>
            <a:ext cx="4362450" cy="1228725"/>
          </a:xfrm>
          <a:prstGeom prst="rect">
            <a:avLst/>
          </a:prstGeom>
        </p:spPr>
      </p:pic>
      <p:sp>
        <p:nvSpPr>
          <p:cNvPr id="6" name="Text Box 5"/>
          <p:cNvSpPr txBox="1"/>
          <p:nvPr/>
        </p:nvSpPr>
        <p:spPr>
          <a:xfrm>
            <a:off x="490220" y="1774190"/>
            <a:ext cx="8126730" cy="737235"/>
          </a:xfrm>
          <a:prstGeom prst="rect">
            <a:avLst/>
          </a:prstGeom>
          <a:noFill/>
        </p:spPr>
        <p:txBody>
          <a:bodyPr wrap="square" rtlCol="0">
            <a:spAutoFit/>
          </a:bodyPr>
          <a:lstStyle/>
          <a:p>
            <a:pPr marL="285750" indent="-285750">
              <a:buFont typeface="Wingdings" panose="05000000000000000000" charset="0"/>
              <a:buChar char=""/>
            </a:pPr>
            <a:r>
              <a:rPr lang="en-US" altLang="en-US" dirty="0">
                <a:latin typeface="Sitka Heading" panose="02000505000000020004" charset="0"/>
                <a:cs typeface="Sitka Heading" panose="02000505000000020004" charset="0"/>
                <a:sym typeface="+mn-ea"/>
              </a:rPr>
              <a:t>When user ask the virtual assistant to search about something (</a:t>
            </a:r>
            <a:r>
              <a:rPr lang="en-US" altLang="en-US" dirty="0" err="1">
                <a:latin typeface="Sitka Heading" panose="02000505000000020004" charset="0"/>
                <a:cs typeface="Sitka Heading" panose="02000505000000020004" charset="0"/>
                <a:sym typeface="+mn-ea"/>
              </a:rPr>
              <a:t>eg.</a:t>
            </a:r>
            <a:r>
              <a:rPr lang="en-US" altLang="en-US" dirty="0">
                <a:latin typeface="Sitka Heading" panose="02000505000000020004" charset="0"/>
                <a:cs typeface="Sitka Heading" panose="02000505000000020004" charset="0"/>
                <a:sym typeface="+mn-ea"/>
              </a:rPr>
              <a:t> what is Global Warming) it recognizes the word ‘ what is ’ and search for the information about the topic in </a:t>
            </a:r>
            <a:r>
              <a:rPr lang="en-US" altLang="en-US" dirty="0" err="1">
                <a:latin typeface="Sitka Heading" panose="02000505000000020004" charset="0"/>
                <a:cs typeface="Sitka Heading" panose="02000505000000020004" charset="0"/>
                <a:sym typeface="+mn-ea"/>
              </a:rPr>
              <a:t>wikipedia</a:t>
            </a:r>
            <a:r>
              <a:rPr lang="en-US" altLang="en-US" dirty="0">
                <a:latin typeface="Sitka Heading" panose="02000505000000020004" charset="0"/>
                <a:cs typeface="Sitka Heading" panose="02000505000000020004" charset="0"/>
                <a:sym typeface="+mn-ea"/>
              </a:rPr>
              <a:t> and speaks 2 sentences about it .</a:t>
            </a:r>
            <a:endParaRPr lang="en-US" altLang="en-US" dirty="0">
              <a:latin typeface="Sitka Heading" panose="02000505000000020004" charset="0"/>
              <a:cs typeface="Sitka Heading" panose="02000505000000020004" charset="0"/>
              <a:sym typeface="+mn-ea"/>
            </a:endParaRPr>
          </a:p>
        </p:txBody>
      </p:sp>
      <p:sp>
        <p:nvSpPr>
          <p:cNvPr id="7" name="Text Box 6"/>
          <p:cNvSpPr txBox="1"/>
          <p:nvPr/>
        </p:nvSpPr>
        <p:spPr>
          <a:xfrm>
            <a:off x="490220" y="3779520"/>
            <a:ext cx="8126730" cy="521970"/>
          </a:xfrm>
          <a:prstGeom prst="rect">
            <a:avLst/>
          </a:prstGeom>
          <a:noFill/>
        </p:spPr>
        <p:txBody>
          <a:bodyPr wrap="square" rtlCol="0">
            <a:spAutoFit/>
          </a:bodyPr>
          <a:lstStyle/>
          <a:p>
            <a:pPr marL="285750" indent="-285750">
              <a:buFont typeface="Wingdings" panose="05000000000000000000" charset="0"/>
              <a:buChar char=""/>
            </a:pPr>
            <a:r>
              <a:rPr lang="en-US" altLang="en-US">
                <a:latin typeface="Sitka Heading" panose="02000505000000020004" charset="0"/>
                <a:cs typeface="Sitka Heading" panose="02000505000000020004" charset="0"/>
              </a:rPr>
              <a:t>When user asks for a joke it recognize the word ‘ joke ’ and says a random joke by searching it in the browser.</a:t>
            </a:r>
            <a:endParaRPr lang="en-US" altLang="en-US">
              <a:latin typeface="Sitka Heading" panose="02000505000000020004" charset="0"/>
              <a:cs typeface="Sitka Heading" panose="02000505000000020004"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from 2021-03-14 12-35-08"/>
          <p:cNvPicPr>
            <a:picLocks noChangeAspect="1"/>
          </p:cNvPicPr>
          <p:nvPr/>
        </p:nvPicPr>
        <p:blipFill>
          <a:blip r:embed="rId1"/>
          <a:stretch>
            <a:fillRect/>
          </a:stretch>
        </p:blipFill>
        <p:spPr>
          <a:xfrm>
            <a:off x="1861820" y="193675"/>
            <a:ext cx="5419725" cy="1213485"/>
          </a:xfrm>
          <a:prstGeom prst="rect">
            <a:avLst/>
          </a:prstGeom>
        </p:spPr>
      </p:pic>
      <p:sp>
        <p:nvSpPr>
          <p:cNvPr id="3" name="Text Box 2"/>
          <p:cNvSpPr txBox="1"/>
          <p:nvPr/>
        </p:nvSpPr>
        <p:spPr>
          <a:xfrm>
            <a:off x="353695" y="1671955"/>
            <a:ext cx="8437245" cy="521970"/>
          </a:xfrm>
          <a:prstGeom prst="rect">
            <a:avLst/>
          </a:prstGeom>
          <a:noFill/>
        </p:spPr>
        <p:txBody>
          <a:bodyPr wrap="square" rtlCol="0">
            <a:spAutoFit/>
          </a:bodyPr>
          <a:p>
            <a:pPr marL="285750" indent="-285750">
              <a:buFont typeface="Wingdings" panose="05000000000000000000" charset="0"/>
              <a:buChar char=""/>
            </a:pPr>
            <a:r>
              <a:rPr lang="" altLang="en-US"/>
              <a:t>When user gives the command “open google” the virtual assistant opens the google in the default browser.</a:t>
            </a:r>
            <a:endParaRPr lang="" altLang="en-US"/>
          </a:p>
        </p:txBody>
      </p:sp>
      <p:pic>
        <p:nvPicPr>
          <p:cNvPr id="4" name="Picture 3" descr="Screenshot from 2021-03-14 12-36-30"/>
          <p:cNvPicPr>
            <a:picLocks noChangeAspect="1"/>
          </p:cNvPicPr>
          <p:nvPr/>
        </p:nvPicPr>
        <p:blipFill>
          <a:blip r:embed="rId2"/>
          <a:stretch>
            <a:fillRect/>
          </a:stretch>
        </p:blipFill>
        <p:spPr>
          <a:xfrm>
            <a:off x="1861820" y="2289175"/>
            <a:ext cx="5419725" cy="1419225"/>
          </a:xfrm>
          <a:prstGeom prst="rect">
            <a:avLst/>
          </a:prstGeom>
        </p:spPr>
      </p:pic>
      <p:sp>
        <p:nvSpPr>
          <p:cNvPr id="5" name="Text Box 4"/>
          <p:cNvSpPr txBox="1"/>
          <p:nvPr/>
        </p:nvSpPr>
        <p:spPr>
          <a:xfrm>
            <a:off x="492760" y="3883025"/>
            <a:ext cx="8399780" cy="521970"/>
          </a:xfrm>
          <a:prstGeom prst="rect">
            <a:avLst/>
          </a:prstGeom>
          <a:noFill/>
        </p:spPr>
        <p:txBody>
          <a:bodyPr wrap="square" rtlCol="0">
            <a:spAutoFit/>
          </a:bodyPr>
          <a:p>
            <a:pPr marL="285750" indent="-285750">
              <a:buFont typeface="Wingdings" panose="05000000000000000000" charset="0"/>
              <a:buChar char=""/>
            </a:pPr>
            <a:r>
              <a:rPr lang="" altLang="en-US"/>
              <a:t>When user asks the virtual assistant to open chess game the word ‘chess game ’ is recognized by the assistant and open the game.</a:t>
            </a:r>
            <a:endParaRPr lang="" altLang="en-US"/>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from 2021-03-14 12-37-21"/>
          <p:cNvPicPr>
            <a:picLocks noChangeAspect="1"/>
          </p:cNvPicPr>
          <p:nvPr/>
        </p:nvPicPr>
        <p:blipFill>
          <a:blip r:embed="rId1"/>
          <a:stretch>
            <a:fillRect/>
          </a:stretch>
        </p:blipFill>
        <p:spPr>
          <a:xfrm>
            <a:off x="1820545" y="283845"/>
            <a:ext cx="5400675" cy="1362075"/>
          </a:xfrm>
          <a:prstGeom prst="rect">
            <a:avLst/>
          </a:prstGeom>
        </p:spPr>
      </p:pic>
      <p:sp>
        <p:nvSpPr>
          <p:cNvPr id="3" name="Text Box 2"/>
          <p:cNvSpPr txBox="1"/>
          <p:nvPr/>
        </p:nvSpPr>
        <p:spPr>
          <a:xfrm>
            <a:off x="516890" y="1924050"/>
            <a:ext cx="7511415" cy="521970"/>
          </a:xfrm>
          <a:prstGeom prst="rect">
            <a:avLst/>
          </a:prstGeom>
          <a:noFill/>
        </p:spPr>
        <p:txBody>
          <a:bodyPr wrap="square" rtlCol="0">
            <a:spAutoFit/>
          </a:bodyPr>
          <a:p>
            <a:pPr marL="285750" indent="-285750">
              <a:buFont typeface="Wingdings" panose="05000000000000000000" charset="0"/>
              <a:buChar char=""/>
            </a:pPr>
            <a:r>
              <a:rPr lang="" altLang="en-US"/>
              <a:t>When user says to open ludo game ‘ludo game’ is recognized and the game is opend in the browser.</a:t>
            </a:r>
            <a:endParaRPr lang="" altLang="en-US"/>
          </a:p>
        </p:txBody>
      </p:sp>
      <p:pic>
        <p:nvPicPr>
          <p:cNvPr id="4" name="Picture 3" descr="Screenshot from 2021-03-14 12-38-03"/>
          <p:cNvPicPr>
            <a:picLocks noChangeAspect="1"/>
          </p:cNvPicPr>
          <p:nvPr/>
        </p:nvPicPr>
        <p:blipFill>
          <a:blip r:embed="rId2"/>
          <a:stretch>
            <a:fillRect/>
          </a:stretch>
        </p:blipFill>
        <p:spPr>
          <a:xfrm>
            <a:off x="2205355" y="2604135"/>
            <a:ext cx="4133850" cy="904875"/>
          </a:xfrm>
          <a:prstGeom prst="rect">
            <a:avLst/>
          </a:prstGeom>
        </p:spPr>
      </p:pic>
      <p:sp>
        <p:nvSpPr>
          <p:cNvPr id="5" name="Text Box 4"/>
          <p:cNvSpPr txBox="1"/>
          <p:nvPr/>
        </p:nvSpPr>
        <p:spPr>
          <a:xfrm>
            <a:off x="516890" y="3948430"/>
            <a:ext cx="7720330" cy="521970"/>
          </a:xfrm>
          <a:prstGeom prst="rect">
            <a:avLst/>
          </a:prstGeom>
          <a:noFill/>
        </p:spPr>
        <p:txBody>
          <a:bodyPr wrap="square" rtlCol="0">
            <a:spAutoFit/>
          </a:bodyPr>
          <a:p>
            <a:pPr marL="285750" indent="-285750">
              <a:buFont typeface="Wingdings" panose="05000000000000000000" charset="0"/>
              <a:buChar char=""/>
            </a:pPr>
            <a:r>
              <a:rPr lang="" altLang="en-US"/>
              <a:t>When the user says ‘open cmd’ the assistant uses the os module and open the command prompt.</a:t>
            </a:r>
            <a:endParaRPr lang="" altLang="en-US"/>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lt1"/>
            </a:gs>
            <a:gs pos="10000">
              <a:schemeClr val="lt2"/>
            </a:gs>
            <a:gs pos="100000">
              <a:schemeClr val="lt2"/>
            </a:gs>
            <a:gs pos="100000">
              <a:srgbClr val="D0D8E5"/>
            </a:gs>
          </a:gsLst>
          <a:path path="circle"/>
        </a:gradFill>
        <a:effectLst/>
      </p:bgPr>
    </p:bg>
    <p:spTree>
      <p:nvGrpSpPr>
        <p:cNvPr id="1" name=""/>
        <p:cNvGrpSpPr/>
        <p:nvPr/>
      </p:nvGrpSpPr>
      <p:grpSpPr>
        <a:xfrm>
          <a:off x="0" y="0"/>
          <a:ext cx="0" cy="0"/>
          <a:chOff x="0" y="0"/>
          <a:chExt cx="0" cy="0"/>
        </a:xfrm>
      </p:grpSpPr>
      <p:sp>
        <p:nvSpPr>
          <p:cNvPr id="4" name="Text Box 3"/>
          <p:cNvSpPr txBox="1"/>
          <p:nvPr/>
        </p:nvSpPr>
        <p:spPr>
          <a:xfrm>
            <a:off x="403225" y="330200"/>
            <a:ext cx="6304280" cy="953135"/>
          </a:xfrm>
          <a:prstGeom prst="rect">
            <a:avLst/>
          </a:prstGeom>
          <a:noFill/>
        </p:spPr>
        <p:txBody>
          <a:bodyPr wrap="square" rtlCol="0">
            <a:spAutoFit/>
          </a:bodyPr>
          <a:lstStyle/>
          <a:p>
            <a:r>
              <a:rPr lang="en-IN" sz="2800" b="1" dirty="0">
                <a:latin typeface="Microsoft Himalaya" panose="01010100010101010101" charset="0"/>
                <a:cs typeface="Microsoft Himalaya" panose="01010100010101010101" charset="0"/>
                <a:sym typeface="+mn-ea"/>
              </a:rPr>
              <a:t>INTRODUCTION TO VIRTUAL ASSISTANT</a:t>
            </a:r>
            <a:endParaRPr lang="en-IN" sz="2800" b="1" dirty="0">
              <a:solidFill>
                <a:schemeClr val="tx1"/>
              </a:solidFill>
              <a:latin typeface="Microsoft Himalaya" panose="01010100010101010101" charset="0"/>
              <a:cs typeface="Microsoft Himalaya" panose="01010100010101010101" charset="0"/>
              <a:sym typeface="+mn-ea"/>
            </a:endParaRPr>
          </a:p>
          <a:p>
            <a:endParaRPr lang="en-US" sz="2800" b="1">
              <a:latin typeface="Microsoft Himalaya" panose="01010100010101010101" charset="0"/>
              <a:cs typeface="Microsoft Himalaya" panose="01010100010101010101" charset="0"/>
            </a:endParaRPr>
          </a:p>
        </p:txBody>
      </p:sp>
      <p:sp>
        <p:nvSpPr>
          <p:cNvPr id="5" name="Text Box 4"/>
          <p:cNvSpPr txBox="1"/>
          <p:nvPr/>
        </p:nvSpPr>
        <p:spPr>
          <a:xfrm>
            <a:off x="403225" y="1204595"/>
            <a:ext cx="8338185" cy="3436620"/>
          </a:xfrm>
          <a:prstGeom prst="rect">
            <a:avLst/>
          </a:prstGeom>
          <a:noFill/>
        </p:spPr>
        <p:txBody>
          <a:bodyPr wrap="square" rtlCol="0" anchor="t">
            <a:spAutoFit/>
          </a:bodyPr>
          <a:lstStyle/>
          <a:p>
            <a:pPr marL="285750" indent="-285750">
              <a:lnSpc>
                <a:spcPct val="140000"/>
              </a:lnSpc>
              <a:buFont typeface="Arial" panose="020B0604020202020204" pitchFamily="34" charset="0"/>
              <a:buChar char="•"/>
            </a:pPr>
            <a:r>
              <a:rPr lang="en-US" sz="1600" dirty="0">
                <a:solidFill>
                  <a:srgbClr val="000000"/>
                </a:solidFill>
                <a:uFillTx/>
                <a:latin typeface="Sitka Heading" panose="02000505000000020004" charset="0"/>
                <a:ea typeface="Yu Gothic" panose="020B0400000000000000" charset="-128"/>
                <a:cs typeface="Sitka Heading" panose="02000505000000020004" charset="0"/>
                <a:sym typeface="+mn-ea"/>
              </a:rPr>
              <a:t>A virtual assistant, also called AI assistant or digital assistant, is an application program that understands natural language voice commands and completes tasks for the user.</a:t>
            </a:r>
            <a:endParaRPr lang="en-US" sz="1600" dirty="0">
              <a:solidFill>
                <a:srgbClr val="000000"/>
              </a:solidFill>
              <a:uFillTx/>
              <a:latin typeface="Sitka Heading" panose="02000505000000020004" charset="0"/>
              <a:ea typeface="Yu Gothic" panose="020B0400000000000000" charset="-128"/>
              <a:cs typeface="Sitka Heading" panose="02000505000000020004" charset="0"/>
              <a:sym typeface="+mn-ea"/>
            </a:endParaRPr>
          </a:p>
          <a:p>
            <a:pPr marL="0" indent="0">
              <a:lnSpc>
                <a:spcPct val="140000"/>
              </a:lnSpc>
              <a:buFont typeface="Arial" panose="020B0604020202020204" pitchFamily="34" charset="0"/>
              <a:buNone/>
            </a:pPr>
            <a:endParaRPr lang="en-US" sz="1600" dirty="0">
              <a:solidFill>
                <a:srgbClr val="000000"/>
              </a:solidFill>
              <a:uFillTx/>
              <a:latin typeface="Sitka Heading" panose="02000505000000020004" charset="0"/>
              <a:ea typeface="Yu Gothic" panose="020B0400000000000000" charset="-128"/>
              <a:cs typeface="Sitka Heading" panose="02000505000000020004" charset="0"/>
              <a:sym typeface="+mn-ea"/>
            </a:endParaRPr>
          </a:p>
          <a:p>
            <a:pPr marL="285750" indent="-285750">
              <a:lnSpc>
                <a:spcPct val="140000"/>
              </a:lnSpc>
              <a:buFont typeface="Arial" panose="020B0604020202020204" pitchFamily="34" charset="0"/>
              <a:buChar char="•"/>
            </a:pPr>
            <a:r>
              <a:rPr lang="en-US" sz="1600" dirty="0">
                <a:solidFill>
                  <a:srgbClr val="000000"/>
                </a:solidFill>
                <a:uFillTx/>
                <a:latin typeface="Sitka Heading" panose="02000505000000020004" charset="0"/>
                <a:ea typeface="Yu Gothic" panose="020B0400000000000000" charset="-128"/>
                <a:cs typeface="Sitka Heading" panose="02000505000000020004" charset="0"/>
                <a:sym typeface="+mn-ea"/>
              </a:rPr>
              <a:t>Such tasks, historically performed by a personal assistant or secretary, include taking dictation, reading text or email messages aloud, looking up phone numbers, scheduling, placing phone calls and reminding the end user about appointments.</a:t>
            </a:r>
            <a:endParaRPr lang="en-US" sz="1600" dirty="0">
              <a:solidFill>
                <a:srgbClr val="000000"/>
              </a:solidFill>
              <a:uFillTx/>
              <a:latin typeface="Sitka Heading" panose="02000505000000020004" charset="0"/>
              <a:ea typeface="Yu Gothic" panose="020B0400000000000000" charset="-128"/>
              <a:cs typeface="Sitka Heading" panose="02000505000000020004" charset="0"/>
              <a:sym typeface="+mn-ea"/>
            </a:endParaRPr>
          </a:p>
          <a:p>
            <a:pPr marL="0" indent="0">
              <a:lnSpc>
                <a:spcPct val="140000"/>
              </a:lnSpc>
              <a:buFont typeface="Arial" panose="020B0604020202020204" pitchFamily="34" charset="0"/>
              <a:buNone/>
            </a:pPr>
            <a:endParaRPr lang="en-US" sz="1600" dirty="0">
              <a:solidFill>
                <a:srgbClr val="000000"/>
              </a:solidFill>
              <a:uFillTx/>
              <a:latin typeface="Sitka Heading" panose="02000505000000020004" charset="0"/>
              <a:ea typeface="Yu Gothic" panose="020B0400000000000000" charset="-128"/>
              <a:cs typeface="Sitka Heading" panose="02000505000000020004" charset="0"/>
              <a:sym typeface="+mn-ea"/>
            </a:endParaRPr>
          </a:p>
          <a:p>
            <a:pPr marL="285750" indent="-285750">
              <a:lnSpc>
                <a:spcPct val="140000"/>
              </a:lnSpc>
              <a:buFont typeface="Arial" panose="020B0604020202020204" pitchFamily="34" charset="0"/>
              <a:buChar char="•"/>
            </a:pPr>
            <a:r>
              <a:rPr lang="en-US" sz="1600" dirty="0">
                <a:solidFill>
                  <a:srgbClr val="000000"/>
                </a:solidFill>
                <a:uFillTx/>
                <a:latin typeface="Sitka Heading" panose="02000505000000020004" charset="0"/>
                <a:ea typeface="Yu Gothic" panose="020B0400000000000000" charset="-128"/>
                <a:cs typeface="Sitka Heading" panose="02000505000000020004" charset="0"/>
                <a:sym typeface="+mn-ea"/>
              </a:rPr>
              <a:t> Popular virtual assistants currently include Amazon Alexa, Apple's Siri, Google Assistant and Microsoft's Cortana</a:t>
            </a:r>
            <a:endParaRPr lang="en-IN" sz="1600" dirty="0">
              <a:solidFill>
                <a:srgbClr val="000000"/>
              </a:solidFill>
              <a:uFillTx/>
              <a:latin typeface="Sitka Heading" panose="02000505000000020004" charset="0"/>
              <a:ea typeface="Yu Gothic" panose="020B0400000000000000" charset="-128"/>
              <a:cs typeface="Sitka Heading" panose="02000505000000020004" charset="0"/>
            </a:endParaRPr>
          </a:p>
          <a:p>
            <a:endParaRPr lang="en-IN" sz="1600" dirty="0">
              <a:solidFill>
                <a:srgbClr val="000000"/>
              </a:solidFill>
              <a:uFillTx/>
              <a:latin typeface="Sitka Heading" panose="02000505000000020004" charset="0"/>
              <a:ea typeface="Yu Gothic" panose="020B0400000000000000" charset="-128"/>
              <a:cs typeface="Sitka Heading" panose="0200050500000002000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from 2021-03-14 12-38-58"/>
          <p:cNvPicPr>
            <a:picLocks noChangeAspect="1"/>
          </p:cNvPicPr>
          <p:nvPr/>
        </p:nvPicPr>
        <p:blipFill>
          <a:blip r:embed="rId1"/>
          <a:stretch>
            <a:fillRect/>
          </a:stretch>
        </p:blipFill>
        <p:spPr>
          <a:xfrm>
            <a:off x="2548255" y="285115"/>
            <a:ext cx="4048125" cy="790575"/>
          </a:xfrm>
          <a:prstGeom prst="rect">
            <a:avLst/>
          </a:prstGeom>
        </p:spPr>
      </p:pic>
      <p:sp>
        <p:nvSpPr>
          <p:cNvPr id="4" name="Text Box 3"/>
          <p:cNvSpPr txBox="1"/>
          <p:nvPr/>
        </p:nvSpPr>
        <p:spPr>
          <a:xfrm>
            <a:off x="725170" y="1263015"/>
            <a:ext cx="7693025" cy="521970"/>
          </a:xfrm>
          <a:prstGeom prst="rect">
            <a:avLst/>
          </a:prstGeom>
          <a:noFill/>
        </p:spPr>
        <p:txBody>
          <a:bodyPr wrap="square" rtlCol="0">
            <a:spAutoFit/>
          </a:bodyPr>
          <a:p>
            <a:pPr marL="285750" indent="-285750">
              <a:buFont typeface="Wingdings" panose="05000000000000000000" charset="0"/>
              <a:buChar char=""/>
            </a:pPr>
            <a:r>
              <a:rPr lang="" altLang="en-US"/>
              <a:t>When the user want open notepad ‘open notepad’ is the command which opens the notepad when the command is given.</a:t>
            </a:r>
            <a:endParaRPr lang="" altLang="en-US"/>
          </a:p>
        </p:txBody>
      </p:sp>
      <p:pic>
        <p:nvPicPr>
          <p:cNvPr id="5" name="Picture 4" descr="Screenshot from 2021-03-14 12-39-54"/>
          <p:cNvPicPr>
            <a:picLocks noChangeAspect="1"/>
          </p:cNvPicPr>
          <p:nvPr/>
        </p:nvPicPr>
        <p:blipFill>
          <a:blip r:embed="rId2"/>
          <a:stretch>
            <a:fillRect/>
          </a:stretch>
        </p:blipFill>
        <p:spPr>
          <a:xfrm>
            <a:off x="2362835" y="2121535"/>
            <a:ext cx="4419600" cy="1200150"/>
          </a:xfrm>
          <a:prstGeom prst="rect">
            <a:avLst/>
          </a:prstGeom>
        </p:spPr>
      </p:pic>
      <p:sp>
        <p:nvSpPr>
          <p:cNvPr id="6" name="Text Box 5"/>
          <p:cNvSpPr txBox="1"/>
          <p:nvPr/>
        </p:nvSpPr>
        <p:spPr>
          <a:xfrm>
            <a:off x="725170" y="3595370"/>
            <a:ext cx="7376160" cy="737235"/>
          </a:xfrm>
          <a:prstGeom prst="rect">
            <a:avLst/>
          </a:prstGeom>
          <a:noFill/>
        </p:spPr>
        <p:txBody>
          <a:bodyPr wrap="square" rtlCol="0">
            <a:spAutoFit/>
          </a:bodyPr>
          <a:p>
            <a:pPr marL="285750" indent="-285750">
              <a:buFont typeface="Wingdings" panose="05000000000000000000" charset="0"/>
              <a:buChar char=""/>
            </a:pPr>
            <a:r>
              <a:rPr lang="" altLang="en-US"/>
              <a:t>When user says to take a photo the word “photo”  is recognized from the command and the camera is opened and automatically photo is taken and saved with the name “photo current minute with png extension”.(eg.photo12.png)</a:t>
            </a:r>
            <a:endParaRPr lang="" altLang="en-US"/>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from 2021-03-14 12-41-05"/>
          <p:cNvPicPr>
            <a:picLocks noChangeAspect="1"/>
          </p:cNvPicPr>
          <p:nvPr/>
        </p:nvPicPr>
        <p:blipFill>
          <a:blip r:embed="rId1"/>
          <a:stretch>
            <a:fillRect/>
          </a:stretch>
        </p:blipFill>
        <p:spPr>
          <a:xfrm>
            <a:off x="2352675" y="209550"/>
            <a:ext cx="4438650" cy="1068070"/>
          </a:xfrm>
          <a:prstGeom prst="rect">
            <a:avLst/>
          </a:prstGeom>
        </p:spPr>
      </p:pic>
      <p:sp>
        <p:nvSpPr>
          <p:cNvPr id="4" name="Text Box 3"/>
          <p:cNvSpPr txBox="1"/>
          <p:nvPr/>
        </p:nvSpPr>
        <p:spPr>
          <a:xfrm>
            <a:off x="361315" y="1529715"/>
            <a:ext cx="8500745" cy="1168400"/>
          </a:xfrm>
          <a:prstGeom prst="rect">
            <a:avLst/>
          </a:prstGeom>
          <a:noFill/>
        </p:spPr>
        <p:txBody>
          <a:bodyPr wrap="square" rtlCol="0">
            <a:spAutoFit/>
          </a:bodyPr>
          <a:p>
            <a:pPr marL="285750" indent="-285750">
              <a:buFont typeface="Wingdings" panose="05000000000000000000" charset="0"/>
              <a:buChar char=""/>
            </a:pPr>
            <a:r>
              <a:rPr lang="en-US" altLang="en-US">
                <a:sym typeface="+mn-ea"/>
              </a:rPr>
              <a:t>When user </a:t>
            </a:r>
            <a:r>
              <a:rPr lang="" altLang="en-US">
                <a:sym typeface="+mn-ea"/>
              </a:rPr>
              <a:t>says</a:t>
            </a:r>
            <a:r>
              <a:rPr lang="en-US" altLang="en-US">
                <a:sym typeface="+mn-ea"/>
              </a:rPr>
              <a:t> to take a </a:t>
            </a:r>
            <a:r>
              <a:rPr lang="" altLang="en-US">
                <a:sym typeface="+mn-ea"/>
              </a:rPr>
              <a:t>video</a:t>
            </a:r>
            <a:r>
              <a:rPr lang="en-US" altLang="en-US">
                <a:sym typeface="+mn-ea"/>
              </a:rPr>
              <a:t> the word “</a:t>
            </a:r>
            <a:r>
              <a:rPr lang="" altLang="en-US">
                <a:sym typeface="+mn-ea"/>
              </a:rPr>
              <a:t>video</a:t>
            </a:r>
            <a:r>
              <a:rPr lang="en-US" altLang="en-US">
                <a:sym typeface="+mn-ea"/>
              </a:rPr>
              <a:t>”  is recognized from the command and the camera is opened and automatically </a:t>
            </a:r>
            <a:r>
              <a:rPr lang="" altLang="en-US">
                <a:sym typeface="+mn-ea"/>
              </a:rPr>
              <a:t>video</a:t>
            </a:r>
            <a:r>
              <a:rPr lang="en-US" altLang="en-US">
                <a:sym typeface="+mn-ea"/>
              </a:rPr>
              <a:t> is taken and saved with the name “</a:t>
            </a:r>
            <a:r>
              <a:rPr lang="" altLang="en-US">
                <a:sym typeface="+mn-ea"/>
              </a:rPr>
              <a:t>video</a:t>
            </a:r>
            <a:r>
              <a:rPr lang="en-US" altLang="en-US">
                <a:sym typeface="+mn-ea"/>
              </a:rPr>
              <a:t> current minute with png extension”.(eg.</a:t>
            </a:r>
            <a:r>
              <a:rPr lang="" altLang="en-US">
                <a:sym typeface="+mn-ea"/>
              </a:rPr>
              <a:t>video</a:t>
            </a:r>
            <a:r>
              <a:rPr lang="en-US" altLang="en-US">
                <a:sym typeface="+mn-ea"/>
              </a:rPr>
              <a:t>12.png)</a:t>
            </a:r>
            <a:r>
              <a:rPr lang="" altLang="en-US">
                <a:sym typeface="+mn-ea"/>
              </a:rPr>
              <a:t>. To stop the video we need to press the letter “q” from the keyboard which exit the camera.</a:t>
            </a:r>
            <a:endParaRPr lang="en-US" altLang="en-US"/>
          </a:p>
          <a:p>
            <a:pPr marL="285750" indent="-285750">
              <a:buFont typeface="Wingdings" panose="05000000000000000000" charset="0"/>
              <a:buChar char=""/>
            </a:pPr>
            <a:endParaRPr lang="en-US"/>
          </a:p>
        </p:txBody>
      </p:sp>
      <p:pic>
        <p:nvPicPr>
          <p:cNvPr id="5" name="Picture 4" descr="Screenshot from 2021-03-14 12-41-50"/>
          <p:cNvPicPr>
            <a:picLocks noChangeAspect="1"/>
          </p:cNvPicPr>
          <p:nvPr/>
        </p:nvPicPr>
        <p:blipFill>
          <a:blip r:embed="rId2"/>
          <a:stretch>
            <a:fillRect/>
          </a:stretch>
        </p:blipFill>
        <p:spPr>
          <a:xfrm>
            <a:off x="2466975" y="2519045"/>
            <a:ext cx="4210050" cy="1355090"/>
          </a:xfrm>
          <a:prstGeom prst="rect">
            <a:avLst/>
          </a:prstGeom>
        </p:spPr>
      </p:pic>
      <p:sp>
        <p:nvSpPr>
          <p:cNvPr id="6" name="Text Box 5"/>
          <p:cNvSpPr txBox="1"/>
          <p:nvPr/>
        </p:nvSpPr>
        <p:spPr>
          <a:xfrm>
            <a:off x="361950" y="4089400"/>
            <a:ext cx="8500745" cy="737235"/>
          </a:xfrm>
          <a:prstGeom prst="rect">
            <a:avLst/>
          </a:prstGeom>
          <a:noFill/>
        </p:spPr>
        <p:txBody>
          <a:bodyPr wrap="square" rtlCol="0">
            <a:spAutoFit/>
          </a:bodyPr>
          <a:p>
            <a:pPr marL="285750" indent="-285750">
              <a:buFont typeface="Wingdings" panose="05000000000000000000" charset="0"/>
              <a:buChar char=""/>
            </a:pPr>
            <a:r>
              <a:rPr lang="" altLang="en-US"/>
              <a:t>When user want to take a screenshot teh word “screenshot” is recognized from the command and takes a screenshot and saves with the name “screenshot current minute with png extension”(eg. screenshot12.png)</a:t>
            </a:r>
            <a:endParaRPr lang="" altLang="en-US"/>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from 2021-03-14 12-42-28"/>
          <p:cNvPicPr>
            <a:picLocks noChangeAspect="1"/>
          </p:cNvPicPr>
          <p:nvPr/>
        </p:nvPicPr>
        <p:blipFill>
          <a:blip r:embed="rId1"/>
          <a:stretch>
            <a:fillRect/>
          </a:stretch>
        </p:blipFill>
        <p:spPr>
          <a:xfrm>
            <a:off x="2147570" y="183515"/>
            <a:ext cx="4848225" cy="1323975"/>
          </a:xfrm>
          <a:prstGeom prst="rect">
            <a:avLst/>
          </a:prstGeom>
        </p:spPr>
      </p:pic>
      <p:sp>
        <p:nvSpPr>
          <p:cNvPr id="5" name="Text Box 4"/>
          <p:cNvSpPr txBox="1"/>
          <p:nvPr/>
        </p:nvSpPr>
        <p:spPr>
          <a:xfrm>
            <a:off x="577215" y="1708150"/>
            <a:ext cx="7989570" cy="521970"/>
          </a:xfrm>
          <a:prstGeom prst="rect">
            <a:avLst/>
          </a:prstGeom>
          <a:noFill/>
        </p:spPr>
        <p:txBody>
          <a:bodyPr wrap="square" rtlCol="0">
            <a:spAutoFit/>
          </a:bodyPr>
          <a:p>
            <a:pPr marL="285750" indent="-285750">
              <a:buFont typeface="Wingdings" panose="05000000000000000000" charset="0"/>
              <a:buChar char=""/>
            </a:pPr>
            <a:r>
              <a:rPr lang="" altLang="en-US"/>
              <a:t>When we want to get the ip address the word “ip address” is recognized in the command and with the help of the os module the ip address and the host name is shown.</a:t>
            </a:r>
            <a:endParaRPr lang="" altLang="en-US"/>
          </a:p>
        </p:txBody>
      </p:sp>
      <p:pic>
        <p:nvPicPr>
          <p:cNvPr id="7" name="Picture 6" descr="Screenshot from 2021-03-14 12-51-51"/>
          <p:cNvPicPr>
            <a:picLocks noChangeAspect="1"/>
          </p:cNvPicPr>
          <p:nvPr/>
        </p:nvPicPr>
        <p:blipFill>
          <a:blip r:embed="rId2"/>
          <a:stretch>
            <a:fillRect/>
          </a:stretch>
        </p:blipFill>
        <p:spPr>
          <a:xfrm>
            <a:off x="1481455" y="2478405"/>
            <a:ext cx="6180455" cy="1343025"/>
          </a:xfrm>
          <a:prstGeom prst="rect">
            <a:avLst/>
          </a:prstGeom>
        </p:spPr>
      </p:pic>
      <p:sp>
        <p:nvSpPr>
          <p:cNvPr id="8" name="Text Box 7"/>
          <p:cNvSpPr txBox="1"/>
          <p:nvPr/>
        </p:nvSpPr>
        <p:spPr>
          <a:xfrm>
            <a:off x="577215" y="3949065"/>
            <a:ext cx="7989570" cy="521970"/>
          </a:xfrm>
          <a:prstGeom prst="rect">
            <a:avLst/>
          </a:prstGeom>
          <a:noFill/>
        </p:spPr>
        <p:txBody>
          <a:bodyPr wrap="square" rtlCol="0">
            <a:spAutoFit/>
          </a:bodyPr>
          <a:p>
            <a:pPr marL="285750" indent="-285750">
              <a:buFont typeface="Wingdings" panose="05000000000000000000" charset="0"/>
              <a:buChar char=""/>
            </a:pPr>
            <a:r>
              <a:rPr lang="" altLang="en-US"/>
              <a:t>When user wan the check the weather , the word “weather ” is recognized and the current weather of the given area is shown.</a:t>
            </a:r>
            <a:endParaRPr lang="" altLang="en-US"/>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from 2021-03-14 12-43-14"/>
          <p:cNvPicPr>
            <a:picLocks noChangeAspect="1"/>
          </p:cNvPicPr>
          <p:nvPr/>
        </p:nvPicPr>
        <p:blipFill>
          <a:blip r:embed="rId1"/>
          <a:stretch>
            <a:fillRect/>
          </a:stretch>
        </p:blipFill>
        <p:spPr>
          <a:xfrm>
            <a:off x="2248535" y="383540"/>
            <a:ext cx="4648200" cy="2609215"/>
          </a:xfrm>
          <a:prstGeom prst="rect">
            <a:avLst/>
          </a:prstGeom>
        </p:spPr>
      </p:pic>
      <p:sp>
        <p:nvSpPr>
          <p:cNvPr id="5" name="Text Box 4"/>
          <p:cNvSpPr txBox="1"/>
          <p:nvPr/>
        </p:nvSpPr>
        <p:spPr>
          <a:xfrm>
            <a:off x="567690" y="3197860"/>
            <a:ext cx="8009255" cy="1168400"/>
          </a:xfrm>
          <a:prstGeom prst="rect">
            <a:avLst/>
          </a:prstGeom>
          <a:noFill/>
        </p:spPr>
        <p:txBody>
          <a:bodyPr wrap="square" rtlCol="0">
            <a:spAutoFit/>
          </a:bodyPr>
          <a:p>
            <a:pPr marL="285750" indent="-285750">
              <a:buFont typeface="Wingdings" panose="05000000000000000000" charset="0"/>
              <a:buChar char=""/>
            </a:pPr>
            <a:r>
              <a:rPr lang="" altLang="en-US"/>
              <a:t>To send an whats app message the command ”send a message ” is message is used . After saying the command send a message rest of the part after the command is taken as the message, after taking the message the virtual assistant asks you to enter the phone number with the country code in it , after 20-25 second the message will be send. (We need to login our phone number in whatsapp web.)</a:t>
            </a:r>
            <a:endParaRPr lang="" altLang="en-US"/>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from 2021-03-14 12-55-03"/>
          <p:cNvPicPr>
            <a:picLocks noChangeAspect="1"/>
          </p:cNvPicPr>
          <p:nvPr/>
        </p:nvPicPr>
        <p:blipFill>
          <a:blip r:embed="rId1"/>
          <a:stretch>
            <a:fillRect/>
          </a:stretch>
        </p:blipFill>
        <p:spPr>
          <a:xfrm>
            <a:off x="2914650" y="644525"/>
            <a:ext cx="3314700" cy="952500"/>
          </a:xfrm>
          <a:prstGeom prst="rect">
            <a:avLst/>
          </a:prstGeom>
        </p:spPr>
      </p:pic>
      <p:sp>
        <p:nvSpPr>
          <p:cNvPr id="5" name="Text Box 4"/>
          <p:cNvSpPr txBox="1"/>
          <p:nvPr/>
        </p:nvSpPr>
        <p:spPr>
          <a:xfrm>
            <a:off x="583565" y="1999615"/>
            <a:ext cx="8164830" cy="306705"/>
          </a:xfrm>
          <a:prstGeom prst="rect">
            <a:avLst/>
          </a:prstGeom>
          <a:noFill/>
        </p:spPr>
        <p:txBody>
          <a:bodyPr wrap="square" rtlCol="0">
            <a:spAutoFit/>
          </a:bodyPr>
          <a:p>
            <a:pPr marL="285750" indent="-285750" algn="ctr">
              <a:buFont typeface="Wingdings" panose="05000000000000000000" charset="0"/>
              <a:buChar char=""/>
            </a:pPr>
            <a:r>
              <a:rPr lang="" altLang="en-US"/>
              <a:t>The exit command is used to exit the program or the virtual assistant.</a:t>
            </a:r>
            <a:endParaRPr lang="" altLang="en-US"/>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33145" y="1953260"/>
            <a:ext cx="7267575" cy="1159510"/>
          </a:xfrm>
        </p:spPr>
        <p:txBody>
          <a:bodyPr/>
          <a:lstStyle/>
          <a:p>
            <a:pPr algn="ctr"/>
            <a:r>
              <a:rPr lang="en-US" altLang="en-US" sz="4400">
                <a:latin typeface="Segoe Print" panose="02000600000000000000" charset="0"/>
                <a:cs typeface="Segoe Print" panose="02000600000000000000" charset="0"/>
                <a:sym typeface="+mn-ea"/>
              </a:rPr>
              <a:t>Testing And Implmentation</a:t>
            </a:r>
            <a:endParaRPr lang="en-US" altLang="en-US" sz="4400">
              <a:latin typeface="Segoe Print" panose="02000600000000000000" charset="0"/>
              <a:cs typeface="Segoe Print" panose="02000600000000000000" charset="0"/>
              <a:sym typeface="+mn-ea"/>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9690" y="628015"/>
            <a:ext cx="4451985" cy="1076325"/>
          </a:xfrm>
          <a:prstGeom prst="rect">
            <a:avLst/>
          </a:prstGeom>
          <a:noFill/>
        </p:spPr>
        <p:txBody>
          <a:bodyPr wrap="square" rtlCol="0">
            <a:spAutoFit/>
          </a:bodyPr>
          <a:lstStyle/>
          <a:p>
            <a:pPr marL="285750" indent="-285750">
              <a:buFont typeface="Wingdings" panose="05000000000000000000" charset="0"/>
              <a:buChar char=""/>
            </a:pPr>
            <a:r>
              <a:rPr lang="en-US" altLang="en-US" sz="1600">
                <a:latin typeface="Sitka Heading" panose="02000505000000020004" charset="0"/>
                <a:cs typeface="Sitka Heading" panose="02000505000000020004" charset="0"/>
              </a:rPr>
              <a:t>When user ask the virtual assistant to play a song </a:t>
            </a:r>
            <a:endParaRPr lang="en-US" altLang="en-US" sz="1600">
              <a:latin typeface="Sitka Heading" panose="02000505000000020004" charset="0"/>
              <a:cs typeface="Sitka Heading" panose="02000505000000020004" charset="0"/>
            </a:endParaRPr>
          </a:p>
          <a:p>
            <a:pPr indent="0">
              <a:buFont typeface="Wingdings" panose="05000000000000000000" charset="0"/>
              <a:buNone/>
            </a:pPr>
            <a:r>
              <a:rPr lang="en-US" altLang="en-US" sz="1600">
                <a:latin typeface="Sitka Heading" panose="02000505000000020004" charset="0"/>
                <a:cs typeface="Sitka Heading" panose="02000505000000020004" charset="0"/>
              </a:rPr>
              <a:t>	eg:- “play justin bieber”</a:t>
            </a:r>
            <a:endParaRPr lang="en-US" altLang="en-US" sz="1600">
              <a:latin typeface="Sitka Heading" panose="02000505000000020004" charset="0"/>
              <a:cs typeface="Sitka Heading" panose="02000505000000020004" charset="0"/>
            </a:endParaRPr>
          </a:p>
          <a:p>
            <a:pPr indent="0">
              <a:buFont typeface="Wingdings" panose="05000000000000000000" charset="0"/>
              <a:buNone/>
            </a:pPr>
            <a:r>
              <a:rPr lang="en-US" altLang="en-US" sz="1600">
                <a:latin typeface="Sitka Heading" panose="02000505000000020004" charset="0"/>
                <a:cs typeface="Sitka Heading" panose="02000505000000020004" charset="0"/>
              </a:rPr>
              <a:t>It opens the youtube and play the song.</a:t>
            </a:r>
            <a:endParaRPr lang="en-US" altLang="en-US" sz="1600">
              <a:latin typeface="Sitka Heading" panose="02000505000000020004" charset="0"/>
              <a:cs typeface="Sitka Heading" panose="02000505000000020004" charset="0"/>
            </a:endParaRPr>
          </a:p>
        </p:txBody>
      </p:sp>
      <p:pic>
        <p:nvPicPr>
          <p:cNvPr id="5" name="Picture 4" descr="WhatsApp Image 2021-01-27 at 18.03.00 (2)"/>
          <p:cNvPicPr>
            <a:picLocks noChangeAspect="1"/>
          </p:cNvPicPr>
          <p:nvPr/>
        </p:nvPicPr>
        <p:blipFill>
          <a:blip r:embed="rId1"/>
          <a:stretch>
            <a:fillRect/>
          </a:stretch>
        </p:blipFill>
        <p:spPr>
          <a:xfrm>
            <a:off x="4682490" y="928370"/>
            <a:ext cx="4237355" cy="3831590"/>
          </a:xfrm>
          <a:prstGeom prst="rect">
            <a:avLst/>
          </a:prstGeom>
        </p:spPr>
      </p:pic>
      <p:sp>
        <p:nvSpPr>
          <p:cNvPr id="14" name="Arrow: Right 13"/>
          <p:cNvSpPr/>
          <p:nvPr/>
        </p:nvSpPr>
        <p:spPr>
          <a:xfrm>
            <a:off x="4083050" y="2807970"/>
            <a:ext cx="48958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WhatsApp Image 2021-03-14 at 17.01.13"/>
          <p:cNvPicPr>
            <a:picLocks noChangeAspect="1"/>
          </p:cNvPicPr>
          <p:nvPr/>
        </p:nvPicPr>
        <p:blipFill>
          <a:blip r:embed="rId2"/>
          <a:stretch>
            <a:fillRect/>
          </a:stretch>
        </p:blipFill>
        <p:spPr>
          <a:xfrm>
            <a:off x="116840" y="2010410"/>
            <a:ext cx="3887470" cy="1837055"/>
          </a:xfrm>
          <a:prstGeom prst="rect">
            <a:avLst/>
          </a:prstGeom>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1620" y="298450"/>
            <a:ext cx="9612630" cy="337185"/>
          </a:xfrm>
          <a:prstGeom prst="rect">
            <a:avLst/>
          </a:prstGeom>
          <a:noFill/>
        </p:spPr>
        <p:txBody>
          <a:bodyPr wrap="square" rtlCol="0">
            <a:spAutoFit/>
          </a:bodyPr>
          <a:lstStyle/>
          <a:p>
            <a:pPr marL="285750" indent="-285750">
              <a:buFont typeface="Wingdings" panose="05000000000000000000" charset="0"/>
              <a:buChar char=""/>
            </a:pPr>
            <a:r>
              <a:rPr lang="en-US" altLang="en-US" sz="1600">
                <a:latin typeface="Sitka Heading" panose="02000505000000020004" charset="0"/>
                <a:cs typeface="Sitka Heading" panose="02000505000000020004" charset="0"/>
              </a:rPr>
              <a:t>When user asks the time it gives the audio output and show the current time.</a:t>
            </a:r>
            <a:endParaRPr lang="en-US" altLang="en-US" sz="1600">
              <a:latin typeface="Sitka Heading" panose="02000505000000020004" charset="0"/>
              <a:cs typeface="Sitka Heading" panose="02000505000000020004" charset="0"/>
            </a:endParaRPr>
          </a:p>
        </p:txBody>
      </p:sp>
      <p:sp>
        <p:nvSpPr>
          <p:cNvPr id="5" name="Text Box 4"/>
          <p:cNvSpPr txBox="1"/>
          <p:nvPr/>
        </p:nvSpPr>
        <p:spPr>
          <a:xfrm>
            <a:off x="261620" y="2483485"/>
            <a:ext cx="7895590" cy="337185"/>
          </a:xfrm>
          <a:prstGeom prst="rect">
            <a:avLst/>
          </a:prstGeom>
          <a:noFill/>
        </p:spPr>
        <p:txBody>
          <a:bodyPr wrap="square" rtlCol="0">
            <a:spAutoFit/>
          </a:bodyPr>
          <a:lstStyle/>
          <a:p>
            <a:pPr marL="285750" indent="-285750">
              <a:buFont typeface="Wingdings" panose="05000000000000000000" charset="0"/>
              <a:buChar char=""/>
            </a:pPr>
            <a:r>
              <a:rPr lang="en-US" altLang="en-US" sz="1600">
                <a:latin typeface="Sitka Heading" panose="02000505000000020004" charset="0"/>
                <a:cs typeface="Sitka Heading" panose="02000505000000020004" charset="0"/>
              </a:rPr>
              <a:t>When user asks for the date it shows and also gives an audio output of it.</a:t>
            </a:r>
            <a:endParaRPr lang="en-US" altLang="en-US" sz="1600">
              <a:latin typeface="Sitka Heading" panose="02000505000000020004" charset="0"/>
              <a:cs typeface="Sitka Heading" panose="02000505000000020004" charset="0"/>
            </a:endParaRPr>
          </a:p>
        </p:txBody>
      </p:sp>
      <p:pic>
        <p:nvPicPr>
          <p:cNvPr id="2" name="Picture 1" descr="WhatsApp Image 2021-03-14 at 17.00.22"/>
          <p:cNvPicPr>
            <a:picLocks noChangeAspect="1"/>
          </p:cNvPicPr>
          <p:nvPr/>
        </p:nvPicPr>
        <p:blipFill>
          <a:blip r:embed="rId1"/>
          <a:stretch>
            <a:fillRect/>
          </a:stretch>
        </p:blipFill>
        <p:spPr>
          <a:xfrm>
            <a:off x="1085215" y="760730"/>
            <a:ext cx="6248400" cy="1466215"/>
          </a:xfrm>
          <a:prstGeom prst="rect">
            <a:avLst/>
          </a:prstGeom>
        </p:spPr>
      </p:pic>
      <p:pic>
        <p:nvPicPr>
          <p:cNvPr id="8" name="Picture 7" descr="WhatsApp Image 2021-03-14 at 17.02.09"/>
          <p:cNvPicPr>
            <a:picLocks noChangeAspect="1"/>
          </p:cNvPicPr>
          <p:nvPr/>
        </p:nvPicPr>
        <p:blipFill>
          <a:blip r:embed="rId2"/>
          <a:stretch>
            <a:fillRect/>
          </a:stretch>
        </p:blipFill>
        <p:spPr>
          <a:xfrm>
            <a:off x="1376680" y="3055620"/>
            <a:ext cx="6391275" cy="1666875"/>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21005" y="314960"/>
            <a:ext cx="8155940" cy="583565"/>
          </a:xfrm>
          <a:prstGeom prst="rect">
            <a:avLst/>
          </a:prstGeom>
          <a:noFill/>
        </p:spPr>
        <p:txBody>
          <a:bodyPr wrap="square" rtlCol="0">
            <a:spAutoFit/>
          </a:bodyPr>
          <a:lstStyle/>
          <a:p>
            <a:pPr marL="285750" indent="-285750">
              <a:buFont typeface="Wingdings" panose="05000000000000000000" charset="0"/>
              <a:buChar char=""/>
            </a:pPr>
            <a:r>
              <a:rPr lang="en-US" altLang="en-US" sz="1600">
                <a:latin typeface="Sitka Heading" panose="02000505000000020004" charset="0"/>
                <a:cs typeface="Sitka Heading" panose="02000505000000020004" charset="0"/>
              </a:rPr>
              <a:t>When user asks the assistant say a joke it goes to the web browser, select a random joke and gives the result in audio format.</a:t>
            </a:r>
            <a:endParaRPr lang="en-US" altLang="en-US" sz="1600">
              <a:latin typeface="Sitka Heading" panose="02000505000000020004" charset="0"/>
              <a:cs typeface="Sitka Heading" panose="02000505000000020004" charset="0"/>
            </a:endParaRPr>
          </a:p>
        </p:txBody>
      </p:sp>
      <p:sp>
        <p:nvSpPr>
          <p:cNvPr id="6" name="Text Box 5"/>
          <p:cNvSpPr txBox="1"/>
          <p:nvPr/>
        </p:nvSpPr>
        <p:spPr>
          <a:xfrm>
            <a:off x="421640" y="2279650"/>
            <a:ext cx="8155940" cy="583565"/>
          </a:xfrm>
          <a:prstGeom prst="rect">
            <a:avLst/>
          </a:prstGeom>
          <a:noFill/>
        </p:spPr>
        <p:txBody>
          <a:bodyPr wrap="square" rtlCol="0">
            <a:spAutoFit/>
          </a:bodyPr>
          <a:lstStyle/>
          <a:p>
            <a:pPr marL="285750" indent="-285750">
              <a:buFont typeface="Wingdings" panose="05000000000000000000" charset="0"/>
              <a:buChar char=""/>
            </a:pPr>
            <a:r>
              <a:rPr lang="en-US" altLang="en-US" sz="1600">
                <a:latin typeface="Sitka Heading" panose="02000505000000020004" charset="0"/>
                <a:cs typeface="Sitka Heading" panose="02000505000000020004" charset="0"/>
              </a:rPr>
              <a:t>When user asks for something like “what is p</a:t>
            </a:r>
            <a:r>
              <a:rPr lang="" altLang="en-US" sz="1600">
                <a:latin typeface="Sitka Heading" panose="02000505000000020004" charset="0"/>
                <a:cs typeface="Sitka Heading" panose="02000505000000020004" charset="0"/>
              </a:rPr>
              <a:t>hotosynthesis</a:t>
            </a:r>
            <a:r>
              <a:rPr lang="en-US" altLang="en-US" sz="1600">
                <a:latin typeface="Sitka Heading" panose="02000505000000020004" charset="0"/>
                <a:cs typeface="Sitka Heading" panose="02000505000000020004" charset="0"/>
              </a:rPr>
              <a:t>” it goes to wikipedia , search about it and says  2 lines about it . </a:t>
            </a:r>
            <a:endParaRPr lang="en-US" altLang="en-US" sz="1600">
              <a:latin typeface="Sitka Heading" panose="02000505000000020004" charset="0"/>
              <a:cs typeface="Sitka Heading" panose="02000505000000020004" charset="0"/>
            </a:endParaRPr>
          </a:p>
        </p:txBody>
      </p:sp>
      <p:pic>
        <p:nvPicPr>
          <p:cNvPr id="3" name="Picture 2" descr="WhatsApp Image 2021-03-14 at 17.03.32"/>
          <p:cNvPicPr>
            <a:picLocks noChangeAspect="1"/>
          </p:cNvPicPr>
          <p:nvPr/>
        </p:nvPicPr>
        <p:blipFill>
          <a:blip r:embed="rId1"/>
          <a:stretch>
            <a:fillRect/>
          </a:stretch>
        </p:blipFill>
        <p:spPr>
          <a:xfrm>
            <a:off x="421640" y="3074035"/>
            <a:ext cx="8156575" cy="1851660"/>
          </a:xfrm>
          <a:prstGeom prst="rect">
            <a:avLst/>
          </a:prstGeom>
        </p:spPr>
      </p:pic>
      <p:pic>
        <p:nvPicPr>
          <p:cNvPr id="8" name="Picture 7" descr="WhatsApp Image 2021-03-14 at 17.12.29"/>
          <p:cNvPicPr>
            <a:picLocks noChangeAspect="1"/>
          </p:cNvPicPr>
          <p:nvPr/>
        </p:nvPicPr>
        <p:blipFill>
          <a:blip r:embed="rId2"/>
          <a:stretch>
            <a:fillRect/>
          </a:stretch>
        </p:blipFill>
        <p:spPr>
          <a:xfrm>
            <a:off x="421640" y="961390"/>
            <a:ext cx="8371205" cy="1256030"/>
          </a:xfrm>
          <a:prstGeom prst="rect">
            <a:avLst/>
          </a:prstGeom>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43230" y="137795"/>
            <a:ext cx="8210550" cy="583565"/>
          </a:xfrm>
          <a:prstGeom prst="rect">
            <a:avLst/>
          </a:prstGeom>
          <a:noFill/>
        </p:spPr>
        <p:txBody>
          <a:bodyPr wrap="square" rtlCol="0">
            <a:spAutoFit/>
          </a:bodyPr>
          <a:lstStyle/>
          <a:p>
            <a:pPr marL="285750" indent="-285750">
              <a:buFont typeface="Wingdings" panose="05000000000000000000" charset="0"/>
              <a:buChar char=""/>
            </a:pPr>
            <a:r>
              <a:rPr lang="en-US" altLang="en-US" sz="1600" dirty="0">
                <a:latin typeface="Sitka Heading" panose="02000505000000020004" charset="0"/>
                <a:cs typeface="Sitka Heading" panose="02000505000000020004" charset="0"/>
                <a:sym typeface="+mn-ea"/>
              </a:rPr>
              <a:t>When user asks about a person like “who is </a:t>
            </a:r>
            <a:r>
              <a:rPr lang="" altLang="en-US" sz="1600" dirty="0">
                <a:latin typeface="Sitka Heading" panose="02000505000000020004" charset="0"/>
                <a:cs typeface="Sitka Heading" panose="02000505000000020004" charset="0"/>
                <a:sym typeface="+mn-ea"/>
              </a:rPr>
              <a:t>Narendra Modi </a:t>
            </a:r>
            <a:r>
              <a:rPr lang="en-US" altLang="en-US" sz="1600" dirty="0">
                <a:latin typeface="Sitka Heading" panose="02000505000000020004" charset="0"/>
                <a:cs typeface="Sitka Heading" panose="02000505000000020004" charset="0"/>
                <a:sym typeface="+mn-ea"/>
              </a:rPr>
              <a:t>” it goes to </a:t>
            </a:r>
            <a:r>
              <a:rPr lang="en-US" altLang="en-US" sz="1600" dirty="0" err="1">
                <a:latin typeface="Sitka Heading" panose="02000505000000020004" charset="0"/>
                <a:cs typeface="Sitka Heading" panose="02000505000000020004" charset="0"/>
                <a:sym typeface="+mn-ea"/>
              </a:rPr>
              <a:t>wikipedia</a:t>
            </a:r>
            <a:r>
              <a:rPr lang="en-US" altLang="en-US" sz="1600" dirty="0">
                <a:latin typeface="Sitka Heading" panose="02000505000000020004" charset="0"/>
                <a:cs typeface="Sitka Heading" panose="02000505000000020004" charset="0"/>
                <a:sym typeface="+mn-ea"/>
              </a:rPr>
              <a:t> , search about the person and says  2 lines about him </a:t>
            </a:r>
            <a:r>
              <a:rPr lang="en-US" altLang="en-US" dirty="0">
                <a:sym typeface="+mn-ea"/>
              </a:rPr>
              <a:t>. </a:t>
            </a:r>
            <a:endParaRPr lang="en-US" dirty="0"/>
          </a:p>
        </p:txBody>
      </p:sp>
      <p:pic>
        <p:nvPicPr>
          <p:cNvPr id="2" name="Picture 1" descr="WhatsApp Image 2021-03-14 at 17.02.50"/>
          <p:cNvPicPr>
            <a:picLocks noChangeAspect="1"/>
          </p:cNvPicPr>
          <p:nvPr/>
        </p:nvPicPr>
        <p:blipFill>
          <a:blip r:embed="rId1"/>
          <a:stretch>
            <a:fillRect/>
          </a:stretch>
        </p:blipFill>
        <p:spPr>
          <a:xfrm>
            <a:off x="443230" y="1073150"/>
            <a:ext cx="8275955" cy="1909445"/>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14"/>
          <p:cNvSpPr txBox="1">
            <a:spLocks noGrp="1"/>
          </p:cNvSpPr>
          <p:nvPr>
            <p:ph type="subTitle" idx="4294967295"/>
          </p:nvPr>
        </p:nvSpPr>
        <p:spPr>
          <a:xfrm>
            <a:off x="394970" y="627380"/>
            <a:ext cx="7885430" cy="1734185"/>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US" dirty="0">
                <a:latin typeface="Sitka Heading" panose="02000505000000020004" charset="0"/>
                <a:cs typeface="Sitka Heading" panose="02000505000000020004" charset="0"/>
                <a:sym typeface="+mn-ea"/>
              </a:rPr>
              <a:t>Virtual assistants typically perform simple jobs for end users, such as adding tasks to a calendar; providing information that would normally be searched in a web browser; or controlling and checking the status of smart home devices, including lights, cameras and thermostats.</a:t>
            </a:r>
            <a:endParaRPr b="1">
              <a:latin typeface="Sitka Heading" panose="02000505000000020004" charset="0"/>
              <a:ea typeface="Montserrat"/>
              <a:cs typeface="Sitka Heading" panose="02000505000000020004" charset="0"/>
              <a:sym typeface="Montserrat"/>
            </a:endParaRPr>
          </a:p>
        </p:txBody>
      </p:sp>
      <p:sp>
        <p:nvSpPr>
          <p:cNvPr id="328" name="Google Shape;32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3563620" y="2571750"/>
            <a:ext cx="5253355" cy="1866900"/>
          </a:xfrm>
          <a:prstGeom prst="rect">
            <a:avLst/>
          </a:prstGeom>
        </p:spPr>
      </p:pic>
    </p:spTree>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3" name="TextBox 2"/>
          <p:cNvSpPr txBox="1"/>
          <p:nvPr/>
        </p:nvSpPr>
        <p:spPr>
          <a:xfrm>
            <a:off x="539552" y="267494"/>
            <a:ext cx="7848872" cy="58477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Sitka Heading" panose="02000505000000020004" charset="0"/>
              </a:rPr>
              <a:t>When user asks about today’s weather it shows today’s weather and gives audio output. </a:t>
            </a:r>
            <a:endParaRPr lang="en-IN" sz="1600" dirty="0">
              <a:latin typeface="Sitka Heading" panose="02000505000000020004" charset="0"/>
            </a:endParaRPr>
          </a:p>
        </p:txBody>
      </p:sp>
      <p:pic>
        <p:nvPicPr>
          <p:cNvPr id="5" name="Picture 4"/>
          <p:cNvPicPr>
            <a:picLocks noChangeAspect="1"/>
          </p:cNvPicPr>
          <p:nvPr/>
        </p:nvPicPr>
        <p:blipFill>
          <a:blip r:embed="rId1"/>
          <a:stretch>
            <a:fillRect/>
          </a:stretch>
        </p:blipFill>
        <p:spPr>
          <a:xfrm>
            <a:off x="1439652" y="988616"/>
            <a:ext cx="6264696" cy="3745459"/>
          </a:xfrm>
          <a:prstGeom prst="rect">
            <a:avLst/>
          </a:prstGeom>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pic>
        <p:nvPicPr>
          <p:cNvPr id="4" name="Picture 3"/>
          <p:cNvPicPr>
            <a:picLocks noChangeAspect="1"/>
          </p:cNvPicPr>
          <p:nvPr/>
        </p:nvPicPr>
        <p:blipFill>
          <a:blip r:embed="rId1"/>
          <a:stretch>
            <a:fillRect/>
          </a:stretch>
        </p:blipFill>
        <p:spPr>
          <a:xfrm>
            <a:off x="1115616" y="915566"/>
            <a:ext cx="5908245" cy="1368152"/>
          </a:xfrm>
          <a:prstGeom prst="rect">
            <a:avLst/>
          </a:prstGeom>
        </p:spPr>
      </p:pic>
      <p:sp>
        <p:nvSpPr>
          <p:cNvPr id="5" name="TextBox 4"/>
          <p:cNvSpPr txBox="1"/>
          <p:nvPr/>
        </p:nvSpPr>
        <p:spPr>
          <a:xfrm>
            <a:off x="611560" y="473645"/>
            <a:ext cx="7560840" cy="307777"/>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Sitka Heading" panose="02000505000000020004" charset="0"/>
              </a:rPr>
              <a:t>When user asks to send a message, it sends the message.</a:t>
            </a:r>
            <a:endParaRPr lang="en-IN" dirty="0">
              <a:latin typeface="Sitka Heading" panose="02000505000000020004" charset="0"/>
            </a:endParaRPr>
          </a:p>
        </p:txBody>
      </p:sp>
      <p:sp>
        <p:nvSpPr>
          <p:cNvPr id="7" name="TextBox 6"/>
          <p:cNvSpPr txBox="1"/>
          <p:nvPr/>
        </p:nvSpPr>
        <p:spPr>
          <a:xfrm>
            <a:off x="611560" y="2705894"/>
            <a:ext cx="6912768" cy="307777"/>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Sitka Heading" panose="02000505000000020004" charset="0"/>
              </a:rPr>
              <a:t>When user asks to calculate something it takes the input and gives the result.</a:t>
            </a:r>
            <a:endParaRPr lang="en-IN" dirty="0">
              <a:latin typeface="Sitka Heading" panose="02000505000000020004" charset="0"/>
            </a:endParaRPr>
          </a:p>
        </p:txBody>
      </p:sp>
      <p:pic>
        <p:nvPicPr>
          <p:cNvPr id="8" name="Picture 7"/>
          <p:cNvPicPr>
            <a:picLocks noChangeAspect="1"/>
          </p:cNvPicPr>
          <p:nvPr/>
        </p:nvPicPr>
        <p:blipFill>
          <a:blip r:embed="rId2"/>
          <a:stretch>
            <a:fillRect/>
          </a:stretch>
        </p:blipFill>
        <p:spPr>
          <a:xfrm>
            <a:off x="755650" y="3188335"/>
            <a:ext cx="7848600" cy="1607185"/>
          </a:xfrm>
          <a:prstGeom prst="rect">
            <a:avLst/>
          </a:prstGeom>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4" name="TextBox 3"/>
          <p:cNvSpPr txBox="1"/>
          <p:nvPr/>
        </p:nvSpPr>
        <p:spPr>
          <a:xfrm>
            <a:off x="539552" y="602273"/>
            <a:ext cx="6393097" cy="338554"/>
          </a:xfrm>
          <a:prstGeom prst="rect">
            <a:avLst/>
          </a:prstGeom>
          <a:noFill/>
        </p:spPr>
        <p:txBody>
          <a:bodyPr wrap="none" rtlCol="0">
            <a:spAutoFit/>
          </a:bodyPr>
          <a:lstStyle/>
          <a:p>
            <a:pPr marL="285750" indent="-285750">
              <a:buFont typeface="Wingdings" panose="05000000000000000000" pitchFamily="2" charset="2"/>
              <a:buChar char="Ø"/>
            </a:pPr>
            <a:r>
              <a:rPr lang="en-IN" sz="1600" dirty="0">
                <a:latin typeface="Sitka Heading" panose="02000505000000020004" charset="0"/>
              </a:rPr>
              <a:t>When the user asks to take a photo, it clicks the photo and displays it.</a:t>
            </a:r>
            <a:endParaRPr lang="en-IN" sz="1600" dirty="0">
              <a:latin typeface="Sitka Heading" panose="02000505000000020004" charset="0"/>
            </a:endParaRPr>
          </a:p>
        </p:txBody>
      </p:sp>
      <p:pic>
        <p:nvPicPr>
          <p:cNvPr id="5" name="Picture 4"/>
          <p:cNvPicPr>
            <a:picLocks noChangeAspect="1"/>
          </p:cNvPicPr>
          <p:nvPr/>
        </p:nvPicPr>
        <p:blipFill>
          <a:blip r:embed="rId1"/>
          <a:stretch>
            <a:fillRect/>
          </a:stretch>
        </p:blipFill>
        <p:spPr>
          <a:xfrm>
            <a:off x="1259632" y="1203598"/>
            <a:ext cx="5904656" cy="3456384"/>
          </a:xfrm>
          <a:prstGeom prst="rect">
            <a:avLst/>
          </a:prstGeom>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pic>
        <p:nvPicPr>
          <p:cNvPr id="3" name="Picture 2"/>
          <p:cNvPicPr>
            <a:picLocks noChangeAspect="1"/>
          </p:cNvPicPr>
          <p:nvPr/>
        </p:nvPicPr>
        <p:blipFill>
          <a:blip r:embed="rId1"/>
          <a:stretch>
            <a:fillRect/>
          </a:stretch>
        </p:blipFill>
        <p:spPr>
          <a:xfrm>
            <a:off x="1763688" y="915566"/>
            <a:ext cx="5112568" cy="3941302"/>
          </a:xfrm>
          <a:prstGeom prst="rect">
            <a:avLst/>
          </a:prstGeom>
        </p:spPr>
      </p:pic>
      <p:sp>
        <p:nvSpPr>
          <p:cNvPr id="6" name="TextBox 5"/>
          <p:cNvSpPr txBox="1"/>
          <p:nvPr/>
        </p:nvSpPr>
        <p:spPr>
          <a:xfrm>
            <a:off x="611560" y="339502"/>
            <a:ext cx="6768752"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Sitka Heading" panose="02000505000000020004" charset="0"/>
              </a:rPr>
              <a:t>When the user asks to take a video, it records a video.</a:t>
            </a:r>
            <a:endParaRPr lang="en-IN" sz="1600" dirty="0">
              <a:latin typeface="Sitka Heading" panose="02000505000000020004" charset="0"/>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pic>
        <p:nvPicPr>
          <p:cNvPr id="3" name="Picture 2"/>
          <p:cNvPicPr>
            <a:picLocks noChangeAspect="1"/>
          </p:cNvPicPr>
          <p:nvPr/>
        </p:nvPicPr>
        <p:blipFill>
          <a:blip r:embed="rId1"/>
          <a:stretch>
            <a:fillRect/>
          </a:stretch>
        </p:blipFill>
        <p:spPr>
          <a:xfrm>
            <a:off x="899592" y="843558"/>
            <a:ext cx="3916325" cy="971550"/>
          </a:xfrm>
          <a:prstGeom prst="rect">
            <a:avLst/>
          </a:prstGeom>
        </p:spPr>
      </p:pic>
      <p:sp>
        <p:nvSpPr>
          <p:cNvPr id="4" name="TextBox 3"/>
          <p:cNvSpPr txBox="1"/>
          <p:nvPr/>
        </p:nvSpPr>
        <p:spPr>
          <a:xfrm>
            <a:off x="539552" y="339502"/>
            <a:ext cx="3922869" cy="338554"/>
          </a:xfrm>
          <a:prstGeom prst="rect">
            <a:avLst/>
          </a:prstGeom>
          <a:noFill/>
        </p:spPr>
        <p:txBody>
          <a:bodyPr wrap="none" rtlCol="0">
            <a:spAutoFit/>
          </a:bodyPr>
          <a:lstStyle/>
          <a:p>
            <a:pPr marL="285750" indent="-285750">
              <a:buFont typeface="Wingdings" panose="05000000000000000000" pitchFamily="2" charset="2"/>
              <a:buChar char="Ø"/>
            </a:pPr>
            <a:r>
              <a:rPr lang="en-IN" sz="1600" dirty="0">
                <a:latin typeface="Sitka Heading" panose="02000505000000020004" charset="0"/>
              </a:rPr>
              <a:t>When user asks to open </a:t>
            </a:r>
            <a:r>
              <a:rPr lang="en-IN" sz="1600" dirty="0" err="1">
                <a:latin typeface="Sitka Heading" panose="02000505000000020004" charset="0"/>
              </a:rPr>
              <a:t>ludo</a:t>
            </a:r>
            <a:r>
              <a:rPr lang="en-IN" sz="1600" dirty="0">
                <a:latin typeface="Sitka Heading" panose="02000505000000020004" charset="0"/>
              </a:rPr>
              <a:t>, it opens it.</a:t>
            </a:r>
            <a:endParaRPr lang="en-IN" sz="1600" dirty="0">
              <a:latin typeface="Sitka Heading" panose="02000505000000020004" charset="0"/>
            </a:endParaRPr>
          </a:p>
        </p:txBody>
      </p:sp>
      <p:sp>
        <p:nvSpPr>
          <p:cNvPr id="5" name="TextBox 4"/>
          <p:cNvSpPr txBox="1"/>
          <p:nvPr/>
        </p:nvSpPr>
        <p:spPr>
          <a:xfrm>
            <a:off x="395536" y="2139702"/>
            <a:ext cx="760144" cy="307777"/>
          </a:xfrm>
          <a:prstGeom prst="rect">
            <a:avLst/>
          </a:prstGeom>
          <a:noFill/>
        </p:spPr>
        <p:txBody>
          <a:bodyPr wrap="none" rtlCol="0">
            <a:spAutoFit/>
          </a:bodyPr>
          <a:lstStyle/>
          <a:p>
            <a:r>
              <a:rPr lang="en-IN" dirty="0">
                <a:latin typeface="Sitka Heading" panose="02000505000000020004" charset="0"/>
              </a:rPr>
              <a:t>Output:</a:t>
            </a:r>
            <a:endParaRPr lang="en-IN" dirty="0">
              <a:latin typeface="Sitka Heading" panose="02000505000000020004" charset="0"/>
            </a:endParaRPr>
          </a:p>
        </p:txBody>
      </p:sp>
      <p:pic>
        <p:nvPicPr>
          <p:cNvPr id="6" name="Picture 5"/>
          <p:cNvPicPr>
            <a:picLocks noChangeAspect="1"/>
          </p:cNvPicPr>
          <p:nvPr/>
        </p:nvPicPr>
        <p:blipFill>
          <a:blip r:embed="rId2"/>
          <a:stretch>
            <a:fillRect/>
          </a:stretch>
        </p:blipFill>
        <p:spPr>
          <a:xfrm>
            <a:off x="1403648" y="2211891"/>
            <a:ext cx="5904656" cy="2736123"/>
          </a:xfrm>
          <a:prstGeom prst="rect">
            <a:avLst/>
          </a:prstGeom>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pic>
        <p:nvPicPr>
          <p:cNvPr id="3" name="Picture 2"/>
          <p:cNvPicPr>
            <a:picLocks noChangeAspect="1"/>
          </p:cNvPicPr>
          <p:nvPr/>
        </p:nvPicPr>
        <p:blipFill>
          <a:blip r:embed="rId1"/>
          <a:stretch>
            <a:fillRect/>
          </a:stretch>
        </p:blipFill>
        <p:spPr>
          <a:xfrm>
            <a:off x="1617327" y="2203651"/>
            <a:ext cx="5400599" cy="2714047"/>
          </a:xfrm>
          <a:prstGeom prst="rect">
            <a:avLst/>
          </a:prstGeom>
        </p:spPr>
      </p:pic>
      <p:pic>
        <p:nvPicPr>
          <p:cNvPr id="4" name="Picture 3"/>
          <p:cNvPicPr>
            <a:picLocks noChangeAspect="1"/>
          </p:cNvPicPr>
          <p:nvPr/>
        </p:nvPicPr>
        <p:blipFill>
          <a:blip r:embed="rId2"/>
          <a:stretch>
            <a:fillRect/>
          </a:stretch>
        </p:blipFill>
        <p:spPr>
          <a:xfrm>
            <a:off x="1617327" y="699542"/>
            <a:ext cx="3384376" cy="1224136"/>
          </a:xfrm>
          <a:prstGeom prst="rect">
            <a:avLst/>
          </a:prstGeom>
        </p:spPr>
      </p:pic>
      <p:sp>
        <p:nvSpPr>
          <p:cNvPr id="5" name="TextBox 4"/>
          <p:cNvSpPr txBox="1"/>
          <p:nvPr/>
        </p:nvSpPr>
        <p:spPr>
          <a:xfrm>
            <a:off x="539552" y="246041"/>
            <a:ext cx="4733988" cy="338554"/>
          </a:xfrm>
          <a:prstGeom prst="rect">
            <a:avLst/>
          </a:prstGeom>
          <a:noFill/>
        </p:spPr>
        <p:txBody>
          <a:bodyPr wrap="none" rtlCol="0">
            <a:spAutoFit/>
          </a:bodyPr>
          <a:lstStyle/>
          <a:p>
            <a:pPr marL="285750" indent="-285750">
              <a:buFont typeface="Wingdings" panose="05000000000000000000" pitchFamily="2" charset="2"/>
              <a:buChar char="Ø"/>
            </a:pPr>
            <a:r>
              <a:rPr lang="en-IN" sz="1600" dirty="0">
                <a:latin typeface="Sitka Heading" panose="02000505000000020004" charset="0"/>
              </a:rPr>
              <a:t>When user asks to open chess, it opens that game.</a:t>
            </a:r>
            <a:endParaRPr lang="en-IN" sz="1600" dirty="0">
              <a:latin typeface="Sitka Heading" panose="02000505000000020004" charset="0"/>
            </a:endParaRPr>
          </a:p>
        </p:txBody>
      </p:sp>
      <p:sp>
        <p:nvSpPr>
          <p:cNvPr id="6" name="TextBox 5"/>
          <p:cNvSpPr txBox="1"/>
          <p:nvPr/>
        </p:nvSpPr>
        <p:spPr>
          <a:xfrm>
            <a:off x="251520" y="2201198"/>
            <a:ext cx="760144" cy="307777"/>
          </a:xfrm>
          <a:prstGeom prst="rect">
            <a:avLst/>
          </a:prstGeom>
          <a:noFill/>
        </p:spPr>
        <p:txBody>
          <a:bodyPr wrap="none" rtlCol="0">
            <a:spAutoFit/>
          </a:bodyPr>
          <a:lstStyle/>
          <a:p>
            <a:r>
              <a:rPr lang="en-IN" dirty="0">
                <a:latin typeface="Sitka Heading" panose="02000505000000020004" charset="0"/>
              </a:rPr>
              <a:t>Output:</a:t>
            </a:r>
            <a:endParaRPr lang="en-IN" dirty="0">
              <a:latin typeface="Sitka Heading" panose="02000505000000020004" charset="0"/>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atsApp Image 2021-03-14 at 17.16.14"/>
          <p:cNvPicPr>
            <a:picLocks noChangeAspect="1"/>
          </p:cNvPicPr>
          <p:nvPr/>
        </p:nvPicPr>
        <p:blipFill>
          <a:blip r:embed="rId1"/>
          <a:stretch>
            <a:fillRect/>
          </a:stretch>
        </p:blipFill>
        <p:spPr>
          <a:xfrm>
            <a:off x="4925695" y="1080135"/>
            <a:ext cx="4006850" cy="3153410"/>
          </a:xfrm>
          <a:prstGeom prst="rect">
            <a:avLst/>
          </a:prstGeom>
        </p:spPr>
      </p:pic>
      <p:sp>
        <p:nvSpPr>
          <p:cNvPr id="5" name="Text Box 4"/>
          <p:cNvSpPr txBox="1"/>
          <p:nvPr/>
        </p:nvSpPr>
        <p:spPr>
          <a:xfrm>
            <a:off x="541655" y="279400"/>
            <a:ext cx="6766560" cy="306705"/>
          </a:xfrm>
          <a:prstGeom prst="rect">
            <a:avLst/>
          </a:prstGeom>
          <a:noFill/>
        </p:spPr>
        <p:txBody>
          <a:bodyPr wrap="square" rtlCol="0">
            <a:spAutoFit/>
          </a:bodyPr>
          <a:p>
            <a:pPr marL="285750" indent="-285750">
              <a:buFont typeface="Wingdings" panose="05000000000000000000" charset="0"/>
              <a:buChar char=""/>
            </a:pPr>
            <a:r>
              <a:rPr lang="" altLang="en-US"/>
              <a:t>When user says open google the google tab is opened.</a:t>
            </a:r>
            <a:endParaRPr lang="" altLang="en-US"/>
          </a:p>
        </p:txBody>
      </p:sp>
      <p:pic>
        <p:nvPicPr>
          <p:cNvPr id="6" name="Picture 5" descr="WhatsApp Image 2021-03-14 at 17.17.58"/>
          <p:cNvPicPr>
            <a:picLocks noChangeAspect="1"/>
          </p:cNvPicPr>
          <p:nvPr/>
        </p:nvPicPr>
        <p:blipFill>
          <a:blip r:embed="rId2"/>
          <a:stretch>
            <a:fillRect/>
          </a:stretch>
        </p:blipFill>
        <p:spPr>
          <a:xfrm>
            <a:off x="137795" y="1856740"/>
            <a:ext cx="3486150" cy="1600200"/>
          </a:xfrm>
          <a:prstGeom prst="rect">
            <a:avLst/>
          </a:prstGeom>
        </p:spPr>
      </p:pic>
      <p:sp>
        <p:nvSpPr>
          <p:cNvPr id="14" name="Arrow: Right 13"/>
          <p:cNvSpPr/>
          <p:nvPr/>
        </p:nvSpPr>
        <p:spPr>
          <a:xfrm>
            <a:off x="4029710" y="2678430"/>
            <a:ext cx="48958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atsApp Image 2021-03-14 at 17.15.24"/>
          <p:cNvPicPr>
            <a:picLocks noChangeAspect="1"/>
          </p:cNvPicPr>
          <p:nvPr/>
        </p:nvPicPr>
        <p:blipFill>
          <a:blip r:embed="rId1"/>
          <a:stretch>
            <a:fillRect/>
          </a:stretch>
        </p:blipFill>
        <p:spPr>
          <a:xfrm>
            <a:off x="4668520" y="999490"/>
            <a:ext cx="4331335" cy="3542665"/>
          </a:xfrm>
          <a:prstGeom prst="rect">
            <a:avLst/>
          </a:prstGeom>
        </p:spPr>
      </p:pic>
      <p:sp>
        <p:nvSpPr>
          <p:cNvPr id="5" name="Text Box 4"/>
          <p:cNvSpPr txBox="1"/>
          <p:nvPr/>
        </p:nvSpPr>
        <p:spPr>
          <a:xfrm>
            <a:off x="662940" y="271145"/>
            <a:ext cx="6717665" cy="306705"/>
          </a:xfrm>
          <a:prstGeom prst="rect">
            <a:avLst/>
          </a:prstGeom>
          <a:noFill/>
        </p:spPr>
        <p:txBody>
          <a:bodyPr wrap="square" rtlCol="0">
            <a:spAutoFit/>
          </a:bodyPr>
          <a:p>
            <a:pPr marL="285750" indent="-285750">
              <a:buFont typeface="Wingdings" panose="05000000000000000000" charset="0"/>
              <a:buChar char=""/>
            </a:pPr>
            <a:r>
              <a:rPr lang="" altLang="en-US"/>
              <a:t>When user asks to open notepad the notepad is opened.</a:t>
            </a:r>
            <a:endParaRPr lang="" altLang="en-US"/>
          </a:p>
        </p:txBody>
      </p:sp>
      <p:pic>
        <p:nvPicPr>
          <p:cNvPr id="7" name="Picture 6" descr="WhatsApp Image 2021-03-14 at 17.17.58"/>
          <p:cNvPicPr>
            <a:picLocks noChangeAspect="1"/>
          </p:cNvPicPr>
          <p:nvPr/>
        </p:nvPicPr>
        <p:blipFill>
          <a:blip r:embed="rId2"/>
          <a:stretch>
            <a:fillRect/>
          </a:stretch>
        </p:blipFill>
        <p:spPr>
          <a:xfrm>
            <a:off x="128905" y="1527810"/>
            <a:ext cx="3267710" cy="1600200"/>
          </a:xfrm>
          <a:prstGeom prst="rect">
            <a:avLst/>
          </a:prstGeom>
        </p:spPr>
      </p:pic>
      <p:sp>
        <p:nvSpPr>
          <p:cNvPr id="14" name="Arrow: Right 13"/>
          <p:cNvSpPr/>
          <p:nvPr/>
        </p:nvSpPr>
        <p:spPr>
          <a:xfrm>
            <a:off x="3776980" y="2183130"/>
            <a:ext cx="48958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atsApp Image 2021-03-14 at 17.15.46"/>
          <p:cNvPicPr>
            <a:picLocks noChangeAspect="1"/>
          </p:cNvPicPr>
          <p:nvPr/>
        </p:nvPicPr>
        <p:blipFill>
          <a:blip r:embed="rId1"/>
          <a:stretch>
            <a:fillRect/>
          </a:stretch>
        </p:blipFill>
        <p:spPr>
          <a:xfrm>
            <a:off x="4401185" y="1268095"/>
            <a:ext cx="4601210" cy="3342005"/>
          </a:xfrm>
          <a:prstGeom prst="rect">
            <a:avLst/>
          </a:prstGeom>
        </p:spPr>
      </p:pic>
      <p:sp>
        <p:nvSpPr>
          <p:cNvPr id="5" name="Text Box 4"/>
          <p:cNvSpPr txBox="1"/>
          <p:nvPr/>
        </p:nvSpPr>
        <p:spPr>
          <a:xfrm>
            <a:off x="501015" y="352425"/>
            <a:ext cx="6447155" cy="306705"/>
          </a:xfrm>
          <a:prstGeom prst="rect">
            <a:avLst/>
          </a:prstGeom>
          <a:noFill/>
        </p:spPr>
        <p:txBody>
          <a:bodyPr wrap="square" rtlCol="0">
            <a:spAutoFit/>
          </a:bodyPr>
          <a:p>
            <a:pPr marL="285750" indent="-285750">
              <a:buFont typeface="Wingdings" panose="05000000000000000000" charset="0"/>
              <a:buChar char=""/>
            </a:pPr>
            <a:r>
              <a:rPr lang="" altLang="en-US"/>
              <a:t>When user says to open command prompt the command prompt is open.</a:t>
            </a:r>
            <a:endParaRPr lang="" altLang="en-US"/>
          </a:p>
        </p:txBody>
      </p:sp>
      <p:pic>
        <p:nvPicPr>
          <p:cNvPr id="6" name="Picture 5" descr="WhatsApp Image 2021-03-14 at 17.17.21"/>
          <p:cNvPicPr>
            <a:picLocks noChangeAspect="1"/>
          </p:cNvPicPr>
          <p:nvPr/>
        </p:nvPicPr>
        <p:blipFill>
          <a:blip r:embed="rId2"/>
          <a:stretch>
            <a:fillRect/>
          </a:stretch>
        </p:blipFill>
        <p:spPr>
          <a:xfrm>
            <a:off x="250190" y="2019300"/>
            <a:ext cx="2999105" cy="1562100"/>
          </a:xfrm>
          <a:prstGeom prst="rect">
            <a:avLst/>
          </a:prstGeom>
        </p:spPr>
      </p:pic>
      <p:sp>
        <p:nvSpPr>
          <p:cNvPr id="14" name="Arrow: Right 13"/>
          <p:cNvSpPr/>
          <p:nvPr/>
        </p:nvSpPr>
        <p:spPr>
          <a:xfrm>
            <a:off x="3540760" y="2794635"/>
            <a:ext cx="48958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pic>
        <p:nvPicPr>
          <p:cNvPr id="3" name="Picture 2"/>
          <p:cNvPicPr>
            <a:picLocks noChangeAspect="1"/>
          </p:cNvPicPr>
          <p:nvPr/>
        </p:nvPicPr>
        <p:blipFill>
          <a:blip r:embed="rId1"/>
          <a:stretch>
            <a:fillRect/>
          </a:stretch>
        </p:blipFill>
        <p:spPr>
          <a:xfrm>
            <a:off x="962660" y="1046480"/>
            <a:ext cx="6552565" cy="1596390"/>
          </a:xfrm>
          <a:prstGeom prst="rect">
            <a:avLst/>
          </a:prstGeom>
        </p:spPr>
      </p:pic>
      <p:sp>
        <p:nvSpPr>
          <p:cNvPr id="4" name="TextBox 3"/>
          <p:cNvSpPr txBox="1"/>
          <p:nvPr/>
        </p:nvSpPr>
        <p:spPr>
          <a:xfrm>
            <a:off x="375979" y="339502"/>
            <a:ext cx="8516501" cy="830997"/>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Sitka Heading" panose="02000505000000020004" charset="0"/>
              </a:rPr>
              <a:t>When user asks for the device’s IP address, it processes the input and displays the Host name and the device’s current IP address</a:t>
            </a:r>
            <a:endParaRPr lang="en-IN" sz="1600" dirty="0">
              <a:latin typeface="Sitka Heading" panose="02000505000000020004" charset="0"/>
            </a:endParaRPr>
          </a:p>
          <a:p>
            <a:pPr marL="285750" indent="-285750">
              <a:buFont typeface="Wingdings" panose="05000000000000000000" pitchFamily="2" charset="2"/>
              <a:buChar char="Ø"/>
            </a:pPr>
            <a:endParaRPr lang="en-IN" sz="1600" dirty="0">
              <a:latin typeface="Sitka Heading" panose="02000505000000020004" charset="0"/>
            </a:endParaRPr>
          </a:p>
        </p:txBody>
      </p:sp>
      <p:sp>
        <p:nvSpPr>
          <p:cNvPr id="5" name="Text Box 6"/>
          <p:cNvSpPr txBox="1"/>
          <p:nvPr/>
        </p:nvSpPr>
        <p:spPr>
          <a:xfrm>
            <a:off x="257000" y="2892921"/>
            <a:ext cx="8472170" cy="337185"/>
          </a:xfrm>
          <a:prstGeom prst="rect">
            <a:avLst/>
          </a:prstGeom>
          <a:noFill/>
        </p:spPr>
        <p:txBody>
          <a:bodyPr wrap="square" rtlCol="0">
            <a:spAutoFit/>
          </a:bodyPr>
          <a:lstStyle/>
          <a:p>
            <a:pPr marL="285750" indent="-285750">
              <a:buFont typeface="Wingdings" panose="05000000000000000000" charset="0"/>
              <a:buChar char=""/>
            </a:pPr>
            <a:r>
              <a:rPr lang="en-US" altLang="en-US" sz="1600" dirty="0">
                <a:latin typeface="Sitka Heading" panose="02000505000000020004" charset="0"/>
                <a:cs typeface="Sitka Heading" panose="02000505000000020004" charset="0"/>
              </a:rPr>
              <a:t>When we </a:t>
            </a:r>
            <a:r>
              <a:rPr lang="en-US" altLang="en-US" sz="1600" dirty="0" err="1">
                <a:latin typeface="Sitka Heading" panose="02000505000000020004" charset="0"/>
                <a:cs typeface="Sitka Heading" panose="02000505000000020004" charset="0"/>
              </a:rPr>
              <a:t>dont</a:t>
            </a:r>
            <a:r>
              <a:rPr lang="en-US" altLang="en-US" sz="1600" dirty="0">
                <a:latin typeface="Sitka Heading" panose="02000505000000020004" charset="0"/>
                <a:cs typeface="Sitka Heading" panose="02000505000000020004" charset="0"/>
              </a:rPr>
              <a:t> want to use the assistant and the user says exit it stops the program and exit it.</a:t>
            </a:r>
            <a:endParaRPr lang="en-US" altLang="en-US" sz="1600" dirty="0">
              <a:latin typeface="Sitka Heading" panose="02000505000000020004" charset="0"/>
              <a:cs typeface="Sitka Heading" panose="02000505000000020004" charset="0"/>
            </a:endParaRPr>
          </a:p>
        </p:txBody>
      </p:sp>
      <p:pic>
        <p:nvPicPr>
          <p:cNvPr id="7" name="Picture 6" descr="WhatsApp Image 2021-03-14 at 17.20.23"/>
          <p:cNvPicPr>
            <a:picLocks noChangeAspect="1"/>
          </p:cNvPicPr>
          <p:nvPr/>
        </p:nvPicPr>
        <p:blipFill>
          <a:blip r:embed="rId2"/>
          <a:stretch>
            <a:fillRect/>
          </a:stretch>
        </p:blipFill>
        <p:spPr>
          <a:xfrm>
            <a:off x="1773555" y="3489325"/>
            <a:ext cx="5439410" cy="137414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411450" y="411782"/>
            <a:ext cx="7000924" cy="85725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solidFill>
                  <a:schemeClr val="tx1"/>
                </a:solidFill>
                <a:uFillTx/>
                <a:latin typeface="Microsoft Himalaya" panose="01010100010101010101" charset="0"/>
                <a:ea typeface="Microsoft YaHei Light" panose="020B0502040204020203" charset="-122"/>
                <a:cs typeface="Microsoft Himalaya" panose="01010100010101010101" charset="0"/>
                <a:sym typeface="+mn-ea"/>
              </a:rPr>
              <a:t>ADVANTAGES OF VIRTUTAL ASSISTANT</a:t>
            </a:r>
            <a:endParaRPr lang="en-IN" sz="3200" dirty="0">
              <a:solidFill>
                <a:schemeClr val="tx1"/>
              </a:solidFill>
              <a:uFillTx/>
              <a:latin typeface="Microsoft Himalaya" panose="01010100010101010101" charset="0"/>
              <a:ea typeface="Microsoft YaHei Light" panose="020B0502040204020203" charset="-122"/>
              <a:cs typeface="Microsoft Himalaya" panose="01010100010101010101" charset="0"/>
              <a:sym typeface="+mn-ea"/>
            </a:endParaRPr>
          </a:p>
        </p:txBody>
      </p:sp>
      <p:sp>
        <p:nvSpPr>
          <p:cNvPr id="334" name="Google Shape;334;p15"/>
          <p:cNvSpPr txBox="1">
            <a:spLocks noGrp="1"/>
          </p:cNvSpPr>
          <p:nvPr>
            <p:ph type="subTitle" idx="1"/>
          </p:nvPr>
        </p:nvSpPr>
        <p:spPr>
          <a:xfrm>
            <a:off x="411480" y="1268730"/>
            <a:ext cx="8377555" cy="3816985"/>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Font typeface="Wingdings" panose="05000000000000000000" pitchFamily="2" charset="2"/>
              <a:buChar char="v"/>
            </a:pPr>
            <a:endParaRPr lang="en-IN" sz="1800" dirty="0">
              <a:solidFill>
                <a:schemeClr val="tx1"/>
              </a:solidFill>
              <a:effectLst>
                <a:outerShdw blurRad="38100" dist="19050" dir="2700000" algn="tl" rotWithShape="0">
                  <a:schemeClr val="dk1">
                    <a:alpha val="40000"/>
                  </a:schemeClr>
                </a:outerShdw>
              </a:effectLst>
            </a:endParaRPr>
          </a:p>
          <a:p>
            <a:pPr marL="0" lvl="0" indent="0" algn="l" rtl="0">
              <a:lnSpc>
                <a:spcPct val="100000"/>
              </a:lnSpc>
              <a:spcBef>
                <a:spcPts val="0"/>
              </a:spcBef>
              <a:spcAft>
                <a:spcPts val="0"/>
              </a:spcAft>
              <a:buFont typeface="Wingdings" panose="05000000000000000000" pitchFamily="2" charset="2"/>
              <a:buChar char="v"/>
            </a:pPr>
            <a:r>
              <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Time</a:t>
            </a:r>
            <a:r>
              <a:rPr lang="en-US" alt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a:t>
            </a:r>
            <a:r>
              <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 the most important asset of everyone and it save </a:t>
            </a:r>
            <a:r>
              <a:rPr lang="en-US" alt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most of it.</a:t>
            </a:r>
            <a:r>
              <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 </a:t>
            </a:r>
            <a:endPar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pPr>
            <a:r>
              <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              </a:t>
            </a:r>
            <a:endPar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endParaRPr>
          </a:p>
          <a:p>
            <a:pPr marL="0" lvl="0" indent="0" algn="l" rtl="0">
              <a:lnSpc>
                <a:spcPct val="100000"/>
              </a:lnSpc>
              <a:spcBef>
                <a:spcPts val="0"/>
              </a:spcBef>
              <a:spcAft>
                <a:spcPts val="0"/>
              </a:spcAft>
              <a:buFont typeface="Wingdings" panose="05000000000000000000" pitchFamily="2" charset="2"/>
              <a:buChar char="v"/>
            </a:pPr>
            <a:r>
              <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Performs administrative tasks.</a:t>
            </a:r>
            <a:endPar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pPr>
            <a:endParaRPr lang="en-IN" dirty="0">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endParaRPr>
          </a:p>
          <a:p>
            <a:pPr marL="0" lvl="0" indent="0" algn="l" rtl="0">
              <a:lnSpc>
                <a:spcPct val="100000"/>
              </a:lnSpc>
              <a:spcBef>
                <a:spcPts val="0"/>
              </a:spcBef>
              <a:spcAft>
                <a:spcPts val="0"/>
              </a:spcAft>
              <a:buFont typeface="Wingdings" panose="05000000000000000000" pitchFamily="2" charset="2"/>
              <a:buChar char="v"/>
            </a:pPr>
            <a:r>
              <a:rPr 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Scalability</a:t>
            </a:r>
            <a:endParaRPr 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pPr>
            <a:endParaRPr 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buChar char="v"/>
            </a:pPr>
            <a:r>
              <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Reduces Human work</a:t>
            </a:r>
            <a:endPar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pPr>
            <a:endPar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buChar char="v"/>
            </a:pPr>
            <a:r>
              <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Increase Productivity</a:t>
            </a:r>
            <a:endPar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pPr>
            <a:endPar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a:p>
            <a:pPr marL="0" lvl="0" indent="0" algn="l" rtl="0">
              <a:lnSpc>
                <a:spcPct val="100000"/>
              </a:lnSpc>
              <a:spcBef>
                <a:spcPts val="0"/>
              </a:spcBef>
              <a:spcAft>
                <a:spcPts val="0"/>
              </a:spcAft>
              <a:buFont typeface="Wingdings" panose="05000000000000000000" pitchFamily="2" charset="2"/>
              <a:buChar char="v"/>
            </a:pPr>
            <a:r>
              <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rPr>
              <a:t>Access to different skills sets</a:t>
            </a:r>
            <a:endParaRPr lang="en-US" altLang="en-IN">
              <a:solidFill>
                <a:schemeClr val="tx1"/>
              </a:solidFill>
              <a:effectLst>
                <a:outerShdw blurRad="38100" dist="19050" dir="2700000" algn="tl" rotWithShape="0">
                  <a:schemeClr val="dk1">
                    <a:alpha val="40000"/>
                  </a:schemeClr>
                </a:outerShdw>
              </a:effectLst>
              <a:latin typeface="Sitka Heading" panose="02000505000000020004" charset="0"/>
              <a:cs typeface="Sitka Heading" panose="02000505000000020004" charset="0"/>
              <a:sym typeface="+mn-ea"/>
            </a:endParaRPr>
          </a:p>
        </p:txBody>
      </p:sp>
      <p:pic>
        <p:nvPicPr>
          <p:cNvPr id="3" name="Picture 2"/>
          <p:cNvPicPr>
            <a:picLocks noChangeAspect="1"/>
          </p:cNvPicPr>
          <p:nvPr/>
        </p:nvPicPr>
        <p:blipFill>
          <a:blip r:embed="rId1"/>
          <a:stretch>
            <a:fillRect/>
          </a:stretch>
        </p:blipFill>
        <p:spPr>
          <a:xfrm>
            <a:off x="6155690" y="2715895"/>
            <a:ext cx="2341245" cy="1789430"/>
          </a:xfrm>
          <a:prstGeom prst="rect">
            <a:avLst/>
          </a:prstGeom>
        </p:spPr>
      </p:pic>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54"/>
        <p:cNvGrpSpPr/>
        <p:nvPr/>
      </p:nvGrpSpPr>
      <p:grpSpPr>
        <a:xfrm>
          <a:off x="0" y="0"/>
          <a:ext cx="0" cy="0"/>
          <a:chOff x="0" y="0"/>
          <a:chExt cx="0" cy="0"/>
        </a:xfrm>
      </p:grpSpPr>
      <p:sp>
        <p:nvSpPr>
          <p:cNvPr id="461" name="Google Shape;461;p2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455" name="Google Shape;455;p27"/>
          <p:cNvSpPr txBox="1">
            <a:spLocks noGrp="1"/>
          </p:cNvSpPr>
          <p:nvPr>
            <p:ph type="ctrTitle" idx="4294967295"/>
          </p:nvPr>
        </p:nvSpPr>
        <p:spPr>
          <a:xfrm>
            <a:off x="1907540" y="2931795"/>
            <a:ext cx="3035300" cy="15932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800" dirty="0">
                <a:solidFill>
                  <a:schemeClr val="bg1"/>
                </a:solidFill>
                <a:uFillTx/>
                <a:latin typeface="Poppins" charset="0"/>
              </a:rPr>
              <a:t>THANK </a:t>
            </a:r>
            <a:br>
              <a:rPr lang="en-IN" sz="4800" dirty="0">
                <a:solidFill>
                  <a:schemeClr val="bg1"/>
                </a:solidFill>
                <a:uFillTx/>
                <a:latin typeface="Poppins" charset="0"/>
              </a:rPr>
            </a:br>
            <a:r>
              <a:rPr lang="en-IN" sz="4800" dirty="0">
                <a:solidFill>
                  <a:schemeClr val="bg1"/>
                </a:solidFill>
                <a:uFillTx/>
                <a:latin typeface="Poppins" charset="0"/>
              </a:rPr>
              <a:t>	 YOU</a:t>
            </a:r>
            <a:endParaRPr lang="en-IN" sz="4800" dirty="0">
              <a:solidFill>
                <a:schemeClr val="bg1"/>
              </a:solidFill>
              <a:uFillTx/>
              <a:latin typeface="Poppins" charset="0"/>
            </a:endParaRPr>
          </a:p>
        </p:txBody>
      </p:sp>
    </p:spTree>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7000"/>
          </a:schemeClr>
        </a:solidFill>
        <a:effectLst/>
      </p:bgPr>
    </p:bg>
    <p:spTree>
      <p:nvGrpSpPr>
        <p:cNvPr id="1" name="Shape 338"/>
        <p:cNvGrpSpPr/>
        <p:nvPr/>
      </p:nvGrpSpPr>
      <p:grpSpPr>
        <a:xfrm>
          <a:off x="0" y="0"/>
          <a:ext cx="0" cy="0"/>
          <a:chOff x="0" y="0"/>
          <a:chExt cx="0" cy="0"/>
        </a:xfrm>
      </p:grpSpPr>
      <p:sp>
        <p:nvSpPr>
          <p:cNvPr id="340" name="Google Shape;340;p1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chemeClr val="lt1"/>
                </a:solidFill>
              </a:rPr>
            </a:fld>
            <a:endParaRPr>
              <a:solidFill>
                <a:schemeClr val="lt1"/>
              </a:solidFill>
            </a:endParaRPr>
          </a:p>
        </p:txBody>
      </p:sp>
      <p:sp>
        <p:nvSpPr>
          <p:cNvPr id="5" name="TextBox 4"/>
          <p:cNvSpPr txBox="1"/>
          <p:nvPr/>
        </p:nvSpPr>
        <p:spPr>
          <a:xfrm>
            <a:off x="412750" y="356870"/>
            <a:ext cx="4037330" cy="706755"/>
          </a:xfrm>
          <a:prstGeom prst="rect">
            <a:avLst/>
          </a:prstGeom>
          <a:noFill/>
        </p:spPr>
        <p:txBody>
          <a:bodyPr wrap="square" rtlCol="0">
            <a:spAutoFit/>
          </a:bodyPr>
          <a:lstStyle/>
          <a:p>
            <a:pPr algn="l"/>
            <a:r>
              <a:rPr lang="en-US" altLang="en-US" sz="4000" b="1">
                <a:latin typeface="Microsoft Himalaya" panose="01010100010101010101" charset="0"/>
                <a:cs typeface="Microsoft Himalaya" panose="01010100010101010101" charset="0"/>
                <a:sym typeface="+mn-ea"/>
              </a:rPr>
              <a:t>Project Management</a:t>
            </a:r>
            <a:endParaRPr lang="en-IN" sz="4000" b="1" dirty="0">
              <a:latin typeface="Microsoft Himalaya" panose="01010100010101010101" charset="0"/>
              <a:cs typeface="Microsoft Himalaya" panose="01010100010101010101" charset="0"/>
            </a:endParaRPr>
          </a:p>
        </p:txBody>
      </p:sp>
      <p:sp>
        <p:nvSpPr>
          <p:cNvPr id="9" name="TextBox 8"/>
          <p:cNvSpPr txBox="1"/>
          <p:nvPr/>
        </p:nvSpPr>
        <p:spPr>
          <a:xfrm>
            <a:off x="328295" y="1787525"/>
            <a:ext cx="5465445" cy="1568450"/>
          </a:xfrm>
          <a:prstGeom prst="rect">
            <a:avLst/>
          </a:prstGeom>
          <a:noFill/>
        </p:spPr>
        <p:txBody>
          <a:bodyPr wrap="square" rtlCol="0">
            <a:spAutoFit/>
          </a:bodyPr>
          <a:lstStyle/>
          <a:p>
            <a:pPr marL="457200" indent="-457200">
              <a:lnSpc>
                <a:spcPct val="160000"/>
              </a:lnSpc>
              <a:buFont typeface="Wingdings" panose="05000000000000000000" charset="0"/>
              <a:buChar char="§"/>
            </a:pPr>
            <a:r>
              <a:rPr lang="en-US" altLang="en-US" sz="2000" b="1">
                <a:solidFill>
                  <a:srgbClr val="000000"/>
                </a:solidFill>
                <a:uFillTx/>
                <a:latin typeface="Constantia" panose="02030602050306030303" charset="0"/>
                <a:cs typeface="Constantia" panose="02030602050306030303" charset="0"/>
                <a:sym typeface="+mn-ea"/>
              </a:rPr>
              <a:t>Presentation</a:t>
            </a:r>
            <a:endParaRPr lang="en-US" altLang="en-US" sz="2000" b="1">
              <a:solidFill>
                <a:srgbClr val="000000"/>
              </a:solidFill>
              <a:uFillTx/>
              <a:latin typeface="Constantia" panose="02030602050306030303" charset="0"/>
              <a:cs typeface="Constantia" panose="02030602050306030303" charset="0"/>
            </a:endParaRPr>
          </a:p>
          <a:p>
            <a:pPr marL="457200" indent="-457200">
              <a:lnSpc>
                <a:spcPct val="160000"/>
              </a:lnSpc>
              <a:buFont typeface="Wingdings" panose="05000000000000000000" charset="0"/>
              <a:buChar char="§"/>
            </a:pPr>
            <a:r>
              <a:rPr lang="en-US" altLang="en-US" sz="2000" b="1">
                <a:solidFill>
                  <a:srgbClr val="000000"/>
                </a:solidFill>
                <a:uFillTx/>
                <a:latin typeface="Constantia" panose="02030602050306030303" charset="0"/>
                <a:cs typeface="Constantia" panose="02030602050306030303" charset="0"/>
                <a:sym typeface="+mn-ea"/>
              </a:rPr>
              <a:t>Project Structure</a:t>
            </a:r>
            <a:endParaRPr lang="en-US" altLang="en-US" sz="2000" b="1">
              <a:solidFill>
                <a:srgbClr val="000000"/>
              </a:solidFill>
              <a:uFillTx/>
              <a:latin typeface="Constantia" panose="02030602050306030303" charset="0"/>
              <a:cs typeface="Constantia" panose="02030602050306030303" charset="0"/>
            </a:endParaRPr>
          </a:p>
          <a:p>
            <a:pPr marL="342900" indent="-342900">
              <a:lnSpc>
                <a:spcPct val="160000"/>
              </a:lnSpc>
              <a:buFont typeface="Wingdings" panose="05000000000000000000" charset="0"/>
              <a:buNone/>
            </a:pPr>
            <a:endParaRPr lang="en-US" altLang="en-US" sz="2000" b="1" dirty="0">
              <a:solidFill>
                <a:srgbClr val="000000"/>
              </a:solidFill>
              <a:uFillTx/>
              <a:latin typeface="Constantia" panose="02030602050306030303" charset="0"/>
              <a:cs typeface="Constantia" panose="02030602050306030303" charset="0"/>
            </a:endParaRPr>
          </a:p>
        </p:txBody>
      </p:sp>
      <p:sp>
        <p:nvSpPr>
          <p:cNvPr id="10" name="TextBox 9"/>
          <p:cNvSpPr txBox="1"/>
          <p:nvPr/>
        </p:nvSpPr>
        <p:spPr>
          <a:xfrm>
            <a:off x="1094394" y="2810510"/>
            <a:ext cx="7715304" cy="2061210"/>
          </a:xfrm>
          <a:prstGeom prst="rect">
            <a:avLst/>
          </a:prstGeom>
          <a:noFill/>
        </p:spPr>
        <p:txBody>
          <a:bodyPr wrap="square" rtlCol="0">
            <a:spAutoFit/>
          </a:bodyPr>
          <a:lstStyle/>
          <a:p>
            <a:pPr marL="285750" indent="-285750">
              <a:lnSpc>
                <a:spcPct val="160000"/>
              </a:lnSpc>
              <a:buFont typeface="Wingdings" panose="05000000000000000000" charset="0"/>
              <a:buChar char=""/>
            </a:pPr>
            <a:r>
              <a:rPr lang="en-US" altLang="en-US" sz="2000">
                <a:latin typeface="Sitka Heading" panose="02000505000000020004" charset="0"/>
                <a:cs typeface="Sitka Heading" panose="02000505000000020004" charset="0"/>
                <a:sym typeface="+mn-ea"/>
              </a:rPr>
              <a:t>Flow Of Our Project</a:t>
            </a:r>
            <a:endParaRPr lang="en-US" altLang="en-US" sz="2000">
              <a:latin typeface="Sitka Heading" panose="02000505000000020004" charset="0"/>
              <a:cs typeface="Sitka Heading" panose="02000505000000020004" charset="0"/>
              <a:sym typeface="+mn-ea"/>
            </a:endParaRPr>
          </a:p>
          <a:p>
            <a:pPr marL="285750" indent="-285750">
              <a:lnSpc>
                <a:spcPct val="160000"/>
              </a:lnSpc>
              <a:buFont typeface="Wingdings" panose="05000000000000000000" charset="0"/>
              <a:buChar char=""/>
            </a:pPr>
            <a:r>
              <a:rPr lang="en-US" altLang="en-US" sz="2000">
                <a:latin typeface="Sitka Heading" panose="02000505000000020004" charset="0"/>
                <a:cs typeface="Sitka Heading" panose="02000505000000020004" charset="0"/>
                <a:sym typeface="+mn-ea"/>
              </a:rPr>
              <a:t>Software Requirements</a:t>
            </a:r>
            <a:endParaRPr lang="en-US" altLang="en-US" sz="2000">
              <a:latin typeface="Sitka Heading" panose="02000505000000020004" charset="0"/>
              <a:cs typeface="Sitka Heading" panose="02000505000000020004" charset="0"/>
            </a:endParaRPr>
          </a:p>
          <a:p>
            <a:pPr marL="285750" indent="-285750">
              <a:lnSpc>
                <a:spcPct val="160000"/>
              </a:lnSpc>
              <a:buFont typeface="Wingdings" panose="05000000000000000000" charset="0"/>
              <a:buChar char=""/>
            </a:pPr>
            <a:r>
              <a:rPr lang="en-US" altLang="en-US" sz="2000">
                <a:latin typeface="Sitka Heading" panose="02000505000000020004" charset="0"/>
                <a:cs typeface="Sitka Heading" panose="02000505000000020004" charset="0"/>
                <a:sym typeface="+mn-ea"/>
              </a:rPr>
              <a:t>Development</a:t>
            </a:r>
            <a:endParaRPr lang="en-US" altLang="en-US" sz="2000">
              <a:latin typeface="Sitka Heading" panose="02000505000000020004" charset="0"/>
              <a:cs typeface="Sitka Heading" panose="02000505000000020004" charset="0"/>
            </a:endParaRPr>
          </a:p>
          <a:p>
            <a:pPr marL="285750" indent="-285750">
              <a:lnSpc>
                <a:spcPct val="160000"/>
              </a:lnSpc>
              <a:buFont typeface="Wingdings" panose="05000000000000000000" charset="0"/>
              <a:buChar char=""/>
            </a:pPr>
            <a:r>
              <a:rPr lang="en-US" altLang="en-US" sz="2000">
                <a:latin typeface="Sitka Heading" panose="02000505000000020004" charset="0"/>
                <a:cs typeface="Sitka Heading" panose="02000505000000020004" charset="0"/>
                <a:sym typeface="+mn-ea"/>
              </a:rPr>
              <a:t>Testing &amp; Implementation</a:t>
            </a:r>
            <a:endParaRPr lang="en-IN" sz="2000" dirty="0">
              <a:latin typeface="Sitka Heading" panose="02000505000000020004" charset="0"/>
              <a:cs typeface="Sitka Heading" panose="02000505000000020004" charset="0"/>
            </a:endParaRPr>
          </a:p>
        </p:txBody>
      </p:sp>
      <p:pic>
        <p:nvPicPr>
          <p:cNvPr id="4" name="Picture 3"/>
          <p:cNvPicPr>
            <a:picLocks noChangeAspect="1"/>
          </p:cNvPicPr>
          <p:nvPr/>
        </p:nvPicPr>
        <p:blipFill>
          <a:blip r:embed="rId1"/>
          <a:srcRect l="17449" r="14388"/>
          <a:stretch>
            <a:fillRect/>
          </a:stretch>
        </p:blipFill>
        <p:spPr>
          <a:xfrm>
            <a:off x="6048375" y="2211705"/>
            <a:ext cx="1772285" cy="1909445"/>
          </a:xfrm>
          <a:prstGeom prst="rect">
            <a:avLst/>
          </a:prstGeom>
        </p:spPr>
      </p:pic>
    </p:spTree>
  </p:cSld>
  <p:clrMapOvr>
    <a:masterClrMapping/>
  </p:clrMapOvr>
  <p:transition>
    <p:wheel spokes="2"/>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ctrTitle"/>
          </p:nvPr>
        </p:nvSpPr>
        <p:spPr>
          <a:xfrm>
            <a:off x="734695" y="1953260"/>
            <a:ext cx="7762240" cy="115951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6000" dirty="0"/>
              <a:t>  </a:t>
            </a:r>
            <a:r>
              <a:rPr lang="en-US" altLang="en-US">
                <a:latin typeface="Segoe Print" panose="02000600000000000000" charset="0"/>
                <a:cs typeface="Segoe Print" panose="02000600000000000000" charset="0"/>
                <a:sym typeface="+mn-ea"/>
              </a:rPr>
              <a:t>Flow Of Our Project</a:t>
            </a:r>
            <a:endParaRPr>
              <a:latin typeface="Segoe Print" panose="02000600000000000000" charset="0"/>
              <a:cs typeface="Segoe Print" panose="02000600000000000000" charset="0"/>
            </a:endParaRPr>
          </a:p>
        </p:txBody>
      </p:sp>
      <p:sp>
        <p:nvSpPr>
          <p:cNvPr id="347" name="Google Shape;347;p17"/>
          <p:cNvSpPr txBox="1">
            <a:spLocks noGrp="1"/>
          </p:cNvSpPr>
          <p:nvPr>
            <p:ph type="sldNum" idx="4294967295"/>
          </p:nvPr>
        </p:nvSpPr>
        <p:spPr>
          <a:xfrm>
            <a:off x="8729345" y="4733925"/>
            <a:ext cx="414655" cy="40957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wheel spokes="3"/>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67000"/>
          </a:schemeClr>
        </a:solidFill>
        <a:effectLst/>
      </p:bgPr>
    </p:bg>
    <p:spTree>
      <p:nvGrpSpPr>
        <p:cNvPr id="1" name="Shape 351"/>
        <p:cNvGrpSpPr/>
        <p:nvPr/>
      </p:nvGrpSpPr>
      <p:grpSpPr>
        <a:xfrm>
          <a:off x="0" y="0"/>
          <a:ext cx="0" cy="0"/>
          <a:chOff x="0" y="0"/>
          <a:chExt cx="0" cy="0"/>
        </a:xfrm>
      </p:grpSpPr>
      <p:sp>
        <p:nvSpPr>
          <p:cNvPr id="2" name="Text Box 1"/>
          <p:cNvSpPr txBox="1"/>
          <p:nvPr/>
        </p:nvSpPr>
        <p:spPr>
          <a:xfrm>
            <a:off x="653415" y="339725"/>
            <a:ext cx="3001645" cy="583565"/>
          </a:xfrm>
          <a:prstGeom prst="rect">
            <a:avLst/>
          </a:prstGeom>
          <a:noFill/>
        </p:spPr>
        <p:txBody>
          <a:bodyPr wrap="square" rtlCol="0" anchor="t">
            <a:spAutoFit/>
          </a:bodyPr>
          <a:lstStyle/>
          <a:p>
            <a:r>
              <a:rPr lang="en-US" sz="3200" b="1" dirty="0">
                <a:ln w="0"/>
                <a:effectLst>
                  <a:outerShdw blurRad="38100" dist="19050" dir="2700000" algn="tl" rotWithShape="0">
                    <a:schemeClr val="dk1">
                      <a:alpha val="40000"/>
                    </a:schemeClr>
                  </a:outerShdw>
                </a:effectLst>
                <a:latin typeface="Microsoft Himalaya" panose="01010100010101010101" charset="0"/>
                <a:cs typeface="Microsoft Himalaya" panose="01010100010101010101" charset="0"/>
                <a:sym typeface="+mn-ea"/>
              </a:rPr>
              <a:t>FLOWCHART</a:t>
            </a:r>
            <a:r>
              <a:rPr lang="en-US" sz="2800" b="1" dirty="0">
                <a:ln w="0"/>
                <a:effectLst>
                  <a:outerShdw blurRad="38100" dist="19050" dir="2700000" algn="tl" rotWithShape="0">
                    <a:schemeClr val="dk1">
                      <a:alpha val="40000"/>
                    </a:schemeClr>
                  </a:outerShdw>
                </a:effectLst>
                <a:latin typeface="+mn-lt"/>
                <a:cs typeface="+mn-lt"/>
                <a:sym typeface="+mn-ea"/>
              </a:rPr>
              <a:t> </a:t>
            </a:r>
            <a:endParaRPr lang="en-US" sz="2800" b="1" dirty="0">
              <a:ln w="0"/>
              <a:effectLst>
                <a:outerShdw blurRad="38100" dist="19050" dir="2700000" algn="tl" rotWithShape="0">
                  <a:schemeClr val="dk1">
                    <a:alpha val="40000"/>
                  </a:schemeClr>
                </a:outerShdw>
              </a:effectLst>
              <a:latin typeface="+mn-lt"/>
              <a:cs typeface="+mn-lt"/>
              <a:sym typeface="+mn-ea"/>
            </a:endParaRPr>
          </a:p>
        </p:txBody>
      </p:sp>
      <p:pic>
        <p:nvPicPr>
          <p:cNvPr id="3" name="Picture 2" descr="Picture3"/>
          <p:cNvPicPr>
            <a:picLocks noChangeAspect="1"/>
          </p:cNvPicPr>
          <p:nvPr/>
        </p:nvPicPr>
        <p:blipFill>
          <a:blip r:embed="rId1"/>
          <a:stretch>
            <a:fillRect/>
          </a:stretch>
        </p:blipFill>
        <p:spPr>
          <a:xfrm>
            <a:off x="-121285" y="1690370"/>
            <a:ext cx="1832610" cy="1442720"/>
          </a:xfrm>
          <a:prstGeom prst="rect">
            <a:avLst/>
          </a:prstGeom>
        </p:spPr>
      </p:pic>
      <p:sp>
        <p:nvSpPr>
          <p:cNvPr id="14" name="TextBox 11"/>
          <p:cNvSpPr txBox="1"/>
          <p:nvPr/>
        </p:nvSpPr>
        <p:spPr>
          <a:xfrm>
            <a:off x="337634" y="2214415"/>
            <a:ext cx="914400" cy="398780"/>
          </a:xfrm>
          <a:prstGeom prst="rect">
            <a:avLst/>
          </a:prstGeom>
          <a:noFill/>
        </p:spPr>
        <p:txBody>
          <a:bodyPr wrap="square" rtlCol="0">
            <a:spAutoFit/>
          </a:bodyPr>
          <a:lstStyle/>
          <a:p>
            <a:pPr algn="ctr"/>
            <a:r>
              <a:rPr lang="en-IN" sz="2000" dirty="0">
                <a:solidFill>
                  <a:schemeClr val="bg1"/>
                </a:solidFill>
              </a:rPr>
              <a:t>U</a:t>
            </a:r>
            <a:r>
              <a:rPr lang="en-US" altLang="en-IN" sz="2000" dirty="0">
                <a:solidFill>
                  <a:schemeClr val="bg1"/>
                </a:solidFill>
              </a:rPr>
              <a:t>ser</a:t>
            </a:r>
            <a:endParaRPr lang="en-US" altLang="en-IN" sz="2000" dirty="0">
              <a:solidFill>
                <a:schemeClr val="bg1"/>
              </a:solidFill>
            </a:endParaRPr>
          </a:p>
        </p:txBody>
      </p:sp>
      <p:sp>
        <p:nvSpPr>
          <p:cNvPr id="15" name="Arrow: Right 12"/>
          <p:cNvSpPr/>
          <p:nvPr/>
        </p:nvSpPr>
        <p:spPr>
          <a:xfrm>
            <a:off x="1733834" y="2214415"/>
            <a:ext cx="497599" cy="394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3"/>
          <p:cNvSpPr/>
          <p:nvPr/>
        </p:nvSpPr>
        <p:spPr>
          <a:xfrm rot="16200000">
            <a:off x="4039870" y="2601595"/>
            <a:ext cx="10629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5"/>
          <p:cNvSpPr/>
          <p:nvPr/>
        </p:nvSpPr>
        <p:spPr>
          <a:xfrm rot="1895565">
            <a:off x="3127227" y="3290290"/>
            <a:ext cx="734802" cy="474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6"/>
          <p:cNvSpPr txBox="1"/>
          <p:nvPr/>
        </p:nvSpPr>
        <p:spPr>
          <a:xfrm>
            <a:off x="1711455" y="2302680"/>
            <a:ext cx="309880" cy="306705"/>
          </a:xfrm>
          <a:prstGeom prst="rect">
            <a:avLst/>
          </a:prstGeom>
          <a:noFill/>
        </p:spPr>
        <p:txBody>
          <a:bodyPr wrap="none" rtlCol="0">
            <a:spAutoFit/>
          </a:bodyPr>
          <a:lstStyle/>
          <a:p>
            <a:endParaRPr lang="en-IN" dirty="0"/>
          </a:p>
        </p:txBody>
      </p:sp>
      <p:sp>
        <p:nvSpPr>
          <p:cNvPr id="19" name="TextBox 17"/>
          <p:cNvSpPr txBox="1"/>
          <p:nvPr/>
        </p:nvSpPr>
        <p:spPr>
          <a:xfrm>
            <a:off x="1604010" y="1629410"/>
            <a:ext cx="756920" cy="521970"/>
          </a:xfrm>
          <a:prstGeom prst="rect">
            <a:avLst/>
          </a:prstGeom>
          <a:noFill/>
        </p:spPr>
        <p:txBody>
          <a:bodyPr wrap="square" rtlCol="0">
            <a:spAutoFit/>
          </a:bodyPr>
          <a:lstStyle/>
          <a:p>
            <a:r>
              <a:rPr lang="en-IN" dirty="0"/>
              <a:t>VOICE INPUT</a:t>
            </a:r>
            <a:endParaRPr lang="en-IN" dirty="0"/>
          </a:p>
        </p:txBody>
      </p:sp>
      <p:sp>
        <p:nvSpPr>
          <p:cNvPr id="21" name="Arrow: Right 20"/>
          <p:cNvSpPr/>
          <p:nvPr/>
        </p:nvSpPr>
        <p:spPr>
          <a:xfrm rot="2134984">
            <a:off x="5459095" y="1907540"/>
            <a:ext cx="498475" cy="363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p:cNvSpPr/>
          <p:nvPr/>
        </p:nvSpPr>
        <p:spPr>
          <a:xfrm rot="20220000">
            <a:off x="7047865" y="2691765"/>
            <a:ext cx="474345" cy="252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descr="Picture3"/>
          <p:cNvPicPr>
            <a:picLocks noChangeAspect="1"/>
          </p:cNvPicPr>
          <p:nvPr/>
        </p:nvPicPr>
        <p:blipFill>
          <a:blip r:embed="rId1"/>
          <a:stretch>
            <a:fillRect/>
          </a:stretch>
        </p:blipFill>
        <p:spPr>
          <a:xfrm>
            <a:off x="2231390" y="1734185"/>
            <a:ext cx="1832610" cy="1442720"/>
          </a:xfrm>
          <a:prstGeom prst="rect">
            <a:avLst/>
          </a:prstGeom>
        </p:spPr>
      </p:pic>
      <p:sp>
        <p:nvSpPr>
          <p:cNvPr id="23" name="Text Box 22"/>
          <p:cNvSpPr txBox="1"/>
          <p:nvPr/>
        </p:nvSpPr>
        <p:spPr>
          <a:xfrm>
            <a:off x="2543175" y="2150110"/>
            <a:ext cx="1351915" cy="521970"/>
          </a:xfrm>
          <a:prstGeom prst="rect">
            <a:avLst/>
          </a:prstGeom>
          <a:noFill/>
        </p:spPr>
        <p:txBody>
          <a:bodyPr wrap="square" rtlCol="0">
            <a:spAutoFit/>
          </a:bodyPr>
          <a:lstStyle/>
          <a:p>
            <a:pPr algn="ctr"/>
            <a:r>
              <a:rPr lang="en-US" altLang="en-US">
                <a:solidFill>
                  <a:schemeClr val="bg1"/>
                </a:solidFill>
              </a:rPr>
              <a:t>Virtual Assistant</a:t>
            </a:r>
            <a:endParaRPr lang="en-US" altLang="en-US">
              <a:solidFill>
                <a:schemeClr val="bg1"/>
              </a:solidFill>
            </a:endParaRPr>
          </a:p>
        </p:txBody>
      </p:sp>
      <p:pic>
        <p:nvPicPr>
          <p:cNvPr id="24" name="Picture 23" descr="Picture3"/>
          <p:cNvPicPr>
            <a:picLocks noChangeAspect="1"/>
          </p:cNvPicPr>
          <p:nvPr/>
        </p:nvPicPr>
        <p:blipFill>
          <a:blip r:embed="rId1"/>
          <a:stretch>
            <a:fillRect/>
          </a:stretch>
        </p:blipFill>
        <p:spPr>
          <a:xfrm>
            <a:off x="3655695" y="3310890"/>
            <a:ext cx="1832610" cy="1442720"/>
          </a:xfrm>
          <a:prstGeom prst="rect">
            <a:avLst/>
          </a:prstGeom>
        </p:spPr>
      </p:pic>
      <p:sp>
        <p:nvSpPr>
          <p:cNvPr id="25" name="Text Box 24"/>
          <p:cNvSpPr txBox="1"/>
          <p:nvPr/>
        </p:nvSpPr>
        <p:spPr>
          <a:xfrm>
            <a:off x="3959225" y="3771265"/>
            <a:ext cx="1226185" cy="521970"/>
          </a:xfrm>
          <a:prstGeom prst="rect">
            <a:avLst/>
          </a:prstGeom>
          <a:noFill/>
        </p:spPr>
        <p:txBody>
          <a:bodyPr wrap="square" rtlCol="0">
            <a:spAutoFit/>
          </a:bodyPr>
          <a:lstStyle/>
          <a:p>
            <a:pPr algn="ctr"/>
            <a:r>
              <a:rPr lang="en-US" altLang="en-US">
                <a:solidFill>
                  <a:schemeClr val="bg1"/>
                </a:solidFill>
              </a:rPr>
              <a:t>Converts Voice to Text</a:t>
            </a:r>
            <a:endParaRPr lang="en-US" altLang="en-US">
              <a:solidFill>
                <a:schemeClr val="bg1"/>
              </a:solidFill>
            </a:endParaRPr>
          </a:p>
        </p:txBody>
      </p:sp>
      <p:pic>
        <p:nvPicPr>
          <p:cNvPr id="26" name="Picture 25" descr="Picture3"/>
          <p:cNvPicPr>
            <a:picLocks noChangeAspect="1"/>
          </p:cNvPicPr>
          <p:nvPr/>
        </p:nvPicPr>
        <p:blipFill>
          <a:blip r:embed="rId1"/>
          <a:stretch>
            <a:fillRect/>
          </a:stretch>
        </p:blipFill>
        <p:spPr>
          <a:xfrm>
            <a:off x="3958590" y="726440"/>
            <a:ext cx="1832610" cy="1442720"/>
          </a:xfrm>
          <a:prstGeom prst="rect">
            <a:avLst/>
          </a:prstGeom>
        </p:spPr>
      </p:pic>
      <p:pic>
        <p:nvPicPr>
          <p:cNvPr id="27" name="Picture 26" descr="Picture3"/>
          <p:cNvPicPr>
            <a:picLocks noChangeAspect="1"/>
          </p:cNvPicPr>
          <p:nvPr/>
        </p:nvPicPr>
        <p:blipFill>
          <a:blip r:embed="rId1"/>
          <a:stretch>
            <a:fillRect/>
          </a:stretch>
        </p:blipFill>
        <p:spPr>
          <a:xfrm>
            <a:off x="7436485" y="1734185"/>
            <a:ext cx="1740535" cy="1442720"/>
          </a:xfrm>
          <a:prstGeom prst="rect">
            <a:avLst/>
          </a:prstGeom>
        </p:spPr>
      </p:pic>
      <p:pic>
        <p:nvPicPr>
          <p:cNvPr id="28" name="Picture 27" descr="Picture3"/>
          <p:cNvPicPr>
            <a:picLocks noChangeAspect="1"/>
          </p:cNvPicPr>
          <p:nvPr/>
        </p:nvPicPr>
        <p:blipFill>
          <a:blip r:embed="rId1"/>
          <a:stretch>
            <a:fillRect/>
          </a:stretch>
        </p:blipFill>
        <p:spPr>
          <a:xfrm>
            <a:off x="5184775" y="2214245"/>
            <a:ext cx="1832610" cy="1442720"/>
          </a:xfrm>
          <a:prstGeom prst="rect">
            <a:avLst/>
          </a:prstGeom>
        </p:spPr>
      </p:pic>
      <p:sp>
        <p:nvSpPr>
          <p:cNvPr id="29" name="Text Box 28"/>
          <p:cNvSpPr txBox="1"/>
          <p:nvPr/>
        </p:nvSpPr>
        <p:spPr>
          <a:xfrm>
            <a:off x="4319905" y="1079500"/>
            <a:ext cx="1109980" cy="737235"/>
          </a:xfrm>
          <a:prstGeom prst="rect">
            <a:avLst/>
          </a:prstGeom>
          <a:noFill/>
        </p:spPr>
        <p:txBody>
          <a:bodyPr wrap="square" rtlCol="0">
            <a:spAutoFit/>
          </a:bodyPr>
          <a:lstStyle/>
          <a:p>
            <a:pPr algn="ctr"/>
            <a:r>
              <a:rPr lang="en-US" altLang="en-US">
                <a:solidFill>
                  <a:schemeClr val="bg1"/>
                </a:solidFill>
              </a:rPr>
              <a:t>Search from web browser</a:t>
            </a:r>
            <a:endParaRPr lang="en-US" altLang="en-US">
              <a:solidFill>
                <a:schemeClr val="bg1"/>
              </a:solidFill>
            </a:endParaRPr>
          </a:p>
        </p:txBody>
      </p:sp>
      <p:sp>
        <p:nvSpPr>
          <p:cNvPr id="30" name="Text Box 29"/>
          <p:cNvSpPr txBox="1"/>
          <p:nvPr/>
        </p:nvSpPr>
        <p:spPr>
          <a:xfrm>
            <a:off x="5539105" y="2566670"/>
            <a:ext cx="1124585" cy="737235"/>
          </a:xfrm>
          <a:prstGeom prst="rect">
            <a:avLst/>
          </a:prstGeom>
          <a:noFill/>
        </p:spPr>
        <p:txBody>
          <a:bodyPr wrap="square" rtlCol="0" anchor="t">
            <a:spAutoFit/>
          </a:bodyPr>
          <a:lstStyle/>
          <a:p>
            <a:pPr algn="ctr"/>
            <a:r>
              <a:rPr lang="en-IN" dirty="0">
                <a:solidFill>
                  <a:schemeClr val="bg1"/>
                </a:solidFill>
                <a:sym typeface="+mn-ea"/>
              </a:rPr>
              <a:t>P</a:t>
            </a:r>
            <a:r>
              <a:rPr lang="en-US" altLang="en-IN" dirty="0">
                <a:solidFill>
                  <a:schemeClr val="bg1"/>
                </a:solidFill>
                <a:sym typeface="+mn-ea"/>
              </a:rPr>
              <a:t>rocess the result from the browser</a:t>
            </a:r>
            <a:endParaRPr lang="en-US" altLang="en-IN" dirty="0">
              <a:solidFill>
                <a:schemeClr val="bg1"/>
              </a:solidFill>
              <a:sym typeface="+mn-ea"/>
            </a:endParaRPr>
          </a:p>
        </p:txBody>
      </p:sp>
      <p:sp>
        <p:nvSpPr>
          <p:cNvPr id="31" name="Text Box 30"/>
          <p:cNvSpPr txBox="1"/>
          <p:nvPr/>
        </p:nvSpPr>
        <p:spPr>
          <a:xfrm>
            <a:off x="7741920" y="2194560"/>
            <a:ext cx="1130300" cy="521970"/>
          </a:xfrm>
          <a:prstGeom prst="rect">
            <a:avLst/>
          </a:prstGeom>
          <a:noFill/>
        </p:spPr>
        <p:txBody>
          <a:bodyPr wrap="square" rtlCol="0" anchor="t">
            <a:spAutoFit/>
          </a:bodyPr>
          <a:lstStyle/>
          <a:p>
            <a:pPr algn="ctr"/>
            <a:r>
              <a:rPr lang="en-IN" dirty="0">
                <a:solidFill>
                  <a:schemeClr val="bg1"/>
                </a:solidFill>
                <a:sym typeface="+mn-ea"/>
              </a:rPr>
              <a:t>P</a:t>
            </a:r>
            <a:r>
              <a:rPr lang="en-US" altLang="en-IN" dirty="0">
                <a:solidFill>
                  <a:schemeClr val="bg1"/>
                </a:solidFill>
                <a:sym typeface="+mn-ea"/>
              </a:rPr>
              <a:t>erforms the task</a:t>
            </a:r>
            <a:endParaRPr lang="en-US" altLang="en-IN" dirty="0">
              <a:solidFill>
                <a:schemeClr val="bg1"/>
              </a:solidFill>
              <a:sym typeface="+mn-ea"/>
            </a:endParaRPr>
          </a:p>
        </p:txBody>
      </p:sp>
    </p:spTree>
  </p:cSld>
  <p:clrMapOvr>
    <a:masterClrMapping/>
  </p:clrMapOvr>
  <p:transition>
    <p:wheel spokes="2"/>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9"/>
          <p:cNvSpPr txBox="1">
            <a:spLocks noGrp="1"/>
          </p:cNvSpPr>
          <p:nvPr>
            <p:ph type="body" idx="1"/>
          </p:nvPr>
        </p:nvSpPr>
        <p:spPr>
          <a:xfrm>
            <a:off x="156210" y="676275"/>
            <a:ext cx="6057900" cy="4467225"/>
          </a:xfrm>
          <a:prstGeom prst="rect">
            <a:avLst/>
          </a:prstGeom>
        </p:spPr>
        <p:txBody>
          <a:bodyPr spcFirstLastPara="1" wrap="square" lIns="0" tIns="0" rIns="0" bIns="0" anchor="t" anchorCtr="0">
            <a:noAutofit/>
          </a:bodyPr>
          <a:lstStyle/>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Speech Recognition</a:t>
            </a:r>
            <a:endParaRPr lang="en-IN" sz="1400" dirty="0">
              <a:solidFill>
                <a:schemeClr val="tx1"/>
              </a:solidFill>
              <a:uFillTx/>
              <a:latin typeface="Sitka Heading" panose="02000505000000020004" charset="0"/>
              <a:cs typeface="Sitka Heading" panose="02000505000000020004" charset="0"/>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Converts Voice To Text</a:t>
            </a:r>
            <a:endParaRPr lang="en-IN" sz="1400" dirty="0">
              <a:solidFill>
                <a:schemeClr val="tx1"/>
              </a:solidFill>
              <a:uFillTx/>
              <a:latin typeface="Sitka Heading" panose="02000505000000020004" charset="0"/>
              <a:cs typeface="Sitka Heading" panose="02000505000000020004" charset="0"/>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Tells Time And Date Whenever We Ask</a:t>
            </a:r>
            <a:endParaRPr lang="en-IN" sz="1400" dirty="0">
              <a:solidFill>
                <a:schemeClr val="tx1"/>
              </a:solidFill>
              <a:uFillTx/>
              <a:latin typeface="Sitka Heading" panose="02000505000000020004" charset="0"/>
              <a:cs typeface="Sitka Heading" panose="02000505000000020004" charset="0"/>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Plays Your Desired Song</a:t>
            </a:r>
            <a:endParaRPr lang="en-IN" sz="1400" dirty="0">
              <a:solidFill>
                <a:schemeClr val="tx1"/>
              </a:solidFill>
              <a:uFillTx/>
              <a:latin typeface="Sitka Heading" panose="02000505000000020004" charset="0"/>
              <a:cs typeface="Sitka Heading" panose="02000505000000020004" charset="0"/>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Can Tell Humorous Jokes</a:t>
            </a:r>
            <a:endParaRPr lang="en-IN" sz="1400" dirty="0">
              <a:solidFill>
                <a:schemeClr val="tx1"/>
              </a:solidFill>
              <a:uFillTx/>
              <a:latin typeface="Sitka Heading" panose="02000505000000020004" charset="0"/>
              <a:cs typeface="Sitka Heading" panose="02000505000000020004" charset="0"/>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Can Extract Information From Wikipedia</a:t>
            </a:r>
            <a:endParaRPr lang="en-IN" sz="1400" dirty="0">
              <a:solidFill>
                <a:schemeClr val="tx1"/>
              </a:solidFill>
              <a:uFillTx/>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r>
              <a:rPr lang="en-IN" sz="1400" dirty="0">
                <a:solidFill>
                  <a:schemeClr val="tx1"/>
                </a:solidFill>
                <a:latin typeface="Sitka Heading" panose="02000505000000020004" charset="0"/>
                <a:cs typeface="Sitka Heading" panose="02000505000000020004" charset="0"/>
                <a:sym typeface="+mn-ea"/>
              </a:rPr>
              <a:t>Can tell you information about today’s weather</a:t>
            </a:r>
            <a:endParaRPr lang="en-IN" sz="1400" dirty="0">
              <a:solidFill>
                <a:schemeClr val="tx1"/>
              </a:solidFill>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Can take a photo</a:t>
            </a:r>
            <a:endParaRPr lang="en-IN" sz="1400" dirty="0">
              <a:solidFill>
                <a:schemeClr val="tx1"/>
              </a:solidFill>
              <a:uFillTx/>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Can take a video</a:t>
            </a:r>
            <a:endParaRPr lang="en-IN" sz="1400" dirty="0">
              <a:solidFill>
                <a:schemeClr val="tx1"/>
              </a:solidFill>
              <a:uFillTx/>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r>
              <a:rPr lang="en-IN" sz="1400" dirty="0">
                <a:solidFill>
                  <a:schemeClr val="tx1"/>
                </a:solidFill>
                <a:latin typeface="Sitka Heading" panose="02000505000000020004" charset="0"/>
                <a:cs typeface="Sitka Heading" panose="02000505000000020004" charset="0"/>
                <a:sym typeface="+mn-ea"/>
              </a:rPr>
              <a:t>Can do simple calculations</a:t>
            </a:r>
            <a:endParaRPr lang="en-IN" sz="1400" dirty="0">
              <a:solidFill>
                <a:schemeClr val="tx1"/>
              </a:solidFill>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Sends a message if you need to</a:t>
            </a:r>
            <a:endParaRPr lang="en-IN" sz="1400" dirty="0">
              <a:solidFill>
                <a:schemeClr val="tx1"/>
              </a:solidFill>
              <a:uFillTx/>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r>
              <a:rPr lang="en-IN" sz="1400" dirty="0">
                <a:solidFill>
                  <a:schemeClr val="tx1"/>
                </a:solidFill>
                <a:uFillTx/>
                <a:latin typeface="Sitka Heading" panose="02000505000000020004" charset="0"/>
                <a:cs typeface="Sitka Heading" panose="02000505000000020004" charset="0"/>
                <a:sym typeface="+mn-ea"/>
              </a:rPr>
              <a:t>You can </a:t>
            </a:r>
            <a:r>
              <a:rPr lang="en-IN" sz="1400" dirty="0">
                <a:solidFill>
                  <a:schemeClr val="tx1"/>
                </a:solidFill>
                <a:latin typeface="Sitka Heading" panose="02000505000000020004" charset="0"/>
                <a:cs typeface="Sitka Heading" panose="02000505000000020004" charset="0"/>
                <a:sym typeface="+mn-ea"/>
              </a:rPr>
              <a:t>play games like Chess and Ludo</a:t>
            </a:r>
            <a:endParaRPr lang="en-IN" sz="1400" dirty="0">
              <a:solidFill>
                <a:schemeClr val="tx1"/>
              </a:solidFill>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r>
              <a:rPr lang="en-IN" sz="1400" dirty="0">
                <a:solidFill>
                  <a:schemeClr val="tx1"/>
                </a:solidFill>
                <a:latin typeface="Sitka Heading" panose="02000505000000020004" charset="0"/>
                <a:cs typeface="Sitka Heading" panose="02000505000000020004" charset="0"/>
                <a:sym typeface="+mn-ea"/>
              </a:rPr>
              <a:t>Shows the device’s current IP address</a:t>
            </a:r>
            <a:endParaRPr lang="en-IN" sz="1400" dirty="0">
              <a:solidFill>
                <a:schemeClr val="tx1"/>
              </a:solidFill>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endParaRPr lang="en-IN" sz="1400" dirty="0">
              <a:solidFill>
                <a:schemeClr val="tx1"/>
              </a:solidFill>
              <a:uFillTx/>
              <a:latin typeface="Sitka Heading" panose="02000505000000020004" charset="0"/>
              <a:cs typeface="Sitka Heading" panose="02000505000000020004" charset="0"/>
              <a:sym typeface="+mn-ea"/>
            </a:endParaRPr>
          </a:p>
          <a:p>
            <a:pPr marL="342900" lvl="0" indent="-342900">
              <a:buFont typeface="Arial" panose="020B0604020202020204" pitchFamily="34" charset="0"/>
              <a:buChar char="•"/>
            </a:pPr>
            <a:endParaRPr lang="en-IN" sz="1400" dirty="0">
              <a:solidFill>
                <a:schemeClr val="tx1"/>
              </a:solidFill>
              <a:uFillTx/>
              <a:latin typeface="Calibri" panose="020F0502020204030204" charset="0"/>
              <a:cs typeface="Calibri" panose="020F0502020204030204" charset="0"/>
            </a:endParaRPr>
          </a:p>
          <a:p>
            <a:pPr marL="342900" lvl="0" indent="-342900">
              <a:buFont typeface="Arial" panose="020B0604020202020204" pitchFamily="34" charset="0"/>
              <a:buChar char="•"/>
            </a:pPr>
            <a:endParaRPr lang="en-IN" dirty="0">
              <a:latin typeface="Calibri" panose="020F0502020204030204" charset="0"/>
              <a:cs typeface="Calibri" panose="020F0502020204030204" charset="0"/>
            </a:endParaRPr>
          </a:p>
          <a:p>
            <a:pPr marL="342900" lvl="0" indent="-342900">
              <a:buFont typeface="Arial" panose="020B0604020202020204" pitchFamily="34" charset="0"/>
              <a:buChar char="•"/>
            </a:pPr>
            <a:endParaRPr lang="en-IN" dirty="0"/>
          </a:p>
        </p:txBody>
      </p:sp>
      <p:sp>
        <p:nvSpPr>
          <p:cNvPr id="373" name="Google Shape;373;p19"/>
          <p:cNvSpPr txBox="1">
            <a:spLocks noGrp="1"/>
          </p:cNvSpPr>
          <p:nvPr>
            <p:ph type="title"/>
          </p:nvPr>
        </p:nvSpPr>
        <p:spPr>
          <a:xfrm>
            <a:off x="251520" y="125094"/>
            <a:ext cx="7796078" cy="4735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 altLang="en-IN" sz="2800" dirty="0">
                <a:latin typeface="Microsoft Himalaya" panose="01010100010101010101" charset="0"/>
                <a:cs typeface="Microsoft Himalaya" panose="01010100010101010101" charset="0"/>
                <a:sym typeface="+mn-ea"/>
              </a:rPr>
              <a:t>Tasks perform by our virtual Assistant :-</a:t>
            </a:r>
            <a:endParaRPr lang="" altLang="en-IN" sz="2800" dirty="0">
              <a:latin typeface="Microsoft Himalaya" panose="01010100010101010101" charset="0"/>
              <a:cs typeface="Microsoft Himalaya" panose="01010100010101010101" charset="0"/>
              <a:sym typeface="+mn-ea"/>
            </a:endParaRPr>
          </a:p>
        </p:txBody>
      </p:sp>
      <p:sp>
        <p:nvSpPr>
          <p:cNvPr id="375" name="Google Shape;375;p1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6155690" y="2139315"/>
            <a:ext cx="2737485" cy="1629410"/>
          </a:xfrm>
          <a:prstGeom prst="rect">
            <a:avLst/>
          </a:prstGeom>
        </p:spPr>
      </p:pic>
    </p:spTree>
  </p:cSld>
  <p:clrMapOvr>
    <a:masterClrMapping/>
  </p:clrMapOvr>
  <p:transition>
    <p:strips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78180" y="2187575"/>
            <a:ext cx="7772400" cy="768350"/>
          </a:xfrm>
          <a:prstGeom prst="rect">
            <a:avLst/>
          </a:prstGeom>
          <a:noFill/>
        </p:spPr>
        <p:txBody>
          <a:bodyPr wrap="square" rtlCol="0">
            <a:spAutoFit/>
          </a:bodyPr>
          <a:lstStyle/>
          <a:p>
            <a:pPr algn="ctr"/>
            <a:r>
              <a:rPr lang="en-US" altLang="en-US" sz="4400" b="1">
                <a:latin typeface="Segoe Print" panose="02000600000000000000" charset="0"/>
                <a:cs typeface="Segoe Print" panose="02000600000000000000" charset="0"/>
              </a:rPr>
              <a:t>Software Requirements</a:t>
            </a:r>
            <a:endParaRPr lang="en-US" altLang="en-US" sz="4400" b="1">
              <a:latin typeface="Segoe Print" panose="02000600000000000000" charset="0"/>
              <a:cs typeface="Segoe Print" panose="02000600000000000000" charset="0"/>
            </a:endParaRPr>
          </a:p>
        </p:txBody>
      </p:sp>
    </p:spTree>
  </p:cSld>
  <p:clrMapOvr>
    <a:masterClrMapping/>
  </p:clrMapOvr>
  <p:transition>
    <p:fade thruBlk="1"/>
  </p:transition>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7855</Words>
  <Application>WPS Presentation</Application>
  <PresentationFormat>On-screen Show (16:9)</PresentationFormat>
  <Paragraphs>224</Paragraphs>
  <Slides>40</Slides>
  <Notes>13</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40</vt:i4>
      </vt:variant>
    </vt:vector>
  </HeadingPairs>
  <TitlesOfParts>
    <vt:vector size="66" baseType="lpstr">
      <vt:lpstr>Arial</vt:lpstr>
      <vt:lpstr>SimSun</vt:lpstr>
      <vt:lpstr>Wingdings</vt:lpstr>
      <vt:lpstr>Arial</vt:lpstr>
      <vt:lpstr>Poppins</vt:lpstr>
      <vt:lpstr>Gubbi</vt:lpstr>
      <vt:lpstr>Montserrat Light</vt:lpstr>
      <vt:lpstr>Montserrat</vt:lpstr>
      <vt:lpstr>Microsoft Himalaya</vt:lpstr>
      <vt:lpstr>LKLUG</vt:lpstr>
      <vt:lpstr>Sitka Heading</vt:lpstr>
      <vt:lpstr>Yu Gothic</vt:lpstr>
      <vt:lpstr>Inter</vt:lpstr>
      <vt:lpstr>Microsoft YaHei Light</vt:lpstr>
      <vt:lpstr>Wingdings</vt:lpstr>
      <vt:lpstr>Constantia</vt:lpstr>
      <vt:lpstr>Segoe Print</vt:lpstr>
      <vt:lpstr>LakkiReddy</vt:lpstr>
      <vt:lpstr>Calibri</vt:lpstr>
      <vt:lpstr>Poppins</vt:lpstr>
      <vt:lpstr>微软雅黑</vt:lpstr>
      <vt:lpstr>Arial Unicode MS</vt:lpstr>
      <vt:lpstr>FreeSerif</vt:lpstr>
      <vt:lpstr>Sans Serif</vt:lpstr>
      <vt:lpstr>Times New Roman</vt:lpstr>
      <vt:lpstr>Volsce template</vt:lpstr>
      <vt:lpstr>PowerPoint 演示文稿</vt:lpstr>
      <vt:lpstr>PowerPoint 演示文稿</vt:lpstr>
      <vt:lpstr>PowerPoint 演示文稿</vt:lpstr>
      <vt:lpstr>ADVANTAGES OF VIRTUTAL ASSISTANT</vt:lpstr>
      <vt:lpstr>PowerPoint 演示文稿</vt:lpstr>
      <vt:lpstr>  Flow Of Our Project</vt:lpstr>
      <vt:lpstr>PowerPoint 演示文稿</vt:lpstr>
      <vt:lpstr>Tasks virtual assistant can perform</vt:lpstr>
      <vt:lpstr>PowerPoint 演示文稿</vt:lpstr>
      <vt:lpstr>PowerPoint 演示文稿</vt:lpstr>
      <vt:lpstr>Development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Testing And Implmentation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Qualities</dc:title>
  <dc:creator>chandrakanth garlapati</dc:creator>
  <cp:lastModifiedBy>myhome</cp:lastModifiedBy>
  <cp:revision>50</cp:revision>
  <dcterms:created xsi:type="dcterms:W3CDTF">2021-03-14T12:01:42Z</dcterms:created>
  <dcterms:modified xsi:type="dcterms:W3CDTF">2021-03-14T12:01:42Z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