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23"/>
  </p:notesMasterIdLst>
  <p:sldIdLst>
    <p:sldId id="411" r:id="rId5"/>
    <p:sldId id="368" r:id="rId6"/>
    <p:sldId id="412" r:id="rId7"/>
    <p:sldId id="441" r:id="rId8"/>
    <p:sldId id="423" r:id="rId9"/>
    <p:sldId id="442" r:id="rId10"/>
    <p:sldId id="443" r:id="rId11"/>
    <p:sldId id="425" r:id="rId12"/>
    <p:sldId id="426" r:id="rId13"/>
    <p:sldId id="444" r:id="rId14"/>
    <p:sldId id="445" r:id="rId15"/>
    <p:sldId id="446" r:id="rId16"/>
    <p:sldId id="447" r:id="rId17"/>
    <p:sldId id="427" r:id="rId18"/>
    <p:sldId id="428" r:id="rId19"/>
    <p:sldId id="448" r:id="rId20"/>
    <p:sldId id="450" r:id="rId21"/>
    <p:sldId id="41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99"/>
    <a:srgbClr val="33CCFF"/>
    <a:srgbClr val="66CCFF"/>
    <a:srgbClr val="51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B6196-844D-4652-BD38-9957D8204800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3762-02FB-447C-B5C9-67F606E5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98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62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17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98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13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87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48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7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82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7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14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1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297C86-2ABF-4C7E-9586-BFE3F7C2321F}"/>
              </a:ext>
            </a:extLst>
          </p:cNvPr>
          <p:cNvSpPr txBox="1"/>
          <p:nvPr userDrawn="1"/>
        </p:nvSpPr>
        <p:spPr>
          <a:xfrm>
            <a:off x="11247120" y="648064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B27897F-035C-4FD0-BB29-34DC001036FB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4320"/>
            <a:ext cx="10058400" cy="145075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25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26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61776"/>
            <a:ext cx="10058400" cy="4023360"/>
          </a:xfrm>
          <a:prstGeom prst="rect">
            <a:avLst/>
          </a:prstGeom>
        </p:spPr>
        <p:txBody>
          <a:bodyPr vert="horz" lIns="9144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4F025C-26A4-48D3-B9EE-07935EB3A3AE}"/>
              </a:ext>
            </a:extLst>
          </p:cNvPr>
          <p:cNvSpPr txBox="1"/>
          <p:nvPr userDrawn="1"/>
        </p:nvSpPr>
        <p:spPr>
          <a:xfrm>
            <a:off x="11247120" y="648064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B27897F-035C-4FD0-BB29-34DC001036FB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5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6" r:id="rId4"/>
  </p:sldLayoutIdLst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8662F3-B44F-4968-8F5B-0874EE49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342" y="4663922"/>
            <a:ext cx="7516457" cy="130917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DAW MAY THU KYAW</a:t>
            </a:r>
          </a:p>
          <a:p>
            <a:r>
              <a:rPr lang="en-US" dirty="0">
                <a:latin typeface="Times New Roman" panose="02020603050405020304" pitchFamily="18" charset="0"/>
              </a:rPr>
              <a:t>LECTURER</a:t>
            </a:r>
          </a:p>
          <a:p>
            <a:r>
              <a:rPr lang="en-US" dirty="0">
                <a:latin typeface="Times New Roman" panose="02020603050405020304" pitchFamily="18" charset="0"/>
              </a:rPr>
              <a:t>Faculty of Information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9527458" y="4350773"/>
            <a:ext cx="2020529" cy="1924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34435-936E-4192-A08D-5EF6E7F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616" y="4588839"/>
            <a:ext cx="1448211" cy="14482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7C54C8-C27F-4F8F-A4BD-6298343C4832}"/>
              </a:ext>
            </a:extLst>
          </p:cNvPr>
          <p:cNvSpPr>
            <a:spLocks noGrp="1"/>
          </p:cNvSpPr>
          <p:nvPr/>
        </p:nvSpPr>
        <p:spPr>
          <a:xfrm>
            <a:off x="1090246" y="1498446"/>
            <a:ext cx="10457740" cy="2173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IS-201 - Database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 – Introduction </a:t>
            </a:r>
          </a:p>
          <a:p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Part(2) of (2)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Engine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98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D5AC-F188-4C7C-B3AB-567398E6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1436"/>
            <a:ext cx="10058400" cy="1450757"/>
          </a:xfrm>
        </p:spPr>
        <p:txBody>
          <a:bodyPr/>
          <a:lstStyle/>
          <a:p>
            <a:r>
              <a:rPr lang="en-US" dirty="0"/>
              <a:t>Database Architecture </a:t>
            </a:r>
            <a:br>
              <a:rPr lang="en-US" dirty="0"/>
            </a:br>
            <a:r>
              <a:rPr lang="en-US" dirty="0"/>
              <a:t>(Centralized/Shared-Memory)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06A20E-007D-49C5-8DD4-495E9E520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828" b="-1"/>
          <a:stretch/>
        </p:blipFill>
        <p:spPr>
          <a:xfrm>
            <a:off x="4164037" y="1430044"/>
            <a:ext cx="4721999" cy="483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Applications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434905"/>
            <a:ext cx="10096500" cy="50362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Database applications are usually partitioned into two or three parts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Two-tier architecture --  the application resides at the client machine, where it invokes database system functionality at the server machine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Three-tier architecture -- the client machine acts as a front end and does not contain any direct database calls.  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/>
              <a:t>The client end communicates with an application server, usually through a forms interface.  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/>
              <a:t>The application server in turn communicates with a database system to access data. 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0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67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D5AC-F188-4C7C-B3AB-567398E6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1436"/>
            <a:ext cx="10058400" cy="1450757"/>
          </a:xfrm>
        </p:spPr>
        <p:txBody>
          <a:bodyPr/>
          <a:lstStyle/>
          <a:p>
            <a:r>
              <a:rPr lang="en-US" dirty="0"/>
              <a:t>Two-tier and three-tier architectures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ED98D9D-F78C-4F25-8E11-7EDD5705F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2767" y="1922021"/>
            <a:ext cx="6568649" cy="42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9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D5AC-F188-4C7C-B3AB-567398E6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1436"/>
            <a:ext cx="10058400" cy="1450757"/>
          </a:xfrm>
        </p:spPr>
        <p:txBody>
          <a:bodyPr/>
          <a:lstStyle/>
          <a:p>
            <a:r>
              <a:rPr lang="en-US" dirty="0"/>
              <a:t>Database Users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E33D6E8-0D35-4326-A095-3AB31878C4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b="46320"/>
          <a:stretch/>
        </p:blipFill>
        <p:spPr>
          <a:xfrm>
            <a:off x="2940148" y="1827780"/>
            <a:ext cx="5729622" cy="44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6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Administrator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997611"/>
            <a:ext cx="10096500" cy="46001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Schema definition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Storage structure and access-method definition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Schema and physical-organization modification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Granting of authorization for data access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Routine maintenance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Periodically backing up the database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Ensuring that enough free disk space is available for normal operations, and upgrading disk space as required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Monitoring jobs running on the database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2DEAA-7076-42D0-B11D-211208C00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72" y="1725076"/>
            <a:ext cx="7795896" cy="73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Database Systems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505245"/>
            <a:ext cx="10096500" cy="503623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1950s and early 1960s: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Data processing using magnetic tapes for storage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/>
              <a:t>Tapes provided only sequential access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Punched cards for input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Late 1960s and 1970s: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Hard disks allowed direct access to data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Network and hierarchical data models in widespread use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Ted Codd defines the relational data model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/>
              <a:t>Would win the ACM Turing Award for this work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/>
              <a:t>IBM Research begins System R prototype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/>
              <a:t>UC Berkeley (Michael </a:t>
            </a:r>
            <a:r>
              <a:rPr lang="en-US" sz="1800" dirty="0" err="1"/>
              <a:t>Stonebraker</a:t>
            </a:r>
            <a:r>
              <a:rPr lang="en-US" sz="1800" dirty="0"/>
              <a:t>) begins Ingres prototype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/>
              <a:t>Oracle releases first commercial relational database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High-performance (for the era) transaction processing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2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Database Systems (Cont.)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505245"/>
            <a:ext cx="10096500" cy="50362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1980s: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Research relational prototypes evolve into commercial systems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/>
              <a:t>SQL becomes industrial standard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Parallel and distributed database systems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/>
              <a:t>Wisconsin, IBM, Teradata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Object-oriented database systems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1990s: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Large decision support and data-mining applications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Large multi-terabyte data warehouses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Emergence of Web commerce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1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Database Systems (Cont.)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350497"/>
            <a:ext cx="10096500" cy="50362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2000s: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Big data storage systems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/>
              <a:t>Google </a:t>
            </a:r>
            <a:r>
              <a:rPr lang="en-US" sz="1800" dirty="0" err="1"/>
              <a:t>BigTable</a:t>
            </a:r>
            <a:r>
              <a:rPr lang="en-US" sz="1800" dirty="0"/>
              <a:t>, Yahoo </a:t>
            </a:r>
            <a:r>
              <a:rPr lang="en-US" sz="1800" dirty="0" err="1"/>
              <a:t>PNuts</a:t>
            </a:r>
            <a:r>
              <a:rPr lang="en-US" sz="1800" dirty="0"/>
              <a:t>, Amazon, 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/>
              <a:t>“NoSQL” systems.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Big data analysis: beyond SQL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/>
              <a:t>Map reduce and friends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2010s: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SQL reloaded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/>
              <a:t>SQL front end to Map Reduce systems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/>
              <a:t>Massively parallel database systems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800" dirty="0"/>
              <a:t>Multi-core main-memory databases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21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93" y="2703621"/>
            <a:ext cx="4614202" cy="1450757"/>
          </a:xfrm>
        </p:spPr>
        <p:txBody>
          <a:bodyPr/>
          <a:lstStyle/>
          <a:p>
            <a:r>
              <a:rPr lang="en-US" dirty="0"/>
              <a:t>End of Chapter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083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28"/>
    </mc:Choice>
    <mc:Fallback xmlns="">
      <p:transition spd="slow" advTm="1302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751" y="1937685"/>
            <a:ext cx="7581771" cy="3994343"/>
          </a:xfrm>
        </p:spPr>
        <p:txBody>
          <a:bodyPr>
            <a:normAutofit/>
          </a:bodyPr>
          <a:lstStyle/>
          <a:p>
            <a:pPr marL="223838" indent="-22383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Database Engine</a:t>
            </a:r>
          </a:p>
          <a:p>
            <a:pPr marL="223838" indent="-22383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Database Architecture</a:t>
            </a:r>
          </a:p>
          <a:p>
            <a:pPr marL="223838" indent="-22383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Database Users and Administrators</a:t>
            </a:r>
          </a:p>
          <a:p>
            <a:pPr marL="223838" indent="-22383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History of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85924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61776"/>
            <a:ext cx="10058400" cy="828670"/>
          </a:xfrm>
        </p:spPr>
        <p:txBody>
          <a:bodyPr>
            <a:noAutofit/>
          </a:bodyPr>
          <a:lstStyle/>
          <a:p>
            <a:r>
              <a:rPr lang="en-AU" dirty="0">
                <a:ea typeface="ＭＳ Ｐゴシック" charset="0"/>
              </a:rPr>
              <a:t>Textbook</a:t>
            </a:r>
          </a:p>
          <a:p>
            <a:pPr marL="228600" lvl="1" indent="-2286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a typeface="ＭＳ Ｐゴシック" charset="0"/>
              </a:rPr>
              <a:t>Database System Concepts Seventh Edition, by Abraham </a:t>
            </a:r>
            <a:r>
              <a:rPr lang="en-GB" sz="2400" dirty="0" err="1">
                <a:ea typeface="ＭＳ Ｐゴシック" charset="0"/>
              </a:rPr>
              <a:t>Silberschatz</a:t>
            </a:r>
            <a:r>
              <a:rPr lang="en-GB" sz="2400" dirty="0">
                <a:ea typeface="ＭＳ Ｐゴシック" charset="0"/>
              </a:rPr>
              <a:t> Henry F. </a:t>
            </a:r>
            <a:r>
              <a:rPr lang="en-GB" sz="2400" dirty="0" err="1">
                <a:ea typeface="ＭＳ Ｐゴシック" charset="0"/>
              </a:rPr>
              <a:t>Korth</a:t>
            </a:r>
            <a:r>
              <a:rPr lang="en-GB" sz="2400" dirty="0">
                <a:ea typeface="ＭＳ Ｐゴシック" charset="0"/>
              </a:rPr>
              <a:t> and S. Sudarshan, 2020.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sz="24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77402" y="5164667"/>
            <a:ext cx="10058400" cy="1099923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lvl="1" indent="-222250">
              <a:buClr>
                <a:srgbClr val="99CB38"/>
              </a:buClr>
              <a:buFont typeface="Arial" panose="020B0604020202020204" pitchFamily="34" charset="0"/>
              <a:buChar char="•"/>
            </a:pPr>
            <a:r>
              <a:rPr lang="en-AU" sz="2200" dirty="0">
                <a:solidFill>
                  <a:prstClr val="black"/>
                </a:solidFill>
                <a:ea typeface="ＭＳ Ｐゴシック" charset="0"/>
              </a:rPr>
              <a:t>Content Creator:</a:t>
            </a:r>
          </a:p>
          <a:p>
            <a:pPr marL="568325" lvl="2" indent="-342900">
              <a:buClr>
                <a:srgbClr val="99CB38"/>
              </a:buClr>
            </a:pPr>
            <a:r>
              <a:rPr lang="en-AU" sz="1900" dirty="0">
                <a:solidFill>
                  <a:prstClr val="black"/>
                </a:solidFill>
                <a:ea typeface="ＭＳ Ｐゴシック" charset="0"/>
              </a:rPr>
              <a:t>Daw May Thu Kyaw, Lecturer, University of Computer Studies, Yangon</a:t>
            </a:r>
          </a:p>
          <a:p>
            <a:pPr marL="225425" lvl="2" indent="0">
              <a:buClr>
                <a:srgbClr val="99CB38"/>
              </a:buClr>
              <a:buNone/>
            </a:pPr>
            <a:endParaRPr lang="en-AU" sz="1900" dirty="0">
              <a:solidFill>
                <a:prstClr val="black"/>
              </a:solidFill>
              <a:ea typeface="ＭＳ Ｐゴシック" charset="0"/>
            </a:endParaRPr>
          </a:p>
          <a:p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AU" sz="2400" dirty="0">
              <a:ea typeface="ＭＳ Ｐゴシック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61FC6-B965-4F9C-A111-8A8FEAF2E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2906359"/>
            <a:ext cx="2079538" cy="25469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425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23950" y="1378634"/>
            <a:ext cx="10096500" cy="50362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 A database system is partitioned into modules that deal with each of the responsibilities of the overall system. 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functional components of a database system can be divided into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The storage manager,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The  query processor component, 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The transaction management component.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45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Manager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491177"/>
            <a:ext cx="10096500" cy="503623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program module that provides the interface between the low-level data stored in the database and the application programs and queries submitted to the system.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storage manager is responsible to the following tasks: 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Interaction with the OS file manager 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Efficient storing, retrieving and updating of data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storage manager components include: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b="1" dirty="0"/>
              <a:t>Authorization and integrity manager </a:t>
            </a:r>
            <a:r>
              <a:rPr lang="en-US" sz="2200" dirty="0"/>
              <a:t>(test for the satisfaction of integrity constraints and checks the authority of users to access data)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b="1" dirty="0"/>
              <a:t>Transaction manager </a:t>
            </a:r>
            <a:r>
              <a:rPr lang="en-US" sz="2200" dirty="0"/>
              <a:t>(ensure that the database remains in a consistent(correct) state despite system failure, and that concurrent transaction execution proceed without conflicts)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b="1" dirty="0"/>
              <a:t>File manager</a:t>
            </a:r>
            <a:r>
              <a:rPr lang="en-US" sz="2200" dirty="0"/>
              <a:t>( manage the allocation of space on disk storage and the data structure used to represent information stored on disk.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b="1" dirty="0"/>
              <a:t>Buffer manager</a:t>
            </a:r>
            <a:r>
              <a:rPr lang="en-US" sz="2200" dirty="0"/>
              <a:t>( responsible for fetching data from disk storage into main memory, deciding what data to cache in main memory.)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1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Manager (</a:t>
            </a:r>
            <a:r>
              <a:rPr lang="en-US" dirty="0" err="1"/>
              <a:t>Conts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95754" y="1934310"/>
            <a:ext cx="10096500" cy="3791243"/>
          </a:xfrm>
        </p:spPr>
        <p:txBody>
          <a:bodyPr>
            <a:normAutofit/>
          </a:bodyPr>
          <a:lstStyle/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storage manager implements several data structures as part of the physical system implementation: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Data files -- store the database itself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Data dictionary --  stores metadata about the structure of the database, in particular the schema of the database.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Indices --  can provide fast access to data items.  A database index provides pointers to those data items that hold a particular value.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94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Processor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95754" y="1934310"/>
            <a:ext cx="10096500" cy="3791243"/>
          </a:xfrm>
        </p:spPr>
        <p:txBody>
          <a:bodyPr>
            <a:normAutofit/>
          </a:bodyPr>
          <a:lstStyle/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query processor components include: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DDL  interpreter --  interprets DDL statements and records the definitions in the data dictionary.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The DML compiler performs query optimization; that is, it picks the lowest cost evaluation plan from among the various alternatives.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Query evaluation engine -- executes low-level instructions generated by the DML compiler.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Management	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561517"/>
            <a:ext cx="10096500" cy="50362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 A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transaction</a:t>
            </a:r>
            <a:r>
              <a:rPr lang="en-US" sz="2200" dirty="0"/>
              <a:t> is a collection of operations that performs a single logical function in a database application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Transaction-management component </a:t>
            </a:r>
            <a:r>
              <a:rPr lang="en-US" sz="2200" dirty="0"/>
              <a:t>ensures that the database remains in a consistent (correct) state despite system failures (e.g., power failures and operating system crashes) and transaction failures.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Concurrency-control manager </a:t>
            </a:r>
            <a:r>
              <a:rPr lang="en-US" sz="2200" dirty="0"/>
              <a:t>controls the interaction among the concurrent transactions, to ensure the consistency of the database. </a:t>
            </a:r>
            <a:endParaRPr lang="en-US" sz="20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2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Architecture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434905"/>
            <a:ext cx="10096500" cy="503623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 Centralized databases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/>
              <a:t>One to a few cores, shared memory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Client-server, 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/>
              <a:t>One server machine executes work on behalf of multiple client machines.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Parallel databases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/>
              <a:t>Many core shared memory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/>
              <a:t>Shared disk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/>
              <a:t>Shared nothing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Distributed databases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/>
              <a:t>Geographical distribution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100" dirty="0"/>
              <a:t>Schema/data heterogeneity</a:t>
            </a:r>
          </a:p>
          <a:p>
            <a:pPr lvl="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0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2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52A35AD-05D9-4D93-82A1-E0D1FB9907FD}"/>
  <p:tag name="GENSWF_ADVANCE_TIME" val="5.000"/>
  <p:tag name="ISPRING_CUSTOM_TIMING_US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81578F7-049E-4B45-83BA-DEC5A415D460}"/>
  <p:tag name="GENSWF_ADVANCE_TIME" val="5.000"/>
  <p:tag name="TIMING" val="|0.001|1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Retrospect">
  <a:themeElements>
    <a:clrScheme name="Custom 35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00B0F0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2D32E62F4A2489A863096E10D82D2" ma:contentTypeVersion="4" ma:contentTypeDescription="Create a new document." ma:contentTypeScope="" ma:versionID="c0ecea8cfdf5210adb5959f05173129b">
  <xsd:schema xmlns:xsd="http://www.w3.org/2001/XMLSchema" xmlns:xs="http://www.w3.org/2001/XMLSchema" xmlns:p="http://schemas.microsoft.com/office/2006/metadata/properties" xmlns:ns2="d15cb684-4061-4230-9425-234e4002b50f" targetNamespace="http://schemas.microsoft.com/office/2006/metadata/properties" ma:root="true" ma:fieldsID="d9e73eef32690683814d5a3461986de0" ns2:_="">
    <xsd:import namespace="d15cb684-4061-4230-9425-234e4002b5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cb684-4061-4230-9425-234e4002b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291137-F5EF-4B7D-9AEB-E8D759D7BF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5707AC-56A1-4369-8E42-DD093512A6D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d15cb684-4061-4230-9425-234e4002b50f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E2BD8F3-7081-40D4-AAE7-398613903F13}">
  <ds:schemaRefs>
    <ds:schemaRef ds:uri="d15cb684-4061-4230-9425-234e4002b5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910</Words>
  <Application>Microsoft Office PowerPoint</Application>
  <PresentationFormat>Widescreen</PresentationFormat>
  <Paragraphs>167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 Outlines</vt:lpstr>
      <vt:lpstr>Resources</vt:lpstr>
      <vt:lpstr>Database Engine</vt:lpstr>
      <vt:lpstr>Storage Manager</vt:lpstr>
      <vt:lpstr>Storage Manager (Conts)</vt:lpstr>
      <vt:lpstr>Query Processor</vt:lpstr>
      <vt:lpstr>Transaction Management </vt:lpstr>
      <vt:lpstr>Database Architecture</vt:lpstr>
      <vt:lpstr>Database Architecture  (Centralized/Shared-Memory)</vt:lpstr>
      <vt:lpstr>Database Applications</vt:lpstr>
      <vt:lpstr>Two-tier and three-tier architectures</vt:lpstr>
      <vt:lpstr>Database Users</vt:lpstr>
      <vt:lpstr>Database Administrator</vt:lpstr>
      <vt:lpstr>History of Database Systems</vt:lpstr>
      <vt:lpstr>History of Database Systems (Cont.)</vt:lpstr>
      <vt:lpstr>History of Database Systems (Cont.)</vt:lpstr>
      <vt:lpstr>End of Chapter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Windows User</dc:creator>
  <cp:lastModifiedBy>May Thu Kyaw</cp:lastModifiedBy>
  <cp:revision>129</cp:revision>
  <dcterms:created xsi:type="dcterms:W3CDTF">2021-01-03T09:52:30Z</dcterms:created>
  <dcterms:modified xsi:type="dcterms:W3CDTF">2022-01-13T04:41:44Z</dcterms:modified>
</cp:coreProperties>
</file>