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29"/>
  </p:notesMasterIdLst>
  <p:sldIdLst>
    <p:sldId id="411" r:id="rId5"/>
    <p:sldId id="368" r:id="rId6"/>
    <p:sldId id="412" r:id="rId7"/>
    <p:sldId id="414" r:id="rId8"/>
    <p:sldId id="418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1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2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1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4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6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6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5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51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6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134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7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297C86-2ABF-4C7E-9586-BFE3F7C2321F}"/>
              </a:ext>
            </a:extLst>
          </p:cNvPr>
          <p:cNvSpPr txBox="1"/>
          <p:nvPr userDrawn="1"/>
        </p:nvSpPr>
        <p:spPr>
          <a:xfrm>
            <a:off x="11247120" y="648064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B27897F-035C-4FD0-BB29-34DC001036FB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145075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2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61776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4F025C-26A4-48D3-B9EE-07935EB3A3AE}"/>
              </a:ext>
            </a:extLst>
          </p:cNvPr>
          <p:cNvSpPr txBox="1"/>
          <p:nvPr userDrawn="1"/>
        </p:nvSpPr>
        <p:spPr>
          <a:xfrm>
            <a:off x="11247120" y="648064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B27897F-035C-4FD0-BB29-34DC001036FB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5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</p:sldLayoutIdLst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6"/>
            <a:ext cx="10457740" cy="172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Part(1) of (2)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Database 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6151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 this text we will be using a university database to illustrate all the concepts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 consists of information about: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Students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Instructors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Classes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Application program examples: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Add new students, instructors, and courses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Register students for courses, and generate class rosters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Assign grades to students, compute grade point averages (GPA) and generate transcripts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6151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database system is a collection of interrelated data and a set of programs that allow users to access and modify these data.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major purpose of a database system is to provide users with an abstract view of the data.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Data models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A collection of conceptual tools for describing data, data relationships, data semantics, and consistency constraints.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Data abstraction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Hide the complexity  of data structures to represent data in the database from users through several levels of data abstraction.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61517"/>
            <a:ext cx="10096500" cy="503623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collection of tools for describing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Data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Data relationships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Data semantics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Data constraints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Relational model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Entity-Relationship data model (mainly for database design)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Object-based data models (Object-oriented and Object-relational)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Semi-structured data model  (XML)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Other older models: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Network model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Hierarchical model</a:t>
            </a: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6151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All the data is stored in various tables.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Example of tabular data in the relational model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31">
            <a:extLst>
              <a:ext uri="{FF2B5EF4-FFF2-40B4-BE49-F238E27FC236}">
                <a16:creationId xmlns:a16="http://schemas.microsoft.com/office/drawing/2014/main" id="{F4E0F124-E159-48B1-8F53-4AABB2D94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9968" y="2253481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79148DA3-F60A-401E-A32F-2746F4E2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8044" y="1977018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7" name="Line 33">
            <a:extLst>
              <a:ext uri="{FF2B5EF4-FFF2-40B4-BE49-F238E27FC236}">
                <a16:creationId xmlns:a16="http://schemas.microsoft.com/office/drawing/2014/main" id="{4B82A862-1A11-4219-A63F-EC07D2491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3638" y="2250527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8" name="Text Box 38">
            <a:extLst>
              <a:ext uri="{FF2B5EF4-FFF2-40B4-BE49-F238E27FC236}">
                <a16:creationId xmlns:a16="http://schemas.microsoft.com/office/drawing/2014/main" id="{ECCD3301-078F-465B-9A5D-A97487FD3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5188" y="3067976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9" name="Line 39">
            <a:extLst>
              <a:ext uri="{FF2B5EF4-FFF2-40B4-BE49-F238E27FC236}">
                <a16:creationId xmlns:a16="http://schemas.microsoft.com/office/drawing/2014/main" id="{9E6063EE-F7E7-4FC0-9A4E-6D6EF5F08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49943" y="3232696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F484AA-C17E-43A3-9587-03595FE22E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43026"/>
          <a:stretch/>
        </p:blipFill>
        <p:spPr>
          <a:xfrm>
            <a:off x="6753358" y="2646292"/>
            <a:ext cx="3869548" cy="3699517"/>
          </a:xfrm>
          <a:prstGeom prst="rect">
            <a:avLst/>
          </a:prstGeom>
        </p:spPr>
      </p:pic>
      <p:pic>
        <p:nvPicPr>
          <p:cNvPr id="11" name="Picture 2" descr="Edgar F. Codd">
            <a:extLst>
              <a:ext uri="{FF2B5EF4-FFF2-40B4-BE49-F238E27FC236}">
                <a16:creationId xmlns:a16="http://schemas.microsoft.com/office/drawing/2014/main" id="{D8341474-7531-4EDD-8757-4E14D0A8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15" y="3504300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E5A789-F069-4905-9119-5B8981B85039}"/>
              </a:ext>
            </a:extLst>
          </p:cNvPr>
          <p:cNvSpPr txBox="1"/>
          <p:nvPr/>
        </p:nvSpPr>
        <p:spPr>
          <a:xfrm>
            <a:off x="2640738" y="4548149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7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9832-0130-433C-9A74-9BF3AEB7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Relational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7CF09D-ABA6-42FD-962B-727CF5D26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2078"/>
          <a:stretch/>
        </p:blipFill>
        <p:spPr>
          <a:xfrm>
            <a:off x="1336431" y="1935525"/>
            <a:ext cx="4628270" cy="449856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9AC1FF3-FE8A-43BD-AEFE-F36EACF26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047"/>
          <a:stretch/>
        </p:blipFill>
        <p:spPr>
          <a:xfrm>
            <a:off x="6227301" y="2173483"/>
            <a:ext cx="4628268" cy="31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6151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Physical level</a:t>
            </a:r>
            <a:r>
              <a:rPr lang="en-US" sz="2200" dirty="0"/>
              <a:t>: describes how a record (e.g., instructor) is stored.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Logical level</a:t>
            </a:r>
            <a:r>
              <a:rPr lang="en-US" sz="2200" dirty="0"/>
              <a:t>: describes data stored in database, and the relationships among the data.</a:t>
            </a:r>
          </a:p>
          <a:p>
            <a:pPr marL="201168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	</a:t>
            </a:r>
            <a:r>
              <a:rPr lang="en-US" sz="2200" b="1" dirty="0"/>
              <a:t>type</a:t>
            </a:r>
            <a:r>
              <a:rPr lang="en-US" sz="2200" dirty="0"/>
              <a:t> instructor = </a:t>
            </a:r>
            <a:r>
              <a:rPr lang="en-US" sz="2200" b="1" dirty="0"/>
              <a:t>record</a:t>
            </a: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		</a:t>
            </a:r>
            <a:r>
              <a:rPr lang="en-US" sz="2200" dirty="0" err="1"/>
              <a:t>ID:string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dirty="0"/>
              <a:t>		</a:t>
            </a:r>
            <a:r>
              <a:rPr lang="en-US" sz="2200" dirty="0" err="1"/>
              <a:t>name:string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		</a:t>
            </a:r>
            <a:r>
              <a:rPr lang="en-US" sz="2200" dirty="0" err="1"/>
              <a:t>dept_name:string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		salary : integer;</a:t>
            </a:r>
          </a:p>
          <a:p>
            <a:pPr marL="201168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		   </a:t>
            </a:r>
            <a:r>
              <a:rPr lang="en-US" sz="2200" b="1" dirty="0"/>
              <a:t>end;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View  level</a:t>
            </a:r>
            <a:r>
              <a:rPr lang="en-US" sz="2200" dirty="0"/>
              <a:t>: application programs hide details of data types.  Views can also hide information (such as an employee’s salary) for security purposes.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6151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architecture for a database system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0DFA8AD-6FC6-4D53-AE48-E34931BC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02" y="2694235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0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and Schemas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3950" y="1519314"/>
            <a:ext cx="10096500" cy="503623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Database change over time as information is inserted and deleted.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collection of information stored in the database at a particular moment is called an instances of the database.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overall design  of the database is called the database </a:t>
            </a:r>
            <a:r>
              <a:rPr lang="en-US" sz="2200" b="1" dirty="0"/>
              <a:t>schemas</a:t>
            </a:r>
            <a:r>
              <a:rPr lang="en-US" sz="22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Similar to types and variables in programming languages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Database systems have several schemas, partitioned according to the level of abstraction.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Logical Schema</a:t>
            </a:r>
            <a:r>
              <a:rPr lang="en-US" sz="2200" dirty="0"/>
              <a:t> – the overall logical structure of the </a:t>
            </a:r>
            <a:r>
              <a:rPr lang="en-US" sz="2200" b="1" dirty="0"/>
              <a:t>database</a:t>
            </a:r>
            <a:r>
              <a:rPr lang="en-US" sz="2200" dirty="0"/>
              <a:t>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ym typeface="Wingdings" pitchFamily="2" charset="2"/>
              </a:rPr>
              <a:t>Example: The database consists of information about a set of customers and accounts in a bank and the relationship between them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ym typeface="Wingdings" pitchFamily="2" charset="2"/>
              </a:rPr>
              <a:t>Analogous to type information of a variable in a program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Physical schema </a:t>
            </a:r>
            <a:r>
              <a:rPr lang="en-US" sz="2200" dirty="0">
                <a:sym typeface="Wingdings" pitchFamily="2" charset="2"/>
              </a:rPr>
              <a:t>– the overall physical  structure of the database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Instance</a:t>
            </a:r>
            <a:r>
              <a:rPr lang="en-US" sz="2200" dirty="0">
                <a:sym typeface="Wingdings" pitchFamily="2" charset="2"/>
              </a:rPr>
              <a:t> – the actual content of the database at a particular point in time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sym typeface="Wingdings" pitchFamily="2" charset="2"/>
              </a:rPr>
              <a:t>Analogous to the value of a variable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 Independence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3950" y="1519314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Physical Data Independence – the ability to modify the physical schema without changing the logical schema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Applications depend on the logical schema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In general, the interfaces between the various levels and components should be well defined so that changes in some parts do not seriously influence others.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 Independence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3950" y="1519314"/>
            <a:ext cx="10096500" cy="503623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Specification notation for defining the database schema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Example:	</a:t>
            </a:r>
            <a:r>
              <a:rPr lang="en-US" sz="2200" b="1" dirty="0"/>
              <a:t>create table </a:t>
            </a:r>
            <a:r>
              <a:rPr lang="en-US" sz="2200" dirty="0"/>
              <a:t>instructor (</a:t>
            </a:r>
            <a:br>
              <a:rPr lang="en-US" sz="2200" dirty="0"/>
            </a:br>
            <a:r>
              <a:rPr lang="en-US" sz="2200" dirty="0"/>
              <a:t>                             ID                </a:t>
            </a:r>
            <a:r>
              <a:rPr lang="en-US" sz="2200" b="1" dirty="0"/>
              <a:t>char</a:t>
            </a:r>
            <a:r>
              <a:rPr lang="en-US" sz="2200" dirty="0"/>
              <a:t>(5),</a:t>
            </a:r>
            <a:br>
              <a:rPr lang="en-US" sz="2200" dirty="0"/>
            </a:br>
            <a:r>
              <a:rPr lang="en-US" sz="2200" dirty="0"/>
              <a:t>                             name           </a:t>
            </a:r>
            <a:r>
              <a:rPr lang="en-US" sz="2200" b="1" dirty="0"/>
              <a:t>varchar</a:t>
            </a:r>
            <a:r>
              <a:rPr lang="en-US" sz="2200" dirty="0"/>
              <a:t>(20),</a:t>
            </a:r>
            <a:br>
              <a:rPr lang="en-US" sz="2200" dirty="0"/>
            </a:br>
            <a:r>
              <a:rPr lang="en-US" sz="2200" dirty="0"/>
              <a:t>                             </a:t>
            </a:r>
            <a:r>
              <a:rPr lang="en-US" sz="2200" dirty="0" err="1"/>
              <a:t>dept_name</a:t>
            </a:r>
            <a:r>
              <a:rPr lang="en-US" sz="2200" dirty="0"/>
              <a:t>  </a:t>
            </a:r>
            <a:r>
              <a:rPr lang="en-US" sz="2200" b="1" dirty="0"/>
              <a:t>varchar</a:t>
            </a:r>
            <a:r>
              <a:rPr lang="en-US" sz="2200" dirty="0"/>
              <a:t>(20),</a:t>
            </a:r>
            <a:br>
              <a:rPr lang="en-US" sz="2200" dirty="0"/>
            </a:br>
            <a:r>
              <a:rPr lang="en-US" sz="2200" dirty="0"/>
              <a:t>                             salary           </a:t>
            </a:r>
            <a:r>
              <a:rPr lang="en-US" sz="2200" b="1" dirty="0"/>
              <a:t>numeric</a:t>
            </a:r>
            <a:r>
              <a:rPr lang="en-US" sz="2200" dirty="0"/>
              <a:t>(8,2))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DDL compiler generates a set of table templates stored in a </a:t>
            </a:r>
            <a:r>
              <a:rPr lang="en-US" sz="2200" i="1" dirty="0">
                <a:solidFill>
                  <a:schemeClr val="accent6">
                    <a:lumMod val="50000"/>
                  </a:schemeClr>
                </a:solidFill>
              </a:rPr>
              <a:t>data dictionary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 dictionary contains metadata (i.e., data about data)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Database schema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Integrity constraints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900" dirty="0"/>
              <a:t>Primary key (ID uniquely identifies instructors)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Authorization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900" dirty="0"/>
              <a:t>Who can access what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751" y="1937685"/>
            <a:ext cx="7581771" cy="3994343"/>
          </a:xfrm>
        </p:spPr>
        <p:txBody>
          <a:bodyPr>
            <a:normAutofit/>
          </a:bodyPr>
          <a:lstStyle/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What is a Database Management System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Database-System Applications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Purpose of Database Systems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View of Data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Database Languages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8592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(DML)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3950" y="1519314"/>
            <a:ext cx="10096500" cy="50362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Language for accessing and updating the data organized by the appropriate data model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DML also known as query language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There are basically two types of data-manipulation language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chemeClr val="accent6">
                    <a:lumMod val="50000"/>
                  </a:schemeClr>
                </a:solidFill>
              </a:rPr>
              <a:t>Procedural DML </a:t>
            </a:r>
            <a:r>
              <a:rPr lang="en-US" sz="2100" dirty="0"/>
              <a:t>--  require a user to specify what data are needed and how to get those data.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chemeClr val="accent6">
                    <a:lumMod val="50000"/>
                  </a:schemeClr>
                </a:solidFill>
              </a:rPr>
              <a:t>Declarative DML  </a:t>
            </a:r>
            <a:r>
              <a:rPr lang="en-US" sz="2100" dirty="0"/>
              <a:t>-- require a user to specify what data are needed without specifying how to get those data.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Declarative DMLs are usually easier to learn and use than are procedural DMLs. 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Declarative DMLs are also referred to as non-procedural DMLs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portion of a DML that involves information retrieval is called a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query</a:t>
            </a:r>
            <a:r>
              <a:rPr lang="en-US" sz="2200" dirty="0"/>
              <a:t> language. </a:t>
            </a:r>
            <a:r>
              <a:rPr lang="en-US" sz="2100" dirty="0"/>
              <a:t>Integrity constraints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Language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3950" y="1519314"/>
            <a:ext cx="10096500" cy="503623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SQL  query language is nonprocedural. A query takes as input several tables (possibly only one) and always returns a single table.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Example to find all instructors in Comp. Sci. dept</a:t>
            </a: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	</a:t>
            </a:r>
            <a:r>
              <a:rPr lang="en-US" sz="2200" b="1" dirty="0"/>
              <a:t>select</a:t>
            </a:r>
            <a:r>
              <a:rPr lang="en-US" sz="2200" dirty="0"/>
              <a:t> name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1" dirty="0"/>
              <a:t>from</a:t>
            </a:r>
            <a:r>
              <a:rPr lang="en-US" sz="2200" dirty="0"/>
              <a:t> instructor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1" dirty="0"/>
              <a:t>where</a:t>
            </a:r>
            <a:r>
              <a:rPr lang="en-US" sz="2200" dirty="0"/>
              <a:t> </a:t>
            </a:r>
            <a:r>
              <a:rPr lang="en-US" sz="2200" dirty="0" err="1"/>
              <a:t>dept_name</a:t>
            </a:r>
            <a:r>
              <a:rPr lang="en-US" sz="2200" dirty="0"/>
              <a:t> = 'Comp. Sci.'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SQL is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n-US" sz="2200" dirty="0"/>
              <a:t> a Turing machine equivalent language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To be able to compute complex functions SQL is usually embedded in some higher-level language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Application programs generally access databases through one of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Language extensions to allow embedded SQL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Application program interface (e.g., ODBC/JDBC) which allow SQL queries to be sent to a database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5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 from Application Program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3950" y="1519314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Non-procedural query languages such as SQL are not as powerful as a universal Turing machine.   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SQL does not support actions such as input from users, output to displays, or communication over the network. 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Such computations and actions must be written in a host language, such as C/C++, Java or Python, with embedded SQL queries that access the data in the database.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Application programs</a:t>
            </a:r>
            <a:r>
              <a:rPr lang="en-US" sz="2200" dirty="0"/>
              <a:t> -- are programs that are used to interact with the database in this fashion.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3950" y="1519314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process of designing the general structure of the database: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Logical Design –  Deciding on the database schema. Database design requires that we find a “good” collection of relation schemas.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Business decision – What attributes should we record in the database?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Computer Science decision –  What relation schemas should we have and how should the attributes be distributed among the various relation schemas?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Physical Design – Deciding on the physical layout of the database </a:t>
            </a:r>
          </a:p>
          <a:p>
            <a:pPr marL="201168" lvl="1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61776"/>
            <a:ext cx="10058400" cy="4478866"/>
          </a:xfrm>
        </p:spPr>
        <p:txBody>
          <a:bodyPr>
            <a:normAutofit/>
          </a:bodyPr>
          <a:lstStyle/>
          <a:p>
            <a:pPr marL="224155" indent="-224155">
              <a:buFont typeface="Arial" panose="020B0604020202020204" pitchFamily="34" charset="0"/>
              <a:buChar char="•"/>
            </a:pPr>
            <a:r>
              <a:rPr lang="en-US" sz="2400" dirty="0"/>
              <a:t>Database Engine_ will be explained.</a:t>
            </a:r>
            <a:endParaRPr lang="en-US" sz="2200" dirty="0"/>
          </a:p>
          <a:p>
            <a:pPr marL="635635" lvl="1" indent="-342900">
              <a:buSzPct val="50000"/>
              <a:buFont typeface="Courier New" panose="02070309020205020404" pitchFamily="49" charset="0"/>
              <a:buChar char="o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8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28"/>
    </mc:Choice>
    <mc:Fallback xmlns="">
      <p:transition spd="slow" advTm="13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61776"/>
            <a:ext cx="10058400" cy="828670"/>
          </a:xfrm>
        </p:spPr>
        <p:txBody>
          <a:bodyPr>
            <a:noAutofit/>
          </a:bodyPr>
          <a:lstStyle/>
          <a:p>
            <a:r>
              <a:rPr lang="en-AU" dirty="0">
                <a:ea typeface="ＭＳ Ｐゴシック" charset="0"/>
              </a:rPr>
              <a:t>Textbook</a:t>
            </a:r>
          </a:p>
          <a:p>
            <a:pPr marL="228600" lvl="1" indent="-2286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a typeface="ＭＳ Ｐゴシック" charset="0"/>
              </a:rPr>
              <a:t>Database System Concepts Seventh Edition, by Abraham </a:t>
            </a:r>
            <a:r>
              <a:rPr lang="en-GB" sz="2400" dirty="0" err="1">
                <a:ea typeface="ＭＳ Ｐゴシック" charset="0"/>
              </a:rPr>
              <a:t>Silberschatz</a:t>
            </a:r>
            <a:r>
              <a:rPr lang="en-GB" sz="2400" dirty="0">
                <a:ea typeface="ＭＳ Ｐゴシック" charset="0"/>
              </a:rPr>
              <a:t> Henry F. </a:t>
            </a:r>
            <a:r>
              <a:rPr lang="en-GB" sz="2400" dirty="0" err="1">
                <a:ea typeface="ＭＳ Ｐゴシック" charset="0"/>
              </a:rPr>
              <a:t>Korth</a:t>
            </a:r>
            <a:r>
              <a:rPr lang="en-GB" sz="2400" dirty="0">
                <a:ea typeface="ＭＳ Ｐゴシック" charset="0"/>
              </a:rPr>
              <a:t> and S. Sudarshan, 2020.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24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7402" y="5164667"/>
            <a:ext cx="10058400" cy="1099923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lvl="1" indent="-222250">
              <a:buClr>
                <a:srgbClr val="99CB38"/>
              </a:buClr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prstClr val="black"/>
                </a:solidFill>
                <a:ea typeface="ＭＳ Ｐゴシック" charset="0"/>
              </a:rPr>
              <a:t>Content Creator:</a:t>
            </a:r>
          </a:p>
          <a:p>
            <a:pPr marL="568325" lvl="2" indent="-342900">
              <a:buClr>
                <a:srgbClr val="99CB38"/>
              </a:buClr>
            </a:pPr>
            <a:r>
              <a:rPr lang="en-AU" sz="1900" dirty="0">
                <a:solidFill>
                  <a:prstClr val="black"/>
                </a:solidFill>
                <a:ea typeface="ＭＳ Ｐゴシック" charset="0"/>
              </a:rPr>
              <a:t>Daw May Thu Kyaw, Lecturer, University of Computer Studies, Yangon</a:t>
            </a:r>
          </a:p>
          <a:p>
            <a:pPr marL="225425" lvl="2" indent="0">
              <a:buClr>
                <a:srgbClr val="99CB38"/>
              </a:buClr>
              <a:buNone/>
            </a:pPr>
            <a:endParaRPr lang="en-AU" sz="1900" dirty="0">
              <a:solidFill>
                <a:prstClr val="black"/>
              </a:solidFill>
              <a:ea typeface="ＭＳ Ｐゴシック" charset="0"/>
            </a:endParaRPr>
          </a:p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AU" sz="2400" dirty="0"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61FC6-B965-4F9C-A111-8A8FEAF2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906359"/>
            <a:ext cx="2079538" cy="2546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42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0938" y="1941341"/>
            <a:ext cx="10070123" cy="3729697"/>
          </a:xfrm>
        </p:spPr>
        <p:txBody>
          <a:bodyPr>
            <a:normAutofit fontScale="92500" lnSpcReduction="10000"/>
          </a:bodyPr>
          <a:lstStyle/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database management System (DBMS) is a collection of interrelated data and set of programs to access those data. </a:t>
            </a:r>
          </a:p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collection of data, usually referred to as the database, contains information relevant to an enterprise. </a:t>
            </a:r>
          </a:p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primary goal of  a DBMS is to provide a way to store and retrieve database information that is both convenient and efficient. </a:t>
            </a:r>
          </a:p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Database systems are designed to manage large bodies of information. </a:t>
            </a:r>
          </a:p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Management of date involves both defining structures for storage of information and providing mechanisms for the manipulation of information.</a:t>
            </a:r>
          </a:p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addition, the database system must ensure the safety of the information stored, despite system crashes or attempts at unauthorized access.</a:t>
            </a:r>
          </a:p>
          <a:p>
            <a:pPr algn="just">
              <a:spcAft>
                <a:spcPts val="6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6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3950" y="1378634"/>
            <a:ext cx="10096500" cy="50362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DBMS contains information about a particular enterprise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Collection of interrelated data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Set of programs to access the data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An environment that is both convenient and efficient to use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Database systems are used to manage collections of data that are: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ym typeface="Wingdings" pitchFamily="2" charset="2"/>
              </a:rPr>
              <a:t>Highly valuable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ym typeface="Wingdings" pitchFamily="2" charset="2"/>
              </a:rPr>
              <a:t>Relatively large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ym typeface="Wingdings" pitchFamily="2" charset="2"/>
              </a:rPr>
              <a:t>Accessed by multiple users and applications, often at the same time.</a:t>
            </a:r>
            <a:endParaRPr lang="en-US" sz="17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 modern database system is a complex software system whose task is to manage a large, complex collection of data.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Databases touch all aspects of our lives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9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Applications Examples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491177"/>
            <a:ext cx="10096500" cy="50362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Enterprise Information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Sales: customers, products, purchases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Accounting: payments, receipts, assets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Human Resources: Information about employees, salaries, payroll taxes.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Manufacturing: management of production, inventory, orders, supply chain.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Banking and finance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ym typeface="Wingdings" pitchFamily="2" charset="2"/>
              </a:rPr>
              <a:t>customer information, accounts, loans, and banking transactions.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ym typeface="Wingdings" pitchFamily="2" charset="2"/>
              </a:rPr>
              <a:t>Credit card transactions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ym typeface="Wingdings" pitchFamily="2" charset="2"/>
              </a:rPr>
              <a:t>Finance:  sales and purchases of financial instruments (e.g., stocks and bonds; storing real-time market data</a:t>
            </a:r>
            <a:endParaRPr lang="en-US" sz="17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Universities:  registration, grades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Applications Examples (</a:t>
            </a:r>
            <a:r>
              <a:rPr lang="en-US" dirty="0" err="1"/>
              <a:t>Conts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6151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Airlines: reservations, schedules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Telecommunication: records of calls, texts, and data usage, generating monthly bills, maintaining balances on prepaid calling cards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Web-based services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Online retailers: order tracking, customized recommendations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Online advertisements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Document databases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Navigation systems: For maintaining the locations of varies places of interest along with the exact routes of roads, train systems, buses, etc.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5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Database Systems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6151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Data redundancy and inconsistency: data is stored  in multiple file formats resulting induplication of information in different files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Difficulty in accessing data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Need to write a new program to carry out each new task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Data isolation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ym typeface="Wingdings" pitchFamily="2" charset="2"/>
              </a:rPr>
              <a:t>Multiple files and formats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Integrity problems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ym typeface="Wingdings" pitchFamily="2" charset="2"/>
              </a:rPr>
              <a:t>Integrity constraints  (e.g., account balance &gt; 0) become “buried” in program code rather than being stated explicitly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ym typeface="Wingdings" pitchFamily="2" charset="2"/>
              </a:rPr>
              <a:t>Hard to add new constraints or change existing ones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Database Systems (</a:t>
            </a:r>
            <a:r>
              <a:rPr lang="en-US" dirty="0" err="1"/>
              <a:t>Conts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434905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Atomicity of updates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Failures may leave database in an inconsistent state with partial updates carried out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Example: Transfer of funds from one account to another should either complete or not happen at all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Concurrent access by multiple users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Concurrent access needed for performance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Uncontrolled concurrent accesses can lead to inconsistencies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Ex: Two people reading a balance (say 100) and updating it by withdrawing money (say 50 each) at the same time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Security problems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Hard to provide user access to some, but not all, data</a:t>
            </a:r>
            <a:endParaRPr lang="en-US" sz="20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9466E-7CBE-4B77-B573-F2C184216349}"/>
              </a:ext>
            </a:extLst>
          </p:cNvPr>
          <p:cNvSpPr txBox="1"/>
          <p:nvPr/>
        </p:nvSpPr>
        <p:spPr>
          <a:xfrm>
            <a:off x="6096000" y="3429000"/>
            <a:ext cx="581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systems offer solutions to all the above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81578F7-049E-4B45-83BA-DEC5A415D460}"/>
  <p:tag name="GENSWF_ADVANCE_TIME" val="5.000"/>
  <p:tag name="TIMING" val="|0.001|1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Retrospect">
  <a:themeElements>
    <a:clrScheme name="Custom 35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B0F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1708</Words>
  <Application>Microsoft Office PowerPoint</Application>
  <PresentationFormat>Widescreen</PresentationFormat>
  <Paragraphs>237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Retrospect</vt:lpstr>
      <vt:lpstr>PowerPoint Presentation</vt:lpstr>
      <vt:lpstr> Outlines</vt:lpstr>
      <vt:lpstr>Resources</vt:lpstr>
      <vt:lpstr>Introduction</vt:lpstr>
      <vt:lpstr>Database System</vt:lpstr>
      <vt:lpstr>Database Applications Examples</vt:lpstr>
      <vt:lpstr>Database Applications Examples (Conts)</vt:lpstr>
      <vt:lpstr>Purpose of Database Systems</vt:lpstr>
      <vt:lpstr>Purpose of Database Systems (Conts)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Physical Data Independence </vt:lpstr>
      <vt:lpstr>Data Manipulation Language (DML)</vt:lpstr>
      <vt:lpstr>SQL Query Language</vt:lpstr>
      <vt:lpstr>Database Access from Application Program</vt:lpstr>
      <vt:lpstr>Database Design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Windows User</dc:creator>
  <cp:lastModifiedBy>May Thu Kyaw</cp:lastModifiedBy>
  <cp:revision>108</cp:revision>
  <dcterms:created xsi:type="dcterms:W3CDTF">2021-01-03T09:52:30Z</dcterms:created>
  <dcterms:modified xsi:type="dcterms:W3CDTF">2022-01-06T11:16:35Z</dcterms:modified>
</cp:coreProperties>
</file>