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26"/>
  </p:notesMasterIdLst>
  <p:sldIdLst>
    <p:sldId id="411" r:id="rId5"/>
    <p:sldId id="368" r:id="rId6"/>
    <p:sldId id="412" r:id="rId7"/>
    <p:sldId id="414" r:id="rId8"/>
    <p:sldId id="430" r:id="rId9"/>
    <p:sldId id="418" r:id="rId10"/>
    <p:sldId id="441" r:id="rId11"/>
    <p:sldId id="423" r:id="rId12"/>
    <p:sldId id="424" r:id="rId13"/>
    <p:sldId id="442" r:id="rId14"/>
    <p:sldId id="443" r:id="rId15"/>
    <p:sldId id="444" r:id="rId16"/>
    <p:sldId id="425" r:id="rId17"/>
    <p:sldId id="426" r:id="rId18"/>
    <p:sldId id="427" r:id="rId19"/>
    <p:sldId id="428" r:id="rId20"/>
    <p:sldId id="429" r:id="rId21"/>
    <p:sldId id="432" r:id="rId22"/>
    <p:sldId id="445" r:id="rId23"/>
    <p:sldId id="446" r:id="rId24"/>
    <p:sldId id="4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7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4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2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1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1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13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297C86-2ABF-4C7E-9586-BFE3F7C2321F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145075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2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61776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4F025C-26A4-48D3-B9EE-07935EB3A3AE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6"/>
            <a:ext cx="10457740" cy="172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Part(1) of (2)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 </a:t>
            </a:r>
            <a:r>
              <a:rPr lang="en-US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- 2: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Relational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0" y="2010508"/>
            <a:ext cx="5430129" cy="4262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Order of tuples is irrelevant (tuples may be stored in an arbitrary order)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Example: </a:t>
            </a:r>
            <a:r>
              <a:rPr lang="en-US" sz="2200" i="1" dirty="0"/>
              <a:t>instructor </a:t>
            </a:r>
            <a:r>
              <a:rPr lang="en-US" sz="2200" dirty="0"/>
              <a:t> relation with unordered tuples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EE1BAF-284C-47AD-9669-0AEA1456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are Unordered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4D5A17-56BB-4BFD-A53A-FEE8E5A8A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203329" y="2010508"/>
            <a:ext cx="4702738" cy="37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8807" y="1897967"/>
            <a:ext cx="5430129" cy="4262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Database schema -- is the logical structure of the database.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Database instance -- is a snapshot of the data in the database at a given instant in time.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schema:   instructor (ID, name, </a:t>
            </a:r>
            <a:r>
              <a:rPr lang="en-US" sz="1900" dirty="0" err="1"/>
              <a:t>dept_name</a:t>
            </a:r>
            <a:r>
              <a:rPr lang="en-US" sz="1900" dirty="0"/>
              <a:t>, salary)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Instance: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EE1BAF-284C-47AD-9669-0AEA1456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2F105CD-DA56-47CD-AC3E-1E5336DA0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6541477" y="2178149"/>
            <a:ext cx="5043069" cy="398232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EE68A1-CDC8-4A16-AC27-DF1BB5136E3E}"/>
              </a:ext>
            </a:extLst>
          </p:cNvPr>
          <p:cNvCxnSpPr/>
          <p:nvPr/>
        </p:nvCxnSpPr>
        <p:spPr>
          <a:xfrm>
            <a:off x="2827606" y="5430129"/>
            <a:ext cx="360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0616" y="2208627"/>
            <a:ext cx="5903741" cy="33319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Consider the schema for the </a:t>
            </a:r>
            <a:r>
              <a:rPr lang="en-US" sz="2200" i="1" dirty="0"/>
              <a:t>department</a:t>
            </a:r>
            <a:r>
              <a:rPr lang="en-US" sz="2200" dirty="0"/>
              <a:t> relation.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department (</a:t>
            </a:r>
            <a:r>
              <a:rPr lang="en-US" sz="2200" dirty="0" err="1"/>
              <a:t>dept_name</a:t>
            </a:r>
            <a:r>
              <a:rPr lang="en-US" sz="2200" dirty="0"/>
              <a:t>, building, budget)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 err="1"/>
              <a:t>Dept_name</a:t>
            </a:r>
            <a:r>
              <a:rPr lang="en-US" sz="2200" i="1" dirty="0"/>
              <a:t> </a:t>
            </a:r>
            <a:r>
              <a:rPr lang="en-US" sz="2200" dirty="0"/>
              <a:t>appears in both the </a:t>
            </a:r>
            <a:r>
              <a:rPr lang="en-US" sz="2200" i="1" dirty="0"/>
              <a:t>instructor</a:t>
            </a:r>
            <a:r>
              <a:rPr lang="en-US" sz="2200" dirty="0"/>
              <a:t> schema and </a:t>
            </a:r>
            <a:r>
              <a:rPr lang="en-US" sz="2200" i="1" dirty="0"/>
              <a:t>department</a:t>
            </a:r>
            <a:r>
              <a:rPr lang="en-US" sz="2200" dirty="0"/>
              <a:t> schema. This duplication is not coincidence.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EE1BAF-284C-47AD-9669-0AEA1456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C35F4-3F1B-4449-8C78-D3B3FC8C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66" y="2208627"/>
            <a:ext cx="4476246" cy="28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8230" y="1406772"/>
            <a:ext cx="10096500" cy="503623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values of the attributes values of a tuple must be such that they can </a:t>
            </a:r>
            <a:r>
              <a:rPr lang="en-US" sz="2200" i="1" dirty="0"/>
              <a:t>uniquely identify </a:t>
            </a:r>
            <a:r>
              <a:rPr lang="en-US" sz="2200" dirty="0"/>
              <a:t>the tuple. No two tuples in a relation are allowed to have exactly the same  value for all attributes.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superkey</a:t>
            </a:r>
            <a:r>
              <a:rPr lang="en-US" sz="2200" dirty="0"/>
              <a:t> is a set of one or more attributes that, taken collectively, allow us to identify uniquely a tuple in the relations.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Let </a:t>
            </a:r>
            <a:r>
              <a:rPr lang="en-US" sz="2200" i="1" dirty="0"/>
              <a:t>K </a:t>
            </a:r>
            <a:r>
              <a:rPr lang="en-US" altLang="en-US" sz="1800" i="1" dirty="0">
                <a:sym typeface="Symbol" panose="05050102010706020507" pitchFamily="18" charset="2"/>
              </a:rPr>
              <a:t></a:t>
            </a:r>
            <a:r>
              <a:rPr lang="en-US" sz="2200" i="1" dirty="0"/>
              <a:t> 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K</a:t>
            </a:r>
            <a:r>
              <a:rPr lang="en-US" sz="2200" dirty="0"/>
              <a:t> is a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superkey</a:t>
            </a:r>
            <a:r>
              <a:rPr lang="en-US" sz="2200" dirty="0"/>
              <a:t> of </a:t>
            </a:r>
            <a:r>
              <a:rPr lang="en-US" sz="2200" i="1" dirty="0"/>
              <a:t>R</a:t>
            </a:r>
            <a:r>
              <a:rPr lang="en-US" sz="2200" dirty="0"/>
              <a:t> if values for </a:t>
            </a:r>
            <a:r>
              <a:rPr lang="en-US" sz="2200" i="1" dirty="0"/>
              <a:t>K</a:t>
            </a:r>
            <a:r>
              <a:rPr lang="en-US" sz="2200" dirty="0"/>
              <a:t> are sufficient to identify a unique tuple of each possible relation </a:t>
            </a:r>
            <a:r>
              <a:rPr lang="en-US" sz="2200" i="1" dirty="0"/>
              <a:t>r(R)</a:t>
            </a:r>
            <a:r>
              <a:rPr lang="en-US" sz="2200" dirty="0"/>
              <a:t> </a:t>
            </a:r>
          </a:p>
          <a:p>
            <a:pPr marL="384048" lvl="2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dirty="0"/>
              <a:t>	Example:  {</a:t>
            </a:r>
            <a:r>
              <a:rPr lang="en-US" sz="1900" i="1" dirty="0"/>
              <a:t>ID</a:t>
            </a:r>
            <a:r>
              <a:rPr lang="en-US" sz="1900" dirty="0"/>
              <a:t>} and {</a:t>
            </a:r>
            <a:r>
              <a:rPr lang="en-US" sz="1900" dirty="0" err="1"/>
              <a:t>ID,name</a:t>
            </a:r>
            <a:r>
              <a:rPr lang="en-US" sz="1900" dirty="0"/>
              <a:t>} are both </a:t>
            </a:r>
            <a:r>
              <a:rPr lang="en-US" sz="1900" dirty="0" err="1"/>
              <a:t>superkeys</a:t>
            </a:r>
            <a:r>
              <a:rPr lang="en-US" sz="1900" dirty="0"/>
              <a:t> of </a:t>
            </a:r>
            <a:r>
              <a:rPr lang="en-US" sz="1900" i="1" dirty="0"/>
              <a:t>instructor</a:t>
            </a:r>
            <a:r>
              <a:rPr lang="en-US" sz="19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superkey</a:t>
            </a:r>
            <a:r>
              <a:rPr lang="en-US" sz="2200" dirty="0"/>
              <a:t> may contain extraneous attributes. Such minimal </a:t>
            </a:r>
            <a:r>
              <a:rPr lang="en-US" sz="2200" dirty="0" err="1"/>
              <a:t>superkeys</a:t>
            </a:r>
            <a:r>
              <a:rPr lang="en-US" sz="2200" dirty="0"/>
              <a:t> are called Candidate keys.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Superkey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is a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candidate key </a:t>
            </a:r>
            <a:r>
              <a:rPr lang="en-US" sz="2200" dirty="0"/>
              <a:t>if </a:t>
            </a:r>
            <a:r>
              <a:rPr lang="en-US" sz="2200" i="1" dirty="0"/>
              <a:t>K</a:t>
            </a:r>
            <a:r>
              <a:rPr lang="en-US" sz="2200" dirty="0"/>
              <a:t> is minimal </a:t>
            </a:r>
          </a:p>
          <a:p>
            <a:pPr marL="384048" lvl="2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dirty="0"/>
              <a:t>	Example:  {</a:t>
            </a:r>
            <a:r>
              <a:rPr lang="en-US" sz="1900" i="1" dirty="0"/>
              <a:t>ID</a:t>
            </a:r>
            <a:r>
              <a:rPr lang="en-US" sz="1900" dirty="0"/>
              <a:t>} is a candidate key for Instructor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34905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One of the candidate keys is selected to be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primary key</a:t>
            </a:r>
            <a:r>
              <a:rPr lang="en-US" sz="22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Primary keys are also referred to as primary key constraints.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Consider the </a:t>
            </a:r>
            <a:r>
              <a:rPr lang="en-US" sz="2200" i="1" dirty="0"/>
              <a:t>classroom</a:t>
            </a:r>
            <a:r>
              <a:rPr lang="en-US" sz="2200" dirty="0"/>
              <a:t> relation: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i="1" dirty="0"/>
              <a:t>Classroom( </a:t>
            </a:r>
            <a:r>
              <a:rPr lang="en-US" sz="2200" i="1" u="sng" dirty="0"/>
              <a:t>building</a:t>
            </a:r>
            <a:r>
              <a:rPr lang="en-US" sz="2200" i="1" dirty="0"/>
              <a:t>, </a:t>
            </a:r>
            <a:r>
              <a:rPr lang="en-US" sz="2200" i="1" u="sng" dirty="0" err="1"/>
              <a:t>room_number</a:t>
            </a:r>
            <a:r>
              <a:rPr lang="en-US" sz="2200" i="1" dirty="0"/>
              <a:t>, capacity)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i="1" dirty="0"/>
              <a:t>The primary key consists of two attributes.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i="1" dirty="0" err="1"/>
              <a:t>Time_slot</a:t>
            </a:r>
            <a:r>
              <a:rPr lang="en-US" sz="2200" i="1" dirty="0"/>
              <a:t>(</a:t>
            </a:r>
            <a:r>
              <a:rPr lang="en-US" sz="2200" i="1" dirty="0" err="1"/>
              <a:t>time_slot_id</a:t>
            </a:r>
            <a:r>
              <a:rPr lang="en-US" sz="2200" i="1" dirty="0"/>
              <a:t>, day, </a:t>
            </a:r>
            <a:r>
              <a:rPr lang="en-US" sz="2200" i="1" dirty="0" err="1"/>
              <a:t>start_time</a:t>
            </a:r>
            <a:r>
              <a:rPr lang="en-US" sz="2200" i="1" dirty="0"/>
              <a:t>, </a:t>
            </a:r>
            <a:r>
              <a:rPr lang="en-US" sz="2200" i="1" dirty="0" err="1"/>
              <a:t>end_time</a:t>
            </a:r>
            <a:r>
              <a:rPr lang="en-US" sz="2200" i="1" dirty="0"/>
              <a:t>)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i="1" dirty="0" err="1"/>
              <a:t>Time_slot_id</a:t>
            </a:r>
            <a:r>
              <a:rPr lang="en-US" sz="2200" i="1" dirty="0"/>
              <a:t> ‘A’ meet from 8:00 A.M. to 8:50 A.M on Mondays, Wednesdays, Fridays. 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i="1" dirty="0"/>
              <a:t>So the primary key consists of three attributes.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392704"/>
            <a:ext cx="10096500" cy="50362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Instructor(</a:t>
            </a:r>
            <a:r>
              <a:rPr lang="en-US" sz="2200" i="1" u="sng" dirty="0"/>
              <a:t>ID</a:t>
            </a:r>
            <a:r>
              <a:rPr lang="en-US" sz="2200" i="1" dirty="0"/>
              <a:t>, name, </a:t>
            </a:r>
            <a:r>
              <a:rPr lang="en-US" sz="2200" i="1" dirty="0" err="1"/>
              <a:t>dept_name</a:t>
            </a:r>
            <a:r>
              <a:rPr lang="en-US" sz="2200" i="1" dirty="0"/>
              <a:t>, salary)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Department(</a:t>
            </a:r>
            <a:r>
              <a:rPr lang="en-US" sz="2200" i="1" u="sng" dirty="0" err="1"/>
              <a:t>dept_name</a:t>
            </a:r>
            <a:r>
              <a:rPr lang="en-US" sz="2200" i="1" dirty="0"/>
              <a:t>, building, budget)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Consider the attribute </a:t>
            </a:r>
            <a:r>
              <a:rPr lang="en-US" sz="2200" i="1" dirty="0" err="1"/>
              <a:t>dept_name</a:t>
            </a:r>
            <a:r>
              <a:rPr lang="en-US" sz="2200" i="1" dirty="0"/>
              <a:t> </a:t>
            </a:r>
            <a:r>
              <a:rPr lang="en-US" sz="2200" dirty="0"/>
              <a:t>of instructor table and department table.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/>
              <a:t>tuple a</a:t>
            </a:r>
            <a:r>
              <a:rPr lang="en-US" sz="2200" dirty="0"/>
              <a:t> from the instructor relation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/>
              <a:t>tuple b</a:t>
            </a:r>
            <a:r>
              <a:rPr lang="en-US" sz="2200" dirty="0"/>
              <a:t> from the department relation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The value of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dept_name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 attribute of tuple a is the same as the value of the primary key,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dept_name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 of tuple b.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Foreign key </a:t>
            </a:r>
            <a:r>
              <a:rPr lang="en-US" sz="2200" dirty="0"/>
              <a:t>constraint: Value in one relation must appear in another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Attribute set A is called a foreign key from r1, referencing r2. The relation r1 is also called a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Referencing</a:t>
            </a:r>
            <a:r>
              <a:rPr lang="en-US" sz="2200" dirty="0"/>
              <a:t> relation of the foreign key constraint, and r2 is called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Referenced</a:t>
            </a:r>
            <a:r>
              <a:rPr lang="en-US" sz="2200" dirty="0"/>
              <a:t> relation.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Example: </a:t>
            </a:r>
            <a:r>
              <a:rPr lang="en-US" sz="1900" dirty="0" err="1"/>
              <a:t>dept_name</a:t>
            </a:r>
            <a:r>
              <a:rPr lang="en-US" sz="1900" dirty="0"/>
              <a:t> in instructor  is a foreign key from instructor referencing department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of University database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91174"/>
            <a:ext cx="10096500" cy="503623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Classroom (building, </a:t>
            </a:r>
            <a:r>
              <a:rPr lang="en-US" sz="2200" i="1" dirty="0" err="1"/>
              <a:t>room_number</a:t>
            </a:r>
            <a:r>
              <a:rPr lang="en-US" sz="2200" i="1" dirty="0"/>
              <a:t>, capacity)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Department(</a:t>
            </a:r>
            <a:r>
              <a:rPr lang="en-US" sz="2200" i="1" dirty="0" err="1"/>
              <a:t>dept_name</a:t>
            </a:r>
            <a:r>
              <a:rPr lang="en-US" sz="2200" i="1" dirty="0"/>
              <a:t>, building, budget)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Course(</a:t>
            </a:r>
            <a:r>
              <a:rPr lang="en-US" sz="2200" i="1" dirty="0" err="1"/>
              <a:t>course_id</a:t>
            </a:r>
            <a:r>
              <a:rPr lang="en-US" sz="2200" i="1" dirty="0"/>
              <a:t>, title, </a:t>
            </a:r>
            <a:r>
              <a:rPr lang="en-US" sz="2200" i="1" dirty="0" err="1"/>
              <a:t>dept_name</a:t>
            </a:r>
            <a:r>
              <a:rPr lang="en-US" sz="2200" i="1" dirty="0"/>
              <a:t>, credits)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Instructor(ID, name, </a:t>
            </a:r>
            <a:r>
              <a:rPr lang="en-US" sz="2200" i="1" dirty="0" err="1"/>
              <a:t>dept_name</a:t>
            </a:r>
            <a:r>
              <a:rPr lang="en-US" sz="2200" i="1" dirty="0"/>
              <a:t>, salary)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Section(</a:t>
            </a:r>
            <a:r>
              <a:rPr lang="en-US" sz="2200" i="1" dirty="0" err="1"/>
              <a:t>course_id</a:t>
            </a:r>
            <a:r>
              <a:rPr lang="en-US" sz="2200" i="1" dirty="0"/>
              <a:t>, </a:t>
            </a:r>
            <a:r>
              <a:rPr lang="en-US" sz="2200" i="1" dirty="0" err="1"/>
              <a:t>sec_id</a:t>
            </a:r>
            <a:r>
              <a:rPr lang="en-US" sz="2200" i="1" dirty="0"/>
              <a:t>, semester, year, building, </a:t>
            </a:r>
            <a:r>
              <a:rPr lang="en-US" sz="2200" i="1" dirty="0" err="1"/>
              <a:t>room_number</a:t>
            </a:r>
            <a:r>
              <a:rPr lang="en-US" sz="2200" i="1" dirty="0"/>
              <a:t>, </a:t>
            </a:r>
            <a:r>
              <a:rPr lang="en-US" sz="2200" i="1" dirty="0" err="1"/>
              <a:t>time_slot_id</a:t>
            </a:r>
            <a:r>
              <a:rPr lang="en-US" sz="2200" i="1" dirty="0"/>
              <a:t>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Teaches(ID, </a:t>
            </a:r>
            <a:r>
              <a:rPr lang="en-US" sz="2200" i="1" dirty="0" err="1"/>
              <a:t>course_id</a:t>
            </a:r>
            <a:r>
              <a:rPr lang="en-US" sz="2200" i="1" dirty="0"/>
              <a:t>, </a:t>
            </a:r>
            <a:r>
              <a:rPr lang="en-US" sz="2200" i="1" dirty="0" err="1"/>
              <a:t>sec_id</a:t>
            </a:r>
            <a:r>
              <a:rPr lang="en-US" sz="2200" i="1" dirty="0"/>
              <a:t>, semester, year)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 err="1"/>
              <a:t>Sutdent</a:t>
            </a:r>
            <a:r>
              <a:rPr lang="en-US" sz="2200" i="1" dirty="0"/>
              <a:t> (ID, name, </a:t>
            </a:r>
            <a:r>
              <a:rPr lang="en-US" sz="2200" i="1" dirty="0" err="1"/>
              <a:t>dept_name</a:t>
            </a:r>
            <a:r>
              <a:rPr lang="en-US" sz="2200" i="1" dirty="0"/>
              <a:t>, </a:t>
            </a:r>
            <a:r>
              <a:rPr lang="en-US" sz="2200" i="1" dirty="0" err="1"/>
              <a:t>tot_cred</a:t>
            </a:r>
            <a:r>
              <a:rPr lang="en-US" sz="2200" i="1" dirty="0"/>
              <a:t>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Takes(ID, </a:t>
            </a:r>
            <a:r>
              <a:rPr lang="en-US" sz="2200" i="1" dirty="0" err="1"/>
              <a:t>course_id</a:t>
            </a:r>
            <a:r>
              <a:rPr lang="en-US" sz="2200" i="1" dirty="0"/>
              <a:t>, </a:t>
            </a:r>
            <a:r>
              <a:rPr lang="en-US" sz="2200" i="1" dirty="0" err="1"/>
              <a:t>sec_id</a:t>
            </a:r>
            <a:r>
              <a:rPr lang="en-US" sz="2200" i="1" dirty="0"/>
              <a:t>, semester, year, grade)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Advisor(</a:t>
            </a:r>
            <a:r>
              <a:rPr lang="en-US" sz="2200" i="1" dirty="0" err="1"/>
              <a:t>s_ID</a:t>
            </a:r>
            <a:r>
              <a:rPr lang="en-US" sz="2200" i="1" dirty="0"/>
              <a:t>, </a:t>
            </a:r>
            <a:r>
              <a:rPr lang="en-US" sz="2200" i="1" dirty="0" err="1"/>
              <a:t>i_ID</a:t>
            </a:r>
            <a:r>
              <a:rPr lang="en-US" sz="2200" i="1" dirty="0"/>
              <a:t>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 err="1"/>
              <a:t>Time_slot</a:t>
            </a:r>
            <a:r>
              <a:rPr lang="en-US" sz="2200" i="1" dirty="0"/>
              <a:t>(</a:t>
            </a:r>
            <a:r>
              <a:rPr lang="en-US" sz="2200" i="1" dirty="0" err="1"/>
              <a:t>time_slot_id</a:t>
            </a:r>
            <a:r>
              <a:rPr lang="en-US" sz="2200" i="1" dirty="0"/>
              <a:t>, day, </a:t>
            </a:r>
            <a:r>
              <a:rPr lang="en-US" sz="2200" i="1" dirty="0" err="1"/>
              <a:t>start_time</a:t>
            </a:r>
            <a:r>
              <a:rPr lang="en-US" sz="2200" i="1" dirty="0"/>
              <a:t>, </a:t>
            </a:r>
            <a:r>
              <a:rPr lang="en-US" sz="2200" i="1" dirty="0" err="1"/>
              <a:t>end_time</a:t>
            </a:r>
            <a:r>
              <a:rPr lang="en-US" sz="2200" i="1" dirty="0"/>
              <a:t>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 err="1"/>
              <a:t>Prereq</a:t>
            </a:r>
            <a:r>
              <a:rPr lang="en-US" sz="2200" i="1" dirty="0"/>
              <a:t>(</a:t>
            </a:r>
            <a:r>
              <a:rPr lang="en-US" sz="2200" i="1" dirty="0" err="1"/>
              <a:t>course_id</a:t>
            </a:r>
            <a:r>
              <a:rPr lang="en-US" sz="2200" i="1" dirty="0"/>
              <a:t>, </a:t>
            </a:r>
            <a:r>
              <a:rPr lang="en-US" sz="2200" i="1" dirty="0" err="1"/>
              <a:t>prereq_id</a:t>
            </a:r>
            <a:r>
              <a:rPr lang="en-US" sz="2200" i="1" dirty="0"/>
              <a:t>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database schema, along with primary key and foreign key constraints, can be depicted by schema diagrams.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 for University Database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BFB2FD8-4D6D-4AAA-A076-6E6F8F34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0396" y="1792914"/>
            <a:ext cx="8131996" cy="4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21766"/>
            <a:ext cx="10096500" cy="5036234"/>
          </a:xfrm>
        </p:spPr>
        <p:txBody>
          <a:bodyPr>
            <a:norm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Figure shows the schema diagram for university organization. Each relation appears as a box, with the relation name at the top in blue and the attributes listed inside the box.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Primary key attributes are shown underlined.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Foreign key constraints appear as arrows for the foreign key attributes of the referencing relation to the primary key or the referenced relation.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Use two-headed arrow, instead of a single-headed arrow, to indicate a referential integrity constraint that is not a foreign-key constraints.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Figure, the line with two-headed arrow from </a:t>
            </a:r>
            <a:r>
              <a:rPr lang="en-US" sz="2200" i="1" dirty="0" err="1"/>
              <a:t>time_slot_id</a:t>
            </a:r>
            <a:r>
              <a:rPr lang="en-US" sz="2200" i="1" dirty="0"/>
              <a:t> </a:t>
            </a:r>
            <a:r>
              <a:rPr lang="en-US" sz="2200" dirty="0"/>
              <a:t>in the section relation to </a:t>
            </a:r>
            <a:r>
              <a:rPr lang="en-US" sz="2200" i="1" dirty="0" err="1"/>
              <a:t>time_slot_id</a:t>
            </a:r>
            <a:r>
              <a:rPr lang="en-US" sz="2200" i="1" dirty="0"/>
              <a:t> </a:t>
            </a:r>
            <a:r>
              <a:rPr lang="en-US" sz="2200" dirty="0"/>
              <a:t>in the </a:t>
            </a:r>
            <a:r>
              <a:rPr lang="en-US" sz="2200" i="1" dirty="0" err="1"/>
              <a:t>time_slot</a:t>
            </a:r>
            <a:r>
              <a:rPr lang="en-US" sz="2200" i="1" dirty="0"/>
              <a:t> </a:t>
            </a:r>
            <a:r>
              <a:rPr lang="en-US" sz="2200" dirty="0"/>
              <a:t>relation represents the referential integrity constraint from </a:t>
            </a:r>
            <a:r>
              <a:rPr lang="en-US" sz="2200" i="1" dirty="0" err="1"/>
              <a:t>section</a:t>
            </a:r>
            <a:r>
              <a:rPr lang="en-US" sz="2200" dirty="0" err="1"/>
              <a:t>.</a:t>
            </a:r>
            <a:r>
              <a:rPr lang="en-US" sz="2200" i="1" dirty="0" err="1"/>
              <a:t>time_slot_id</a:t>
            </a:r>
            <a:r>
              <a:rPr lang="en-US" sz="2200" i="1" dirty="0"/>
              <a:t> </a:t>
            </a:r>
            <a:r>
              <a:rPr lang="en-US" sz="2200" dirty="0"/>
              <a:t>to </a:t>
            </a:r>
            <a:r>
              <a:rPr lang="en-US" sz="2200" i="1" dirty="0" err="1"/>
              <a:t>time_slot.time_slot_id</a:t>
            </a:r>
            <a:r>
              <a:rPr lang="en-US" sz="22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Query Languages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920242"/>
            <a:ext cx="10096500" cy="4213274"/>
          </a:xfrm>
        </p:spPr>
        <p:txBody>
          <a:bodyPr>
            <a:norm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query language</a:t>
            </a:r>
            <a:r>
              <a:rPr lang="en-US" sz="2200" dirty="0"/>
              <a:t> is a language in which a user requests information from the database.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Query languages can be categorized as imperative, functional, or declarative.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an </a:t>
            </a:r>
            <a:r>
              <a:rPr lang="en-US" sz="2200" b="1" dirty="0"/>
              <a:t>imperative query language</a:t>
            </a:r>
            <a:r>
              <a:rPr lang="en-US" sz="2200" dirty="0"/>
              <a:t>, the user instructs the system to perform a specific sequence of operations on the database to compute the desired result.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a </a:t>
            </a:r>
            <a:r>
              <a:rPr lang="en-US" sz="2200" b="1" dirty="0"/>
              <a:t>functional query language</a:t>
            </a:r>
            <a:r>
              <a:rPr lang="en-US" sz="2200" dirty="0"/>
              <a:t>, the computation is expressed as the evaluation of functions that may operate on data in the database or on the results of other functions.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a </a:t>
            </a:r>
            <a:r>
              <a:rPr lang="en-US" sz="2200" b="1" dirty="0"/>
              <a:t>declarative query  language</a:t>
            </a:r>
            <a:r>
              <a:rPr lang="en-US" sz="2200" dirty="0"/>
              <a:t>, the user describes the desired information without giving a specific sequence of steps or function calls for obtaining that information.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751" y="1937685"/>
            <a:ext cx="7581771" cy="3994343"/>
          </a:xfrm>
        </p:spPr>
        <p:txBody>
          <a:bodyPr>
            <a:normAutofit/>
          </a:bodyPr>
          <a:lstStyle/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Structure of Relational Databases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Database Schema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Keys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Schema Diagrams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Relational Query Languages</a:t>
            </a:r>
          </a:p>
        </p:txBody>
      </p:sp>
    </p:spTree>
    <p:extLst>
      <p:ext uri="{BB962C8B-B14F-4D97-AF65-F5344CB8AC3E}">
        <p14:creationId xmlns:p14="http://schemas.microsoft.com/office/powerpoint/2010/main" val="8592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Query Languages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920242"/>
            <a:ext cx="10096500" cy="4213274"/>
          </a:xfrm>
        </p:spPr>
        <p:txBody>
          <a:bodyPr>
            <a:norm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“Pure” languages: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Relational algebra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Tuple relational calculus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Domain relational calculus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above 3 pure languages are equivalent in computing power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will concentrate in this chapter on relational algebra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Not Turing-machine equivalent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/>
              <a:t>Consists of 6 basic operations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7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61776"/>
            <a:ext cx="10058400" cy="4478866"/>
          </a:xfrm>
        </p:spPr>
        <p:txBody>
          <a:bodyPr>
            <a:normAutofit/>
          </a:bodyPr>
          <a:lstStyle/>
          <a:p>
            <a:pPr marL="224155" indent="-224155">
              <a:buFont typeface="Arial" panose="020B0604020202020204" pitchFamily="34" charset="0"/>
              <a:buChar char="•"/>
            </a:pPr>
            <a:r>
              <a:rPr lang="en-US"/>
              <a:t>The Relational Algebra </a:t>
            </a:r>
            <a:r>
              <a:rPr lang="en-US" sz="2400"/>
              <a:t>_ </a:t>
            </a:r>
            <a:r>
              <a:rPr lang="en-US" sz="2400" dirty="0"/>
              <a:t>will be explained.</a:t>
            </a:r>
            <a:endParaRPr lang="en-US" sz="2200" dirty="0"/>
          </a:p>
          <a:p>
            <a:pPr marL="635635" lvl="1" indent="-342900">
              <a:buSzPct val="50000"/>
              <a:buFont typeface="Courier New" panose="02070309020205020404" pitchFamily="49" charset="0"/>
              <a:buChar char="o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8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8"/>
    </mc:Choice>
    <mc:Fallback xmlns="">
      <p:transition spd="slow" advTm="13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61776"/>
            <a:ext cx="10058400" cy="828670"/>
          </a:xfrm>
        </p:spPr>
        <p:txBody>
          <a:bodyPr>
            <a:noAutofit/>
          </a:bodyPr>
          <a:lstStyle/>
          <a:p>
            <a:r>
              <a:rPr lang="en-AU" dirty="0">
                <a:ea typeface="ＭＳ Ｐゴシック" charset="0"/>
              </a:rPr>
              <a:t>Textbook</a:t>
            </a:r>
          </a:p>
          <a:p>
            <a:pPr marL="228600" lvl="1" indent="-2286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a typeface="ＭＳ Ｐゴシック" charset="0"/>
              </a:rPr>
              <a:t>Database System Concepts Seventh Edition, by Abraham </a:t>
            </a:r>
            <a:r>
              <a:rPr lang="en-GB" sz="2400" dirty="0" err="1">
                <a:ea typeface="ＭＳ Ｐゴシック" charset="0"/>
              </a:rPr>
              <a:t>Silberschatz</a:t>
            </a:r>
            <a:r>
              <a:rPr lang="en-GB" sz="2400" dirty="0">
                <a:ea typeface="ＭＳ Ｐゴシック" charset="0"/>
              </a:rPr>
              <a:t> Henry F. </a:t>
            </a:r>
            <a:r>
              <a:rPr lang="en-GB" sz="2400" dirty="0" err="1">
                <a:ea typeface="ＭＳ Ｐゴシック" charset="0"/>
              </a:rPr>
              <a:t>Korth</a:t>
            </a:r>
            <a:r>
              <a:rPr lang="en-GB" sz="2400" dirty="0">
                <a:ea typeface="ＭＳ Ｐゴシック" charset="0"/>
              </a:rPr>
              <a:t> and S. Sudarshan, 2020.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7402" y="5164667"/>
            <a:ext cx="10058400" cy="1099923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lvl="1" indent="-222250">
              <a:buClr>
                <a:srgbClr val="99CB38"/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prstClr val="black"/>
                </a:solidFill>
                <a:ea typeface="ＭＳ Ｐゴシック" charset="0"/>
              </a:rPr>
              <a:t>Content Creator:</a:t>
            </a:r>
          </a:p>
          <a:p>
            <a:pPr marL="568325" lvl="2" indent="-342900">
              <a:buClr>
                <a:srgbClr val="99CB38"/>
              </a:buClr>
            </a:pPr>
            <a:r>
              <a:rPr lang="en-AU" sz="1900" dirty="0">
                <a:solidFill>
                  <a:prstClr val="black"/>
                </a:solidFill>
                <a:ea typeface="ＭＳ Ｐゴシック" charset="0"/>
              </a:rPr>
              <a:t>Daw May Thu Kyaw, Lecturer, University of Computer Studies, Yangon</a:t>
            </a:r>
          </a:p>
          <a:p>
            <a:pPr marL="225425" lvl="2" indent="0">
              <a:buClr>
                <a:srgbClr val="99CB38"/>
              </a:buClr>
              <a:buNone/>
            </a:pPr>
            <a:endParaRPr lang="en-AU" sz="1900" dirty="0">
              <a:solidFill>
                <a:prstClr val="black"/>
              </a:solidFill>
              <a:ea typeface="ＭＳ Ｐゴシック" charset="0"/>
            </a:endParaRPr>
          </a:p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61FC6-B965-4F9C-A111-8A8FEAF2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906359"/>
            <a:ext cx="2079538" cy="2546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42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Relational Databases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0938" y="1941341"/>
            <a:ext cx="10070123" cy="3729697"/>
          </a:xfrm>
        </p:spPr>
        <p:txBody>
          <a:bodyPr>
            <a:normAutofit/>
          </a:bodyPr>
          <a:lstStyle/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relational database consists of a collection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each of which is assigned a unique name.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Instructor table which stores information about instructors.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tables has four column headers: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ID, name,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salary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row of this table records information about an instructor, consisting of the instructor’s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ID, name,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salary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instructor is identified by the value of the column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Instructor  Relation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8AC5C-5C40-432B-AC1F-0D873CA2FBAB}"/>
              </a:ext>
            </a:extLst>
          </p:cNvPr>
          <p:cNvGrpSpPr/>
          <p:nvPr/>
        </p:nvGrpSpPr>
        <p:grpSpPr>
          <a:xfrm>
            <a:off x="3545058" y="1725077"/>
            <a:ext cx="6567439" cy="4459819"/>
            <a:chOff x="1680369" y="1333500"/>
            <a:chExt cx="6814344" cy="4851396"/>
          </a:xfrm>
        </p:grpSpPr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D2F62BD1-D585-475A-9DEF-444DF4ADC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3" y="1333500"/>
              <a:ext cx="14541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attributes</a:t>
              </a:r>
            </a:p>
            <a:p>
              <a:pPr algn="ctr"/>
              <a:r>
                <a:rPr lang="en-US" altLang="en-US" sz="1800"/>
                <a:t>(or columns)</a:t>
              </a:r>
              <a:endParaRPr lang="en-US" altLang="en-US"/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B3C31AE1-240E-4DA7-B2D9-A7D55F9E8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8499" y="1565275"/>
              <a:ext cx="3927475" cy="350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7DEB8AB1-C35C-465B-AA20-B05372345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513" y="1546225"/>
              <a:ext cx="2557461" cy="369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521ADA8F-46DE-46E9-81AE-D4B162D8C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9775" y="1565275"/>
              <a:ext cx="1320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E0AA11F2-99CC-4EA6-9D00-A16F44481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175" y="2522538"/>
              <a:ext cx="1085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tuples</a:t>
              </a:r>
            </a:p>
            <a:p>
              <a:pPr algn="ctr"/>
              <a:r>
                <a:rPr lang="en-US" altLang="en-US" sz="1800"/>
                <a:t>(or rows)</a:t>
              </a:r>
              <a:endParaRPr lang="en-US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84B524EE-814A-4A67-B7B9-51CAE183A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2113" y="2487613"/>
              <a:ext cx="36988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7583D4E-0D37-4EEF-ADD3-7EDE360F7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9413" y="2706688"/>
              <a:ext cx="369887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20E5824C-8787-4A56-A4A9-465816AAF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8300" y="2717800"/>
              <a:ext cx="392113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ACB3B08-5446-4AEB-97B4-B3B372C66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9413" y="2727325"/>
              <a:ext cx="381000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B2CF35A-BB71-4842-9677-1F3DB64A2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3197"/>
            <a:stretch/>
          </p:blipFill>
          <p:spPr>
            <a:xfrm>
              <a:off x="1680369" y="1756896"/>
              <a:ext cx="5154612" cy="44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7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90448" y="1982372"/>
            <a:ext cx="3938955" cy="4262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Similarly, the course table stores information about courses, consisting of a </a:t>
            </a:r>
            <a:r>
              <a:rPr lang="en-US" sz="2200" dirty="0" err="1"/>
              <a:t>course_id</a:t>
            </a:r>
            <a:r>
              <a:rPr lang="en-US" sz="2200" dirty="0"/>
              <a:t>, title, </a:t>
            </a:r>
            <a:r>
              <a:rPr lang="en-US" sz="2200" dirty="0" err="1"/>
              <a:t>dept_name</a:t>
            </a:r>
            <a:r>
              <a:rPr lang="en-US" sz="2200" dirty="0"/>
              <a:t>, and credits, for each course.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Each course is identified by the value of the column </a:t>
            </a:r>
            <a:r>
              <a:rPr lang="en-US" sz="2200" dirty="0" err="1"/>
              <a:t>course_id</a:t>
            </a:r>
            <a:r>
              <a:rPr lang="en-US" sz="2200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F2D042-9352-45B8-92FB-8C00DDEE1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25323"/>
              </p:ext>
            </p:extLst>
          </p:nvPr>
        </p:nvGraphicFramePr>
        <p:xfrm>
          <a:off x="1654812" y="1725077"/>
          <a:ext cx="60960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072">
                  <a:extLst>
                    <a:ext uri="{9D8B030D-6E8A-4147-A177-3AD203B41FA5}">
                      <a16:colId xmlns:a16="http://schemas.microsoft.com/office/drawing/2014/main" val="1074174876"/>
                    </a:ext>
                  </a:extLst>
                </a:gridCol>
                <a:gridCol w="2434441">
                  <a:extLst>
                    <a:ext uri="{9D8B030D-6E8A-4147-A177-3AD203B41FA5}">
                      <a16:colId xmlns:a16="http://schemas.microsoft.com/office/drawing/2014/main" val="779113139"/>
                    </a:ext>
                  </a:extLst>
                </a:gridCol>
                <a:gridCol w="1674421">
                  <a:extLst>
                    <a:ext uri="{9D8B030D-6E8A-4147-A177-3AD203B41FA5}">
                      <a16:colId xmlns:a16="http://schemas.microsoft.com/office/drawing/2014/main" val="69423749"/>
                    </a:ext>
                  </a:extLst>
                </a:gridCol>
                <a:gridCol w="851066">
                  <a:extLst>
                    <a:ext uri="{9D8B030D-6E8A-4147-A177-3AD203B41FA5}">
                      <a16:colId xmlns:a16="http://schemas.microsoft.com/office/drawing/2014/main" val="741739048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Dept_name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07621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Intro. To Biology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0091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03385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Biology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Bilogy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33748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Intro. To 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Comp. Sci.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16398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Comp. Sci.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04255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Comp. Sci.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8368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Comp. Sci.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83532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System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Comp. Sci.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18928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EE-181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Intro. To Digital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Elec. Eng.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08330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FIN-201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 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9784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HIS-351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06229"/>
                  </a:ext>
                </a:extLst>
              </a:tr>
              <a:tr h="2513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MU-199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 Video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9542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CAEE1BAF-284C-47AD-9669-0AEA1456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Instructor  Relation</a:t>
            </a:r>
          </a:p>
        </p:txBody>
      </p:sp>
    </p:spTree>
    <p:extLst>
      <p:ext uri="{BB962C8B-B14F-4D97-AF65-F5344CB8AC3E}">
        <p14:creationId xmlns:p14="http://schemas.microsoft.com/office/powerpoint/2010/main" val="345899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0" y="2010508"/>
            <a:ext cx="5430129" cy="4262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The third table, </a:t>
            </a:r>
            <a:r>
              <a:rPr lang="en-US" sz="2200" dirty="0" err="1"/>
              <a:t>prereq</a:t>
            </a:r>
            <a:r>
              <a:rPr lang="en-US" sz="2200" dirty="0"/>
              <a:t>, which stores the prerequisite course for each course. The table has two columns, </a:t>
            </a:r>
            <a:r>
              <a:rPr lang="en-US" sz="2200" dirty="0" err="1"/>
              <a:t>course_id</a:t>
            </a:r>
            <a:r>
              <a:rPr lang="en-US" sz="2200" dirty="0"/>
              <a:t> and </a:t>
            </a:r>
            <a:r>
              <a:rPr lang="en-US" sz="2200" dirty="0" err="1"/>
              <a:t>prereq_id</a:t>
            </a:r>
            <a:r>
              <a:rPr lang="en-US" sz="2200" dirty="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Each row consists of a pair of course identifiers such that the second course is a prerequisite for the first course.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EE1BAF-284C-47AD-9669-0AEA1456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Instructor  Relation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E19990-BA07-4AC1-BBC7-E7DE5A17A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75584"/>
              </p:ext>
            </p:extLst>
          </p:nvPr>
        </p:nvGraphicFramePr>
        <p:xfrm>
          <a:off x="1822163" y="2254323"/>
          <a:ext cx="357051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464">
                  <a:extLst>
                    <a:ext uri="{9D8B030D-6E8A-4147-A177-3AD203B41FA5}">
                      <a16:colId xmlns:a16="http://schemas.microsoft.com/office/drawing/2014/main" val="1074174876"/>
                    </a:ext>
                  </a:extLst>
                </a:gridCol>
                <a:gridCol w="1805049">
                  <a:extLst>
                    <a:ext uri="{9D8B030D-6E8A-4147-A177-3AD203B41FA5}">
                      <a16:colId xmlns:a16="http://schemas.microsoft.com/office/drawing/2014/main" val="779113139"/>
                    </a:ext>
                  </a:extLst>
                </a:gridCol>
              </a:tblGrid>
              <a:tr h="2968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Prereq_id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07621"/>
                  </a:ext>
                </a:extLst>
              </a:tr>
              <a:tr h="296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0091"/>
                  </a:ext>
                </a:extLst>
              </a:tr>
              <a:tr h="296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03385"/>
                  </a:ext>
                </a:extLst>
              </a:tr>
              <a:tr h="296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33748"/>
                  </a:ext>
                </a:extLst>
              </a:tr>
              <a:tr h="3139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16398"/>
                  </a:ext>
                </a:extLst>
              </a:tr>
              <a:tr h="296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04255"/>
                  </a:ext>
                </a:extLst>
              </a:tr>
              <a:tr h="296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8368"/>
                  </a:ext>
                </a:extLst>
              </a:tr>
              <a:tr h="296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EE-181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8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1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Schema and Instance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9117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A1, A2, …, An are attributes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R = (A1, A2, …, An ) </a:t>
            </a:r>
            <a:r>
              <a:rPr lang="en-US" sz="2200" dirty="0"/>
              <a:t>is a relation schema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	Example: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	</a:t>
            </a:r>
            <a:r>
              <a:rPr lang="en-US" sz="2200" i="1" dirty="0"/>
              <a:t>     instructor  = (ID,  name, </a:t>
            </a:r>
            <a:r>
              <a:rPr lang="en-US" sz="2200" i="1" dirty="0" err="1"/>
              <a:t>dept_name</a:t>
            </a:r>
            <a:r>
              <a:rPr lang="en-US" sz="2200" i="1" dirty="0"/>
              <a:t>, salary)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relation instance </a:t>
            </a:r>
            <a:r>
              <a:rPr lang="en-US" sz="2200" i="1" dirty="0"/>
              <a:t>r</a:t>
            </a:r>
            <a:r>
              <a:rPr lang="en-US" sz="2200" dirty="0"/>
              <a:t> defined over schema </a:t>
            </a:r>
            <a:r>
              <a:rPr lang="en-US" sz="2200" i="1" dirty="0"/>
              <a:t>R</a:t>
            </a:r>
            <a:r>
              <a:rPr lang="en-US" sz="2200" dirty="0"/>
              <a:t> is denoted  by </a:t>
            </a:r>
            <a:r>
              <a:rPr lang="en-US" sz="2200" i="1" dirty="0"/>
              <a:t>r (R)</a:t>
            </a:r>
            <a:r>
              <a:rPr lang="en-US" sz="22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current values a relation are specified by a table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element 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sz="2200" dirty="0"/>
              <a:t>of relation 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2200" dirty="0"/>
              <a:t> is called a  </a:t>
            </a:r>
            <a:r>
              <a:rPr lang="en-US" sz="2200" i="1" dirty="0"/>
              <a:t>tuple</a:t>
            </a:r>
            <a:r>
              <a:rPr lang="en-US" sz="2200" dirty="0"/>
              <a:t> and is represented by a </a:t>
            </a:r>
            <a:r>
              <a:rPr lang="en-US" sz="2200" i="1" dirty="0"/>
              <a:t>row</a:t>
            </a:r>
            <a:r>
              <a:rPr lang="en-US" sz="2200" dirty="0"/>
              <a:t> in a table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The set of allowed values for each attribute is called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domain</a:t>
            </a:r>
            <a:r>
              <a:rPr lang="en-US" sz="2200" dirty="0"/>
              <a:t> of the attribute.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domain of </a:t>
            </a:r>
            <a:r>
              <a:rPr lang="en-US" sz="2200" i="1" dirty="0"/>
              <a:t>salary</a:t>
            </a:r>
            <a:r>
              <a:rPr lang="en-US" sz="2200" dirty="0"/>
              <a:t> attribute of the </a:t>
            </a:r>
            <a:r>
              <a:rPr lang="en-US" sz="2200" i="1" dirty="0"/>
              <a:t>instructor</a:t>
            </a:r>
            <a:r>
              <a:rPr lang="en-US" sz="2200" dirty="0"/>
              <a:t> relation is the set of possible salary values, while the domain of the </a:t>
            </a:r>
            <a:r>
              <a:rPr lang="en-US" sz="2200" i="1" dirty="0"/>
              <a:t>name</a:t>
            </a:r>
            <a:r>
              <a:rPr lang="en-US" sz="2200" dirty="0"/>
              <a:t> attribute of the </a:t>
            </a:r>
            <a:r>
              <a:rPr lang="en-US" sz="2200" i="1" dirty="0"/>
              <a:t>instructor</a:t>
            </a:r>
            <a:r>
              <a:rPr lang="en-US" sz="2200" dirty="0"/>
              <a:t> relation is the set of possible  instructor names.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Attribute values are (normally) required to be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atomic</a:t>
            </a:r>
            <a:r>
              <a:rPr lang="en-US" sz="2200" dirty="0"/>
              <a:t>; that is, indivisible units.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special value </a:t>
            </a:r>
            <a:r>
              <a:rPr lang="en-US" sz="2200" b="1" i="1" dirty="0"/>
              <a:t>null</a:t>
            </a:r>
            <a:r>
              <a:rPr lang="en-US" sz="2200" dirty="0"/>
              <a:t>  is a member of every domain. Indicated that the value is “unknown”.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null value causes complications in the definition of many operations.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81578F7-049E-4B45-83BA-DEC5A415D460}"/>
  <p:tag name="GENSWF_ADVANCE_TIME" val="5.000"/>
  <p:tag name="TIMING" val="|0.00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Retrospect">
  <a:themeElements>
    <a:clrScheme name="Custom 3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B0F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1626</Words>
  <Application>Microsoft Office PowerPoint</Application>
  <PresentationFormat>Widescreen</PresentationFormat>
  <Paragraphs>259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Retrospect</vt:lpstr>
      <vt:lpstr>PowerPoint Presentation</vt:lpstr>
      <vt:lpstr> Outlines</vt:lpstr>
      <vt:lpstr>Resources</vt:lpstr>
      <vt:lpstr>Structure of Relational Databases</vt:lpstr>
      <vt:lpstr>Example of a Instructor  Relation</vt:lpstr>
      <vt:lpstr>Example of a Instructor  Relation</vt:lpstr>
      <vt:lpstr>Example of a Instructor  Relation</vt:lpstr>
      <vt:lpstr>Relation Schema and Instance</vt:lpstr>
      <vt:lpstr>Attributes</vt:lpstr>
      <vt:lpstr>Relations are Unordered</vt:lpstr>
      <vt:lpstr>Database Schema</vt:lpstr>
      <vt:lpstr>Database Schema</vt:lpstr>
      <vt:lpstr>Keys</vt:lpstr>
      <vt:lpstr>Primary Keys</vt:lpstr>
      <vt:lpstr>Foreign Keys</vt:lpstr>
      <vt:lpstr>Schema of University database</vt:lpstr>
      <vt:lpstr>Schema Diagram for University Database</vt:lpstr>
      <vt:lpstr>Schema diagram</vt:lpstr>
      <vt:lpstr>Relational Query Languages</vt:lpstr>
      <vt:lpstr>Relational Query Languages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Windows User</dc:creator>
  <cp:lastModifiedBy>May Thu Kyaw</cp:lastModifiedBy>
  <cp:revision>132</cp:revision>
  <dcterms:created xsi:type="dcterms:W3CDTF">2021-01-03T09:52:30Z</dcterms:created>
  <dcterms:modified xsi:type="dcterms:W3CDTF">2022-01-07T04:23:20Z</dcterms:modified>
</cp:coreProperties>
</file>