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41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833F1-5FD3-483F-9342-18B80DDADA9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EF02B-C7DD-4FF5-AF88-D6FA784C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2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DB4E-E5D0-413F-9C13-6D1F3657A1D0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9E64-840C-4597-9182-F72BB517518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DB4E-E5D0-413F-9C13-6D1F3657A1D0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9E64-840C-4597-9182-F72BB51751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DB4E-E5D0-413F-9C13-6D1F3657A1D0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9E64-840C-4597-9182-F72BB51751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DB4E-E5D0-413F-9C13-6D1F3657A1D0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9E64-840C-4597-9182-F72BB51751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DB4E-E5D0-413F-9C13-6D1F3657A1D0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9E64-840C-4597-9182-F72BB517518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DB4E-E5D0-413F-9C13-6D1F3657A1D0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9E64-840C-4597-9182-F72BB51751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DB4E-E5D0-413F-9C13-6D1F3657A1D0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9E64-840C-4597-9182-F72BB51751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DB4E-E5D0-413F-9C13-6D1F3657A1D0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9E64-840C-4597-9182-F72BB51751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DB4E-E5D0-413F-9C13-6D1F3657A1D0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9E64-840C-4597-9182-F72BB51751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E39DB4E-E5D0-413F-9C13-6D1F3657A1D0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79E64-840C-4597-9182-F72BB51751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DB4E-E5D0-413F-9C13-6D1F3657A1D0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9E64-840C-4597-9182-F72BB51751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39DB4E-E5D0-413F-9C13-6D1F3657A1D0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479E64-840C-4597-9182-F72BB517518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757" y="4355192"/>
            <a:ext cx="5637343" cy="98188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5624" y="4615444"/>
            <a:ext cx="1515397" cy="1443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43" y="4793994"/>
            <a:ext cx="1086158" cy="108615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817685" y="1981084"/>
            <a:ext cx="7843305" cy="162991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IS-201 - Database</a:t>
            </a: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 – Intermediate</a:t>
            </a:r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Part(1) of (4): Join Expressions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with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Clause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997512" cy="41755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the danger of equating attributes erroneously, we can use the “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construct that allows us to specify exactly which columns should be equated.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example</a:t>
            </a:r>
            <a:endParaRPr 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b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	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alt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GB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GB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4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Condition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allows a general predicate over the relations being  joined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predicate is written like a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clause predicate except for the use of the keyword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Query example</a:t>
            </a:r>
            <a:endParaRPr 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None/>
              <a:defRPr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select *</a:t>
            </a:r>
            <a:b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takes_ID</a:t>
            </a:r>
            <a:endParaRPr 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condition above specifies that a tuple from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matches a tuple from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their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are equal.</a:t>
            </a:r>
          </a:p>
          <a:p>
            <a:pPr>
              <a:lnSpc>
                <a:spcPct val="100000"/>
              </a:lnSpc>
              <a:buClrTx/>
              <a:defRPr/>
            </a:pPr>
            <a:endParaRPr 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5760"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4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Condition(Cont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 to:</a:t>
            </a:r>
          </a:p>
          <a:p>
            <a:pPr>
              <a:buClrTx/>
              <a:buNone/>
              <a:defRPr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select *</a:t>
            </a:r>
            <a:b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, takes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 </a:t>
            </a:r>
            <a:r>
              <a:rPr 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takes_ID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condition allows a general predicate over the relations being joined.  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predicate is written like a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clause predicate except for the use of the keyword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6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Condition (Cont.)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example</a:t>
            </a:r>
            <a:endParaRPr 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None/>
              <a:defRPr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  <a:b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takes_ID</a:t>
            </a:r>
            <a:endParaRPr 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condition above specifies that a tuple from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matches a tuple from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their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are equal.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 to:</a:t>
            </a:r>
          </a:p>
          <a:p>
            <a:pPr>
              <a:lnSpc>
                <a:spcPct val="100000"/>
              </a:lnSpc>
              <a:buClrTx/>
              <a:buNone/>
              <a:defRPr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select *</a:t>
            </a:r>
            <a:b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, takes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 </a:t>
            </a:r>
            <a:r>
              <a:rPr 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takes_ID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5760">
              <a:lnSpc>
                <a:spcPct val="100000"/>
              </a:lnSpc>
              <a:buClrTx/>
            </a:pPr>
            <a:endParaRPr 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5760">
              <a:lnSpc>
                <a:spcPct val="100000"/>
              </a:lnSpc>
              <a:buClrTx/>
            </a:pPr>
            <a:endParaRPr 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5760"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8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Join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extension of the join operation that avoids loss of information.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Computes the join and then adds tuples form one relation that does not match tuples in the other relation to the result of the join. 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Three forms of outer join: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outer join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outer join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8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Join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00808"/>
            <a:ext cx="7543800" cy="4608512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Relation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  <a:p>
            <a:pPr>
              <a:buClrTx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Relation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Observe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</a:p>
          <a:p>
            <a:pPr>
              <a:buClrTx/>
              <a:buNone/>
            </a:pP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course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missing CS-437</a:t>
            </a:r>
          </a:p>
          <a:p>
            <a:pPr>
              <a:buClrTx/>
              <a:buNone/>
            </a:pP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missing CS-315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6" y="1916838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67559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31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course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left outer join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algebra:  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⟕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92896"/>
            <a:ext cx="5316318" cy="12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2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Outer Join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right outer join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 relational algebra:  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⟖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GB" sz="22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9" y="2502603"/>
            <a:ext cx="5444073" cy="12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96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Outer Join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43800" cy="4023360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course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outer join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</a:t>
            </a: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algebra:  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⟗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</a:t>
            </a: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35" y="2388930"/>
            <a:ext cx="5046366" cy="13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8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Joined Types and Conditions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63586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Join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 two relations and return as a result another relation.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These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operations are typically used as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expressions in the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Join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defines which tuples in the two relations match.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Join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defines how tuples in each relation that do not match any tuple in the other relation (based on the join condition) are treated.</a:t>
            </a: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</a:endParaRPr>
          </a:p>
        </p:txBody>
      </p:sp>
      <p:pic>
        <p:nvPicPr>
          <p:cNvPr id="4" name="Picture 2" descr="C:\Users\as668\Desktop\4_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953000"/>
            <a:ext cx="4840315" cy="1366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876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Joined Relations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319570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Join operations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take two relations and return as a result another      relation.</a:t>
            </a:r>
          </a:p>
          <a:p>
            <a:pPr algn="just">
              <a:buClr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A join operation is a Cartesian product which requires that tuples in the two relations match (under some condition). It also specifies the attributes that are present in the result of the join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The join operations are typically used as subquery expressions in the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from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clause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 Three types of joins: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Natural join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Inner join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Outer join</a:t>
            </a:r>
          </a:p>
          <a:p>
            <a:endParaRPr lang="en-GB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200" dirty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200" dirty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       </a:t>
            </a:r>
          </a:p>
          <a:p>
            <a:pPr lvl="1">
              <a:buFont typeface="Monotype Sorts" charset="2"/>
              <a:buNone/>
            </a:pPr>
            <a:endParaRPr lang="en-US" altLang="en-US" sz="2200" dirty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lvl="1">
              <a:buFont typeface="Monotype Sorts" charset="2"/>
              <a:buNone/>
            </a:pPr>
            <a:endParaRPr lang="en-US" altLang="en-US" sz="2200" dirty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endParaRPr lang="en-US" altLang="en-US" sz="2200" dirty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endParaRPr lang="en-GB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22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Joined Relations – Examples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319570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course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right outer join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</a:t>
            </a: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course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outer join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65" y="2442013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265" y="4653136"/>
            <a:ext cx="4464092" cy="12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Joined Relations – Examples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63586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course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course.course_id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prereq.course_id</a:t>
            </a: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What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difference between the above, and a natural join?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course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course.course_id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prereq.course_id</a:t>
            </a: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40" y="2780928"/>
            <a:ext cx="5524216" cy="828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757" y="5229200"/>
            <a:ext cx="5483156" cy="10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38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Joined Relations – Examples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391578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course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outer join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</a:t>
            </a:r>
            <a:endParaRPr lang="en-US" alt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course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outer join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86" y="2492896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77" y="4725150"/>
            <a:ext cx="4531990" cy="130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9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in SQL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Natural join matches tuples with the same values for all common attributes, and retains only one copy of each common column.</a:t>
            </a:r>
          </a:p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List the names of instructors along with the course ID of the</a:t>
            </a:r>
          </a:p>
          <a:p>
            <a:pPr marL="292608" lvl="1" indent="0">
              <a:lnSpc>
                <a:spcPct val="110000"/>
              </a:lnSpc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      courses that they taught</a:t>
            </a:r>
          </a:p>
          <a:p>
            <a:pPr marL="384048" lvl="2" indent="0">
              <a:lnSpc>
                <a:spcPct val="110000"/>
              </a:lnSpc>
              <a:buClr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	select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,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course_id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from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students, takes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where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student.ID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=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takes.ID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10000"/>
              </a:lnSpc>
              <a:buClrTx/>
              <a:buFont typeface="Monotype Sorts" charset="2"/>
              <a:buNone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5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in SQL(Cont.)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Same query in SQL with “natural join” construct</a:t>
            </a:r>
          </a:p>
          <a:p>
            <a:pPr marL="201168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select 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name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,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course_id</a:t>
            </a:r>
            <a:endParaRPr lang="en-US" altLang="en-US" sz="22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from 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student </a:t>
            </a:r>
            <a:r>
              <a:rPr lang="en-US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natural join 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takes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The </a:t>
            </a:r>
            <a:r>
              <a:rPr lang="en-US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from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clause can have multiple relations combined using  natural join: 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	select 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A</a:t>
            </a:r>
            <a:r>
              <a:rPr lang="en-US" altLang="en-US" sz="22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1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, A</a:t>
            </a:r>
            <a:r>
              <a:rPr lang="en-US" altLang="en-US" sz="22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2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, … A</a:t>
            </a:r>
            <a:r>
              <a:rPr lang="en-US" altLang="en-US" sz="22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n</a:t>
            </a:r>
            <a:b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from 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r</a:t>
            </a:r>
            <a:r>
              <a:rPr lang="en-US" altLang="en-US" sz="22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1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 </a:t>
            </a:r>
            <a:r>
              <a:rPr lang="en-US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natural join 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r</a:t>
            </a:r>
            <a:r>
              <a:rPr lang="en-US" altLang="en-US" sz="22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2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natural join </a:t>
            </a:r>
            <a:r>
              <a:rPr lang="en-US" alt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.. </a:t>
            </a:r>
            <a:r>
              <a:rPr lang="en-US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natural join </a:t>
            </a:r>
            <a:r>
              <a:rPr lang="en-US" alt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r</a:t>
            </a:r>
            <a:r>
              <a:rPr lang="en-US" altLang="en-US" sz="22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n</a:t>
            </a:r>
            <a:b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where  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P 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1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Relation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5" descr="W:\db-book\db7\slide-dir\Tables-Figures\EPS-PDF-JPG-dir\tables\stud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14156" y="1916832"/>
            <a:ext cx="4772255" cy="4248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00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Relation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 descr="C:\Users\as668\Desktop\Judi-Done\4_0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39752" y="1772816"/>
            <a:ext cx="3723398" cy="44791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547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natural join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C:\Users\as668\Desktop\Judi-Done\4_0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3728" y="1805010"/>
            <a:ext cx="5421321" cy="450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271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Dangerous in Natural Join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635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Beware of unrelated attributes with same name which get equated incorrectly 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 -- List the names of students instructors along with the titles of courses that they have taken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Correct version</a:t>
            </a:r>
          </a:p>
          <a:p>
            <a:pPr lvl="1">
              <a:lnSpc>
                <a:spcPct val="150000"/>
              </a:lnSpc>
              <a:buClrTx/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select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b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b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50000"/>
              </a:lnSpc>
              <a:buClrTx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Tx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</a:pPr>
            <a:endParaRPr lang="en-GB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8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Dangerous in Natural Join(Cont.)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8016240" cy="40233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 version</a:t>
            </a:r>
          </a:p>
          <a:p>
            <a:pPr lvl="2">
              <a:lnSpc>
                <a:spcPct val="150000"/>
              </a:lnSpc>
              <a:buClrTx/>
              <a:buFont typeface="Webdings" pitchFamily="18" charset="2"/>
              <a:buNone/>
              <a:defRPr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select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b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lnSpc>
                <a:spcPct val="150000"/>
              </a:lnSpc>
              <a:buClrTx/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query omits all (student name, course title) pairs where       the student takes a course in a department other than the student's own department. </a:t>
            </a:r>
          </a:p>
          <a:p>
            <a:pPr lvl="2">
              <a:lnSpc>
                <a:spcPct val="150000"/>
              </a:lnSpc>
              <a:buClrTx/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correct  version (above), correctly outputs such pairs.</a:t>
            </a:r>
          </a:p>
          <a:p>
            <a:pPr>
              <a:lnSpc>
                <a:spcPct val="150000"/>
              </a:lnSpc>
              <a:buClrTx/>
            </a:pPr>
            <a:endParaRPr lang="en-GB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09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heme/theme1.xml><?xml version="1.0" encoding="utf-8"?>
<a:theme xmlns:a="http://schemas.openxmlformats.org/drawingml/2006/main" name="Theme1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984</Words>
  <Application>Microsoft Office PowerPoint</Application>
  <PresentationFormat>On-screen Show (4:3)</PresentationFormat>
  <Paragraphs>151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Monotype Sorts</vt:lpstr>
      <vt:lpstr>Arial</vt:lpstr>
      <vt:lpstr>Calibri</vt:lpstr>
      <vt:lpstr>Calibri Light</vt:lpstr>
      <vt:lpstr>Courier New</vt:lpstr>
      <vt:lpstr>Times New Roman</vt:lpstr>
      <vt:lpstr>Webdings</vt:lpstr>
      <vt:lpstr>Wingdings</vt:lpstr>
      <vt:lpstr>Theme1</vt:lpstr>
      <vt:lpstr>PowerPoint Presentation</vt:lpstr>
      <vt:lpstr>Joined Relations</vt:lpstr>
      <vt:lpstr>Natural Join in SQL</vt:lpstr>
      <vt:lpstr>Natural Join in SQL(Cont.)</vt:lpstr>
      <vt:lpstr>Student Relation</vt:lpstr>
      <vt:lpstr>Takes Relation</vt:lpstr>
      <vt:lpstr>student natural join takes</vt:lpstr>
      <vt:lpstr>Dangerous in Natural Join</vt:lpstr>
      <vt:lpstr>Dangerous in Natural Join(Cont.)</vt:lpstr>
      <vt:lpstr>Natural Join with Using Clause</vt:lpstr>
      <vt:lpstr>Join Condition</vt:lpstr>
      <vt:lpstr>Join Condition(Cont.)</vt:lpstr>
      <vt:lpstr>Join Condition (Cont.)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: Intermediate SQL          (Part I)</dc:title>
  <dc:creator>Windows User</dc:creator>
  <cp:lastModifiedBy>May Thu Kyaw</cp:lastModifiedBy>
  <cp:revision>71</cp:revision>
  <dcterms:created xsi:type="dcterms:W3CDTF">2022-01-12T04:23:18Z</dcterms:created>
  <dcterms:modified xsi:type="dcterms:W3CDTF">2022-01-17T03:14:50Z</dcterms:modified>
</cp:coreProperties>
</file>