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22"/>
  </p:notesMasterIdLst>
  <p:sldIdLst>
    <p:sldId id="411" r:id="rId5"/>
    <p:sldId id="346" r:id="rId6"/>
    <p:sldId id="362" r:id="rId7"/>
    <p:sldId id="363" r:id="rId8"/>
    <p:sldId id="364" r:id="rId9"/>
    <p:sldId id="366" r:id="rId10"/>
    <p:sldId id="365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E00"/>
    <a:srgbClr val="33CCFF"/>
    <a:srgbClr val="66CCFF"/>
    <a:srgbClr val="51B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026" autoAdjust="0"/>
    <p:restoredTop sz="78483" autoAdjust="0"/>
  </p:normalViewPr>
  <p:slideViewPr>
    <p:cSldViewPr snapToGrid="0">
      <p:cViewPr varScale="1">
        <p:scale>
          <a:sx n="73" d="100"/>
          <a:sy n="73" d="100"/>
        </p:scale>
        <p:origin x="4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B6196-844D-4652-BD38-9957D8204800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3762-02FB-447C-B5C9-67F606E57B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 Unicode MS" panose="020B060402020202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D3762-02FB-447C-B5C9-67F606E57B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898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D3762-02FB-447C-B5C9-67F606E57B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61F5-2D8D-4BD8-B0AF-043FF5D7CBC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2E92-7342-460C-8F87-233946A6AB50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6DE6-A19D-4D0E-9B95-04D9F80B65E3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AD0A9-4EAA-44F7-BB52-83036E9C1C86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E97ED-A528-4330-A790-3F443AB0834C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1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08B2-F5E5-4C46-890E-88919D5EE57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3B21-C0F7-4B67-9902-81245467B8F4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A561-63EC-44D0-BD47-D0AF602056AC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2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3B14-A7E4-4E18-B526-8A69C1253695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6665D7-C11C-4527-9164-2B40AD9CBF22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1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3C86-5455-425C-9C82-90AEC115B042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5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296E2A-DA2D-4C4B-98A3-176CF47EE4E7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0C2E8CC-3134-46CA-8FE1-0CFECDC18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8662F3-B44F-4968-8F5B-0874EE49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342" y="4663922"/>
            <a:ext cx="7516457" cy="130917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DAW MAY THU KYAW</a:t>
            </a:r>
          </a:p>
          <a:p>
            <a:r>
              <a:rPr lang="en-US" dirty="0">
                <a:latin typeface="Times New Roman" panose="02020603050405020304" pitchFamily="18" charset="0"/>
              </a:rPr>
              <a:t>LECTURER</a:t>
            </a:r>
          </a:p>
          <a:p>
            <a:r>
              <a:rPr lang="en-US" dirty="0">
                <a:latin typeface="Times New Roman" panose="02020603050405020304" pitchFamily="18" charset="0"/>
              </a:rPr>
              <a:t>Faculty of Information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27458" y="4350773"/>
            <a:ext cx="2020529" cy="192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C34435-936E-4192-A08D-5EF6E7F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616" y="4588839"/>
            <a:ext cx="1448211" cy="14482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67C54C8-C27F-4F8F-A4BD-6298343C4832}"/>
              </a:ext>
            </a:extLst>
          </p:cNvPr>
          <p:cNvSpPr>
            <a:spLocks noGrp="1"/>
          </p:cNvSpPr>
          <p:nvPr/>
        </p:nvSpPr>
        <p:spPr>
          <a:xfrm>
            <a:off x="1090246" y="1498446"/>
            <a:ext cx="10457740" cy="2173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IS-201 - Database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 – Introduction 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SQL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Part(2) of (4)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35B78A-2FB3-4D51-BB6B-8FBBE0BC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798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Rename Operation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719073"/>
            <a:ext cx="986245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SQL allows renaming relations and attributes using the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old-name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new-name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the names of all instructors who have a higher salary than 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select distinct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T.name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T, instructor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T.salary &gt; S.salary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S.dept_name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Keyword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optional and may be omitted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 ≡ instructor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1293A-3AD4-49E6-A60F-0D82FEB0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Operations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89760"/>
            <a:ext cx="986245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SQL includes a string-matching operator for comparisons on character strings.  The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operator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like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uses patterns that are described using two special characters:</a:t>
            </a:r>
          </a:p>
          <a:p>
            <a:pPr lvl="1">
              <a:buFont typeface="Arial" pitchFamily="34" charset="0"/>
              <a:buChar char="•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percent ( % ).  The % character matches any substring.</a:t>
            </a:r>
          </a:p>
          <a:p>
            <a:pPr lvl="1">
              <a:buFont typeface="Arial" pitchFamily="34" charset="0"/>
              <a:buChar char="•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underscore ( _ ).  The _ character matches any character.</a:t>
            </a:r>
          </a:p>
          <a:p>
            <a:pPr>
              <a:buFont typeface="Wingdings" pitchFamily="2" charset="2"/>
              <a:buChar char="§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the names of all instructors whose name includes the substring “dar”.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le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en-US" sz="2200" b="1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like '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%dar%' 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DBB7C5-69D9-4092-A4E9-E954CB57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String Operations(cont.)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89760"/>
            <a:ext cx="98624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Patterns are case sensitive. </a:t>
            </a:r>
          </a:p>
          <a:p>
            <a:pPr>
              <a:buFont typeface="Wingdings" pitchFamily="2" charset="2"/>
              <a:buChar char="§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Pattern matching examples:</a:t>
            </a:r>
          </a:p>
          <a:p>
            <a:pPr lvl="1">
              <a:buFont typeface="Arial" pitchFamily="34" charset="0"/>
              <a:buChar char="•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'Intro%' matches any string beginning with “Intro”.</a:t>
            </a:r>
          </a:p>
          <a:p>
            <a:pPr lvl="1">
              <a:buFont typeface="Arial" pitchFamily="34" charset="0"/>
              <a:buChar char="•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'%Comp%' matches any string containing “Comp” as a substring.</a:t>
            </a:r>
          </a:p>
          <a:p>
            <a:pPr lvl="1">
              <a:buFont typeface="Arial" pitchFamily="34" charset="0"/>
              <a:buChar char="•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'_ _ _' matches any string of exactly three characters.</a:t>
            </a:r>
          </a:p>
          <a:p>
            <a:pPr lvl="1">
              <a:buFont typeface="Arial" pitchFamily="34" charset="0"/>
              <a:buChar char="•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'_ _ _ %' matches any string of at least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SQL supports a variety of string operations such as</a:t>
            </a:r>
          </a:p>
          <a:p>
            <a:pPr lvl="1">
              <a:buFont typeface="Arial" pitchFamily="34" charset="0"/>
              <a:buChar char="•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Concatenation (using “||”)</a:t>
            </a:r>
          </a:p>
          <a:p>
            <a:pPr lvl="1">
              <a:buFont typeface="Arial" pitchFamily="34" charset="0"/>
              <a:buChar char="•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Converting from upper to lower case (and vice versa)</a:t>
            </a:r>
          </a:p>
          <a:p>
            <a:pPr lvl="1">
              <a:buFont typeface="Arial" pitchFamily="34" charset="0"/>
              <a:buChar char="•"/>
              <a:tabLst>
                <a:tab pos="1889125" algn="l"/>
                <a:tab pos="2403475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Finding string length, extracting substrings, etc.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35628A-D82F-43A9-B6E2-40A311B3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Ordering the Display of Tuples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89760"/>
            <a:ext cx="98624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9064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List in alphabetic order the names of all instructors </a:t>
            </a:r>
          </a:p>
          <a:p>
            <a:pPr>
              <a:tabLst>
                <a:tab pos="9064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distinct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 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order by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9064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We may specify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descending order or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asc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ascending order, for each    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order by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</a:t>
            </a:r>
          </a:p>
          <a:p>
            <a:pPr>
              <a:buFont typeface="Wingdings" pitchFamily="2" charset="2"/>
              <a:buChar char="§"/>
              <a:tabLst>
                <a:tab pos="9064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order by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dept_name, name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62BEE-BC3D-49BB-AC91-A5E381F7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Clause Predicates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89760"/>
            <a:ext cx="98624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SQL includes a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comparison operator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Example:  Find the names of all instructors with salary between $90,000 and $100,000</a:t>
            </a:r>
          </a:p>
          <a:p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(that is,  $90,000 and  $100,000)</a:t>
            </a:r>
          </a:p>
          <a:p>
            <a:pPr lvl="1"/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select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name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90000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100000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Tuple comparison</a:t>
            </a:r>
          </a:p>
          <a:p>
            <a:pPr lvl="1"/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select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course_id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teaches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teaches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'Biology');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3E3C48-49CE-4D43-AA30-CD9CD75F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Operations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89760"/>
            <a:ext cx="98624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operations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union, intersect,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except 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Each of the above operations automatically eliminates duplicates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To retain all duplicates use the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union all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intersect all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except all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.</a:t>
            </a:r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01F4BA-276C-470F-9A9A-B935FF09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Operations 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89760"/>
            <a:ext cx="98624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Find courses that ran in Fall 2017 or in Spring 2018</a:t>
            </a:r>
          </a:p>
          <a:p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course_id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sem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'Fall'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year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2017)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union</a:t>
            </a:r>
            <a:br>
              <a:rPr lang="en-US" altLang="en-US" sz="2200" b="1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course_id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sem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'Spring'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year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2018)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Find courses that ran in Fall 2017 and in Spring 2018</a:t>
            </a:r>
          </a:p>
          <a:p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course_id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sem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'Fall'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year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2017)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intersect</a:t>
            </a:r>
            <a:br>
              <a:rPr lang="en-US" altLang="en-US" sz="2200" b="1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course_id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sem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'Spring'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year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2018)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Find courses that ran in Fall 2017 but not in Spring 2018</a:t>
            </a:r>
          </a:p>
          <a:p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     (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course_id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sem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'Fall'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year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2017)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except</a:t>
            </a:r>
            <a:br>
              <a:rPr lang="en-US" altLang="en-US" sz="2200" b="1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course_id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sem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'Spring'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year =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2018)</a:t>
            </a:r>
          </a:p>
          <a:p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A97AF-4CDF-47E4-93B9-F77F6065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9742"/>
            <a:ext cx="10058400" cy="37393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Null Values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§"/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Aggregate Functions</a:t>
            </a:r>
          </a:p>
          <a:p>
            <a:pPr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1F522-134A-4025-A046-B3C84B12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96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26"/>
    </mc:Choice>
    <mc:Fallback xmlns="">
      <p:transition spd="slow" advTm="12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5" y="364980"/>
            <a:ext cx="10058400" cy="1450757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0E4C1CA-2498-47D7-B64E-01DFC523292C}"/>
              </a:ext>
            </a:extLst>
          </p:cNvPr>
          <p:cNvSpPr>
            <a:spLocks noGrp="1"/>
          </p:cNvSpPr>
          <p:nvPr/>
        </p:nvSpPr>
        <p:spPr>
          <a:xfrm>
            <a:off x="1066800" y="2210764"/>
            <a:ext cx="10058400" cy="3781717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Basic Query Structure of SQL Queries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Additional Basic Operations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Set Operations</a:t>
            </a:r>
          </a:p>
          <a:p>
            <a:pPr>
              <a:lnSpc>
                <a:spcPct val="100000"/>
              </a:lnSpc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381B7-8372-4900-84F0-DDF520E1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915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79"/>
    </mc:Choice>
    <mc:Fallback xmlns="">
      <p:transition spd="slow" advTm="507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Query Structure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67989"/>
            <a:ext cx="986245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typical SQL query has the form: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  <a:tabLst>
                <a:tab pos="205581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represents an attribute</a:t>
            </a:r>
          </a:p>
          <a:p>
            <a:pPr lvl="1">
              <a:buFont typeface="Arial" pitchFamily="34" charset="0"/>
              <a:buChar char="•"/>
              <a:tabLst>
                <a:tab pos="205581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r</a:t>
            </a:r>
            <a:r>
              <a:rPr lang="en-US" altLang="en-US" sz="2200" i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represents a relation</a:t>
            </a:r>
          </a:p>
          <a:p>
            <a:pPr lvl="1">
              <a:buFont typeface="Arial" pitchFamily="34" charset="0"/>
              <a:buChar char="•"/>
              <a:tabLst>
                <a:tab pos="2055813" algn="l"/>
              </a:tabLst>
            </a:pP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P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predicate.</a:t>
            </a:r>
          </a:p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result of an SQL query is a relation.</a:t>
            </a:r>
          </a:p>
          <a:p>
            <a:pPr>
              <a:lnSpc>
                <a:spcPct val="150000"/>
              </a:lnSpc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19871-FC17-4728-9FF8-2A78736D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select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67989"/>
            <a:ext cx="9862457" cy="418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clause lists the attributes desired in the result of a query</a:t>
            </a:r>
          </a:p>
          <a:p>
            <a:pPr lvl="1">
              <a:buFont typeface="Arial" pitchFamily="34" charset="0"/>
              <a:buChar char="•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Corresponds to the projection operation of the relational algebra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Example: find the names of all instructors: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</a:p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NOTE:  SQL names are case insensitive (i.e., you may use upper- or lower-case</a:t>
            </a:r>
          </a:p>
          <a:p>
            <a:pPr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letters.)</a:t>
            </a:r>
          </a:p>
          <a:p>
            <a:pPr lvl="1">
              <a:buFont typeface="Arial" pitchFamily="34" charset="0"/>
              <a:buChar char="•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E.g., 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≡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≡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lvl="1">
              <a:buFont typeface="Arial" pitchFamily="34" charset="0"/>
              <a:buChar char="•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Some people use upper case wherever we use bold font.</a:t>
            </a:r>
          </a:p>
          <a:p>
            <a:pPr>
              <a:lnSpc>
                <a:spcPct val="150000"/>
              </a:lnSpc>
            </a:pPr>
            <a:endParaRPr lang="en-US" altLang="en-US" sz="17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891773-05C5-4DA1-831C-7400FF05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select Clause(Cont.)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67989"/>
            <a:ext cx="9862457" cy="476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SQL allows duplicates in relations as well as in query results.</a:t>
            </a:r>
          </a:p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To force the elimination of duplicates, insert the keyword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distinct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after select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the department names of all instructors, and remove duplicates</a:t>
            </a:r>
          </a:p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distinct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sz="2200" i="1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keyword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specifies that duplicates should not be removed.</a:t>
            </a:r>
            <a:b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all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</a:p>
          <a:p>
            <a:pPr>
              <a:lnSpc>
                <a:spcPct val="150000"/>
              </a:lnSpc>
            </a:pPr>
            <a:endParaRPr lang="en-US" altLang="en-US" sz="17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5AA66-AFF4-40A3-ACB0-CA6D605B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select Clause(Cont.)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867989"/>
            <a:ext cx="9862457" cy="536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			select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*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instructor</a:t>
            </a:r>
            <a:endParaRPr lang="en-US" altLang="en-US" sz="220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altLang="en-US" sz="2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en-US" sz="2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clause can contain arithmetic expressions involving the operation, +, –, </a:t>
            </a:r>
          </a:p>
          <a:p>
            <a:pPr>
              <a:tabLst>
                <a:tab pos="2055813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 , and /, and operating on constants or attributes of tuples.</a:t>
            </a:r>
          </a:p>
          <a:p>
            <a:pPr lvl="1">
              <a:buFont typeface="Arial" pitchFamily="34" charset="0"/>
              <a:buChar char="•"/>
              <a:tabLst>
                <a:tab pos="2055813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	                  select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ID, name, salary/12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would return a relation that is the same as the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instructor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relation,    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except that the value of the attribute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is divided by 12.</a:t>
            </a:r>
          </a:p>
          <a:p>
            <a:pPr lvl="1">
              <a:buFont typeface="Arial" pitchFamily="34" charset="0"/>
              <a:buChar char="•"/>
              <a:tabLst>
                <a:tab pos="2055813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Can rename “s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alary/12”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	      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ID, name, salary/12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monthly_salary</a:t>
            </a:r>
            <a:br>
              <a:rPr lang="en-US" altLang="en-US" sz="1700" i="1"/>
            </a:br>
            <a:endParaRPr lang="en-US" altLang="en-US" sz="1700"/>
          </a:p>
          <a:p>
            <a:pPr>
              <a:lnSpc>
                <a:spcPct val="150000"/>
              </a:lnSpc>
            </a:pPr>
            <a:endParaRPr lang="en-US" altLang="en-US" sz="17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B0109-0A3D-4C95-8A18-FF6C51AD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where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719073"/>
            <a:ext cx="9862457" cy="556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131127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clause specifies conditions that the result must satisfy</a:t>
            </a:r>
          </a:p>
          <a:p>
            <a:pPr lvl="1">
              <a:buFont typeface="Arial" pitchFamily="34" charset="0"/>
              <a:buChar char="•"/>
              <a:tabLst>
                <a:tab pos="131127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Corresponds to the selection predicate of the relational algebra.  </a:t>
            </a:r>
          </a:p>
          <a:p>
            <a:pPr>
              <a:buFont typeface="Wingdings" pitchFamily="2" charset="2"/>
              <a:buChar char="§"/>
              <a:tabLst>
                <a:tab pos="131127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select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 =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ja-JP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Comp. Sci.'</a:t>
            </a:r>
          </a:p>
          <a:p>
            <a:pPr>
              <a:buFont typeface="Wingdings" pitchFamily="2" charset="2"/>
              <a:buChar char="§"/>
              <a:tabLst>
                <a:tab pos="131127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SQL allows the use of the logical connectives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and, or, 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endParaRPr lang="en-US" altLang="en-US" sz="21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  <a:tabLst>
                <a:tab pos="131127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operands of the logical connectives can be expressions involving the comparison</a:t>
            </a:r>
          </a:p>
          <a:p>
            <a:pPr>
              <a:tabLst>
                <a:tab pos="131127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operators &lt;, &lt;=, &gt;, &gt;=, =, and &lt;&gt;.</a:t>
            </a:r>
          </a:p>
          <a:p>
            <a:pPr>
              <a:buFont typeface="Wingdings" pitchFamily="2" charset="2"/>
              <a:buChar char="§"/>
              <a:tabLst>
                <a:tab pos="131127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Comparisons can be applied to results of arithmetic expressions</a:t>
            </a:r>
          </a:p>
          <a:p>
            <a:pPr>
              <a:buFont typeface="Wingdings" pitchFamily="2" charset="2"/>
              <a:buChar char="§"/>
              <a:tabLst>
                <a:tab pos="131127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To find all instructors in “Comp. Sci.” dept with salary &gt; 80000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select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b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dept_name =</a:t>
            </a: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ja-JP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Comp. Sci.'</a:t>
            </a:r>
            <a:r>
              <a:rPr lang="en-US" altLang="ja-JP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ja-JP" sz="21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ja-JP" sz="21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altLang="ja-JP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80000</a:t>
            </a:r>
          </a:p>
          <a:p>
            <a:pPr>
              <a:lnSpc>
                <a:spcPct val="150000"/>
              </a:lnSpc>
            </a:pPr>
            <a:endParaRPr lang="en-US" altLang="en-US" sz="17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C2B3C3-4DEA-4F35-9600-1974451F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from Clause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719073"/>
            <a:ext cx="986245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635000" algn="l"/>
                <a:tab pos="2403475" algn="l"/>
              </a:tabLst>
            </a:pPr>
            <a:r>
              <a:rPr lang="en-US" altLang="en-US" sz="2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2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Corresponds to the Cartesian product operation of the relational algebra.</a:t>
            </a:r>
          </a:p>
          <a:p>
            <a:pPr>
              <a:buFont typeface="Wingdings" pitchFamily="2" charset="2"/>
              <a:buChar char="§"/>
              <a:tabLst>
                <a:tab pos="635000" algn="l"/>
                <a:tab pos="240347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Find the Cartesian product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instructor X teaches</a:t>
            </a:r>
            <a:endParaRPr lang="en-US" altLang="en-US" sz="220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			select *</a:t>
            </a:r>
            <a:br>
              <a:rPr lang="en-US" altLang="en-US" sz="22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altLang="en-US" sz="2200" b="1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instructor, teaches</a:t>
            </a:r>
          </a:p>
          <a:p>
            <a:pPr lvl="1">
              <a:buFont typeface="Arial" pitchFamily="34" charset="0"/>
              <a:buChar char="•"/>
              <a:tabLst>
                <a:tab pos="635000" algn="l"/>
                <a:tab pos="240347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Generates every possible instructor – teaches pair, with all attributes from both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relations.</a:t>
            </a:r>
          </a:p>
          <a:p>
            <a:pPr lvl="1">
              <a:buFont typeface="Arial" pitchFamily="34" charset="0"/>
              <a:buChar char="•"/>
              <a:tabLst>
                <a:tab pos="635000" algn="l"/>
                <a:tab pos="240347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For common attributes (e.g.,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), the attributes  in the resulting table are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renamed using the  relation name (e.g.,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instructor.ID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§"/>
              <a:tabLst>
                <a:tab pos="635000" algn="l"/>
                <a:tab pos="240347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Cartesian product not very useful directly, but useful combined with where-clause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    condition (selection operation in relational algebra).</a:t>
            </a:r>
            <a:endParaRPr lang="en-US" altLang="en-US" sz="220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6EAADC-7D26-429D-BAF2-04DEDB59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66"/>
            <a:ext cx="10058400" cy="1450757"/>
          </a:xfrm>
        </p:spPr>
        <p:txBody>
          <a:bodyPr/>
          <a:lstStyle/>
          <a:p>
            <a:r>
              <a:rPr lang="en-US" alt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3223" y="1719073"/>
            <a:ext cx="986245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the names of all instructors who have taught some course and the course_id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select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name, course_id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 , teaches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§"/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Find the names of all instructors in the Art  department who have taught some</a:t>
            </a:r>
          </a:p>
          <a:p>
            <a:pPr>
              <a:tabLst>
                <a:tab pos="2055813" algn="l"/>
              </a:tabLst>
            </a:pP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course and the course_id</a:t>
            </a:r>
          </a:p>
          <a:p>
            <a:pPr lvl="1">
              <a:tabLst>
                <a:tab pos="2055813" algn="l"/>
              </a:tabLst>
            </a:pP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select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name, course_id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 , teaches</a:t>
            </a:r>
            <a:b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en-US" sz="2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instructor.ID = teaches.ID  </a:t>
            </a:r>
            <a:r>
              <a:rPr lang="en-US" altLang="en-US" sz="2200" b="1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en-US" sz="2200" i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instructor. dept_name = </a:t>
            </a:r>
            <a:r>
              <a:rPr lang="en-US" altLang="en-US" sz="2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/>
          </a:p>
          <a:p>
            <a:pPr>
              <a:tabLst>
                <a:tab pos="635000" algn="l"/>
                <a:tab pos="2403475" algn="l"/>
              </a:tabLst>
            </a:pPr>
            <a:endParaRPr kumimoji="1" lang="en-US" alt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5ACD5-DF53-4EEA-969D-133F3274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538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89"/>
    </mc:Choice>
    <mc:Fallback xmlns="">
      <p:transition spd="slow" advTm="4198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1479458-77A4-443F-9487-4874A4F6F18B}"/>
  <p:tag name="ISPRING_RESOURCE_FOLDER" val="D:\ZinThu\BOS\My Slide\Integrity(Introduction)\"/>
  <p:tag name="ISPRING_PRESENTATION_PATH" val="D:\ZinThu\BOS\My Slide\Integrity(Introduction).pptx"/>
  <p:tag name="ISPRING_PROJECT_VERSION" val="9.32"/>
  <p:tag name="ISPRING_PROJECT_FOLDER_UPDATED" val="1"/>
  <p:tag name="ISPRING_LMS_API_VERSION" val="SCORM 1.2"/>
  <p:tag name="ISPRING_ULTRA_SCORM_COURSE_ID" val="E6B9FE85-3DC3-41D3-80F2-582365CA6D2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\uFFFD;\u0003H{BAC7D4DC-4883-4F96-8BEA-44968EAFDB0D}&quot;,&quot;D:\\ZinThu\\BOS\\My Slid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90.000000"/>
  <p:tag name="ISPRING_PRESENTATION_TITLE" val="Integrity(Introduction)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52A35AD-05D9-4D93-82A1-E0D1FB9907FD}"/>
  <p:tag name="GENSWF_ADVANCE_TIME" val="5.000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4.4|5.8|6.2|2.7|5.3|7.2|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7.1|5.6|4.3|10.2"/>
</p:tagLst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FFFFFF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D32E62F4A2489A863096E10D82D2" ma:contentTypeVersion="4" ma:contentTypeDescription="Create a new document." ma:contentTypeScope="" ma:versionID="c0ecea8cfdf5210adb5959f05173129b">
  <xsd:schema xmlns:xsd="http://www.w3.org/2001/XMLSchema" xmlns:xs="http://www.w3.org/2001/XMLSchema" xmlns:p="http://schemas.microsoft.com/office/2006/metadata/properties" xmlns:ns2="d15cb684-4061-4230-9425-234e4002b50f" targetNamespace="http://schemas.microsoft.com/office/2006/metadata/properties" ma:root="true" ma:fieldsID="d9e73eef32690683814d5a3461986de0" ns2:_="">
    <xsd:import namespace="d15cb684-4061-4230-9425-234e4002b5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cb684-4061-4230-9425-234e400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5707AC-56A1-4369-8E42-DD093512A6D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d15cb684-4061-4230-9425-234e4002b50f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2BD8F3-7081-40D4-AAE7-398613903F13}">
  <ds:schemaRefs>
    <ds:schemaRef ds:uri="d15cb684-4061-4230-9425-234e4002b5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291137-F5EF-4B7D-9AEB-E8D759D7BF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29474</TotalTime>
  <Words>1454</Words>
  <Application>Microsoft Office PowerPoint</Application>
  <PresentationFormat>Widescreen</PresentationFormat>
  <Paragraphs>170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Monotype Sorts</vt:lpstr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Outlines</vt:lpstr>
      <vt:lpstr>Basic Query Structure </vt:lpstr>
      <vt:lpstr>The select Clause</vt:lpstr>
      <vt:lpstr>The select Clause(Cont.)</vt:lpstr>
      <vt:lpstr>The select Clause(Cont.)</vt:lpstr>
      <vt:lpstr>The where Clause</vt:lpstr>
      <vt:lpstr>The from Clause</vt:lpstr>
      <vt:lpstr>Examples</vt:lpstr>
      <vt:lpstr>The Rename Operation</vt:lpstr>
      <vt:lpstr>String Operations</vt:lpstr>
      <vt:lpstr>String Operations(cont.)</vt:lpstr>
      <vt:lpstr>Ordering the Display of Tuples</vt:lpstr>
      <vt:lpstr>Where Clause Predicates</vt:lpstr>
      <vt:lpstr>Set Operations</vt:lpstr>
      <vt:lpstr>Set Operations (Cont.)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Integrity(Introduction)</dc:title>
  <dc:creator>Dr. Ei Chaw Htoon</dc:creator>
  <cp:lastModifiedBy>May Thu Kyaw</cp:lastModifiedBy>
  <cp:revision>315</cp:revision>
  <dcterms:created xsi:type="dcterms:W3CDTF">2020-05-05T04:24:32Z</dcterms:created>
  <dcterms:modified xsi:type="dcterms:W3CDTF">2022-01-15T12:28:00Z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0x0101007A02D32E62F4A2489A863096E10D82D2</vt:lpwstr>
  </property>
</Properties>
</file>