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30"/>
  </p:notesMasterIdLst>
  <p:sldIdLst>
    <p:sldId id="411" r:id="rId5"/>
    <p:sldId id="346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9E00"/>
    <a:srgbClr val="33CCFF"/>
    <a:srgbClr val="66CCFF"/>
    <a:srgbClr val="51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78483" autoAdjust="0"/>
  </p:normalViewPr>
  <p:slideViewPr>
    <p:cSldViewPr snapToGrid="0">
      <p:cViewPr varScale="1">
        <p:scale>
          <a:sx n="72" d="100"/>
          <a:sy n="72" d="100"/>
        </p:scale>
        <p:origin x="4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B6196-844D-4652-BD38-9957D8204800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3762-02FB-447C-B5C9-67F606E57B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D3762-02FB-447C-B5C9-67F606E57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898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54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6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6402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808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2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1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9657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2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2537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7697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1587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5428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4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8662F3-B44F-4968-8F5B-0874EE49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342" y="4663922"/>
            <a:ext cx="7516457" cy="130917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DAW MAY THU KYAW</a:t>
            </a:r>
          </a:p>
          <a:p>
            <a:r>
              <a:rPr lang="en-US" dirty="0">
                <a:latin typeface="Times New Roman" panose="02020603050405020304" pitchFamily="18" charset="0"/>
              </a:rPr>
              <a:t>LECTURER</a:t>
            </a:r>
          </a:p>
          <a:p>
            <a:r>
              <a:rPr lang="en-US" dirty="0">
                <a:latin typeface="Times New Roman" panose="02020603050405020304" pitchFamily="18" charset="0"/>
              </a:rPr>
              <a:t>Faculty of Information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9527458" y="4350773"/>
            <a:ext cx="2020529" cy="1924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C34435-936E-4192-A08D-5EF6E7F2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616" y="4588839"/>
            <a:ext cx="1448211" cy="14482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67C54C8-C27F-4F8F-A4BD-6298343C4832}"/>
              </a:ext>
            </a:extLst>
          </p:cNvPr>
          <p:cNvSpPr>
            <a:spLocks noGrp="1"/>
          </p:cNvSpPr>
          <p:nvPr/>
        </p:nvSpPr>
        <p:spPr>
          <a:xfrm>
            <a:off x="1090246" y="1498446"/>
            <a:ext cx="10457740" cy="2173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IS-201 - Database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 – Introduction 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SQL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Part(4) of (4)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35B78A-2FB3-4D51-BB6B-8FBBE0BC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98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 Comparison – </a:t>
            </a:r>
            <a:r>
              <a:rPr lang="ja-JP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ja-JP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ja-JP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ja-JP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Clause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863524"/>
            <a:ext cx="9862457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tabLst>
                <a:tab pos="1370013" algn="l"/>
                <a:tab pos="1830388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Find the names of all instructors whose salary is greater than the salary of all</a:t>
            </a:r>
          </a:p>
          <a:p>
            <a:pPr>
              <a:tabLst>
                <a:tab pos="1370013" algn="l"/>
                <a:tab pos="1830388" algn="l"/>
              </a:tabLst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 instructors in the Biology department.</a:t>
            </a:r>
          </a:p>
          <a:p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                          select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                          from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instructor</a:t>
            </a:r>
          </a:p>
          <a:p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                          where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salary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salary</a:t>
            </a:r>
          </a:p>
          <a:p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                                                          from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instructor</a:t>
            </a:r>
          </a:p>
          <a:p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                                                          where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dept name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= 'Biology');</a:t>
            </a:r>
          </a:p>
          <a:p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21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Definition of </a:t>
            </a:r>
            <a:r>
              <a:rPr lang="ja-JP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ja-JP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ja-JP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ja-JP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Clause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57467" y="1840375"/>
            <a:ext cx="6305371" cy="520860"/>
          </a:xfrm>
          <a:prstGeom prst="rect">
            <a:avLst/>
          </a:prstGeom>
        </p:spPr>
        <p:txBody>
          <a:bodyPr vert="horz" lIns="90488" tIns="44450" rIns="90488" bIns="44450" rtlCol="0"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>
                  <a:lumMod val="95000"/>
                  <a:lumOff val="5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en-US" sz="21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 &lt;comp&gt; </a:t>
            </a:r>
            <a:r>
              <a:rPr kumimoji="0" lang="en-US" altLang="en-US" sz="21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all </a:t>
            </a:r>
            <a:r>
              <a:rPr kumimoji="0" lang="en-US" altLang="en-US" sz="21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 </a:t>
            </a:r>
            <a:r>
              <a:rPr kumimoji="0" lang="en-US" altLang="en-US" sz="21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</a:t>
            </a:r>
            <a:r>
              <a:rPr kumimoji="0" lang="en-US" altLang="en-US" sz="21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t </a:t>
            </a:r>
            <a:r>
              <a:rPr kumimoji="0" lang="en-US" altLang="en-US" sz="21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en-US" sz="21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r</a:t>
            </a:r>
            <a:r>
              <a:rPr kumimoji="0" lang="en-US" altLang="en-US" sz="21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(F &lt;comp&gt; </a:t>
            </a:r>
            <a:r>
              <a:rPr kumimoji="0" lang="en-US" altLang="en-US" sz="21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t)</a:t>
            </a:r>
            <a:endParaRPr kumimoji="0" lang="en-US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944547" y="2361234"/>
            <a:ext cx="8611564" cy="3865945"/>
            <a:chOff x="1238250" y="1752600"/>
            <a:chExt cx="6800850" cy="4219575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latin typeface="Arial" panose="020B0604020202020204" pitchFamily="34" charset="0"/>
                </a:rPr>
                <a:t> </a:t>
              </a:r>
              <a:r>
                <a:rPr lang="en-US" altLang="en-US" sz="1800" b="1">
                  <a:latin typeface="Arial" panose="020B0604020202020204" pitchFamily="34" charset="0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 for Empty Relations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863524"/>
            <a:ext cx="9862457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The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exists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construct returns the value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if the argument subquery is nonempty.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exists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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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Ø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not exists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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=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Ø</a:t>
            </a:r>
          </a:p>
          <a:p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21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 of </a:t>
            </a:r>
            <a:r>
              <a:rPr lang="ja-JP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ja-JP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exists</a:t>
            </a:r>
            <a:r>
              <a:rPr lang="ja-JP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ja-JP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Clause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863524"/>
            <a:ext cx="9862457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Yet another way of specifying the query “Find all courses taught in both the Fall 2017</a:t>
            </a:r>
          </a:p>
          <a:p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semester and in the Spring 2018 semester”</a:t>
            </a:r>
          </a:p>
          <a:p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       select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course_id</a:t>
            </a:r>
            <a:b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section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b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semester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'Fall'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year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2017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b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exists 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section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b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semester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'Spring'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2018 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course_id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course_id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altLang="en-US" sz="21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Correlation name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variable S  in the outer query</a:t>
            </a:r>
            <a:endParaRPr lang="en-US" altLang="en-US" sz="2100" b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Correlated subquery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the inner query</a:t>
            </a:r>
          </a:p>
          <a:p>
            <a:pPr>
              <a:buFont typeface="Monotype Sorts" charset="2"/>
              <a:buNone/>
            </a:pPr>
            <a:endParaRPr lang="en-US" altLang="en-US" sz="2400" b="1">
              <a:solidFill>
                <a:srgbClr val="000099"/>
              </a:solidFill>
            </a:endParaRPr>
          </a:p>
          <a:p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21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 of </a:t>
            </a:r>
            <a:r>
              <a:rPr lang="ja-JP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ja-JP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exists</a:t>
            </a:r>
            <a:r>
              <a:rPr lang="ja-JP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ja-JP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Clause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863524"/>
            <a:ext cx="9862457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Find all students who have taken all courses offered in the Biology department.</a:t>
            </a:r>
          </a:p>
          <a:p>
            <a:r>
              <a:rPr kumimoji="1" lang="en-US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select distinct </a:t>
            </a:r>
            <a:r>
              <a:rPr kumimoji="1" lang="en-US" altLang="en-US" sz="20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1" lang="en-US" altLang="en-US" sz="20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kumimoji="1"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en-US" sz="20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1" lang="en-US" altLang="en-US" sz="20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r>
              <a:rPr kumimoji="1" lang="en-US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from </a:t>
            </a:r>
            <a:r>
              <a:rPr kumimoji="1" lang="en-US" altLang="en-US" sz="20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student </a:t>
            </a:r>
            <a:r>
              <a:rPr kumimoji="1" lang="en-US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kumimoji="1" lang="en-US" altLang="en-US" sz="20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r>
              <a:rPr kumimoji="1" lang="en-US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where not exists </a:t>
            </a:r>
            <a:r>
              <a:rPr kumimoji="1"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 (</a:t>
            </a:r>
            <a:r>
              <a:rPr kumimoji="1" lang="en-US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kumimoji="1" lang="en-US" altLang="en-US" sz="20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course_id</a:t>
            </a:r>
          </a:p>
          <a:p>
            <a:r>
              <a:rPr kumimoji="1" lang="en-US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from </a:t>
            </a:r>
            <a:r>
              <a:rPr kumimoji="1" lang="en-US" altLang="en-US" sz="20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</a:t>
            </a:r>
          </a:p>
          <a:p>
            <a:r>
              <a:rPr kumimoji="1" lang="en-US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where </a:t>
            </a:r>
            <a:r>
              <a:rPr kumimoji="1" lang="en-US" altLang="en-US" sz="20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dept_name </a:t>
            </a:r>
            <a:r>
              <a:rPr kumimoji="1"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'Biology')</a:t>
            </a:r>
          </a:p>
          <a:p>
            <a:r>
              <a:rPr kumimoji="1" lang="en-US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except</a:t>
            </a:r>
          </a:p>
          <a:p>
            <a:r>
              <a:rPr kumimoji="1"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(</a:t>
            </a:r>
            <a:r>
              <a:rPr kumimoji="1" lang="en-US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kumimoji="1" lang="en-US" altLang="en-US" sz="20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1" lang="en-US" altLang="en-US" sz="20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course_id</a:t>
            </a:r>
          </a:p>
          <a:p>
            <a:r>
              <a:rPr kumimoji="1" lang="en-US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from </a:t>
            </a:r>
            <a:r>
              <a:rPr kumimoji="1" lang="en-US" altLang="en-US" sz="20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takes </a:t>
            </a:r>
            <a:r>
              <a:rPr kumimoji="1" lang="en-US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kumimoji="1" lang="en-US" altLang="en-US" sz="20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r>
              <a:rPr kumimoji="1" lang="en-US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where </a:t>
            </a:r>
            <a:r>
              <a:rPr kumimoji="1" lang="en-US" altLang="en-US" sz="20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1" lang="en-US" altLang="en-US" sz="20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kumimoji="1"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en-US" altLang="en-US" sz="20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1" lang="en-US" altLang="en-US" sz="20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kumimoji="1"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pPr marL="571500" indent="-285750">
              <a:buClr>
                <a:srgbClr val="FF9933"/>
              </a:buClr>
              <a:buSzPct val="110000"/>
            </a:pPr>
            <a:r>
              <a:rPr kumimoji="1"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First nested query lists all courses offered in Biology</a:t>
            </a:r>
          </a:p>
          <a:p>
            <a:pPr marL="571500" indent="-285750">
              <a:buClr>
                <a:srgbClr val="FF9933"/>
              </a:buClr>
              <a:buSzPct val="110000"/>
            </a:pPr>
            <a:r>
              <a:rPr kumimoji="1"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Second nested query lists all courses a particular student took</a:t>
            </a:r>
          </a:p>
          <a:p>
            <a:pPr>
              <a:buFont typeface="Wingdings" pitchFamily="2" charset="2"/>
              <a:buChar char="§"/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Note that X – Y = Ø   </a:t>
            </a: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   X Y</a:t>
            </a:r>
            <a:endParaRPr lang="en-US" altLang="en-US" sz="20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Note: Cannot write this query using = </a:t>
            </a:r>
            <a:r>
              <a:rPr lang="en-US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all</a:t>
            </a: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and its variants</a:t>
            </a:r>
            <a:endParaRPr lang="en-US" altLang="en-US" sz="20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endParaRPr kumimoji="1" lang="en-US" altLang="en-US" sz="2800"/>
          </a:p>
          <a:p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21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98785" y="2349661"/>
            <a:ext cx="5116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Subqueries in the From Clause</a:t>
            </a:r>
            <a:endParaRPr lang="en-US" sz="48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Subqueries in the Form Clause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655180"/>
            <a:ext cx="9862457" cy="645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SQL allows a subquery expression to be used in the </a:t>
            </a:r>
            <a:r>
              <a:rPr lang="en-US" altLang="en-US" sz="19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clause</a:t>
            </a:r>
          </a:p>
          <a:p>
            <a:pPr>
              <a:buFont typeface="Wingdings" pitchFamily="2" charset="2"/>
              <a:buChar char="§"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Find the average instructors’ salaries of those departments where the average salary is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greater than $42,000.”</a:t>
            </a:r>
          </a:p>
          <a:p>
            <a:pPr lvl="1"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9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select </a:t>
            </a:r>
            <a: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avg_salary</a:t>
            </a:r>
            <a:b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en-US" sz="19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en-US" sz="19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19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avg </a:t>
            </a:r>
            <a:r>
              <a:rPr lang="en-US" alt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salary</a:t>
            </a:r>
            <a:r>
              <a:rPr lang="en-US" alt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sz="19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avg_salary</a:t>
            </a:r>
            <a:b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altLang="en-US" sz="19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  <a:b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altLang="en-US" sz="19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group by </a:t>
            </a:r>
            <a: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alt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en-US" sz="19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avg_salary </a:t>
            </a:r>
            <a:r>
              <a:rPr lang="en-US" alt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 42000;</a:t>
            </a:r>
          </a:p>
          <a:p>
            <a:pPr>
              <a:buFont typeface="Wingdings" pitchFamily="2" charset="2"/>
              <a:buChar char="§"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Note that we do not need to use the </a:t>
            </a:r>
            <a:r>
              <a:rPr lang="en-US" altLang="en-US" sz="19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having </a:t>
            </a:r>
            <a:r>
              <a:rPr lang="en-US" alt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clause</a:t>
            </a:r>
          </a:p>
          <a:p>
            <a:pPr>
              <a:buFont typeface="Wingdings" pitchFamily="2" charset="2"/>
              <a:buChar char="§"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Another way to write above query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9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select </a:t>
            </a:r>
            <a: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avg_salary</a:t>
            </a:r>
            <a:b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altLang="en-US" sz="19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en-US" sz="19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19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avg </a:t>
            </a:r>
            <a:r>
              <a:rPr lang="en-US" alt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salary</a:t>
            </a:r>
            <a:r>
              <a:rPr lang="en-US" alt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b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r>
              <a:rPr lang="en-US" altLang="en-US" sz="19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  <a:b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r>
              <a:rPr lang="en-US" altLang="en-US" sz="19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group by </a:t>
            </a:r>
            <a: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1">
              <a:spcBef>
                <a:spcPts val="0"/>
              </a:spcBef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9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as </a:t>
            </a:r>
            <a: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dept_avg </a:t>
            </a:r>
            <a:r>
              <a:rPr lang="en-US" alt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avg_salary</a:t>
            </a:r>
            <a:r>
              <a:rPr lang="en-US" alt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spcBef>
                <a:spcPts val="0"/>
              </a:spcBef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9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where </a:t>
            </a:r>
            <a:r>
              <a:rPr lang="en-US" altLang="en-US" sz="19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avg_salary </a:t>
            </a:r>
            <a:r>
              <a:rPr lang="en-US" altLang="en-US" sz="19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 42000;</a:t>
            </a:r>
          </a:p>
          <a:p>
            <a:endParaRPr lang="en-US" altLang="en-US" sz="19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endParaRPr kumimoji="1" lang="en-US" altLang="en-US" sz="1900"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19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21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With Clause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967696"/>
            <a:ext cx="986245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The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clause provides a way of defining a temporary relation whose definition is</a:t>
            </a:r>
          </a:p>
          <a:p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available only to the query in which the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clause occurs.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Find all departments with the maximum budget 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with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max_budget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b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 max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budget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department.name</a:t>
            </a:r>
            <a:b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max_budget</a:t>
            </a:r>
            <a:b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budget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max_budget.value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en-US" sz="21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Complex Queries using With Clause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967696"/>
            <a:ext cx="986245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Find all departments where the total salary is greater than the average of the total salary</a:t>
            </a:r>
          </a:p>
          <a:p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 at all departments</a:t>
            </a:r>
          </a:p>
          <a:p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                   with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dept _total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                         (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salary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                             from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instructor</a:t>
            </a:r>
          </a:p>
          <a:p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                             group by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                   dept_total_avg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                          (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select avg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                              from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dept_total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                    select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dept_name</a:t>
            </a:r>
          </a:p>
          <a:p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                    from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dept_total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dept_total_avg</a:t>
            </a:r>
          </a:p>
          <a:p>
            <a:r>
              <a:rPr lang="en-US" altLang="en-US" sz="2100" b="1">
                <a:latin typeface="Times New Roman" pitchFamily="18" charset="0"/>
                <a:cs typeface="Times New Roman" pitchFamily="18" charset="0"/>
              </a:rPr>
              <a:t>                    where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dept_total.value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</a:rPr>
              <a:t>dept_total_avg.value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 typeface="Wingdings" pitchFamily="2" charset="2"/>
              <a:buChar char="§"/>
            </a:pPr>
            <a:endParaRPr lang="en-US" altLang="en-US" sz="2100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Modification of the Database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967696"/>
            <a:ext cx="98624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tabLst>
                <a:tab pos="1652588" algn="l"/>
                <a:tab pos="2633663" algn="l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Deletion of tuples from a given relation.</a:t>
            </a:r>
          </a:p>
          <a:p>
            <a:pPr>
              <a:buFont typeface="Wingdings" pitchFamily="2" charset="2"/>
              <a:buChar char="§"/>
              <a:tabLst>
                <a:tab pos="1652588" algn="l"/>
                <a:tab pos="2633663" algn="l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Insertion of new tuples into a given relation</a:t>
            </a:r>
          </a:p>
          <a:p>
            <a:pPr>
              <a:buFont typeface="Wingdings" pitchFamily="2" charset="2"/>
              <a:buChar char="§"/>
              <a:tabLst>
                <a:tab pos="1652588" algn="l"/>
                <a:tab pos="2633663" algn="l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Updating of values in some tuples in a given relation</a:t>
            </a:r>
            <a:endParaRPr lang="en-US" altLang="en-US" sz="21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5" y="364980"/>
            <a:ext cx="10058400" cy="1450757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0E4C1CA-2498-47D7-B64E-01DFC523292C}"/>
              </a:ext>
            </a:extLst>
          </p:cNvPr>
          <p:cNvSpPr>
            <a:spLocks noGrp="1"/>
          </p:cNvSpPr>
          <p:nvPr/>
        </p:nvSpPr>
        <p:spPr>
          <a:xfrm>
            <a:off x="1066800" y="2210764"/>
            <a:ext cx="10058400" cy="3781717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Nested Subqueries</a:t>
            </a:r>
          </a:p>
          <a:p>
            <a:pPr marL="514350" indent="-514350"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 Modification of the Database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915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79"/>
    </mc:Choice>
    <mc:Fallback xmlns="">
      <p:transition spd="slow" advTm="507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Deletion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817225"/>
            <a:ext cx="9862457" cy="472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tabLst>
                <a:tab pos="1652588" algn="l"/>
                <a:tab pos="2633663" algn="l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Delete all instructors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delete from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§"/>
              <a:tabLst>
                <a:tab pos="1652588" algn="l"/>
                <a:tab pos="2633663" algn="l"/>
              </a:tabLst>
            </a:pPr>
            <a:endParaRPr lang="en-US" altLang="en-US" sz="21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  <a:tabLst>
                <a:tab pos="1652588" algn="l"/>
                <a:tab pos="2633663" algn="l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Delete all instructors from the Finance department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delete from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  <a:b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'Finance’;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§"/>
              <a:tabLst>
                <a:tab pos="1652588" algn="l"/>
                <a:tab pos="2633663" algn="l"/>
              </a:tabLst>
            </a:pP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Delete all tuples in the instructor relation for those instructors associated with a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department located in the Watson building.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2100" b="1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delete from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  <a:b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 name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 name</a:t>
            </a:r>
            <a:b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b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building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'Watson');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Insertion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967696"/>
            <a:ext cx="9862457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tabLst>
                <a:tab pos="1204913" algn="l"/>
                <a:tab pos="1890713" algn="l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Add a new tuple to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insert into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</a:t>
            </a:r>
            <a:b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values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('CS-437', 'Database Systems', 'Comp. Sci.', 4);</a:t>
            </a:r>
          </a:p>
          <a:p>
            <a:pPr>
              <a:buFont typeface="Wingdings" pitchFamily="2" charset="2"/>
              <a:buChar char="§"/>
              <a:tabLst>
                <a:tab pos="1204913" algn="l"/>
                <a:tab pos="1890713" algn="l"/>
              </a:tabLst>
            </a:pPr>
            <a:endParaRPr lang="en-US" altLang="en-US" sz="21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  <a:tabLst>
                <a:tab pos="1204913" algn="l"/>
                <a:tab pos="1890713" algn="l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or equivalently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insert into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course_id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credits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values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('CS-437', 'Database Systems', 'Comp. Sci.', 4);</a:t>
            </a:r>
          </a:p>
          <a:p>
            <a:pPr>
              <a:tabLst>
                <a:tab pos="1204913" algn="l"/>
                <a:tab pos="1890713" algn="l"/>
              </a:tabLst>
            </a:pPr>
            <a:endParaRPr lang="en-US" altLang="en-US" sz="21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  <a:tabLst>
                <a:tab pos="1204913" algn="l"/>
                <a:tab pos="1890713" algn="l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Add a new tuple to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student 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tot_creds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 to null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insert into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student</a:t>
            </a:r>
            <a:b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values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('3003', 'Green', 'Finance',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Updates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967696"/>
            <a:ext cx="9862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tabLst>
                <a:tab pos="2336800" algn="l"/>
              </a:tabLst>
            </a:pP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Give  a  5% salary raise to all instructors</a:t>
            </a:r>
          </a:p>
          <a:p>
            <a:pPr>
              <a:tabLst>
                <a:tab pos="2336800" algn="l"/>
              </a:tabLst>
            </a:pP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update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instructor</a:t>
            </a:r>
            <a:b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</a:b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        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set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salary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=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salary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* 1.05</a:t>
            </a:r>
          </a:p>
          <a:p>
            <a:pPr>
              <a:buFont typeface="Wingdings" pitchFamily="2" charset="2"/>
              <a:buChar char="§"/>
              <a:tabLst>
                <a:tab pos="2336800" algn="l"/>
              </a:tabLst>
            </a:pP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Give  a 5% salary raise to those instructors who Eran less than 70000</a:t>
            </a:r>
            <a:b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</a:b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       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update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instructor</a:t>
            </a:r>
            <a:b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</a:b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        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set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salary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=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salary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* 1.05</a:t>
            </a:r>
            <a:b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</a:b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        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where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salary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&lt; 70000;</a:t>
            </a:r>
          </a:p>
          <a:p>
            <a:pPr>
              <a:buFont typeface="Wingdings" pitchFamily="2" charset="2"/>
              <a:buChar char="§"/>
              <a:tabLst>
                <a:tab pos="2336800" algn="l"/>
              </a:tabLst>
            </a:pPr>
            <a:r>
              <a:rPr lang="en-US" altLang="en-US" sz="2100">
                <a:latin typeface="Times New Roman" pitchFamily="18" charset="0"/>
                <a:cs typeface="Times New Roman" pitchFamily="18" charset="0"/>
              </a:rPr>
              <a:t>   Give  a 5% salary raise to instructors whose salary is less than average</a:t>
            </a:r>
          </a:p>
          <a:p>
            <a:pPr>
              <a:tabLst>
                <a:tab pos="2336800" algn="l"/>
              </a:tabLst>
            </a:pPr>
            <a:r>
              <a:rPr lang="en-US" altLang="en-US" sz="2100" b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          update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instructor</a:t>
            </a:r>
            <a:b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</a:b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         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set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salary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=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salary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* 1.05</a:t>
            </a:r>
            <a:b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</a:b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         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where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salary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&lt;  (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select avg 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(salary)</a:t>
            </a:r>
            <a:b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</a:b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                                      </a:t>
            </a:r>
            <a:r>
              <a:rPr lang="en-US" altLang="en-US" sz="2100" b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from </a:t>
            </a:r>
            <a:r>
              <a:rPr lang="en-US" altLang="en-US" sz="21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instructor</a:t>
            </a:r>
            <a:r>
              <a:rPr lang="en-US" altLang="en-US" sz="21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);</a:t>
            </a:r>
            <a:endParaRPr lang="en-US" altLang="en-US" sz="2100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Updates (Cont.)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967696"/>
            <a:ext cx="986245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tabLst>
                <a:tab pos="23368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Increase salaries of instructors whose salary is over $100,000 by 3%, and all others</a:t>
            </a:r>
          </a:p>
          <a:p>
            <a:pPr>
              <a:tabLst>
                <a:tab pos="23368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by a 5%</a:t>
            </a:r>
          </a:p>
          <a:p>
            <a:pPr lvl="1">
              <a:buFont typeface="Arial" pitchFamily="34" charset="0"/>
              <a:buChar char="•"/>
              <a:tabLst>
                <a:tab pos="23368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Write two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update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statements:</a:t>
            </a:r>
          </a:p>
          <a:p>
            <a:pPr lvl="1">
              <a:tabLst>
                <a:tab pos="23368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update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instructor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</a:b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           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set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salary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=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salary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* 1.03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           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where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salary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&gt; 100000;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       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update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instructor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</a:b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           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set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salary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=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salary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* 1.05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           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where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salary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&lt;= 100000;</a:t>
            </a:r>
          </a:p>
          <a:p>
            <a:pPr lvl="1">
              <a:buFont typeface="Arial" pitchFamily="34" charset="0"/>
              <a:buChar char="•"/>
              <a:tabLst>
                <a:tab pos="23368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The order is important</a:t>
            </a:r>
          </a:p>
          <a:p>
            <a:pPr lvl="1">
              <a:buFont typeface="Arial" pitchFamily="34" charset="0"/>
              <a:buChar char="•"/>
              <a:tabLst>
                <a:tab pos="23368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Can be done better using the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case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statement (next slide)</a:t>
            </a: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Case Statement for Conditional Updates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967696"/>
            <a:ext cx="98624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Same query as before but with case statement</a:t>
            </a:r>
          </a:p>
          <a:p>
            <a:pPr>
              <a:buFont typeface="Monotype Sorts" charset="2"/>
              <a:buNone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update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salary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b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when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salary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&lt;= 100000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salary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* 1.05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salary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* 1.03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9498" y="2847372"/>
            <a:ext cx="6007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800">
                <a:latin typeface="Times New Roman" pitchFamily="18" charset="0"/>
                <a:cs typeface="Times New Roman" pitchFamily="18" charset="0"/>
              </a:rPr>
              <a:t>End of Chapter 3</a:t>
            </a:r>
            <a:endParaRPr lang="en-US" sz="4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Nested Subqueries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701478"/>
            <a:ext cx="98624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SQL provides a mechanism for the nesting of subqueries. A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select-from-</a:t>
            </a:r>
          </a:p>
          <a:p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where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expression that is nested within another query.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The nesting can be done in the following SQL query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1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1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...,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1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1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1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...,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1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b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 follows: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From clause: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1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can be replaced by any valid subquery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Where clause: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can be replaced with an expression of the form:</a:t>
            </a:r>
          </a:p>
          <a:p>
            <a:pPr lvl="1"/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&lt;operation&gt; (subquery)</a:t>
            </a:r>
          </a:p>
          <a:p>
            <a:pPr lvl="1"/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an attribute and &lt;operation&gt; to be defined later.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Select clause: </a:t>
            </a:r>
          </a:p>
          <a:p>
            <a:pPr marL="857250" lvl="2" indent="0"/>
            <a:endParaRPr lang="en-US" altLang="en-US" sz="2100" i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57250" lvl="2" indent="0"/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1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  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can be replaced be a subquery that generates a single value.</a:t>
            </a:r>
          </a:p>
          <a:p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73752" y="2233914"/>
            <a:ext cx="6493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 Membership</a:t>
            </a:r>
            <a:br>
              <a:rPr lang="en-US" altLang="en-US" sz="4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4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(in, not in)</a:t>
            </a:r>
            <a:endParaRPr lang="en-US" sz="48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 Membership (“in” ) Clause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701478"/>
            <a:ext cx="9862457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Find courses offered in Fall 2017 and in Spring 2018</a:t>
            </a:r>
          </a:p>
          <a:p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select distinct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course_id</a:t>
            </a:r>
          </a:p>
          <a:p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from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section</a:t>
            </a:r>
          </a:p>
          <a:p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where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semester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'Fall'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2017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b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course_id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course_id</a:t>
            </a:r>
          </a:p>
          <a:p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from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section</a:t>
            </a:r>
          </a:p>
          <a:p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where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semester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'Spring'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2018);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Find courses offered in Fall 2017 but not in Spring 2018</a:t>
            </a:r>
          </a:p>
          <a:p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select distinct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course_id</a:t>
            </a:r>
          </a:p>
          <a:p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from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section</a:t>
            </a:r>
          </a:p>
          <a:p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where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semester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'Fall'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2017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b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course_id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not in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course_id</a:t>
            </a:r>
          </a:p>
          <a:p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from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section</a:t>
            </a:r>
          </a:p>
          <a:p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where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semester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'Spring'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2018);</a:t>
            </a:r>
          </a:p>
          <a:p>
            <a:endParaRPr lang="en-US" altLang="en-US" sz="2400"/>
          </a:p>
          <a:p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21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 Membership (Cont.)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701478"/>
            <a:ext cx="9862457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5988">
              <a:buFont typeface="Wingdings" pitchFamily="2" charset="2"/>
              <a:buChar char="§"/>
              <a:tabLst>
                <a:tab pos="684213" algn="l"/>
                <a:tab pos="1250950" algn="l"/>
              </a:tabLst>
            </a:pP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Name all instructors whose name is neither “Mozart” nor Einstein”</a:t>
            </a:r>
          </a:p>
          <a:p>
            <a:pPr>
              <a:spcBef>
                <a:spcPts val="0"/>
              </a:spcBef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select distinct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name</a:t>
            </a:r>
            <a:endParaRPr lang="en-US" alt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                from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instructor</a:t>
            </a:r>
          </a:p>
          <a:p>
            <a:pPr>
              <a:spcBef>
                <a:spcPts val="0"/>
              </a:spcBef>
            </a:pP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                where 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not in 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('Mozart', 'Einstein') </a:t>
            </a:r>
          </a:p>
          <a:p>
            <a:pPr defTabSz="915988">
              <a:buFont typeface="Wingdings" pitchFamily="2" charset="2"/>
              <a:buChar char="§"/>
              <a:tabLst>
                <a:tab pos="684213" algn="l"/>
                <a:tab pos="1250950" algn="l"/>
              </a:tabLst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  Find the total number of (distinct) students who have taken course sections taught by the</a:t>
            </a:r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    instructor with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10101</a:t>
            </a:r>
          </a:p>
          <a:p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               select count 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distinct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               from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takes</a:t>
            </a:r>
          </a:p>
          <a:p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               where 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course_id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sec_id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semester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in </a:t>
            </a:r>
            <a:br>
              <a:rPr lang="en-US" altLang="en-US" sz="2000" b="1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course_id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sec_id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semester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year</a:t>
            </a:r>
          </a:p>
          <a:p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                                         from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teaches</a:t>
            </a:r>
          </a:p>
          <a:p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                                         where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teaches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= 10101);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  Note: Above query can be written in a much simpler manner.  </a:t>
            </a:r>
            <a:br>
              <a:rPr lang="en-US" altLang="en-US" sz="20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    The formulation above is simply to illustrate SQL features</a:t>
            </a:r>
          </a:p>
          <a:p>
            <a:endParaRPr lang="en-US" altLang="en-US" sz="2000"/>
          </a:p>
          <a:p>
            <a:endParaRPr lang="en-US" altLang="en-US" sz="2400"/>
          </a:p>
          <a:p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21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6658" y="2268638"/>
            <a:ext cx="5243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8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 Comparison</a:t>
            </a:r>
            <a:endParaRPr lang="en-US" sz="48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 Comparison – </a:t>
            </a:r>
            <a:r>
              <a:rPr lang="ja-JP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ja-JP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ja-JP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ja-JP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Clause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863524"/>
            <a:ext cx="9862457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5988">
              <a:buFont typeface="Wingdings" pitchFamily="2" charset="2"/>
              <a:buChar char="§"/>
              <a:tabLst>
                <a:tab pos="684213" algn="l"/>
                <a:tab pos="125095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Find names of instructors with salary greater than that of some (at least one)</a:t>
            </a:r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instructor in the Biology department.</a:t>
            </a:r>
          </a:p>
          <a:p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select distinct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from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where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T.salary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S.salary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S.dept name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'Biology';</a:t>
            </a:r>
          </a:p>
          <a:p>
            <a:pPr defTabSz="915988">
              <a:buFont typeface="Wingdings" pitchFamily="2" charset="2"/>
              <a:buChar char="§"/>
              <a:tabLst>
                <a:tab pos="684213" algn="l"/>
                <a:tab pos="125095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Same query using &gt;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clause</a:t>
            </a:r>
          </a:p>
          <a:p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select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from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</a:p>
          <a:p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where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salary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salary</a:t>
            </a:r>
          </a:p>
          <a:p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from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</a:p>
          <a:p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where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 name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'Biology');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2000"/>
          </a:p>
          <a:p>
            <a:endParaRPr lang="en-US" altLang="en-US" sz="2400"/>
          </a:p>
          <a:p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21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Definition of  </a:t>
            </a:r>
            <a:r>
              <a:rPr lang="ja-JP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ja-JP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ja-JP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ja-JP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Clause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863524"/>
            <a:ext cx="98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1169043" y="1794076"/>
            <a:ext cx="9931079" cy="7060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>
                  <a:lumMod val="95000"/>
                  <a:lumOff val="5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F &lt;comp&gt;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some 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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t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r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such that (F &lt;comp&gt; 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t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</a:t>
            </a:r>
            <a:b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</a:b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Where &lt;comp&gt; can be:      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643605" y="2534856"/>
            <a:ext cx="9213448" cy="3651632"/>
            <a:chOff x="809625" y="1952625"/>
            <a:chExt cx="7805738" cy="4233863"/>
          </a:xfrm>
        </p:grpSpPr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1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2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3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40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3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some</a:t>
              </a: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0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5)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(read:  5 &lt; some tuple in the relation) </a:t>
              </a:r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49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(= </a:t>
              </a:r>
              <a:r>
                <a:rPr lang="en-US" altLang="en-US" sz="1800" b="1">
                  <a:latin typeface="Arial" panose="020B0604020202020204" pitchFamily="34" charset="0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1479458-77A4-443F-9487-4874A4F6F18B}"/>
  <p:tag name="ISPRING_RESOURCE_FOLDER" val="D:\ZinThu\BOS\My Slide\Integrity(Introduction)\"/>
  <p:tag name="ISPRING_PRESENTATION_PATH" val="D:\ZinThu\BOS\My Slide\Integrity(Introduction).pptx"/>
  <p:tag name="ISPRING_PROJECT_VERSION" val="9.32"/>
  <p:tag name="ISPRING_PROJECT_FOLDER_UPDATED" val="1"/>
  <p:tag name="ISPRING_LMS_API_VERSION" val="SCORM 1.2"/>
  <p:tag name="ISPRING_ULTRA_SCORM_COURSE_ID" val="E6B9FE85-3DC3-41D3-80F2-582365CA6D2F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\uFFFD;\u0003H{BAC7D4DC-4883-4F96-8BEA-44968EAFDB0D}&quot;,&quot;D:\\ZinThu\\BOS\\My Slide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90.000000"/>
  <p:tag name="ISPRING_PRESENTATION_TITLE" val="Integrity(Introduction)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52A35AD-05D9-4D93-82A1-E0D1FB9907FD}"/>
  <p:tag name="GENSWF_ADVANCE_TIME" val="5.000"/>
  <p:tag name="ISPRING_CUSTOM_TIMING_USED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4.4|5.8|6.2|2.7|5.3|7.2|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FFFFFF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2D32E62F4A2489A863096E10D82D2" ma:contentTypeVersion="4" ma:contentTypeDescription="Create a new document." ma:contentTypeScope="" ma:versionID="c0ecea8cfdf5210adb5959f05173129b">
  <xsd:schema xmlns:xsd="http://www.w3.org/2001/XMLSchema" xmlns:xs="http://www.w3.org/2001/XMLSchema" xmlns:p="http://schemas.microsoft.com/office/2006/metadata/properties" xmlns:ns2="d15cb684-4061-4230-9425-234e4002b50f" targetNamespace="http://schemas.microsoft.com/office/2006/metadata/properties" ma:root="true" ma:fieldsID="d9e73eef32690683814d5a3461986de0" ns2:_="">
    <xsd:import namespace="d15cb684-4061-4230-9425-234e4002b5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cb684-4061-4230-9425-234e4002b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2BD8F3-7081-40D4-AAE7-398613903F13}">
  <ds:schemaRefs>
    <ds:schemaRef ds:uri="d15cb684-4061-4230-9425-234e4002b5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65707AC-56A1-4369-8E42-DD093512A6D7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d15cb684-4061-4230-9425-234e4002b50f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291137-F5EF-4B7D-9AEB-E8D759D7BF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29465</TotalTime>
  <Words>1891</Words>
  <Application>Microsoft Office PowerPoint</Application>
  <PresentationFormat>Widescreen</PresentationFormat>
  <Paragraphs>246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Monotype Sorts</vt:lpstr>
      <vt:lpstr>Arial</vt:lpstr>
      <vt:lpstr>Calibri</vt:lpstr>
      <vt:lpstr>Calibri Light</vt:lpstr>
      <vt:lpstr>Helvetica</vt:lpstr>
      <vt:lpstr>Times New Roman</vt:lpstr>
      <vt:lpstr>Wingdings</vt:lpstr>
      <vt:lpstr>Retrospect</vt:lpstr>
      <vt:lpstr>PowerPoint Presentation</vt:lpstr>
      <vt:lpstr>Outlines</vt:lpstr>
      <vt:lpstr>Nested Subqueries</vt:lpstr>
      <vt:lpstr>PowerPoint Presentation</vt:lpstr>
      <vt:lpstr>Set Membership (“in” ) Clause</vt:lpstr>
      <vt:lpstr>Set Membership (Cont.)</vt:lpstr>
      <vt:lpstr>PowerPoint Presentation</vt:lpstr>
      <vt:lpstr>Set Comparison – “some” Clause</vt:lpstr>
      <vt:lpstr>Definition of  “some” Clause</vt:lpstr>
      <vt:lpstr>Set Comparison – “all” Clause</vt:lpstr>
      <vt:lpstr>Definition of “all” Clause</vt:lpstr>
      <vt:lpstr>Test for Empty Relations</vt:lpstr>
      <vt:lpstr>Use of “exists” Clause</vt:lpstr>
      <vt:lpstr>Use of “exists” Clause</vt:lpstr>
      <vt:lpstr>PowerPoint Presentation</vt:lpstr>
      <vt:lpstr>Subqueries in the Form Clause</vt:lpstr>
      <vt:lpstr>With Clause</vt:lpstr>
      <vt:lpstr>Complex Queries using With Clause</vt:lpstr>
      <vt:lpstr>Modification of the Database</vt:lpstr>
      <vt:lpstr>Deletion</vt:lpstr>
      <vt:lpstr>Insertion</vt:lpstr>
      <vt:lpstr>Updates</vt:lpstr>
      <vt:lpstr>Updates (Cont.)</vt:lpstr>
      <vt:lpstr>Case Statement for Conditional Updates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Integrity(Introduction)</dc:title>
  <dc:creator>Dr. Ei Chaw Htoon</dc:creator>
  <cp:lastModifiedBy>May Thu Kyaw</cp:lastModifiedBy>
  <cp:revision>313</cp:revision>
  <dcterms:created xsi:type="dcterms:W3CDTF">2020-05-05T04:24:32Z</dcterms:created>
  <dcterms:modified xsi:type="dcterms:W3CDTF">2022-01-15T12:31:09Z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0x0101007A02D32E62F4A2489A863096E10D82D2</vt:lpwstr>
  </property>
</Properties>
</file>