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29"/>
  </p:notesMasterIdLst>
  <p:sldIdLst>
    <p:sldId id="411" r:id="rId5"/>
    <p:sldId id="346" r:id="rId6"/>
    <p:sldId id="348" r:id="rId7"/>
    <p:sldId id="355" r:id="rId8"/>
    <p:sldId id="356" r:id="rId9"/>
    <p:sldId id="357" r:id="rId10"/>
    <p:sldId id="358" r:id="rId11"/>
    <p:sldId id="353" r:id="rId12"/>
    <p:sldId id="359" r:id="rId13"/>
    <p:sldId id="360" r:id="rId14"/>
    <p:sldId id="361" r:id="rId15"/>
    <p:sldId id="363" r:id="rId16"/>
    <p:sldId id="362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78483" autoAdjust="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4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07BD3D-C452-4323-9DB7-27BA0C4811D8}"/>
              </a:ext>
            </a:extLst>
          </p:cNvPr>
          <p:cNvSpPr txBox="1"/>
          <p:nvPr userDrawn="1"/>
        </p:nvSpPr>
        <p:spPr>
          <a:xfrm>
            <a:off x="11564554" y="64555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ADEF9BB-B379-47A8-A1B1-A9A4960675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0F1A7-AE36-4408-B7A7-785790C2F38D}"/>
              </a:ext>
            </a:extLst>
          </p:cNvPr>
          <p:cNvSpPr txBox="1"/>
          <p:nvPr userDrawn="1"/>
        </p:nvSpPr>
        <p:spPr>
          <a:xfrm>
            <a:off x="11564554" y="64555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ADEF9BB-B379-47A8-A1B1-A9A4960675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BE59C6-4A99-4A8E-B5E3-0E1112C1F3AA}"/>
              </a:ext>
            </a:extLst>
          </p:cNvPr>
          <p:cNvSpPr txBox="1"/>
          <p:nvPr userDrawn="1"/>
        </p:nvSpPr>
        <p:spPr>
          <a:xfrm>
            <a:off x="11564554" y="64555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ADEF9BB-B379-47A8-A1B1-A9A4960675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66EC4-9938-485F-96F9-D631E421E97A}"/>
              </a:ext>
            </a:extLst>
          </p:cNvPr>
          <p:cNvSpPr txBox="1"/>
          <p:nvPr userDrawn="1"/>
        </p:nvSpPr>
        <p:spPr>
          <a:xfrm>
            <a:off x="11564554" y="64555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ADEF9BB-B379-47A8-A1B1-A9A4960675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B1C5C5-54ED-4BF8-8818-AA2E07235782}"/>
              </a:ext>
            </a:extLst>
          </p:cNvPr>
          <p:cNvSpPr txBox="1"/>
          <p:nvPr userDrawn="1"/>
        </p:nvSpPr>
        <p:spPr>
          <a:xfrm>
            <a:off x="11564554" y="64555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ADEF9BB-B379-47A8-A1B1-A9A4960675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6" y="1498445"/>
            <a:ext cx="10457740" cy="205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– Database</a:t>
            </a:r>
          </a:p>
          <a:p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</a:t>
            </a:r>
          </a:p>
          <a:p>
            <a:r>
              <a:rPr lang="en-US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Part(1) of (6)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Normalization Theory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2254252"/>
            <a:ext cx="10416414" cy="329477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88719" y="2076994"/>
            <a:ext cx="8503921" cy="38012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Decide whether a particular relation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in </a:t>
            </a:r>
            <a:r>
              <a:rPr kumimoji="0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“</a:t>
            </a:r>
            <a:r>
              <a:rPr kumimoji="0" lang="en-US" altLang="ja-JP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good</a:t>
            </a:r>
            <a:r>
              <a:rPr kumimoji="0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0" lang="en-US" altLang="ja-JP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form.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In the case that a relation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not in </a:t>
            </a:r>
            <a:r>
              <a:rPr kumimoji="0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“</a:t>
            </a:r>
            <a:r>
              <a:rPr kumimoji="0" lang="en-US" altLang="ja-JP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good</a:t>
            </a:r>
            <a:r>
              <a:rPr kumimoji="0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”</a:t>
            </a:r>
            <a:r>
              <a:rPr kumimoji="0" lang="en-US" altLang="ja-JP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form, decompose it into  set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of relations {</a:t>
            </a:r>
            <a:r>
              <a:rPr lang="en-US" altLang="ja-JP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altLang="ja-JP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..., R</a:t>
            </a:r>
            <a:r>
              <a:rPr lang="en-US" altLang="ja-JP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} such that</a:t>
            </a:r>
            <a:endParaRPr kumimoji="0" lang="en-US" altLang="ja-JP" sz="2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Each relation is in good form 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The decomposition is a lossless decomposition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Our theory is based on: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Functional dependencies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Multivalued dependencies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Functional Dependencies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56267" y="2076994"/>
            <a:ext cx="8997244" cy="38012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 There are usually a variety of constraints (rules) on the data in the real</a:t>
            </a:r>
          </a:p>
          <a:p>
            <a:pPr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   world.</a:t>
            </a: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 For example, some of the constraints that are expected to hold  in a</a:t>
            </a:r>
          </a:p>
          <a:p>
            <a:pPr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   university database are: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   Students and instructors are uniquely identified by their ID.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   Each student and instructor has only one name.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   Each instructor and student is (primarily) associated with only one</a:t>
            </a:r>
          </a:p>
          <a:p>
            <a:pPr lvl="1"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    department.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   Each department has only one value for its budget, and only one</a:t>
            </a:r>
          </a:p>
          <a:p>
            <a:pPr lvl="1"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     associated building.</a:t>
            </a: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Functional Dependencies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8805333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 An instance of a relation that satisfies all such real-world constraints is</a:t>
            </a:r>
          </a:p>
          <a:p>
            <a:pPr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   called a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legal instance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of the relation;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 A legal instance of a database is one where all the relation instances are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   legal instances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Constraints on the set of legal relations.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Require that the value for a certain set of attributes determines uniquely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the value for another set of attributes.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 functional dependency is a generalization of the notion of a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key.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Functional Dependencies Definition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2254252"/>
            <a:ext cx="10416414" cy="329477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600" y="1817511"/>
            <a:ext cx="7450667" cy="24722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2917825" algn="ctr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Let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be a relation schema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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  and  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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2917825" algn="ctr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The </a:t>
            </a:r>
            <a:r>
              <a:rPr lang="en-US" altLang="en-US" sz="21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2100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	 </a:t>
            </a:r>
            <a:r>
              <a:rPr lang="en-US" altLang="en-US" sz="21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</a:t>
            </a:r>
            <a:r>
              <a:rPr lang="en-US" altLang="en-US" sz="21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br>
              <a:rPr lang="en-US" altLang="en-US" sz="2100" b="1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100" b="1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</a:t>
            </a:r>
            <a:r>
              <a:rPr lang="en-US" altLang="en-US" sz="21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holds on</a:t>
            </a:r>
            <a:r>
              <a:rPr lang="en-US" altLang="en-US" sz="21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(R), whenever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any two tuples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</a:t>
            </a:r>
            <a:r>
              <a:rPr lang="en-US" altLang="en-US" sz="2100" baseline="-25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and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</a:t>
            </a:r>
            <a:r>
              <a:rPr lang="en-US" altLang="en-US" sz="2100" baseline="-25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2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of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agree on the attributes , they also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agree on the attributes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.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That is,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                         t</a:t>
            </a:r>
            <a:r>
              <a:rPr lang="en-US" altLang="en-US" sz="2100" baseline="-25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[] =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</a:t>
            </a:r>
            <a:r>
              <a:rPr lang="en-US" altLang="en-US" sz="2100" baseline="-25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2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[]     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</a:t>
            </a:r>
            <a:r>
              <a:rPr lang="en-US" altLang="en-US" sz="2100" baseline="-25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[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]  =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</a:t>
            </a:r>
            <a:r>
              <a:rPr lang="en-US" altLang="en-US" sz="2100" baseline="-25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2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[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]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     </a:t>
            </a:r>
            <a:endParaRPr lang="en-US" altLang="en-US" sz="21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459A252-6CBD-4898-914D-C3F28858E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75373"/>
              </p:ext>
            </p:extLst>
          </p:nvPr>
        </p:nvGraphicFramePr>
        <p:xfrm>
          <a:off x="2398075" y="4278488"/>
          <a:ext cx="1748590" cy="191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238076428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1763569467"/>
                    </a:ext>
                  </a:extLst>
                </a:gridCol>
              </a:tblGrid>
              <a:tr h="383822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solidFill>
                            <a:srgbClr val="002060"/>
                          </a:solidFill>
                          <a:sym typeface="Symbol" panose="05050102010706020507" pitchFamily="18" charset="2"/>
                        </a:rPr>
                        <a:t>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b="1" i="1" dirty="0">
                          <a:solidFill>
                            <a:srgbClr val="002060"/>
                          </a:solidFill>
                          <a:sym typeface="Symbol" panose="05050102010706020507" pitchFamily="18" charset="2"/>
                        </a:rPr>
                        <a:t>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503054"/>
                  </a:ext>
                </a:extLst>
              </a:tr>
              <a:tr h="3838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856950"/>
                  </a:ext>
                </a:extLst>
              </a:tr>
              <a:tr h="3838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270190"/>
                  </a:ext>
                </a:extLst>
              </a:tr>
              <a:tr h="3838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720952"/>
                  </a:ext>
                </a:extLst>
              </a:tr>
              <a:tr h="3838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61394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Functional Dependencies Definition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98223" y="1783644"/>
            <a:ext cx="9132710" cy="22690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2917825" algn="ctr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Let us consider the instance of relation r of the following Figure., to see which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functional dependencies are satisfied.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2917825" algn="ctr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C is satisfied. There are two tuples that have an A value of a1.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2917825" algn="ctr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   These tuples have the same C value-namely c1.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2917825" algn="ctr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   Similarly, the two tuples with an A values of a2 have the same C value , c2.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2917825" algn="ctr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   There are no other pairs of distinct tuples that have the same A value.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2917825" algn="ctr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   So the functional dependency CA is not satisfied.</a:t>
            </a: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459A252-6CBD-4898-914D-C3F28858E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32338"/>
              </p:ext>
            </p:extLst>
          </p:nvPr>
        </p:nvGraphicFramePr>
        <p:xfrm>
          <a:off x="2223912" y="4007555"/>
          <a:ext cx="318346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98">
                  <a:extLst>
                    <a:ext uri="{9D8B030D-6E8A-4147-A177-3AD203B41FA5}">
                      <a16:colId xmlns:a16="http://schemas.microsoft.com/office/drawing/2014/main" val="238076428"/>
                    </a:ext>
                  </a:extLst>
                </a:gridCol>
                <a:gridCol w="824167">
                  <a:extLst>
                    <a:ext uri="{9D8B030D-6E8A-4147-A177-3AD203B41FA5}">
                      <a16:colId xmlns:a16="http://schemas.microsoft.com/office/drawing/2014/main" val="1763569467"/>
                    </a:ext>
                  </a:extLst>
                </a:gridCol>
                <a:gridCol w="829101">
                  <a:extLst>
                    <a:ext uri="{9D8B030D-6E8A-4147-A177-3AD203B41FA5}">
                      <a16:colId xmlns:a16="http://schemas.microsoft.com/office/drawing/2014/main" val="3237453488"/>
                    </a:ext>
                  </a:extLst>
                </a:gridCol>
                <a:gridCol w="829101">
                  <a:extLst>
                    <a:ext uri="{9D8B030D-6E8A-4147-A177-3AD203B41FA5}">
                      <a16:colId xmlns:a16="http://schemas.microsoft.com/office/drawing/2014/main" val="554667884"/>
                    </a:ext>
                  </a:extLst>
                </a:gridCol>
              </a:tblGrid>
              <a:tr h="3537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503054"/>
                  </a:ext>
                </a:extLst>
              </a:tr>
              <a:tr h="353719"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856950"/>
                  </a:ext>
                </a:extLst>
              </a:tr>
              <a:tr h="353719"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270190"/>
                  </a:ext>
                </a:extLst>
              </a:tr>
              <a:tr h="353719"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720952"/>
                  </a:ext>
                </a:extLst>
              </a:tr>
              <a:tr h="353719"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613941"/>
                  </a:ext>
                </a:extLst>
              </a:tr>
              <a:tr h="353719"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a3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cap="none" baseline="0" dirty="0" err="1">
                          <a:solidFill>
                            <a:schemeClr val="tx1"/>
                          </a:solidFill>
                        </a:rPr>
                        <a:t>d4</a:t>
                      </a:r>
                      <a:endParaRPr lang="en-US" cap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0808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Keys and Functional Dependencies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8805333" cy="382370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Wingdings" pitchFamily="2" charset="2"/>
              <a:buChar char="§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K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is a superkey for relation schema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if and only if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K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>
              <a:buFont typeface="Wingdings" pitchFamily="2" charset="2"/>
              <a:buChar char="§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K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is a candidate key for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if and only if </a:t>
            </a:r>
          </a:p>
          <a:p>
            <a:pPr lvl="1">
              <a:buFont typeface="Arial" pitchFamily="34" charset="0"/>
              <a:buChar char="•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K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and</a:t>
            </a:r>
          </a:p>
          <a:p>
            <a:pPr lvl="1">
              <a:buFont typeface="Arial" pitchFamily="34" charset="0"/>
              <a:buChar char="•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for no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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K,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</a:p>
          <a:p>
            <a:pPr>
              <a:buFont typeface="Wingdings" pitchFamily="2" charset="2"/>
              <a:buChar char="§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Functional dependencies allow us to express constraints that cannot be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expressed using superkeys.  Consider the schema: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in_dep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name, salary</a:t>
            </a:r>
            <a:r>
              <a:rPr lang="en-US" altLang="en-US" sz="2200" i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dept_name,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building, budget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expect these functional dependencies to hold: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           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building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                          ID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building</a:t>
            </a: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but would not expect the following to hold: 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		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dept_name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salary</a:t>
            </a: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Trivial Functional Dependencies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8805333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Monotype Sorts" pitchFamily="-84" charset="2"/>
              </a:rPr>
              <a:t>   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functional dependency is </a:t>
            </a:r>
            <a:r>
              <a:rPr lang="en-US" altLang="en-US" sz="2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trivial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if it is satisfied by all instances of a</a:t>
            </a:r>
          </a:p>
          <a:p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relation.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Example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ID, name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ID,  name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name</a:t>
            </a:r>
          </a:p>
          <a:p>
            <a:pPr>
              <a:buFont typeface="Wingdings" pitchFamily="2" charset="2"/>
              <a:buChar char="§"/>
            </a:pPr>
            <a:endParaRPr lang="en-US" altLang="en-US" sz="220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A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 is satisfied by all relations involving attribute A.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All tuple t1 and t2 , t1[A] =t2[A].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Similarly, AB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A is satisfied by all relations involving attribute A.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In general,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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is trivial if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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 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Trivial Functional Dependencies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738489"/>
            <a:ext cx="10416414" cy="38105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1758288"/>
            <a:ext cx="8805333" cy="41059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It is important to realize that an instance of a relation may satisfy some functional</a:t>
            </a:r>
          </a:p>
          <a:p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dependencies that are not required to hold on the relation’s schema.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In the instance of the classroom relation of Figure. 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Room_number </a:t>
            </a:r>
            <a:r>
              <a:rPr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capacity is satisfied.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However, two classrooms in different buildings can have the same room number</a:t>
            </a:r>
          </a:p>
          <a:p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but with different room capacity.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Room_number </a:t>
            </a:r>
            <a:r>
              <a:rPr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capacity is not satisfied.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 </a:t>
            </a: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948C411E-F993-4F5C-B614-548ADAEB8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85001"/>
              </p:ext>
            </p:extLst>
          </p:nvPr>
        </p:nvGraphicFramePr>
        <p:xfrm>
          <a:off x="7202657" y="3404380"/>
          <a:ext cx="368573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578">
                  <a:extLst>
                    <a:ext uri="{9D8B030D-6E8A-4147-A177-3AD203B41FA5}">
                      <a16:colId xmlns:a16="http://schemas.microsoft.com/office/drawing/2014/main" val="303102533"/>
                    </a:ext>
                  </a:extLst>
                </a:gridCol>
                <a:gridCol w="1228578">
                  <a:extLst>
                    <a:ext uri="{9D8B030D-6E8A-4147-A177-3AD203B41FA5}">
                      <a16:colId xmlns:a16="http://schemas.microsoft.com/office/drawing/2014/main" val="734998603"/>
                    </a:ext>
                  </a:extLst>
                </a:gridCol>
                <a:gridCol w="1228578">
                  <a:extLst>
                    <a:ext uri="{9D8B030D-6E8A-4147-A177-3AD203B41FA5}">
                      <a16:colId xmlns:a16="http://schemas.microsoft.com/office/drawing/2014/main" val="950593368"/>
                    </a:ext>
                  </a:extLst>
                </a:gridCol>
              </a:tblGrid>
              <a:tr h="6236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Room_number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109979"/>
                  </a:ext>
                </a:extLst>
              </a:tr>
              <a:tr h="3563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Packard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857752"/>
                  </a:ext>
                </a:extLst>
              </a:tr>
              <a:tr h="3563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159649"/>
                  </a:ext>
                </a:extLst>
              </a:tr>
              <a:tr h="3563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Taylor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468017"/>
                  </a:ext>
                </a:extLst>
              </a:tr>
              <a:tr h="6236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Watson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211117"/>
                  </a:ext>
                </a:extLst>
              </a:tr>
              <a:tr h="3563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Watson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12172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Closure of a Set of Functional Dependencies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8805333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Monotype Sorts" pitchFamily="-84" charset="2"/>
              </a:rPr>
              <a:t>  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Given a set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set of functional dependencies, there are certain other</a:t>
            </a:r>
          </a:p>
          <a:p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 functional dependencies that are logically implied by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If 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and 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 then we can infer that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C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etc.</a:t>
            </a:r>
            <a:endParaRPr lang="en-US" altLang="en-US" sz="220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The set of </a:t>
            </a:r>
            <a:r>
              <a:rPr lang="en-US" altLang="en-US" sz="2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functional dependencies logically implied by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is the</a:t>
            </a:r>
          </a:p>
          <a:p>
            <a:r>
              <a:rPr lang="en-US" altLang="en-US" sz="2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closure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We denote the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closure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altLang="en-US" sz="22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 b="1" i="1" baseline="440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Use of Functional Dependencies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8805333" cy="382370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Monotype Sorts" pitchFamily="-84" charset="2"/>
              </a:rPr>
              <a:t>   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use functional dependencies to: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To test relations to see if they are legal under a given set of functional</a:t>
            </a:r>
          </a:p>
          <a:p>
            <a:pPr lvl="1"/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dependencies.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If a relation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legal under a set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functional dependencies, we</a:t>
            </a:r>
          </a:p>
          <a:p>
            <a:pPr lvl="2"/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say that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satisfies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F.</a:t>
            </a:r>
            <a:endParaRPr lang="en-US" altLang="en-US" sz="24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To specify constraints on the set of legal relations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We say that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holds on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if all legal relations on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satisfy the set</a:t>
            </a:r>
          </a:p>
          <a:p>
            <a:pPr lvl="2"/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of functional dependencies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Note:  A specific instance of a relation schema may satisfy a functional</a:t>
            </a:r>
          </a:p>
          <a:p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dependency even if the functional dependency does not hold on all legal</a:t>
            </a:r>
          </a:p>
          <a:p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instances.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For example, a specific instance of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may, by chance, satisfy </a:t>
            </a:r>
            <a:b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4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ID.</a:t>
            </a: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0E4C1CA-2498-47D7-B64E-01DFC523292C}"/>
              </a:ext>
            </a:extLst>
          </p:cNvPr>
          <p:cNvSpPr>
            <a:spLocks noGrp="1"/>
          </p:cNvSpPr>
          <p:nvPr/>
        </p:nvSpPr>
        <p:spPr>
          <a:xfrm>
            <a:off x="1066800" y="2264897"/>
            <a:ext cx="10058400" cy="4031399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   Features of Good Relational Design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   Functional Dependencies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   Decomposition Using Functional Dependencies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altLang="en-US" sz="8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91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79"/>
    </mc:Choice>
    <mc:Fallback xmlns="">
      <p:transition spd="slow" advTm="507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Lossless Decomposition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8805333" cy="382370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Wingdings" pitchFamily="2" charset="2"/>
              <a:buChar char="§"/>
              <a:tabLst>
                <a:tab pos="2292350" algn="l"/>
                <a:tab pos="297656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Monotype Sorts" pitchFamily="-84" charset="2"/>
              </a:rPr>
              <a:t>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can use functional dependencies to show when certain decomposition are lossless.  </a:t>
            </a:r>
          </a:p>
          <a:p>
            <a:pPr>
              <a:buFont typeface="Wingdings" pitchFamily="2" charset="2"/>
              <a:buChar char="§"/>
              <a:tabLst>
                <a:tab pos="2292350" algn="l"/>
                <a:tab pos="29765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For the case of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we require that for all possible relations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on schema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 =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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R1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    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R2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 </a:t>
            </a:r>
          </a:p>
          <a:p>
            <a:pPr>
              <a:buFont typeface="Wingdings" pitchFamily="2" charset="2"/>
              <a:buChar char="§"/>
              <a:tabLst>
                <a:tab pos="2292350" algn="l"/>
                <a:tab pos="29765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 decomposition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lossless decomposition  if at least one of the following dependencies is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Arial" pitchFamily="34" charset="0"/>
              <a:buChar char="•"/>
              <a:tabLst>
                <a:tab pos="2292350" algn="l"/>
                <a:tab pos="297656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>
              <a:buFont typeface="Arial" pitchFamily="34" charset="0"/>
              <a:buChar char="•"/>
              <a:tabLst>
                <a:tab pos="2292350" algn="l"/>
                <a:tab pos="297656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tabLst>
                <a:tab pos="2292350" algn="l"/>
                <a:tab pos="29765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The above functional dependencies are a sufficient condition for lossless join decomposition; the dependencies are a necessary condition only if all constraints are functional dependencies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Example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8805333" cy="382370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Wingdings" pitchFamily="2" charset="2"/>
              <a:buChar char="§"/>
              <a:tabLst>
                <a:tab pos="2054225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Monotype Sorts" pitchFamily="-84" charset="2"/>
              </a:rPr>
              <a:t>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 = (A, B, C)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F = {A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B, 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C)</a:t>
            </a:r>
          </a:p>
          <a:p>
            <a:pPr>
              <a:buFont typeface="Wingdings" pitchFamily="2" charset="2"/>
              <a:buChar char="§"/>
              <a:tabLst>
                <a:tab pos="2054225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= (A, B),  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= (B, C)</a:t>
            </a:r>
          </a:p>
          <a:p>
            <a:pPr lvl="1">
              <a:buFont typeface="Arial" pitchFamily="34" charset="0"/>
              <a:buChar char="•"/>
              <a:tabLst>
                <a:tab pos="205422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Lossless decomposition: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     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=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BC</a:t>
            </a:r>
          </a:p>
          <a:p>
            <a:pPr>
              <a:buFont typeface="Wingdings" pitchFamily="2" charset="2"/>
              <a:buChar char="§"/>
              <a:tabLst>
                <a:tab pos="2054225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= (A, B),  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= (A, C)</a:t>
            </a:r>
          </a:p>
          <a:p>
            <a:pPr lvl="1">
              <a:buFont typeface="Arial" pitchFamily="34" charset="0"/>
              <a:buChar char="•"/>
              <a:tabLst>
                <a:tab pos="205422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Lossless decomposition: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 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=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A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</a:t>
            </a:r>
          </a:p>
          <a:p>
            <a:pPr>
              <a:buFont typeface="Wingdings" pitchFamily="2" charset="2"/>
              <a:buChar char="§"/>
              <a:tabLst>
                <a:tab pos="2054225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Note:</a:t>
            </a:r>
          </a:p>
          <a:p>
            <a:pPr lvl="1">
              <a:buFont typeface="Arial" pitchFamily="34" charset="0"/>
              <a:buChar char="•"/>
              <a:tabLst>
                <a:tab pos="2054225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BC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is a shorthand notation for </a:t>
            </a:r>
          </a:p>
          <a:p>
            <a:pPr lvl="1">
              <a:buFont typeface="Arial" pitchFamily="34" charset="0"/>
              <a:buChar char="•"/>
              <a:tabLst>
                <a:tab pos="2054225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B, C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</a:t>
            </a: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Dependency Preservation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22363" y="1913206"/>
            <a:ext cx="9678572" cy="39650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Monotype Sorts" pitchFamily="-84" charset="2"/>
              </a:rPr>
              <a:t>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consistency constraints: primary key constraints, functional</a:t>
            </a:r>
          </a:p>
          <a:p>
            <a:pPr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dependencies, check constraints, assertions and triggers.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Testing these constraints each time the database is updated can be costly.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It is useful to design the database in a way that constraints can be tested efficiently. 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If testing a functional dependency can be done by considering just one relation, </a:t>
            </a:r>
          </a:p>
          <a:p>
            <a:pPr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then the cost of testing this constraint is low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When decomposing a relation it is possible that it is no longer possible to do the</a:t>
            </a:r>
          </a:p>
          <a:p>
            <a:pPr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testing without having to perform a Cartesian Produced.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 decomposition that makes it computationally hard to enforce functional</a:t>
            </a:r>
          </a:p>
          <a:p>
            <a:pPr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dependency is said to be NOT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dependency preserving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Dependency Preservation Example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9690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11531" y="2012374"/>
            <a:ext cx="9276863" cy="448690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For example: A student may have only one advisor.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The relationship set advisor being many-to-one from student to advisor.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An instructor can be associated with only a single department.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 student may have more than one advisor, but no more than one from a given</a:t>
            </a:r>
          </a:p>
          <a:p>
            <a:pPr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department’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schema: </a:t>
            </a:r>
            <a:r>
              <a:rPr lang="en-US" altLang="en-US" sz="35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dept_advisor(s_ID, i_ID, department_name</a:t>
            </a: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With function dependencies:</a:t>
            </a:r>
          </a:p>
          <a:p>
            <a:pPr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en-US" sz="35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i_ID</a:t>
            </a: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en-US" sz="35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dept_name</a:t>
            </a:r>
          </a:p>
          <a:p>
            <a:pPr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en-US" sz="35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s_ID, </a:t>
            </a:r>
            <a:r>
              <a:rPr lang="en-US" altLang="en-US" sz="35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dept_name</a:t>
            </a:r>
            <a:r>
              <a:rPr lang="en-US" altLang="en-US" sz="35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en-US" sz="35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i_ID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In the above design we are forced to repeat the department name once for each</a:t>
            </a:r>
          </a:p>
          <a:p>
            <a:pPr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time an instructor participates in a </a:t>
            </a:r>
            <a:r>
              <a:rPr lang="en-US" altLang="en-US" sz="35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dept_advisor</a:t>
            </a: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relationship.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To fix this, we need to decompose </a:t>
            </a:r>
            <a:r>
              <a:rPr lang="en-US" altLang="en-US" sz="35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dept_advisor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Any decomposition will not include all the attributes in</a:t>
            </a:r>
          </a:p>
          <a:p>
            <a:pPr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en-US" altLang="en-US" sz="35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s_ID, </a:t>
            </a:r>
            <a:r>
              <a:rPr lang="en-US" altLang="en-US" sz="35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dept_name</a:t>
            </a:r>
            <a:r>
              <a:rPr lang="en-US" altLang="en-US" sz="35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5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i_ID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Thus, the composition NOT be</a:t>
            </a:r>
            <a:r>
              <a:rPr lang="en-US" altLang="en-US" sz="35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dependency preserving 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altLang="en-US" sz="35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3883"/>
            <a:ext cx="10058400" cy="38152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Normal Forms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6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6"/>
    </mc:Choice>
    <mc:Fallback xmlns="">
      <p:transition spd="slow" advTm="12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Features of Good Relational Designs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969122"/>
            <a:ext cx="10058400" cy="4023360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/>
              <a:t>   </a:t>
            </a:r>
            <a:r>
              <a:rPr lang="en-US" altLang="en-US" sz="2200"/>
              <a:t>Entity Relationship design provides an excellent starting point for creating a relational database design.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/>
              <a:t>   It is possible to generate a set of relation schemas directly from the E-R design.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/>
              <a:t>   The goodness (or badness) of the resulting set of schemas depends on how good the E-R design was in the first place.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/>
              <a:t>   Now, we shall study precise ways of assessing the desirability of  a collection of relation schemas.</a:t>
            </a:r>
          </a:p>
          <a:p>
            <a:pPr marL="223838" indent="-223838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Features of Good Relational Designs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828801"/>
            <a:ext cx="10058400" cy="4611188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</a:rPr>
              <a:t>    Suppose we combine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</a:rPr>
              <a:t>instructor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</a:rPr>
              <a:t>department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</a:rPr>
              <a:t>into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</a:rPr>
              <a:t>in_dep,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</a:rPr>
              <a:t>which represents the natural join on the relations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</a:rPr>
              <a:t>instructor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  <a:p>
            <a:endParaRPr lang="en-US" altLang="en-US" sz="2100" i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en-US" sz="2100" i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en-US" sz="2100" i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en-US" sz="2100" i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en-US" sz="2100" i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en-US" sz="2100" i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</a:rPr>
              <a:t>    There is repetition of information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</a:rPr>
              <a:t>    Need to use null values (if we add a new department with no instructors) </a:t>
            </a:r>
            <a:endParaRPr lang="en-US" altLang="en-US" sz="2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2586445"/>
            <a:ext cx="5447709" cy="270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Combined Schema Without Repetition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969122"/>
            <a:ext cx="10058400" cy="4023360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Not all combined schemas result in repetition of information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Consider combining relations 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sec_class(sec_id, building, room_number)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section(course_id, sec_id, semester, year) </a:t>
            </a:r>
          </a:p>
          <a:p>
            <a:pPr lvl="1">
              <a:buClrTx/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into one relation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section(course_id, sec_id, semester, year, 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building, room_number)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No repetition in this case</a:t>
            </a:r>
          </a:p>
          <a:p>
            <a:endParaRPr lang="en-US"/>
          </a:p>
          <a:p>
            <a:pPr marL="223838" indent="-223838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Decomposition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785257"/>
            <a:ext cx="10058400" cy="4412343"/>
          </a:xfrm>
          <a:prstGeom prst="rect">
            <a:avLst/>
          </a:prstGeom>
        </p:spPr>
        <p:txBody>
          <a:bodyPr vert="horz" lIns="91440" tIns="45720" rIns="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§"/>
            </a:pPr>
            <a:r>
              <a:rPr lang="en-US" altLang="en-US" sz="8800">
                <a:solidFill>
                  <a:schemeClr val="tx1">
                    <a:lumMod val="95000"/>
                    <a:lumOff val="5000"/>
                  </a:schemeClr>
                </a:solidFill>
              </a:rPr>
              <a:t>   The only way to avoid the repetition-of-information problem in the i</a:t>
            </a:r>
            <a:r>
              <a:rPr lang="en-US" altLang="en-US" sz="8800" i="1">
                <a:solidFill>
                  <a:schemeClr val="tx1">
                    <a:lumMod val="95000"/>
                    <a:lumOff val="5000"/>
                  </a:schemeClr>
                </a:solidFill>
              </a:rPr>
              <a:t>n_dep</a:t>
            </a:r>
            <a:r>
              <a:rPr lang="en-US" altLang="en-US" sz="8800">
                <a:solidFill>
                  <a:schemeClr val="tx1">
                    <a:lumMod val="95000"/>
                    <a:lumOff val="5000"/>
                  </a:schemeClr>
                </a:solidFill>
              </a:rPr>
              <a:t> schema is</a:t>
            </a:r>
          </a:p>
          <a:p>
            <a:pPr>
              <a:buClrTx/>
              <a:buNone/>
            </a:pPr>
            <a:r>
              <a:rPr lang="en-US" altLang="en-US" sz="8800">
                <a:solidFill>
                  <a:schemeClr val="tx1">
                    <a:lumMod val="95000"/>
                    <a:lumOff val="5000"/>
                  </a:schemeClr>
                </a:solidFill>
              </a:rPr>
              <a:t>     to decompose it into two schemas – instructor and </a:t>
            </a:r>
            <a:r>
              <a:rPr lang="en-US" altLang="en-US" sz="8800" i="1">
                <a:solidFill>
                  <a:schemeClr val="tx1">
                    <a:lumMod val="95000"/>
                    <a:lumOff val="5000"/>
                  </a:schemeClr>
                </a:solidFill>
              </a:rPr>
              <a:t>department </a:t>
            </a:r>
            <a:r>
              <a:rPr lang="en-US" altLang="en-US" sz="8800">
                <a:solidFill>
                  <a:schemeClr val="tx1">
                    <a:lumMod val="95000"/>
                    <a:lumOff val="5000"/>
                  </a:schemeClr>
                </a:solidFill>
              </a:rPr>
              <a:t>schemas.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altLang="en-US" sz="6800"/>
              <a:t>   </a:t>
            </a:r>
            <a:r>
              <a:rPr lang="en-US" altLang="en-US" sz="880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br>
              <a:rPr lang="en-US" altLang="en-US" sz="6800"/>
            </a:br>
            <a:r>
              <a:rPr lang="en-US" altLang="en-US" sz="6800"/>
              <a:t>       </a:t>
            </a:r>
            <a:r>
              <a:rPr lang="en-US" altLang="en-US" sz="6800" i="1"/>
              <a:t>employee(ID, name, street, city, salary)</a:t>
            </a:r>
            <a:r>
              <a:rPr lang="en-US" altLang="en-US" sz="680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680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6800"/>
              <a:t>	       </a:t>
            </a:r>
            <a:r>
              <a:rPr lang="en-US" altLang="en-US" sz="6800" i="1"/>
              <a:t>employee1</a:t>
            </a:r>
            <a:r>
              <a:rPr lang="en-US" altLang="en-US" sz="6800"/>
              <a:t> (</a:t>
            </a:r>
            <a:r>
              <a:rPr lang="en-US" altLang="en-US" sz="6800" i="1"/>
              <a:t>ID</a:t>
            </a:r>
            <a:r>
              <a:rPr lang="en-US" altLang="en-US" sz="6800"/>
              <a:t>, </a:t>
            </a:r>
            <a:r>
              <a:rPr lang="en-US" altLang="en-US" sz="6800" i="1"/>
              <a:t>name</a:t>
            </a:r>
            <a:r>
              <a:rPr lang="en-US" altLang="en-US" sz="680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6800"/>
              <a:t>	       </a:t>
            </a:r>
            <a:r>
              <a:rPr lang="en-US" altLang="en-US" sz="6800" i="1"/>
              <a:t>employee2</a:t>
            </a:r>
            <a:r>
              <a:rPr lang="en-US" altLang="en-US" sz="6800"/>
              <a:t> (</a:t>
            </a:r>
            <a:r>
              <a:rPr lang="en-US" altLang="en-US" sz="6800" i="1"/>
              <a:t>name</a:t>
            </a:r>
            <a:r>
              <a:rPr lang="en-US" altLang="en-US" sz="6800"/>
              <a:t>, </a:t>
            </a:r>
            <a:r>
              <a:rPr lang="en-US" altLang="en-US" sz="6800" i="1"/>
              <a:t>street, city, salary</a:t>
            </a:r>
            <a:r>
              <a:rPr lang="en-US" altLang="en-US" sz="680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6800"/>
          </a:p>
          <a:p>
            <a:pPr>
              <a:buFont typeface="Monotype Sorts" pitchFamily="-84" charset="2"/>
              <a:buNone/>
            </a:pPr>
            <a:r>
              <a:rPr lang="en-US" altLang="en-US" sz="8800"/>
              <a:t>      The problem arises when we have two employees with the same name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altLang="en-US" sz="6800"/>
              <a:t>   </a:t>
            </a:r>
            <a:r>
              <a:rPr lang="en-US" altLang="en-US" sz="8800"/>
              <a:t>The next slide shows how we lose information -- we cannot reconstruct the original </a:t>
            </a:r>
          </a:p>
          <a:p>
            <a:pPr>
              <a:buClrTx/>
              <a:buNone/>
            </a:pPr>
            <a:r>
              <a:rPr lang="en-US" altLang="en-US" sz="8800" i="1"/>
              <a:t>    employee</a:t>
            </a:r>
            <a:r>
              <a:rPr lang="en-US" altLang="en-US" sz="8800"/>
              <a:t> relation -- and so, this is a </a:t>
            </a:r>
            <a:r>
              <a:rPr lang="en-US" altLang="en-US" sz="8800" b="1">
                <a:solidFill>
                  <a:srgbClr val="002060"/>
                </a:solidFill>
              </a:rPr>
              <a:t>lossy decomposition</a:t>
            </a:r>
            <a:r>
              <a:rPr lang="en-US" altLang="en-US" sz="8800"/>
              <a:t>.</a:t>
            </a:r>
          </a:p>
          <a:p>
            <a:pPr>
              <a:buClrTx/>
              <a:buNone/>
            </a:pPr>
            <a:endParaRPr lang="en-US" altLang="en-US" sz="8800"/>
          </a:p>
          <a:p>
            <a:pPr lvl="1">
              <a:buFont typeface="Monotype Sorts" pitchFamily="-84" charset="2"/>
              <a:buNone/>
            </a:pPr>
            <a:endParaRPr lang="en-US" altLang="en-US" sz="2000" i="1"/>
          </a:p>
          <a:p>
            <a:pPr lvl="1">
              <a:buFont typeface="Monotype Sorts" pitchFamily="-84" charset="2"/>
              <a:buNone/>
            </a:pPr>
            <a:endParaRPr lang="en-US" altLang="en-US"/>
          </a:p>
          <a:p>
            <a:endParaRPr lang="en-US"/>
          </a:p>
          <a:p>
            <a:pPr marL="223838" indent="-223838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Lossy Decomposition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969122"/>
            <a:ext cx="10058400" cy="4023360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pPr marL="223838" indent="-223838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23" y="1920240"/>
            <a:ext cx="7498079" cy="440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lossless decomposition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2254252"/>
            <a:ext cx="10416414" cy="329477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be a relation schema and let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form a</a:t>
            </a:r>
          </a:p>
          <a:p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decomposition of R . That is R =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en-US" sz="220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We say that the decomposition is a </a:t>
            </a:r>
            <a:r>
              <a:rPr lang="en-US" altLang="en-US" sz="2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lossless decomposition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there is no loss of information by replacing  R with the two</a:t>
            </a:r>
          </a:p>
          <a:p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relation schemas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en-US" sz="2200" i="1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en-US" sz="220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Formally,</a:t>
            </a:r>
          </a:p>
          <a:p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 </a:t>
            </a:r>
            <a:r>
              <a:rPr lang="en-US" altLang="en-US" sz="2200" baseline="-25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 baseline="-50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2200" baseline="-25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 baseline="-50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2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And,  conversely a decomposition is lossy if</a:t>
            </a:r>
            <a:endParaRPr lang="en-US" altLang="en-US" sz="2200" i="1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2200" baseline="-25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 baseline="-50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2200" baseline="-25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 baseline="-50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2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Examples of lossless decomposition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2254252"/>
            <a:ext cx="10416414" cy="329477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  <a:tabLst>
                <a:tab pos="2336800" algn="l"/>
                <a:tab pos="376555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Decomposition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 = (A, B, C)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(A, B)	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(B, C)</a:t>
            </a:r>
          </a:p>
          <a:p>
            <a:pPr>
              <a:tabLst>
                <a:tab pos="2336800" algn="l"/>
                <a:tab pos="3765550" algn="l"/>
              </a:tabLst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9" y="2847703"/>
            <a:ext cx="6074229" cy="343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1479458-77A4-443F-9487-4874A4F6F18B}"/>
  <p:tag name="ISPRING_RESOURCE_FOLDER" val="D:\ZinThu\BOS\My Slide\Integrity(Introduction)\"/>
  <p:tag name="ISPRING_PRESENTATION_PATH" val="D:\ZinThu\BOS\My Slide\Integrity(Introduction).pptx"/>
  <p:tag name="ISPRING_PROJECT_VERSION" val="9.32"/>
  <p:tag name="ISPRING_PROJECT_FOLDER_UPDATED" val="1"/>
  <p:tag name="ISPRING_LMS_API_VERSION" val="SCORM 1.2"/>
  <p:tag name="ISPRING_ULTRA_SCORM_COURSE_ID" val="E6B9FE85-3DC3-41D3-80F2-582365CA6D2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;\u0003H{BAC7D4DC-4883-4F96-8BEA-44968EAFDB0D}&quot;,&quot;D:\\ZinThu\\BOS\\My Slid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90.000000"/>
  <p:tag name="ISPRING_PRESENTATION_TITLE" val="Integrity(Introduction)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4.4|5.8|6.2|2.7|5.3|7.2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29380</TotalTime>
  <Words>3455</Words>
  <Application>Microsoft Office PowerPoint</Application>
  <PresentationFormat>Widescreen</PresentationFormat>
  <Paragraphs>380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Monotype Sorts</vt:lpstr>
      <vt:lpstr>Arial</vt:lpstr>
      <vt:lpstr>Calibri</vt:lpstr>
      <vt:lpstr>Calibri Light</vt:lpstr>
      <vt:lpstr>Symbol</vt:lpstr>
      <vt:lpstr>Times New Roman</vt:lpstr>
      <vt:lpstr>Wingdings</vt:lpstr>
      <vt:lpstr>Retrospect</vt:lpstr>
      <vt:lpstr>PowerPoint Presentation</vt:lpstr>
      <vt:lpstr>Outlines</vt:lpstr>
      <vt:lpstr>Features of Good Relational Designs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Examples of lossless decomposition</vt:lpstr>
      <vt:lpstr>Normalization Theory</vt:lpstr>
      <vt:lpstr>Functional Dependencies</vt:lpstr>
      <vt:lpstr>Functional Dependencies (Cont.)</vt:lpstr>
      <vt:lpstr>Functional Dependencies Definition </vt:lpstr>
      <vt:lpstr>Functional Dependencies Definition </vt:lpstr>
      <vt:lpstr>Keys and Functional Dependencies</vt:lpstr>
      <vt:lpstr>Trivial Functional Dependencies</vt:lpstr>
      <vt:lpstr>Trivial Functional Dependencies</vt:lpstr>
      <vt:lpstr>Closure of a Set of Functional Dependencies</vt:lpstr>
      <vt:lpstr>Use of Functional Dependencies</vt:lpstr>
      <vt:lpstr>Lossless Decomposition</vt:lpstr>
      <vt:lpstr>Example</vt:lpstr>
      <vt:lpstr>Dependency Preservation</vt:lpstr>
      <vt:lpstr>Dependency Preservation Example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Integrity(Introduction)</dc:title>
  <dc:creator>Dr. Ei Chaw Htoon</dc:creator>
  <cp:lastModifiedBy>May Thu Kyaw</cp:lastModifiedBy>
  <cp:revision>283</cp:revision>
  <dcterms:created xsi:type="dcterms:W3CDTF">2020-05-05T04:24:32Z</dcterms:created>
  <dcterms:modified xsi:type="dcterms:W3CDTF">2022-01-24T12:43:49Z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0x0101007A02D32E62F4A2489A863096E10D82D2</vt:lpwstr>
  </property>
</Properties>
</file>