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21"/>
  </p:notesMasterIdLst>
  <p:handoutMasterIdLst>
    <p:handoutMasterId r:id="rId22"/>
  </p:handoutMasterIdLst>
  <p:sldIdLst>
    <p:sldId id="411" r:id="rId5"/>
    <p:sldId id="361" r:id="rId6"/>
    <p:sldId id="363" r:id="rId7"/>
    <p:sldId id="362" r:id="rId8"/>
    <p:sldId id="364" r:id="rId9"/>
    <p:sldId id="365" r:id="rId10"/>
    <p:sldId id="366" r:id="rId11"/>
    <p:sldId id="367" r:id="rId12"/>
    <p:sldId id="368" r:id="rId13"/>
    <p:sldId id="369" r:id="rId14"/>
    <p:sldId id="396" r:id="rId15"/>
    <p:sldId id="370" r:id="rId16"/>
    <p:sldId id="397" r:id="rId17"/>
    <p:sldId id="398" r:id="rId18"/>
    <p:sldId id="386" r:id="rId19"/>
    <p:sldId id="399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E00"/>
    <a:srgbClr val="33CCFF"/>
    <a:srgbClr val="66CCFF"/>
    <a:srgbClr val="51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78483" autoAdjust="0"/>
  </p:normalViewPr>
  <p:slideViewPr>
    <p:cSldViewPr snapToGrid="0">
      <p:cViewPr varScale="1">
        <p:scale>
          <a:sx n="72" d="100"/>
          <a:sy n="72" d="100"/>
        </p:scale>
        <p:origin x="4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CBA35-3242-48DC-BDF5-FDF15C783E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BF941-89F2-4F34-8BB4-F194748F0E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80A8E-1BA6-4B88-8A22-64766F19507E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8D2AA-D3F2-417C-870F-BC0FAE985E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02197-F7DD-4AFF-A7D4-6292E1F05A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4AE9F-F61A-4387-82B6-E63B03063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13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B6196-844D-4652-BD38-9957D8204800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3762-02FB-447C-B5C9-67F606E57B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2874A5-96C2-4CCC-A4AF-544358D3A8A2}"/>
              </a:ext>
            </a:extLst>
          </p:cNvPr>
          <p:cNvSpPr txBox="1"/>
          <p:nvPr userDrawn="1"/>
        </p:nvSpPr>
        <p:spPr>
          <a:xfrm>
            <a:off x="11534503" y="645557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C7E89B-C39D-4F8B-A5E6-0FA3DB13CC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41CD1-42B6-43D9-B3A0-D3F48101F915}"/>
              </a:ext>
            </a:extLst>
          </p:cNvPr>
          <p:cNvSpPr txBox="1"/>
          <p:nvPr userDrawn="1"/>
        </p:nvSpPr>
        <p:spPr>
          <a:xfrm>
            <a:off x="11534503" y="645557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C7E89B-C39D-4F8B-A5E6-0FA3DB13CC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FBD17B-7055-4C69-B66C-C7ABF4FFE4F4}"/>
              </a:ext>
            </a:extLst>
          </p:cNvPr>
          <p:cNvSpPr txBox="1"/>
          <p:nvPr userDrawn="1"/>
        </p:nvSpPr>
        <p:spPr>
          <a:xfrm>
            <a:off x="11534503" y="645557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C7E89B-C39D-4F8B-A5E6-0FA3DB13CC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2CAEEE-8A00-414E-8F8B-9484C3C416C6}"/>
              </a:ext>
            </a:extLst>
          </p:cNvPr>
          <p:cNvSpPr txBox="1"/>
          <p:nvPr userDrawn="1"/>
        </p:nvSpPr>
        <p:spPr>
          <a:xfrm>
            <a:off x="11534503" y="645557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5C7E89B-C39D-4F8B-A5E6-0FA3DB13CC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342" y="4663922"/>
            <a:ext cx="7516457" cy="130917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7458" y="4350773"/>
            <a:ext cx="2020529" cy="192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16" y="4588839"/>
            <a:ext cx="1448211" cy="1448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1090246" y="1498445"/>
            <a:ext cx="10457740" cy="2053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– Database</a:t>
            </a:r>
          </a:p>
          <a:p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Design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Part(4) of (6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 Algorithms for Decomposition using Functional Dependencies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3NF Decomposition Algorithm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1711234"/>
            <a:ext cx="8805333" cy="43760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be a canonical cover for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F;</a:t>
            </a:r>
            <a:b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:= 0;</a:t>
            </a:r>
            <a:b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each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functional dependency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in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F</a:t>
            </a:r>
            <a:r>
              <a:rPr lang="en-US" altLang="en-US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c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do</a:t>
            </a:r>
            <a:b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if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none of the schemas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R</a:t>
            </a:r>
            <a:r>
              <a:rPr lang="en-US" altLang="en-US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j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,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1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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j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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i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contains  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b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	</a:t>
            </a: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then begin</a:t>
            </a:r>
            <a:b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			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i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:=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i  +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1;</a:t>
            </a:r>
            <a:b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			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R</a:t>
            </a:r>
            <a:r>
              <a:rPr lang="en-US" altLang="en-US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i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:=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b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		</a:t>
            </a: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end</a:t>
            </a:r>
            <a:b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if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none of the schemas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R</a:t>
            </a:r>
            <a:r>
              <a:rPr lang="en-US" altLang="en-US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j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,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1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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j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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i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contains a candidate key for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b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</a:t>
            </a: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then begin</a:t>
            </a:r>
            <a:b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		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:=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i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+ 1;</a:t>
            </a:r>
            <a:b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		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:= any candidate key for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R;</a:t>
            </a:r>
            <a:b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	</a:t>
            </a: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end </a:t>
            </a:r>
            <a:endParaRPr lang="en-US" altLang="en-US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repeat</a:t>
            </a:r>
            <a:b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if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any schema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j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is contained in another schema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k</a:t>
            </a:r>
            <a:br>
              <a:rPr lang="en-US" altLang="en-US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</a:t>
            </a: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then /*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delete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j  </a:t>
            </a: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*/</a:t>
            </a:r>
            <a:b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        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j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= R;;</a:t>
            </a:r>
            <a:b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i=i-1;</a:t>
            </a:r>
            <a:b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return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(R</a:t>
            </a:r>
            <a:r>
              <a:rPr lang="en-US" altLang="en-US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2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...,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	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3NF Decomposition Algorithm 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233749"/>
            <a:ext cx="8805333" cy="38535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90000"/>
              </a:lnSpc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charset="0"/>
              </a:rPr>
              <a:t>Above algorithm ensures</a:t>
            </a:r>
            <a:endParaRPr 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0869" y="2847703"/>
            <a:ext cx="8425542" cy="134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charset="0"/>
              </a:rPr>
              <a:t>   Each relation schema </a:t>
            </a:r>
            <a:r>
              <a:rPr 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charset="0"/>
              </a:rPr>
              <a:t>R</a:t>
            </a:r>
            <a:r>
              <a:rPr 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charset="0"/>
              </a:rPr>
              <a:t>i</a:t>
            </a:r>
            <a:r>
              <a:rPr 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charset="0"/>
              </a:rPr>
              <a:t> </a:t>
            </a: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charset="0"/>
              </a:rPr>
              <a:t>is in 3NF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charset="0"/>
              </a:rPr>
              <a:t>   Decomposition is dependency preserving and lossless-join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charset="0"/>
              </a:rPr>
              <a:t>   Proof of correctness is at end of this presentation (click here)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Monotype Sorts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3NF Decomposition: An Example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19348" y="1867989"/>
            <a:ext cx="9810206" cy="42454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buFont typeface="Wingdings" pitchFamily="2" charset="2"/>
              <a:buChar char="§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Relation schema:</a:t>
            </a:r>
          </a:p>
          <a:p>
            <a:pPr marL="800100" lvl="1" indent="-342900">
              <a:buFont typeface="Arial" pitchFamily="34" charset="0"/>
              <a:buChar char="•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cust_banker_branch =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customer_id, employee_id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branch_name, type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The functional dependencies for this relation schema are:</a:t>
            </a:r>
          </a:p>
          <a:p>
            <a:pPr marL="800100" lvl="1" indent="-342900">
              <a:buFont typeface="Arial" pitchFamily="34" charset="0"/>
              <a:buChar char="•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customer_id, employee_id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branch_name, type</a:t>
            </a:r>
          </a:p>
          <a:p>
            <a:pPr marL="800100" lvl="1" indent="-342900">
              <a:buFont typeface="Arial" pitchFamily="34" charset="0"/>
              <a:buChar char="•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employee_id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branch_name</a:t>
            </a:r>
          </a:p>
          <a:p>
            <a:pPr marL="800100" lvl="1" indent="-342900">
              <a:buFont typeface="Arial" pitchFamily="34" charset="0"/>
              <a:buChar char="•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customer_id, branch_name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employee_id</a:t>
            </a:r>
          </a:p>
          <a:p>
            <a:pPr>
              <a:buFont typeface="Wingdings" pitchFamily="2" charset="2"/>
              <a:buChar char="§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 We first compute a canonical cover</a:t>
            </a:r>
          </a:p>
          <a:p>
            <a:pPr marL="800100" lvl="1" indent="-342900">
              <a:buFont typeface="Arial" pitchFamily="34" charset="0"/>
              <a:buChar char="•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branch_name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is extraneous in the r.h.s. of the 1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st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dependency</a:t>
            </a:r>
          </a:p>
          <a:p>
            <a:pPr marL="800100" lvl="1" indent="-342900">
              <a:buFont typeface="Arial" pitchFamily="34" charset="0"/>
              <a:buChar char="•"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customer_id, employee_id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type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    employee_id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branch_name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 customer_id, branch_name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employee_id</a:t>
            </a:r>
            <a:endParaRPr lang="en-US" altLang="en-US" sz="22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3NF Decomposition Example 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19348" y="1867989"/>
            <a:ext cx="9810206" cy="42454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The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for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loop generates following 3NF schema: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	            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customer_id, employee_id, type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(</a:t>
            </a:r>
            <a:r>
              <a:rPr lang="en-US" altLang="en-US" sz="2200" i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employee_id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branch_name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customer_id, branch_name, employee_id)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Observe that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customer_id, employee_id, type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contains a candidate key of the original schema, so no further relation schema needs be added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At end of for loop, detect and delete schemas, such as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(</a:t>
            </a:r>
            <a:r>
              <a:rPr lang="en-US" altLang="en-US" sz="2200" i="1" u="sng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employee_id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branch_name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), which are subsets of other schemas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result will not depend on the order in which FDs are considered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The resultant simplified 3NF schema is: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		   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customer_id, employee_id, type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customer_id, branch_name, employee_id)</a:t>
            </a:r>
            <a:endParaRPr lang="en-US" altLang="en-US" sz="22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Comparison of BCNF and 3NF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19348" y="1867989"/>
            <a:ext cx="9810206" cy="42454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It is always possible to decompose a relation into a set of  relations that are in 3NF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such that: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decomposition is lossless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dependencies are preserved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It is always possible to decompose a relation into a set of relations that are in BCNF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such that: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decomposition is lossless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It may not be possible to preserve dependencies.</a:t>
            </a:r>
            <a:endParaRPr lang="en-US" altLang="en-US" sz="2200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Design Goals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01783" y="1815737"/>
            <a:ext cx="10084526" cy="406254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Goal for a relational database design is: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BCNF.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Lossless join.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Dependency preservation.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If we cannot achieve this, we accept one of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Lack of dependency preservation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Redundancy due to use of 3NF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Interestingly, SQL does not provide a direct way of specifying functional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dependencies other than superkeys.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Can specify FDs using assertions, but they are expensive to test, (and currently not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supported by any of the widely used databases!)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Even if we had a dependency preserving decomposition, using SQL we would not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be able to efficiently test a functional dependency whose left hand side is not a key.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53883"/>
            <a:ext cx="10058400" cy="38152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Decomposition Using Multivalued Dependencies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6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6"/>
    </mc:Choice>
    <mc:Fallback xmlns="">
      <p:transition spd="slow" advTm="12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Testing for BCNF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56267" y="2076994"/>
            <a:ext cx="9671278" cy="380129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check if a non-trivial dependency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causes a violation of BCNF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1.  compute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(the attribute closure of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), and 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2.  verify that it includes all attributes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that is, it is a superkey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Simplified test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To check if a relation schema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in BCNF, it suffices to check only the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dependencies in the given set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 violation of BCNF, rather than checking all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dependencies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If none of the dependencies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causes a violation of BCNF, then none of the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dependencies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will cause a violation of BCNF either.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However,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simplified test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only F is incorrect when testing a relation in a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decomposition of R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Consider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 =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A, B, C, D, 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), with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= {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B, BC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Decompose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A,C,D, 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Neither of the dependencies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contain only attributes from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A,C,D,E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so we might be mislead into thinking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satisfies BCNF.  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In fact, dependency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shows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not in BCNF. </a:t>
            </a:r>
          </a:p>
          <a:p>
            <a:pPr>
              <a:buFont typeface="Wingdings" pitchFamily="2" charset="2"/>
              <a:buChar char="§"/>
              <a:defRPr/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Testing Decomposition for BCNF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85108" y="2325188"/>
            <a:ext cx="9562012" cy="355309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endParaRPr 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Either test 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BCNF with respect to the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restriction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F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(that is, all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FDs in F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that contain only attributes from 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Or use the original set of dependencies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that hold on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but with the following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test: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for every set of attributes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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check that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(the attribute closure of</a:t>
            </a:r>
          </a:p>
          <a:p>
            <a:pPr lvl="2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either includes no attribute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or includes all attributes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If the condition is violated by some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in F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the dependency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 (</a:t>
            </a: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- ) 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b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can be shown to hold on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violates BCNF.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We use above dependency to decompose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01783" y="2181497"/>
            <a:ext cx="8503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check if a relation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 a decomposition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in BCNF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BCNF Decomposition Algorithm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2254252"/>
            <a:ext cx="10416414" cy="329477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64567" y="1776549"/>
            <a:ext cx="9819248" cy="483325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:= {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};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done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:= false;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en-US" sz="2200" baseline="300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while (not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done)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do</a:t>
            </a:r>
            <a:br>
              <a:rPr lang="en-US" altLang="en-US" sz="2200" b="1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(there is a schema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that is not in BCNF)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then begin</a:t>
            </a:r>
            <a:br>
              <a:rPr lang="en-US" altLang="en-US" sz="2200" b="1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Greek Symbols"/>
              </a:rPr>
              <a:t> be a nontrivial functional dependency that 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200">
                <a:latin typeface="Times New Roman" pitchFamily="18" charset="0"/>
                <a:cs typeface="Times New Roman" pitchFamily="18" charset="0"/>
                <a:sym typeface="Greek Symbols"/>
              </a:rPr>
              <a:t>                       holds on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Greek Symbols"/>
              </a:rPr>
              <a:t>R</a:t>
            </a:r>
            <a:r>
              <a:rPr lang="en-US" altLang="en-US" sz="2200" i="1" baseline="-25000">
                <a:latin typeface="Times New Roman" pitchFamily="18" charset="0"/>
                <a:cs typeface="Times New Roman" pitchFamily="18" charset="0"/>
                <a:sym typeface="Greek Symbols"/>
              </a:rPr>
              <a:t>i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Greek Symbols"/>
              </a:rPr>
              <a:t> 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Greek Symbols"/>
              </a:rPr>
              <a:t>such that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Greek Symbols"/>
              </a:rPr>
              <a:t>R</a:t>
            </a:r>
            <a:r>
              <a:rPr lang="en-US" altLang="en-US" sz="2200" i="1" baseline="-25000">
                <a:latin typeface="Times New Roman" pitchFamily="18" charset="0"/>
                <a:cs typeface="Times New Roman" pitchFamily="18" charset="0"/>
                <a:sym typeface="Greek Symbols"/>
              </a:rPr>
              <a:t>i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Greek Symbols"/>
              </a:rPr>
              <a:t>is not in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Greek Symbols"/>
              </a:rPr>
              <a:t>F </a:t>
            </a:r>
            <a:r>
              <a:rPr lang="en-US" altLang="en-US" sz="2200" baseline="30000">
                <a:latin typeface="Times New Roman" pitchFamily="18" charset="0"/>
                <a:cs typeface="Times New Roman" pitchFamily="18" charset="0"/>
                <a:sym typeface="Greek Symbols"/>
              </a:rPr>
              <a:t>+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Greek Symbols"/>
              </a:rPr>
              <a:t>, 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200">
                <a:latin typeface="Times New Roman" pitchFamily="18" charset="0"/>
                <a:cs typeface="Times New Roman" pitchFamily="18" charset="0"/>
                <a:sym typeface="Greek Symbols"/>
              </a:rPr>
              <a:t>				   and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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Greek Symbols"/>
              </a:rPr>
              <a:t>  =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;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</a:b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			  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result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:= (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result – R</a:t>
            </a:r>
            <a:r>
              <a:rPr lang="en-US" altLang="en-US" sz="2200" i="1" baseline="-250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 (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 i="1" baseline="-250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– 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Greek Symbols"/>
              </a:rPr>
              <a:t>)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 (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Greek Symbols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Greek Symbols"/>
              </a:rPr>
              <a:t> );</a:t>
            </a:r>
            <a:br>
              <a:rPr lang="en-US" altLang="en-US" sz="2200" i="1"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Greek Symbols"/>
              </a:rPr>
              <a:t>	    	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  <a:sym typeface="Greek Symbols"/>
              </a:rPr>
              <a:t>end</a:t>
            </a:r>
            <a:br>
              <a:rPr lang="en-US" altLang="en-US" sz="2200" b="1">
                <a:latin typeface="Times New Roman" pitchFamily="18" charset="0"/>
                <a:cs typeface="Times New Roman" pitchFamily="18" charset="0"/>
                <a:sym typeface="Greek Symbols"/>
              </a:rPr>
            </a:br>
            <a:r>
              <a:rPr lang="en-US" altLang="en-US" sz="2200" b="1">
                <a:latin typeface="Times New Roman" pitchFamily="18" charset="0"/>
                <a:cs typeface="Times New Roman" pitchFamily="18" charset="0"/>
                <a:sym typeface="Greek Symbols"/>
              </a:rPr>
              <a:t>		else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Greek Symbols"/>
              </a:rPr>
              <a:t> done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Greek Symbols"/>
              </a:rPr>
              <a:t>:=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  <a:sym typeface="Greek Symbols"/>
              </a:rPr>
              <a:t>true; </a:t>
            </a: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  <a:sym typeface="Greek Symbols"/>
              </a:rPr>
              <a:t>     Note:  each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Greek Symbols"/>
              </a:rPr>
              <a:t>R</a:t>
            </a:r>
            <a:r>
              <a:rPr lang="en-US" altLang="en-US" sz="2200" i="1" baseline="-25000">
                <a:latin typeface="Times New Roman" pitchFamily="18" charset="0"/>
                <a:cs typeface="Times New Roman" pitchFamily="18" charset="0"/>
                <a:sym typeface="Greek Symbols"/>
              </a:rPr>
              <a:t>i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  <a:sym typeface="Greek Symbols"/>
              </a:rPr>
              <a:t>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  <a:sym typeface="Greek Symbols"/>
              </a:rPr>
              <a:t>is in BCNF, and decomposition is lossless-join.</a:t>
            </a:r>
            <a:endParaRPr lang="en-US" altLang="en-US" sz="2200" dirty="0">
              <a:latin typeface="Times New Roman" pitchFamily="18" charset="0"/>
              <a:cs typeface="Times New Roman" pitchFamily="18" charset="0"/>
              <a:sym typeface="Greek Symbol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Example of BCNF Decomposition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98223" y="1783644"/>
            <a:ext cx="9998134" cy="50743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744538" algn="l"/>
                <a:tab pos="2574925" algn="l"/>
              </a:tabLst>
            </a:pP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     class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course_id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credits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sec_id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semester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       room_number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capacity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time_slot_id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744538" algn="l"/>
                <a:tab pos="2574925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Functional dependencies: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tabLst>
                <a:tab pos="744538" algn="l"/>
                <a:tab pos="2574925" algn="l"/>
              </a:tabLst>
            </a:pP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    course_id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credits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tabLst>
                <a:tab pos="744538" algn="l"/>
                <a:tab pos="2574925" algn="l"/>
              </a:tabLst>
            </a:pP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    building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room_number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capacity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tabLst>
                <a:tab pos="744538" algn="l"/>
                <a:tab pos="2574925" algn="l"/>
              </a:tabLst>
            </a:pP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    course_id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sec_id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semester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room_number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time_slot_id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744538" algn="l"/>
                <a:tab pos="2574925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A candidate key {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course_id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sec_id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semester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}.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  <a:tabLst>
                <a:tab pos="744538" algn="l"/>
                <a:tab pos="2574925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BCNF Decomposition: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tabLst>
                <a:tab pos="744538" algn="l"/>
                <a:tab pos="2574925" algn="l"/>
              </a:tabLst>
            </a:pP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   course_id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credits 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holds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  <a:tabLst>
                <a:tab pos="744538" algn="l"/>
                <a:tab pos="2574925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but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course_id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is not a superkey.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tabLst>
                <a:tab pos="744538" algn="l"/>
                <a:tab pos="2574925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We replace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  <a:tabLst>
                <a:tab pos="744538" algn="l"/>
                <a:tab pos="2574925" algn="l"/>
              </a:tabLst>
            </a:pP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    course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course_id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credits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  <a:tabLst>
                <a:tab pos="744538" algn="l"/>
                <a:tab pos="2574925" algn="l"/>
              </a:tabLst>
            </a:pP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    class-1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course_id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sec_id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semester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          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room_number, capacity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time_slot_id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BCNF Decomposition 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054578"/>
            <a:ext cx="9487878" cy="3823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in BCNF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How do we know this?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building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room_number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capacity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holds on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class-1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but {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room_number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} is not a superkey for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class-1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We replace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class-1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classroom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room_number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capacity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section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sec_id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semester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building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room_number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2"/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time_slot_id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classroom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section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in BCNF.</a:t>
            </a:r>
          </a:p>
          <a:p>
            <a:pPr>
              <a:buFont typeface="Wingdings" pitchFamily="2" charset="2"/>
              <a:buChar char="§"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Third Nomal Form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2054578"/>
            <a:ext cx="8805333" cy="3823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are some situations where 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BCNF is not dependency preserving, and 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efficient checking for FD violation on updates is important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Solution: define a weaker normal form, called Third Normal Form (3NF)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Allows some redundancy (with resultant problems; we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will see</a:t>
            </a:r>
          </a:p>
          <a:p>
            <a:pPr lvl="1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Greek Symbols"/>
              </a:rPr>
              <a:t>    examples later)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But functional dependencies can be checked on individual relations</a:t>
            </a:r>
          </a:p>
          <a:p>
            <a:pPr lvl="1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without computing a join.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There is always a lossless-join, dependency-preserving decomposition</a:t>
            </a:r>
          </a:p>
          <a:p>
            <a:pPr lvl="1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into 3NF.</a:t>
            </a:r>
          </a:p>
          <a:p>
            <a:pPr>
              <a:buFont typeface="Wingdings" pitchFamily="2" charset="2"/>
              <a:buChar char="§"/>
            </a:pPr>
            <a:endParaRPr lang="en-US" altLang="en-US" sz="24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1">
              <a:buFont typeface="Wingdings" pitchFamily="2" charset="2"/>
              <a:buChar char="§"/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3NF Example -- </a:t>
            </a:r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Relation </a:t>
            </a:r>
            <a:r>
              <a:rPr lang="en-US" altLang="en-US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dept_advisor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738489"/>
            <a:ext cx="10416414" cy="38105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1927274"/>
            <a:ext cx="9262795" cy="39369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itchFamily="2" charset="2"/>
              <a:buChar char="§"/>
              <a:tabLst>
                <a:tab pos="1027113" algn="l"/>
                <a:tab pos="2455863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dept_advisor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s_ID, i_ID, dept_name)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F =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s_ID, dept_name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i_ID,  i_ID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dept_name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}</a:t>
            </a:r>
          </a:p>
          <a:p>
            <a:pPr>
              <a:buFont typeface="Wingdings" pitchFamily="2" charset="2"/>
              <a:buChar char="§"/>
              <a:tabLst>
                <a:tab pos="1027113" algn="l"/>
                <a:tab pos="245586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Two candidate keys: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s_ID, dept_name,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i_ID, s_ID</a:t>
            </a:r>
          </a:p>
          <a:p>
            <a:pPr>
              <a:buFont typeface="Wingdings" pitchFamily="2" charset="2"/>
              <a:buChar char="§"/>
              <a:tabLst>
                <a:tab pos="1027113" algn="l"/>
                <a:tab pos="2455863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 R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is in 3NF</a:t>
            </a:r>
          </a:p>
          <a:p>
            <a:pPr lvl="1">
              <a:buFont typeface="Arial" pitchFamily="34" charset="0"/>
              <a:buChar char="•"/>
              <a:tabLst>
                <a:tab pos="1027113" algn="l"/>
                <a:tab pos="2455863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s_ID, dept_name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i_ID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s_ID</a:t>
            </a:r>
          </a:p>
          <a:p>
            <a:pPr lvl="2">
              <a:buFont typeface="Arial" pitchFamily="34" charset="0"/>
              <a:buChar char="•"/>
              <a:tabLst>
                <a:tab pos="1027113" algn="l"/>
                <a:tab pos="2455863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dept_name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is a superkey</a:t>
            </a:r>
          </a:p>
          <a:p>
            <a:pPr lvl="1">
              <a:buFont typeface="Arial" pitchFamily="34" charset="0"/>
              <a:buChar char="•"/>
              <a:tabLst>
                <a:tab pos="1027113" algn="l"/>
                <a:tab pos="245586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i_ID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dept_name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	</a:t>
            </a:r>
          </a:p>
          <a:p>
            <a:pPr lvl="2">
              <a:buFont typeface="Arial" pitchFamily="34" charset="0"/>
              <a:buChar char="•"/>
              <a:tabLst>
                <a:tab pos="1027113" algn="l"/>
                <a:tab pos="2455863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   dept_name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Monotype Sorts" pitchFamily="-84" charset="2"/>
              </a:rPr>
              <a:t>is contained in a candidate key</a:t>
            </a:r>
          </a:p>
          <a:p>
            <a:pPr>
              <a:buFont typeface="Wingdings" pitchFamily="2" charset="2"/>
              <a:buChar char="§"/>
            </a:pPr>
            <a:endParaRPr 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ＭＳ Ｐゴシック" charset="-128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Testing for 3NF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73C72-C1F6-4BC5-8799-8DC19C1E7CAF}"/>
              </a:ext>
            </a:extLst>
          </p:cNvPr>
          <p:cNvSpPr/>
          <p:nvPr/>
        </p:nvSpPr>
        <p:spPr>
          <a:xfrm>
            <a:off x="974496" y="1953491"/>
            <a:ext cx="10416414" cy="359553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700"/>
              <a:t>Let </a:t>
            </a:r>
            <a:r>
              <a:rPr lang="en-US" altLang="en-US" sz="1700" i="1"/>
              <a:t>R</a:t>
            </a:r>
            <a:r>
              <a:rPr lang="en-US" altLang="en-US" sz="1700"/>
              <a:t> be a relation schema and let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and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 </a:t>
            </a:r>
            <a:r>
              <a:rPr lang="en-US" altLang="en-US" sz="1700"/>
              <a:t>form a decomposition of R . That is R =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endParaRPr lang="en-US" altLang="en-US" sz="1700"/>
          </a:p>
          <a:p>
            <a:r>
              <a:rPr lang="en-US" altLang="en-US" sz="1700"/>
              <a:t>We say that the decomposition if there is no loss of information by replacing  R with the two relation schemas</a:t>
            </a:r>
            <a:r>
              <a:rPr lang="en-US" altLang="en-US" sz="1700" i="1"/>
              <a:t> R</a:t>
            </a:r>
            <a:r>
              <a:rPr lang="en-US" altLang="en-US" sz="1700" i="1" baseline="-25000"/>
              <a:t>1 </a:t>
            </a:r>
            <a:r>
              <a:rPr lang="en-US" altLang="en-US" sz="1700"/>
              <a:t> U </a:t>
            </a:r>
            <a:r>
              <a:rPr lang="en-US" altLang="en-US" sz="1700" i="1"/>
              <a:t>R</a:t>
            </a:r>
            <a:r>
              <a:rPr lang="en-US" altLang="en-US" sz="1700" i="1" baseline="-25000"/>
              <a:t>2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/>
          </a:p>
          <a:p>
            <a:pPr lvl="1">
              <a:buFont typeface="Monotype Sorts" pitchFamily="-84" charset="2"/>
              <a:buNone/>
            </a:pP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/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726" y="1907177"/>
            <a:ext cx="7746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25599" y="1789611"/>
            <a:ext cx="9660710" cy="44936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Need to check only FDs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need not check all FDs in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2200" i="1" baseline="30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Use attribute closure to check for each dependency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 , if 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a superkey.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If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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not a superkey, we have to verify if each attribute in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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contained in a</a:t>
            </a:r>
          </a:p>
          <a:p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candidate key of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This test is rather more expensive, since it involve finding candidate keys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Testing for 3NF has been shown to be NP-hard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Interestingly, decomposition into third normal form (described shortly) can be</a:t>
            </a:r>
          </a:p>
          <a:p>
            <a:pPr lvl="1"/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done in polynomial time</a:t>
            </a:r>
            <a:endParaRPr lang="en-US" alt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1479458-77A4-443F-9487-4874A4F6F18B}"/>
  <p:tag name="ISPRING_RESOURCE_FOLDER" val="D:\ZinThu\BOS\My Slide\Integrity(Introduction)\"/>
  <p:tag name="ISPRING_PRESENTATION_PATH" val="D:\ZinThu\BOS\My Slide\Integrity(Introduction).pptx"/>
  <p:tag name="ISPRING_PROJECT_VERSION" val="9.32"/>
  <p:tag name="ISPRING_PROJECT_FOLDER_UPDATED" val="1"/>
  <p:tag name="ISPRING_LMS_API_VERSION" val="SCORM 1.2"/>
  <p:tag name="ISPRING_ULTRA_SCORM_COURSE_ID" val="E6B9FE85-3DC3-41D3-80F2-582365CA6D2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FFFD;\u0003H{BAC7D4DC-4883-4F96-8BEA-44968EAFDB0D}&quot;,&quot;D:\\ZinThu\\BOS\\My Slid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90.000000"/>
  <p:tag name="ISPRING_PRESENTATION_TITLE" val="Integrity(Introduction)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D32E62F4A2489A863096E10D82D2" ma:contentTypeVersion="4" ma:contentTypeDescription="Create a new document." ma:contentTypeScope="" ma:versionID="c0ecea8cfdf5210adb5959f05173129b">
  <xsd:schema xmlns:xsd="http://www.w3.org/2001/XMLSchema" xmlns:xs="http://www.w3.org/2001/XMLSchema" xmlns:p="http://schemas.microsoft.com/office/2006/metadata/properties" xmlns:ns2="d15cb684-4061-4230-9425-234e4002b50f" targetNamespace="http://schemas.microsoft.com/office/2006/metadata/properties" ma:root="true" ma:fieldsID="d9e73eef32690683814d5a3461986de0" ns2:_="">
    <xsd:import namespace="d15cb684-4061-4230-9425-234e4002b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cb684-4061-4230-9425-234e400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5707AC-56A1-4369-8E42-DD093512A6D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5cb684-4061-4230-9425-234e4002b50f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2BD8F3-7081-40D4-AAE7-398613903F13}">
  <ds:schemaRefs>
    <ds:schemaRef ds:uri="d15cb684-4061-4230-9425-234e4002b5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291137-F5EF-4B7D-9AEB-E8D759D7BF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29651</TotalTime>
  <Words>3091</Words>
  <Application>Microsoft Office PowerPoint</Application>
  <PresentationFormat>Widescreen</PresentationFormat>
  <Paragraphs>244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Monotype Sorts</vt:lpstr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Testing for BCNF</vt:lpstr>
      <vt:lpstr>Testing Decomposition for BCNF</vt:lpstr>
      <vt:lpstr>BCNF Decomposition Algorithm</vt:lpstr>
      <vt:lpstr>Example of BCNF Decomposition</vt:lpstr>
      <vt:lpstr>BCNF Decomposition (Cont.)</vt:lpstr>
      <vt:lpstr>Third Nomal Form</vt:lpstr>
      <vt:lpstr>3NF Example -- Relation dept_advisor</vt:lpstr>
      <vt:lpstr>Testing for 3NF</vt:lpstr>
      <vt:lpstr>3NF Decomposition Algorithm</vt:lpstr>
      <vt:lpstr>3NF Decomposition Algorithm (Cont.)</vt:lpstr>
      <vt:lpstr>3NF Decomposition: An Example</vt:lpstr>
      <vt:lpstr>3NF Decomposition Example (Cont.)</vt:lpstr>
      <vt:lpstr>Comparison of BCNF and 3NF</vt:lpstr>
      <vt:lpstr>Design Goals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Integrity(Introduction)</dc:title>
  <dc:creator>Dr. Ei Chaw Htoon</dc:creator>
  <cp:lastModifiedBy>May Thu Kyaw</cp:lastModifiedBy>
  <cp:revision>325</cp:revision>
  <dcterms:created xsi:type="dcterms:W3CDTF">2020-05-05T04:24:32Z</dcterms:created>
  <dcterms:modified xsi:type="dcterms:W3CDTF">2022-01-24T12:58:23Z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0x0101007A02D32E62F4A2489A863096E10D82D2</vt:lpwstr>
  </property>
</Properties>
</file>