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8"/>
  </p:notesMasterIdLst>
  <p:sldIdLst>
    <p:sldId id="411" r:id="rId5"/>
    <p:sldId id="361" r:id="rId6"/>
    <p:sldId id="363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96" r:id="rId15"/>
    <p:sldId id="370" r:id="rId16"/>
    <p:sldId id="399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3F621-DC89-45F2-9E8F-5F3D8DEA9D9B}"/>
              </a:ext>
            </a:extLst>
          </p:cNvPr>
          <p:cNvSpPr txBox="1"/>
          <p:nvPr userDrawn="1"/>
        </p:nvSpPr>
        <p:spPr>
          <a:xfrm>
            <a:off x="11435875" y="64447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871D86-36C2-439A-9220-C8A2C37BE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98E1E-B6DF-4164-A328-D5A4582EBEA4}"/>
              </a:ext>
            </a:extLst>
          </p:cNvPr>
          <p:cNvSpPr txBox="1"/>
          <p:nvPr userDrawn="1"/>
        </p:nvSpPr>
        <p:spPr>
          <a:xfrm>
            <a:off x="11435875" y="64447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871D86-36C2-439A-9220-C8A2C37BE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130083-959E-4EF4-B88C-3C040778AE3E}"/>
              </a:ext>
            </a:extLst>
          </p:cNvPr>
          <p:cNvSpPr txBox="1"/>
          <p:nvPr userDrawn="1"/>
        </p:nvSpPr>
        <p:spPr>
          <a:xfrm>
            <a:off x="11435875" y="64447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871D86-36C2-439A-9220-C8A2C37BE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BD0F32-E9F6-476C-9013-2B4BE2F79CE3}"/>
              </a:ext>
            </a:extLst>
          </p:cNvPr>
          <p:cNvSpPr txBox="1"/>
          <p:nvPr userDrawn="1"/>
        </p:nvSpPr>
        <p:spPr>
          <a:xfrm>
            <a:off x="11435875" y="64447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871D86-36C2-439A-9220-C8A2C37BE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Part(5) of (6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Decomposition Using Multivalued Dependencies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 of Multivalued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11234"/>
            <a:ext cx="8805333" cy="43760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r>
              <a:rPr lang="en-US" altLang="en-US"/>
              <a:t>The restriction of  D to R</a:t>
            </a:r>
            <a:r>
              <a:rPr lang="en-US" altLang="en-US" baseline="-25000"/>
              <a:t>i</a:t>
            </a:r>
            <a:r>
              <a:rPr lang="en-US" altLang="en-US"/>
              <a:t> is the set D</a:t>
            </a:r>
            <a:r>
              <a:rPr lang="en-US" altLang="en-US" baseline="-25000"/>
              <a:t>i</a:t>
            </a:r>
            <a:r>
              <a:rPr lang="en-US" altLang="en-US"/>
              <a:t> consisting of</a:t>
            </a:r>
          </a:p>
          <a:p>
            <a:pPr lvl="1"/>
            <a:r>
              <a:rPr lang="en-US" altLang="en-US"/>
              <a:t>All functional dependencies in D</a:t>
            </a:r>
            <a:r>
              <a:rPr lang="en-US" altLang="en-US" baseline="30000"/>
              <a:t>+</a:t>
            </a:r>
            <a:r>
              <a:rPr lang="en-US" altLang="en-US"/>
              <a:t> that include only attributes of R</a:t>
            </a:r>
            <a:r>
              <a:rPr lang="en-US" altLang="en-US" baseline="-25000"/>
              <a:t>i</a:t>
            </a:r>
          </a:p>
          <a:p>
            <a:pPr lvl="1"/>
            <a:r>
              <a:rPr lang="en-US" altLang="en-US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>
                <a:sym typeface="Symbol" panose="05050102010706020507" pitchFamily="18" charset="2"/>
              </a:rPr>
              <a:t>   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 i="1">
                <a:sym typeface="Monotype Sorts" pitchFamily="-84" charset="2"/>
              </a:rPr>
              <a:t> (</a:t>
            </a:r>
            <a:r>
              <a:rPr lang="en-US" altLang="en-US">
                <a:sym typeface="Symbol" panose="05050102010706020507" pitchFamily="18" charset="2"/>
              </a:rPr>
              <a:t> 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/>
              <a:t>R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  <a:endParaRPr lang="en-US" altLang="en-US" baseline="-25000"/>
          </a:p>
          <a:p>
            <a:pPr lvl="1">
              <a:buFont typeface="Monotype Sorts" pitchFamily="-84" charset="2"/>
              <a:buNone/>
            </a:pPr>
            <a:r>
              <a:rPr lang="en-US" altLang="en-US"/>
              <a:t>    where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</a:t>
            </a:r>
            <a:r>
              <a:rPr lang="en-US" altLang="en-US"/>
              <a:t> R</a:t>
            </a:r>
            <a:r>
              <a:rPr lang="en-US" altLang="en-US" baseline="-25000"/>
              <a:t>i </a:t>
            </a:r>
            <a:r>
              <a:rPr lang="en-US" altLang="en-US"/>
              <a:t> and 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/>
              <a:t> is in D</a:t>
            </a:r>
            <a:r>
              <a:rPr lang="en-US" altLang="en-US" baseline="30000"/>
              <a:t>+</a:t>
            </a:r>
            <a:r>
              <a:rPr lang="en-US" altLang="en-US"/>
              <a:t> 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4NF Decomposition Algorithm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233749"/>
            <a:ext cx="8805333" cy="38535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052" y="1713696"/>
            <a:ext cx="93268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200" i="1" dirty="0"/>
              <a:t>result:</a:t>
            </a:r>
            <a:r>
              <a:rPr lang="en-US" altLang="en-US" sz="2200" dirty="0"/>
              <a:t> = {</a:t>
            </a:r>
            <a:r>
              <a:rPr lang="en-US" altLang="en-US" sz="2200" i="1" dirty="0"/>
              <a:t>R</a:t>
            </a:r>
            <a:r>
              <a:rPr lang="en-US" altLang="en-US" sz="2200" dirty="0"/>
              <a:t>};</a:t>
            </a:r>
            <a:br>
              <a:rPr lang="en-US" altLang="en-US" sz="2200" dirty="0"/>
            </a:br>
            <a:r>
              <a:rPr lang="en-US" altLang="en-US" sz="2200" i="1" dirty="0"/>
              <a:t>done</a:t>
            </a:r>
            <a:r>
              <a:rPr lang="en-US" altLang="en-US" sz="2200" dirty="0"/>
              <a:t> := false;</a:t>
            </a:r>
            <a:br>
              <a:rPr lang="en-US" altLang="en-US" sz="2200" dirty="0"/>
            </a:br>
            <a:r>
              <a:rPr lang="en-US" altLang="en-US" sz="2200" i="1" dirty="0"/>
              <a:t>compute D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;</a:t>
            </a:r>
            <a:br>
              <a:rPr lang="en-US" altLang="en-US" sz="2200" dirty="0"/>
            </a:br>
            <a:r>
              <a:rPr lang="en-US" altLang="en-US" sz="2200" dirty="0"/>
              <a:t>Let D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denote the restriction of D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 to R</a:t>
            </a:r>
            <a:r>
              <a:rPr lang="en-US" altLang="en-US" sz="2200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b="1" dirty="0"/>
              <a:t>      while </a:t>
            </a:r>
            <a:r>
              <a:rPr lang="en-US" altLang="en-US" sz="2200" dirty="0"/>
              <a:t>(</a:t>
            </a:r>
            <a:r>
              <a:rPr lang="en-US" altLang="en-US" sz="2200" b="1" dirty="0"/>
              <a:t>not </a:t>
            </a:r>
            <a:r>
              <a:rPr lang="en-US" altLang="en-US" sz="2200" i="1" dirty="0"/>
              <a:t>done</a:t>
            </a:r>
            <a:r>
              <a:rPr lang="en-US" altLang="en-US" sz="2200" dirty="0"/>
              <a:t>) </a:t>
            </a:r>
            <a:br>
              <a:rPr lang="en-US" altLang="en-US" sz="2200" dirty="0"/>
            </a:br>
            <a:r>
              <a:rPr lang="en-US" altLang="en-US" sz="2200" dirty="0"/>
              <a:t>    </a:t>
            </a:r>
            <a:r>
              <a:rPr lang="en-US" altLang="en-US" sz="2200" b="1" dirty="0"/>
              <a:t>if </a:t>
            </a:r>
            <a:r>
              <a:rPr lang="en-US" altLang="en-US" sz="2200" dirty="0"/>
              <a:t>(there is a schema </a:t>
            </a:r>
            <a:r>
              <a:rPr lang="en-US" altLang="en-US" sz="2200" b="1" dirty="0"/>
              <a:t>R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 in </a:t>
            </a:r>
            <a:r>
              <a:rPr lang="en-US" altLang="en-US" sz="2200" i="1" dirty="0"/>
              <a:t>result </a:t>
            </a:r>
            <a:r>
              <a:rPr lang="en-US" altLang="en-US" sz="2200" dirty="0"/>
              <a:t>that is not in 4NF) </a:t>
            </a:r>
            <a:r>
              <a:rPr lang="en-US" altLang="en-US" sz="2200" b="1" dirty="0"/>
              <a:t>then</a:t>
            </a:r>
            <a:br>
              <a:rPr lang="en-US" altLang="en-US" sz="2200" b="1" dirty="0"/>
            </a:br>
            <a:r>
              <a:rPr lang="en-US" altLang="en-US" sz="2200" b="1" dirty="0"/>
              <a:t>       begin</a:t>
            </a:r>
            <a:endParaRPr lang="en-US" altLang="en-US" sz="2200" dirty="0"/>
          </a:p>
          <a:p>
            <a:pPr>
              <a:buFont typeface="Monotype Sorts" pitchFamily="-84" charset="2"/>
              <a:buNone/>
            </a:pPr>
            <a:r>
              <a:rPr lang="en-US" altLang="en-US" sz="2200" dirty="0"/>
              <a:t>		 let </a:t>
            </a:r>
            <a:r>
              <a:rPr lang="en-US" altLang="en-US" sz="2200" dirty="0">
                <a:sym typeface="Symbol" panose="05050102010706020507" pitchFamily="18" charset="2"/>
              </a:rPr>
              <a:t> </a:t>
            </a:r>
            <a:r>
              <a:rPr lang="en-US" altLang="en-US" sz="2200" b="1" dirty="0">
                <a:sym typeface="Symbol" panose="05050102010706020507" pitchFamily="18" charset="2"/>
              </a:rPr>
              <a:t></a:t>
            </a:r>
            <a:r>
              <a:rPr lang="en-US" altLang="en-US" sz="2200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            on </a:t>
            </a:r>
            <a:r>
              <a:rPr lang="en-US" altLang="en-US" sz="2200" i="1" dirty="0">
                <a:sym typeface="Symbol" panose="05050102010706020507" pitchFamily="18" charset="2"/>
              </a:rPr>
              <a:t>R</a:t>
            </a:r>
            <a:r>
              <a:rPr lang="en-US" altLang="en-US" sz="2200" baseline="-25000" dirty="0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 such that   </a:t>
            </a:r>
            <a:r>
              <a:rPr lang="en-US" altLang="en-US" sz="2200" i="1" dirty="0">
                <a:sym typeface="Symbol" panose="05050102010706020507" pitchFamily="18" charset="2"/>
              </a:rPr>
              <a:t>R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i  </a:t>
            </a:r>
            <a:r>
              <a:rPr lang="en-US" altLang="en-US" sz="2200" dirty="0">
                <a:sym typeface="Symbol" panose="05050102010706020507" pitchFamily="18" charset="2"/>
              </a:rPr>
              <a:t>is not in </a:t>
            </a:r>
            <a:r>
              <a:rPr lang="en-US" altLang="en-US" sz="2200" i="1" dirty="0"/>
              <a:t>D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, and </a:t>
            </a:r>
            <a:r>
              <a:rPr lang="en-US" altLang="en-US" sz="2200" dirty="0">
                <a:sym typeface="Symbol" panose="05050102010706020507" pitchFamily="18" charset="2"/>
              </a:rPr>
              <a:t>; 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dirty="0">
                <a:sym typeface="Symbol" panose="05050102010706020507" pitchFamily="18" charset="2"/>
              </a:rPr>
              <a:t>          </a:t>
            </a:r>
            <a:r>
              <a:rPr lang="en-US" altLang="en-US" sz="2200" i="1" dirty="0">
                <a:sym typeface="Symbol" panose="05050102010706020507" pitchFamily="18" charset="2"/>
              </a:rPr>
              <a:t>result </a:t>
            </a:r>
            <a:r>
              <a:rPr lang="en-US" altLang="en-US" sz="2200" dirty="0">
                <a:sym typeface="Symbol" panose="05050102010706020507" pitchFamily="18" charset="2"/>
              </a:rPr>
              <a:t>:=  (</a:t>
            </a:r>
            <a:r>
              <a:rPr lang="en-US" altLang="en-US" sz="2200" i="1" dirty="0">
                <a:sym typeface="Symbol" panose="05050102010706020507" pitchFamily="18" charset="2"/>
              </a:rPr>
              <a:t>result </a:t>
            </a:r>
            <a:r>
              <a:rPr lang="en-US" altLang="en-US" sz="2200" dirty="0">
                <a:sym typeface="Symbol" panose="05050102010706020507" pitchFamily="18" charset="2"/>
              </a:rPr>
              <a:t>- </a:t>
            </a:r>
            <a:r>
              <a:rPr lang="en-US" altLang="en-US" sz="2200" i="1" dirty="0">
                <a:sym typeface="Symbol" panose="05050102010706020507" pitchFamily="18" charset="2"/>
              </a:rPr>
              <a:t>R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)  (</a:t>
            </a:r>
            <a:r>
              <a:rPr lang="en-US" altLang="en-US" sz="2200" i="1" dirty="0">
                <a:sym typeface="Symbol" panose="05050102010706020507" pitchFamily="18" charset="2"/>
              </a:rPr>
              <a:t>R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200" baseline="-25000" dirty="0"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- )   (, ); 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b="1" dirty="0">
                <a:sym typeface="Symbol" panose="05050102010706020507" pitchFamily="18" charset="2"/>
              </a:rPr>
              <a:t>       end</a:t>
            </a:r>
            <a:br>
              <a:rPr lang="en-US" altLang="en-US" sz="2200" dirty="0">
                <a:sym typeface="Symbol" panose="05050102010706020507" pitchFamily="18" charset="2"/>
              </a:rPr>
            </a:br>
            <a:r>
              <a:rPr lang="en-US" altLang="en-US" sz="2200" b="1" dirty="0">
                <a:sym typeface="Symbol" panose="05050102010706020507" pitchFamily="18" charset="2"/>
              </a:rPr>
              <a:t>    else </a:t>
            </a:r>
            <a:r>
              <a:rPr lang="en-US" altLang="en-US" sz="2200" i="1" dirty="0">
                <a:sym typeface="Symbol" panose="05050102010706020507" pitchFamily="18" charset="2"/>
              </a:rPr>
              <a:t>done</a:t>
            </a:r>
            <a:r>
              <a:rPr lang="en-US" altLang="en-US" sz="2200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     Note: each </a:t>
            </a:r>
            <a:r>
              <a:rPr lang="en-US" altLang="en-US" sz="2200" i="1" dirty="0">
                <a:sym typeface="Symbol" panose="05050102010706020507" pitchFamily="18" charset="2"/>
              </a:rPr>
              <a:t>R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200" i="1" dirty="0">
                <a:sym typeface="Symbol" panose="05050102010706020507" pitchFamily="18" charset="2"/>
              </a:rPr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9348" y="1867989"/>
            <a:ext cx="9810206" cy="42454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i="1"/>
              <a:t>R</a:t>
            </a:r>
            <a:r>
              <a:rPr lang="en-US" altLang="en-US"/>
              <a:t> =(</a:t>
            </a:r>
            <a:r>
              <a:rPr lang="en-US" altLang="en-US" i="1"/>
              <a:t>A, B, C, G, H, I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/>
              <a:t>	F </a:t>
            </a:r>
            <a:r>
              <a:rPr lang="en-US" altLang="en-US"/>
              <a:t>={ </a:t>
            </a:r>
            <a:r>
              <a:rPr lang="en-US" altLang="en-US" i="1"/>
              <a:t>A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B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/>
              <a:t>		B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/>
              <a:t> </a:t>
            </a:r>
            <a:r>
              <a:rPr lang="en-US" altLang="en-US" i="1"/>
              <a:t>HI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/>
              <a:t>		CG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H</a:t>
            </a:r>
            <a:r>
              <a:rPr lang="en-US" altLang="en-US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</a:t>
            </a:r>
            <a:r>
              <a:rPr lang="en-US" altLang="en-US"/>
              <a:t> is not in 4NF since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 and </a:t>
            </a:r>
            <a:r>
              <a:rPr lang="en-US" altLang="en-US" i="1"/>
              <a:t>A</a:t>
            </a:r>
            <a:r>
              <a:rPr lang="en-US" altLang="en-US"/>
              <a:t> is not a superkey for </a:t>
            </a:r>
            <a:r>
              <a:rPr lang="en-US" altLang="en-US" i="1"/>
              <a:t>R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a) </a:t>
            </a:r>
            <a:r>
              <a:rPr lang="en-US" altLang="en-US" i="1"/>
              <a:t>R</a:t>
            </a:r>
            <a:r>
              <a:rPr lang="en-US" altLang="en-US" i="1" baseline="-25000"/>
              <a:t>1</a:t>
            </a:r>
            <a:r>
              <a:rPr lang="en-US" altLang="en-US"/>
              <a:t> = (</a:t>
            </a:r>
            <a:r>
              <a:rPr lang="en-US" altLang="en-US" i="1"/>
              <a:t>A, B</a:t>
            </a:r>
            <a:r>
              <a:rPr lang="en-US" altLang="en-US"/>
              <a:t>) 			(</a:t>
            </a:r>
            <a:r>
              <a:rPr lang="en-US" altLang="en-US" i="1"/>
              <a:t>R</a:t>
            </a:r>
            <a:r>
              <a:rPr lang="en-US" altLang="en-US" i="1" baseline="-25000"/>
              <a:t>1</a:t>
            </a:r>
            <a:r>
              <a:rPr lang="en-US" altLang="en-US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b) </a:t>
            </a:r>
            <a:r>
              <a:rPr lang="en-US" altLang="en-US" i="1"/>
              <a:t>R</a:t>
            </a:r>
            <a:r>
              <a:rPr lang="en-US" altLang="en-US" baseline="-25000"/>
              <a:t>2</a:t>
            </a:r>
            <a:r>
              <a:rPr lang="en-US" altLang="en-US"/>
              <a:t> = (</a:t>
            </a:r>
            <a:r>
              <a:rPr lang="en-US" altLang="en-US" i="1"/>
              <a:t>A, C, G, H, I</a:t>
            </a:r>
            <a:r>
              <a:rPr lang="en-US" altLang="en-US"/>
              <a:t>)  		(</a:t>
            </a:r>
            <a:r>
              <a:rPr lang="en-US" altLang="en-US" i="1"/>
              <a:t>R</a:t>
            </a:r>
            <a:r>
              <a:rPr lang="en-US" altLang="en-US" i="1" baseline="-25000"/>
              <a:t>2</a:t>
            </a:r>
            <a:r>
              <a:rPr lang="en-US" altLang="en-US"/>
              <a:t> is not in 4NF, decompose into R</a:t>
            </a:r>
            <a:r>
              <a:rPr lang="en-US" altLang="en-US" baseline="-25000"/>
              <a:t>3 </a:t>
            </a:r>
            <a:r>
              <a:rPr lang="en-US" altLang="en-US"/>
              <a:t>and R</a:t>
            </a:r>
            <a:r>
              <a:rPr lang="en-US" altLang="en-US" baseline="-25000"/>
              <a:t>4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c) </a:t>
            </a:r>
            <a:r>
              <a:rPr lang="en-US" altLang="en-US" i="1"/>
              <a:t>R</a:t>
            </a:r>
            <a:r>
              <a:rPr lang="en-US" altLang="en-US" baseline="-25000"/>
              <a:t>3</a:t>
            </a:r>
            <a:r>
              <a:rPr lang="en-US" altLang="en-US"/>
              <a:t> = (</a:t>
            </a:r>
            <a:r>
              <a:rPr lang="en-US" altLang="en-US" i="1"/>
              <a:t>C, G, H</a:t>
            </a:r>
            <a:r>
              <a:rPr lang="en-US" altLang="en-US"/>
              <a:t>) 		(</a:t>
            </a:r>
            <a:r>
              <a:rPr lang="en-US" altLang="en-US" i="1"/>
              <a:t>R</a:t>
            </a:r>
            <a:r>
              <a:rPr lang="en-US" altLang="en-US" baseline="-25000"/>
              <a:t>3</a:t>
            </a:r>
            <a:r>
              <a:rPr lang="en-US" altLang="en-US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d) </a:t>
            </a:r>
            <a:r>
              <a:rPr lang="en-US" altLang="en-US" i="1"/>
              <a:t>R</a:t>
            </a:r>
            <a:r>
              <a:rPr lang="en-US" altLang="en-US" i="1" baseline="-25000"/>
              <a:t>4</a:t>
            </a:r>
            <a:r>
              <a:rPr lang="en-US" altLang="en-US"/>
              <a:t> = (</a:t>
            </a:r>
            <a:r>
              <a:rPr lang="en-US" altLang="en-US" i="1"/>
              <a:t>A, C, G, I</a:t>
            </a:r>
            <a:r>
              <a:rPr lang="en-US" altLang="en-US"/>
              <a:t>)  		(</a:t>
            </a:r>
            <a:r>
              <a:rPr lang="en-US" altLang="en-US" i="1"/>
              <a:t>R</a:t>
            </a:r>
            <a:r>
              <a:rPr lang="en-US" altLang="en-US" i="1" baseline="-25000"/>
              <a:t>4</a:t>
            </a:r>
            <a:r>
              <a:rPr lang="en-US" altLang="en-US"/>
              <a:t> is not in 4NF, decompose into R</a:t>
            </a:r>
            <a:r>
              <a:rPr lang="en-US" altLang="en-US" baseline="-25000"/>
              <a:t>5 </a:t>
            </a:r>
            <a:r>
              <a:rPr lang="en-US" altLang="en-US"/>
              <a:t>and R</a:t>
            </a:r>
            <a:r>
              <a:rPr lang="en-US" altLang="en-US" baseline="-25000"/>
              <a:t>6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B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/>
              <a:t> </a:t>
            </a:r>
            <a:r>
              <a:rPr lang="en-US" altLang="en-US" i="1"/>
              <a:t>HI </a:t>
            </a:r>
            <a:r>
              <a:rPr lang="en-US" altLang="en-US" i="1">
                <a:sym typeface="Wingdings" panose="05000000000000000000" pitchFamily="2" charset="2"/>
              </a:rPr>
              <a:t>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HI</a:t>
            </a:r>
            <a:r>
              <a:rPr lang="en-US" altLang="en-US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and hence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/>
              <a:t>I (MVD restriction to R</a:t>
            </a:r>
            <a:r>
              <a:rPr lang="en-US" altLang="en-US" i="1" baseline="-25000"/>
              <a:t>4</a:t>
            </a:r>
            <a:r>
              <a:rPr lang="en-US" altLang="en-US" i="1"/>
              <a:t>)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e) </a:t>
            </a:r>
            <a:r>
              <a:rPr lang="en-US" altLang="en-US" i="1"/>
              <a:t>R</a:t>
            </a:r>
            <a:r>
              <a:rPr lang="en-US" altLang="en-US" i="1" baseline="-25000"/>
              <a:t>5</a:t>
            </a:r>
            <a:r>
              <a:rPr lang="en-US" altLang="en-US"/>
              <a:t> = (</a:t>
            </a:r>
            <a:r>
              <a:rPr lang="en-US" altLang="en-US" i="1"/>
              <a:t>A, I</a:t>
            </a:r>
            <a:r>
              <a:rPr lang="en-US" altLang="en-US"/>
              <a:t>)  			(</a:t>
            </a:r>
            <a:r>
              <a:rPr lang="en-US" altLang="en-US" i="1"/>
              <a:t>R</a:t>
            </a:r>
            <a:r>
              <a:rPr lang="en-US" altLang="en-US" i="1" baseline="-25000"/>
              <a:t>5</a:t>
            </a:r>
            <a:r>
              <a:rPr lang="en-US" altLang="en-US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	f)</a:t>
            </a:r>
            <a:r>
              <a:rPr lang="en-US" altLang="en-US" i="1"/>
              <a:t>R</a:t>
            </a:r>
            <a:r>
              <a:rPr lang="en-US" altLang="en-US" i="1" baseline="-25000"/>
              <a:t>6</a:t>
            </a:r>
            <a:r>
              <a:rPr lang="en-US" altLang="en-US"/>
              <a:t> = (A, C, G)  		(R</a:t>
            </a:r>
            <a:r>
              <a:rPr lang="en-US" altLang="en-US" baseline="-25000"/>
              <a:t>6</a:t>
            </a:r>
            <a:r>
              <a:rPr lang="en-US" altLang="en-US"/>
              <a:t> is in  4NF)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883"/>
            <a:ext cx="10058400" cy="3815211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More Normal Form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Atomic Domains and First Normal Form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Database-Design Process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Modeling Temporal Data   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Multivalued Dependencies (MVDs)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6267" y="2076994"/>
            <a:ext cx="9671278" cy="38012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Suppose we record names of children, and phone numbers for instructors: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inst_child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child_name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inst_phone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we were to combine these schemas to get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inst_info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child_name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phone_number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 data: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(99999, David, 512-555-1234)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(99999, David, 512-555-4321)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(99999, William, 512-555-1234)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(99999, William, 512-555-4321)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This relation is in BCNF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Why?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Decomposition for BCNF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27909" y="1933303"/>
            <a:ext cx="10032274" cy="3958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890713" algn="l"/>
                <a:tab pos="27987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be a relation schema and let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R.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multivalued dependency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890713" algn="l"/>
                <a:tab pos="27987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tabLst>
                <a:tab pos="1890713" algn="l"/>
                <a:tab pos="27987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holds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if in any legal relation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r(R),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for all pairs for tuples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such that</a:t>
            </a:r>
          </a:p>
          <a:p>
            <a:pPr>
              <a:tabLst>
                <a:tab pos="1890713" algn="l"/>
                <a:tab pos="27987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], there exist tuples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3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4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such that:</a:t>
            </a:r>
          </a:p>
          <a:p>
            <a:pPr>
              <a:tabLst>
                <a:tab pos="1890713" algn="l"/>
                <a:tab pos="27987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3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4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3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        =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3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  –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  –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4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        =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4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  –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 =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[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  –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]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MVD --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Tabular representation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64567" y="1776549"/>
            <a:ext cx="9819248" cy="4833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Tabular representation of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</a:p>
          <a:p>
            <a:pPr>
              <a:buFont typeface="Wingdings" pitchFamily="2" charset="2"/>
              <a:buChar char="§"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</p:txBody>
      </p:sp>
      <p:pic>
        <p:nvPicPr>
          <p:cNvPr id="8" name="Picture 5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2965268"/>
            <a:ext cx="4532730" cy="190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MVD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8223" y="1783644"/>
            <a:ext cx="9998134" cy="5074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be a relation schema with a set of attributes that are partitioned into 3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nonempty 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Y, Z, W</a:t>
            </a:r>
          </a:p>
          <a:p>
            <a:pPr>
              <a:buFont typeface="Wingdings" pitchFamily="2" charset="2"/>
              <a:buChar char="§"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say that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multidetermines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)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if and only if for all possible relations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)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	&lt;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&gt;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&lt;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&gt;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&lt;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&gt;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&lt;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&gt;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</a:p>
          <a:p>
            <a:pPr>
              <a:buFont typeface="Wingdings" pitchFamily="2" charset="2"/>
              <a:buChar char="§"/>
              <a:tabLst>
                <a:tab pos="1149350" algn="l"/>
                <a:tab pos="3311525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Note that since the behavior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Z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 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23851" y="2054578"/>
            <a:ext cx="9689626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 our example:</a:t>
            </a:r>
          </a:p>
          <a:p>
            <a:pPr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child_name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phone_number</a:t>
            </a:r>
          </a:p>
          <a:p>
            <a:pPr>
              <a:buFont typeface="Wingdings" pitchFamily="2" charset="2"/>
              <a:buChar char="§"/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The above formal definition is supposed to formalize the notion that given a</a:t>
            </a:r>
          </a:p>
          <a:p>
            <a:pPr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particular value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) it has associated with it a set of values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</a:p>
          <a:p>
            <a:pPr>
              <a:tabLst>
                <a:tab pos="2463800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(child_name)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a set of values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 (phone_number)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and these two sets are in</a:t>
            </a:r>
          </a:p>
          <a:p>
            <a:pPr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some sense independent of each other.</a:t>
            </a:r>
          </a:p>
          <a:p>
            <a:pPr>
              <a:buFont typeface="Wingdings" pitchFamily="2" charset="2"/>
              <a:buChar char="§"/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Note: </a:t>
            </a:r>
          </a:p>
          <a:p>
            <a:pPr lvl="1">
              <a:buFont typeface="Arial" pitchFamily="34" charset="0"/>
              <a:buChar char="•"/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If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then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 lvl="1">
              <a:buFont typeface="Arial" pitchFamily="34" charset="0"/>
              <a:buChar char="•"/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Indeed we have (in above notation)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Z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</a:p>
          <a:p>
            <a:pPr lvl="1">
              <a:tabLst>
                <a:tab pos="2463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The claim follows.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Use of Multivalued Dependencies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90467" y="2002327"/>
            <a:ext cx="9660710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use multivalued dependencies in two ways: 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1.	To test relations to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whether they are legal under a given set of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functional and multivalued dependencies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	To specify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on the set of legal relations.  We shall concern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ourselves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relations that satisfy a given set of functional and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multivalued dependencies.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a relation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fails to satisfy a given multivalued dependency, we can construct a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relations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Theorey of MVDs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738489"/>
            <a:ext cx="10416414" cy="38105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927274"/>
            <a:ext cx="9262795" cy="39369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the definition of multivalued dependency, we can derive the following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rule: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 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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That is, every functional dependency is also a multivalued dependency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the set of all functional and multivalued dependencies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logically implied by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can compute D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using the formal definitions of functional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dependencies and multivalued dependencies.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can manage with such reasoning for very simple multivalued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dependencies, which seem to be most common in practice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For complex dependencies, it is better to reason about sets of dependencies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using a system of inference rules (Appendix C).</a:t>
            </a: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Fourth Normal Form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89611"/>
            <a:ext cx="9660710" cy="44936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/>
              <a:t>A relation schema </a:t>
            </a:r>
            <a:r>
              <a:rPr lang="en-US" altLang="en-US" i="1"/>
              <a:t>R</a:t>
            </a:r>
            <a:r>
              <a:rPr lang="en-US" altLang="en-US"/>
              <a:t> is in </a:t>
            </a:r>
            <a:r>
              <a:rPr lang="en-US" altLang="en-US" b="1">
                <a:solidFill>
                  <a:srgbClr val="002060"/>
                </a:solidFill>
              </a:rPr>
              <a:t>4NF</a:t>
            </a:r>
            <a:r>
              <a:rPr lang="en-US" altLang="en-US"/>
              <a:t> with respect to a set </a:t>
            </a:r>
            <a:r>
              <a:rPr lang="en-US" altLang="en-US" i="1"/>
              <a:t>D</a:t>
            </a:r>
            <a:r>
              <a:rPr lang="en-US" altLang="en-US"/>
              <a:t> of functional and multivalued dependencies if for all multivalued dependencies in </a:t>
            </a:r>
            <a:r>
              <a:rPr lang="en-US" altLang="en-US" i="1"/>
              <a:t>D</a:t>
            </a:r>
            <a:r>
              <a:rPr lang="en-US" altLang="en-US" baseline="30000"/>
              <a:t>+</a:t>
            </a:r>
            <a:r>
              <a:rPr lang="en-US" altLang="en-US"/>
              <a:t> of the form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 i="1">
                <a:sym typeface="Monotype Sorts" pitchFamily="-84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sym typeface="Greek Symbols"/>
              </a:rPr>
              <a:t>, where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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and </a:t>
            </a:r>
            <a:r>
              <a:rPr lang="en-US" altLang="en-US" i="1">
                <a:sym typeface="Greek Symbols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 </a:t>
            </a:r>
            <a:r>
              <a:rPr lang="en-US" altLang="en-US" i="1">
                <a:sym typeface="Symbol" panose="05050102010706020507" pitchFamily="18" charset="2"/>
              </a:rPr>
              <a:t>R, </a:t>
            </a:r>
            <a:r>
              <a:rPr lang="en-US" altLang="en-US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</a:t>
            </a:r>
            <a:r>
              <a:rPr lang="en-US" altLang="en-US" i="1">
                <a:sym typeface="Monotype Sorts" pitchFamily="-84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sym typeface="Greek Symbols"/>
              </a:rPr>
              <a:t> is trivial (i.e.,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 i="1">
                <a:sym typeface="Greek Symbols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 </a:t>
            </a:r>
            <a:r>
              <a:rPr lang="en-US" altLang="en-US">
                <a:sym typeface="Greek Symbols"/>
              </a:rPr>
              <a:t> or </a:t>
            </a:r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>
                <a:sym typeface="Greek Symbols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 </a:t>
            </a:r>
            <a:r>
              <a:rPr lang="en-US" altLang="en-US" i="1">
                <a:sym typeface="Greek Symbols"/>
              </a:rPr>
              <a:t> = R)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</a:t>
            </a:r>
            <a:r>
              <a:rPr lang="en-US" altLang="en-US">
                <a:sym typeface="Greek Symbols"/>
              </a:rPr>
              <a:t> is a superkey for schema </a:t>
            </a:r>
            <a:r>
              <a:rPr lang="en-US" altLang="en-US" i="1">
                <a:sym typeface="Greek Symbols"/>
              </a:rPr>
              <a:t>R</a:t>
            </a:r>
          </a:p>
          <a:p>
            <a:r>
              <a:rPr lang="en-US" altLang="en-US">
                <a:sym typeface="Greek Symbols"/>
              </a:rPr>
              <a:t>If a relation is in 4NF it is in BCNF</a:t>
            </a:r>
            <a:endParaRPr lang="en-US" altLang="en-US" dirty="0">
              <a:sym typeface="Greek Symbol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29724</TotalTime>
  <Words>2243</Words>
  <Application>Microsoft Office PowerPoint</Application>
  <PresentationFormat>Widescreen</PresentationFormat>
  <Paragraphs>185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Arial</vt:lpstr>
      <vt:lpstr>Calibri</vt:lpstr>
      <vt:lpstr>Calibri Light</vt:lpstr>
      <vt:lpstr>Times New Roman</vt:lpstr>
      <vt:lpstr>Webdings</vt:lpstr>
      <vt:lpstr>Wingdings</vt:lpstr>
      <vt:lpstr>Retrospect</vt:lpstr>
      <vt:lpstr>PowerPoint Presentation</vt:lpstr>
      <vt:lpstr>Multivalued Dependencies (MVDs)</vt:lpstr>
      <vt:lpstr>Testing Decomposition for BCNF</vt:lpstr>
      <vt:lpstr>MVD -- Tabular representation </vt:lpstr>
      <vt:lpstr>MVD (Cont.)</vt:lpstr>
      <vt:lpstr>Example</vt:lpstr>
      <vt:lpstr>Use of Multivalued Dependencies</vt:lpstr>
      <vt:lpstr>Theorey of MVDs</vt:lpstr>
      <vt:lpstr>Fourth Normal Form</vt:lpstr>
      <vt:lpstr>Restriction of Multivalued Dependencies</vt:lpstr>
      <vt:lpstr>4NF Decomposition Algorithm</vt:lpstr>
      <vt:lpstr>Example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334</cp:revision>
  <dcterms:created xsi:type="dcterms:W3CDTF">2020-05-05T04:24:32Z</dcterms:created>
  <dcterms:modified xsi:type="dcterms:W3CDTF">2022-01-24T13:02:54Z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