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4"/>
  </p:sldMasterIdLst>
  <p:notesMasterIdLst>
    <p:notesMasterId r:id="rId17"/>
  </p:notesMasterIdLst>
  <p:sldIdLst>
    <p:sldId id="411" r:id="rId5"/>
    <p:sldId id="394" r:id="rId6"/>
    <p:sldId id="361" r:id="rId7"/>
    <p:sldId id="363" r:id="rId8"/>
    <p:sldId id="400" r:id="rId9"/>
    <p:sldId id="362" r:id="rId10"/>
    <p:sldId id="364" r:id="rId11"/>
    <p:sldId id="365" r:id="rId12"/>
    <p:sldId id="366" r:id="rId13"/>
    <p:sldId id="367" r:id="rId14"/>
    <p:sldId id="368" r:id="rId15"/>
    <p:sldId id="401" r:id="rId16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9E00"/>
    <a:srgbClr val="33CCFF"/>
    <a:srgbClr val="66CCFF"/>
    <a:srgbClr val="51B4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6" autoAdjust="0"/>
    <p:restoredTop sz="78483" autoAdjust="0"/>
  </p:normalViewPr>
  <p:slideViewPr>
    <p:cSldViewPr snapToGrid="0">
      <p:cViewPr varScale="1">
        <p:scale>
          <a:sx n="73" d="100"/>
          <a:sy n="73" d="100"/>
        </p:scale>
        <p:origin x="45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B6196-844D-4652-BD38-9957D8204800}" type="datetimeFigureOut">
              <a:rPr lang="en-US" smtClean="0"/>
              <a:pPr/>
              <a:t>1/24/2022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D3762-02FB-447C-B5C9-67F606E57B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33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 Unicode MS" panose="020B0604020202020204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D3762-02FB-447C-B5C9-67F606E57BB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1898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3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3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54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3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3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3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3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37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3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3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1F5FAB5-6577-4DA6-AB7D-5A5E739A3C57}"/>
              </a:ext>
            </a:extLst>
          </p:cNvPr>
          <p:cNvSpPr txBox="1"/>
          <p:nvPr userDrawn="1"/>
        </p:nvSpPr>
        <p:spPr>
          <a:xfrm>
            <a:off x="11573691" y="645557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1350610-D712-411F-978D-75DFC872B2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607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064027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148080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F04B35-62D5-4982-BE89-D25BBB50F1EE}"/>
              </a:ext>
            </a:extLst>
          </p:cNvPr>
          <p:cNvSpPr txBox="1"/>
          <p:nvPr userDrawn="1"/>
        </p:nvSpPr>
        <p:spPr>
          <a:xfrm>
            <a:off x="11573691" y="645557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1350610-D712-411F-978D-75DFC872B2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922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952272A-DA22-4BB1-A2FD-A8AB4F99A87B}"/>
              </a:ext>
            </a:extLst>
          </p:cNvPr>
          <p:cNvSpPr txBox="1"/>
          <p:nvPr userDrawn="1"/>
        </p:nvSpPr>
        <p:spPr>
          <a:xfrm>
            <a:off x="11573691" y="645557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1350610-D712-411F-978D-75DFC872B2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018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19657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42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425373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576971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915870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854289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8B92FBA-0B9C-4CB5-85CD-CF5A03498F79}"/>
              </a:ext>
            </a:extLst>
          </p:cNvPr>
          <p:cNvSpPr txBox="1"/>
          <p:nvPr userDrawn="1"/>
        </p:nvSpPr>
        <p:spPr>
          <a:xfrm>
            <a:off x="11573691" y="645557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1350610-D712-411F-978D-75DFC872B2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46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18662F3-B44F-4968-8F5B-0874EE49E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0342" y="4663922"/>
            <a:ext cx="7516457" cy="1309175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DAW MAY THU KYAW</a:t>
            </a:r>
          </a:p>
          <a:p>
            <a:r>
              <a:rPr lang="en-US" dirty="0">
                <a:latin typeface="Times New Roman" panose="02020603050405020304" pitchFamily="18" charset="0"/>
              </a:rPr>
              <a:t>LECTURER</a:t>
            </a:r>
          </a:p>
          <a:p>
            <a:r>
              <a:rPr lang="en-US" dirty="0">
                <a:latin typeface="Times New Roman" panose="02020603050405020304" pitchFamily="18" charset="0"/>
              </a:rPr>
              <a:t>Faculty of Information Science</a:t>
            </a:r>
          </a:p>
        </p:txBody>
      </p:sp>
      <p:sp>
        <p:nvSpPr>
          <p:cNvPr id="7" name="Rectangle 6"/>
          <p:cNvSpPr/>
          <p:nvPr/>
        </p:nvSpPr>
        <p:spPr>
          <a:xfrm>
            <a:off x="9527458" y="4350773"/>
            <a:ext cx="2020529" cy="1924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8C34435-936E-4192-A08D-5EF6E7F20B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3616" y="4588839"/>
            <a:ext cx="1448211" cy="144821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867C54C8-C27F-4F8F-A4BD-6298343C4832}"/>
              </a:ext>
            </a:extLst>
          </p:cNvPr>
          <p:cNvSpPr>
            <a:spLocks noGrp="1"/>
          </p:cNvSpPr>
          <p:nvPr/>
        </p:nvSpPr>
        <p:spPr>
          <a:xfrm>
            <a:off x="1090246" y="1498445"/>
            <a:ext cx="10457740" cy="2053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IS-201 – Database</a:t>
            </a:r>
          </a:p>
          <a:p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Database Design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Part(6) of (6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7987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066"/>
            <a:ext cx="10058400" cy="1450757"/>
          </a:xfrm>
        </p:spPr>
        <p:txBody>
          <a:bodyPr/>
          <a:lstStyle/>
          <a:p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Modeling Temporal Data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773C72-C1F6-4BC5-8799-8DC19C1E7CAF}"/>
              </a:ext>
            </a:extLst>
          </p:cNvPr>
          <p:cNvSpPr/>
          <p:nvPr/>
        </p:nvSpPr>
        <p:spPr>
          <a:xfrm>
            <a:off x="974496" y="1738489"/>
            <a:ext cx="10416414" cy="381054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1700"/>
              <a:t>Let </a:t>
            </a:r>
            <a:r>
              <a:rPr lang="en-US" altLang="en-US" sz="1700" i="1"/>
              <a:t>R</a:t>
            </a:r>
            <a:r>
              <a:rPr lang="en-US" altLang="en-US" sz="1700"/>
              <a:t> be a relation schema and let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and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 </a:t>
            </a:r>
            <a:r>
              <a:rPr lang="en-US" altLang="en-US" sz="1700"/>
              <a:t>form a decomposition of R . That is R =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endParaRPr lang="en-US" altLang="en-US" sz="1700"/>
          </a:p>
          <a:p>
            <a:r>
              <a:rPr lang="en-US" altLang="en-US" sz="1700"/>
              <a:t>We say that the decomposition if there is no loss of information by replacing  R with the two relation schemas</a:t>
            </a:r>
            <a:r>
              <a:rPr lang="en-US" altLang="en-US" sz="1700" i="1"/>
              <a:t> 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r>
              <a:rPr lang="en-US" altLang="en-US" sz="1700"/>
              <a:t> 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Formally,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   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And,  conversely a decomposition is lossy if</a:t>
            </a:r>
            <a:endParaRPr lang="en-US" altLang="en-US" sz="1700" i="1"/>
          </a:p>
          <a:p>
            <a:pPr lvl="1"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r  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en-US" sz="1700"/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97726" y="1907177"/>
            <a:ext cx="77462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625599" y="1927274"/>
            <a:ext cx="9262795" cy="3936944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/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Temporal data</a:t>
            </a:r>
            <a:r>
              <a:rPr lang="en-US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have an association time interval during which the data are </a:t>
            </a:r>
            <a:endParaRPr lang="en-US" altLang="en-US" sz="2400" i="1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valid.</a:t>
            </a:r>
            <a:endParaRPr lang="en-US" altLang="en-US" sz="24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A </a:t>
            </a:r>
            <a:r>
              <a:rPr lang="en-US" alt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snapshot</a:t>
            </a:r>
            <a:r>
              <a:rPr lang="en-US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is the value of the data at a particular point in time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Several proposals to extend ER model by adding valid time to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attributes, e.g., address of an instructor at different points in time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entities, e.g., time duration when a student entity exists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relationships, e.g., time during which an instructor was associated with a student as an advisor.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But no accepted standard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Adding a temporal component results in functional dependencies like</a:t>
            </a:r>
          </a:p>
          <a:p>
            <a:pPr>
              <a:lnSpc>
                <a:spcPct val="90000"/>
              </a:lnSpc>
            </a:pPr>
            <a:r>
              <a:rPr lang="en-US" altLang="en-US" sz="24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		ID </a:t>
            </a:r>
            <a:r>
              <a:rPr lang="en-US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</a:t>
            </a:r>
            <a:r>
              <a:rPr lang="en-US" altLang="en-US" sz="24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street, city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not holding, because the address varies over time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A </a:t>
            </a:r>
            <a:r>
              <a:rPr lang="en-US" alt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temporal functional dependency</a:t>
            </a:r>
            <a:r>
              <a:rPr lang="en-US" altLang="en-US" sz="24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</a:t>
            </a:r>
            <a:r>
              <a:rPr lang="en-US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Y </a:t>
            </a:r>
            <a:r>
              <a:rPr lang="en-US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holds on schema </a:t>
            </a:r>
            <a:r>
              <a:rPr lang="en-US" altLang="en-US" sz="24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if the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functional dependency X </a:t>
            </a:r>
            <a:r>
              <a:rPr lang="en-US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 Y </a:t>
            </a:r>
            <a:r>
              <a:rPr lang="en-US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holds on all snapshots for all legal instances r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(</a:t>
            </a:r>
            <a:r>
              <a:rPr lang="en-US" altLang="en-US" sz="24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>
              <a:lnSpc>
                <a:spcPct val="90000"/>
              </a:lnSpc>
            </a:pPr>
            <a:endParaRPr lang="en-US" altLang="en-US">
              <a:latin typeface="Times New Roman" pitchFamily="18" charset="0"/>
              <a:cs typeface="Times New Roman" pitchFamily="18" charset="0"/>
            </a:endParaRPr>
          </a:p>
          <a:p>
            <a:pPr lvl="1">
              <a:defRPr/>
            </a:pPr>
            <a:endParaRPr lang="en-US" altLang="en-US" sz="22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ＭＳ Ｐゴシック" charset="-128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538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9"/>
    </mc:Choice>
    <mc:Fallback xmlns="">
      <p:transition spd="slow" advTm="419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066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Modeling Temporal Data (Cont.)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773C72-C1F6-4BC5-8799-8DC19C1E7CAF}"/>
              </a:ext>
            </a:extLst>
          </p:cNvPr>
          <p:cNvSpPr/>
          <p:nvPr/>
        </p:nvSpPr>
        <p:spPr>
          <a:xfrm>
            <a:off x="974496" y="1953491"/>
            <a:ext cx="10416414" cy="359553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1700"/>
              <a:t>Let </a:t>
            </a:r>
            <a:r>
              <a:rPr lang="en-US" altLang="en-US" sz="1700" i="1"/>
              <a:t>R</a:t>
            </a:r>
            <a:r>
              <a:rPr lang="en-US" altLang="en-US" sz="1700"/>
              <a:t> be a relation schema and let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and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 </a:t>
            </a:r>
            <a:r>
              <a:rPr lang="en-US" altLang="en-US" sz="1700"/>
              <a:t>form a decomposition of R . That is R =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endParaRPr lang="en-US" altLang="en-US" sz="1700"/>
          </a:p>
          <a:p>
            <a:r>
              <a:rPr lang="en-US" altLang="en-US" sz="1700"/>
              <a:t>We say that the decomposition if there is no loss of information by replacing  R with the two relation schemas</a:t>
            </a:r>
            <a:r>
              <a:rPr lang="en-US" altLang="en-US" sz="1700" i="1"/>
              <a:t> 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r>
              <a:rPr lang="en-US" altLang="en-US" sz="1700"/>
              <a:t> 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Formally,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   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And,  conversely a decomposition is lossy if</a:t>
            </a:r>
            <a:endParaRPr lang="en-US" altLang="en-US" sz="1700" i="1"/>
          </a:p>
          <a:p>
            <a:pPr lvl="1"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r  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en-US" sz="1700"/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97726" y="1907177"/>
            <a:ext cx="77462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625599" y="1789611"/>
            <a:ext cx="9660710" cy="449362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In practice, database designers may add start and end time attributes to relations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E.g.,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course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course_id, course_title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is replaced by</a:t>
            </a:r>
            <a:endParaRPr lang="en-US" altLang="en-US" sz="22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course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course_id, course_title, start, end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Constraint: no two tuples can have overlapping valid times</a:t>
            </a:r>
          </a:p>
          <a:p>
            <a:pPr lvl="2">
              <a:buFont typeface="Arial" pitchFamily="34" charset="0"/>
              <a:buChar char="•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Hard to enforce efficiently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Foreign key references may be to current version of data, or to data at a point in time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E.g., student transcript should refer to course information at the time the course was taken</a:t>
            </a:r>
            <a:endParaRPr lang="en-US" altLang="en-US" sz="22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538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9"/>
    </mc:Choice>
    <mc:Fallback xmlns="">
      <p:transition spd="slow" advTm="419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13463" y="2717074"/>
            <a:ext cx="548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48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End of Chapter 7</a:t>
            </a:r>
            <a:endParaRPr lang="en-US" sz="48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0E4C1CA-2498-47D7-B64E-01DFC523292C}"/>
              </a:ext>
            </a:extLst>
          </p:cNvPr>
          <p:cNvSpPr>
            <a:spLocks noGrp="1"/>
          </p:cNvSpPr>
          <p:nvPr/>
        </p:nvSpPr>
        <p:spPr>
          <a:xfrm>
            <a:off x="1066800" y="2264897"/>
            <a:ext cx="10058400" cy="4031399"/>
          </a:xfrm>
          <a:prstGeom prst="rect">
            <a:avLst/>
          </a:prstGeom>
        </p:spPr>
        <p:txBody>
          <a:bodyPr vert="horz" lIns="9144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1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itchFamily="2" charset="2"/>
              <a:buChar char="§"/>
            </a:pPr>
            <a:r>
              <a:rPr lang="en-US" alt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   More Normal Form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itchFamily="2" charset="2"/>
              <a:buChar char="§"/>
            </a:pPr>
            <a:r>
              <a:rPr lang="en-US" alt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   Atomic Domains and First Normal Form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itchFamily="2" charset="2"/>
              <a:buChar char="§"/>
            </a:pPr>
            <a:r>
              <a:rPr lang="en-US" alt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   Database-Design Process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itchFamily="2" charset="2"/>
              <a:buChar char="§"/>
            </a:pPr>
            <a:r>
              <a:rPr lang="en-US" alt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   Modeling Temporal Data     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915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79"/>
    </mc:Choice>
    <mc:Fallback xmlns="">
      <p:transition spd="slow" advTm="5077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066"/>
            <a:ext cx="10058400" cy="1450757"/>
          </a:xfrm>
        </p:spPr>
        <p:txBody>
          <a:bodyPr/>
          <a:lstStyle/>
          <a:p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Further</a:t>
            </a:r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Normal</a:t>
            </a:r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Forms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773C72-C1F6-4BC5-8799-8DC19C1E7CAF}"/>
              </a:ext>
            </a:extLst>
          </p:cNvPr>
          <p:cNvSpPr/>
          <p:nvPr/>
        </p:nvSpPr>
        <p:spPr>
          <a:xfrm>
            <a:off x="974496" y="1953491"/>
            <a:ext cx="10416414" cy="359553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1700"/>
              <a:t>Let </a:t>
            </a:r>
            <a:r>
              <a:rPr lang="en-US" altLang="en-US" sz="1700" i="1"/>
              <a:t>R</a:t>
            </a:r>
            <a:r>
              <a:rPr lang="en-US" altLang="en-US" sz="1700"/>
              <a:t> be a relation schema and let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and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 </a:t>
            </a:r>
            <a:r>
              <a:rPr lang="en-US" altLang="en-US" sz="1700"/>
              <a:t>form a decomposition of R . That is R =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endParaRPr lang="en-US" altLang="en-US" sz="1700"/>
          </a:p>
          <a:p>
            <a:r>
              <a:rPr lang="en-US" altLang="en-US" sz="1700"/>
              <a:t>We say that the decomposition if there is no loss of information by replacing  R with the two relation schemas</a:t>
            </a:r>
            <a:r>
              <a:rPr lang="en-US" altLang="en-US" sz="1700" i="1"/>
              <a:t> 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r>
              <a:rPr lang="en-US" altLang="en-US" sz="1700"/>
              <a:t> 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Formally,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   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And,  conversely a decomposition is lossy if</a:t>
            </a:r>
            <a:endParaRPr lang="en-US" altLang="en-US" sz="1700" i="1"/>
          </a:p>
          <a:p>
            <a:pPr lvl="1"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r  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en-US" sz="1700"/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97726" y="1907177"/>
            <a:ext cx="77462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456267" y="2076994"/>
            <a:ext cx="9671278" cy="38012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Join dependencies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generalize multivalued dependencies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lead to 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project-join normal form (PJNF)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(also called 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fifth normal form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A class of even more general constraints, leads to a normal form called 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domain-</a:t>
            </a:r>
          </a:p>
          <a:p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key normal form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Problem with these generalized constraints:  are hard to reason with, and no set of</a:t>
            </a:r>
          </a:p>
          <a:p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sound and complete set of inference rules exists.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Hence rarely used</a:t>
            </a:r>
          </a:p>
          <a:p>
            <a:pPr lvl="1">
              <a:defRPr/>
            </a:pPr>
            <a:endParaRPr lang="en-US" altLang="en-US" sz="22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ＭＳ Ｐゴシック" charset="-128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538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9"/>
    </mc:Choice>
    <mc:Fallback xmlns="">
      <p:transition spd="slow" advTm="419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066"/>
            <a:ext cx="10058400" cy="1450757"/>
          </a:xfrm>
        </p:spPr>
        <p:txBody>
          <a:bodyPr/>
          <a:lstStyle/>
          <a:p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First Normal Form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773C72-C1F6-4BC5-8799-8DC19C1E7CAF}"/>
              </a:ext>
            </a:extLst>
          </p:cNvPr>
          <p:cNvSpPr/>
          <p:nvPr/>
        </p:nvSpPr>
        <p:spPr>
          <a:xfrm>
            <a:off x="974496" y="1953491"/>
            <a:ext cx="10416414" cy="359553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1700"/>
              <a:t>Let </a:t>
            </a:r>
            <a:r>
              <a:rPr lang="en-US" altLang="en-US" sz="1700" i="1"/>
              <a:t>R</a:t>
            </a:r>
            <a:r>
              <a:rPr lang="en-US" altLang="en-US" sz="1700"/>
              <a:t> be a relation schema and let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and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 </a:t>
            </a:r>
            <a:r>
              <a:rPr lang="en-US" altLang="en-US" sz="1700"/>
              <a:t>form a decomposition of R . That is R =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endParaRPr lang="en-US" altLang="en-US" sz="1700"/>
          </a:p>
          <a:p>
            <a:r>
              <a:rPr lang="en-US" altLang="en-US" sz="1700"/>
              <a:t>We sayosition if there is no loss of information by replacing  R with the two relation schemas</a:t>
            </a:r>
            <a:r>
              <a:rPr lang="en-US" altLang="en-US" sz="1700" i="1"/>
              <a:t> 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r>
              <a:rPr lang="en-US" altLang="en-US" sz="1700"/>
              <a:t> 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Formally,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   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And,  conversely a decomposition is lossy if</a:t>
            </a:r>
            <a:endParaRPr lang="en-US" altLang="en-US" sz="1700" i="1"/>
          </a:p>
          <a:p>
            <a:pPr lvl="1"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r  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en-US" sz="1700"/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97726" y="1907177"/>
            <a:ext cx="77462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227909" y="1933303"/>
            <a:ext cx="10032274" cy="3958045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/>
          <a:p>
            <a:pPr>
              <a:buFont typeface="Wingdings" pitchFamily="2" charset="2"/>
              <a:buChar char="§"/>
            </a:pPr>
            <a:endParaRPr lang="en-US" sz="22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Domain is </a:t>
            </a:r>
            <a:r>
              <a:rPr lang="en-US" alt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atomic</a:t>
            </a:r>
            <a:r>
              <a:rPr lang="en-US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if its elements are considered to be indivisible units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Examples of non-atomic domains:</a:t>
            </a:r>
          </a:p>
          <a:p>
            <a:pPr lvl="2">
              <a:buFont typeface="Arial" pitchFamily="34" charset="0"/>
              <a:buChar char="•"/>
            </a:pPr>
            <a:r>
              <a:rPr lang="en-US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Set of names, composite attributes</a:t>
            </a:r>
          </a:p>
          <a:p>
            <a:pPr lvl="2">
              <a:buFont typeface="Arial" pitchFamily="34" charset="0"/>
              <a:buChar char="•"/>
            </a:pPr>
            <a:r>
              <a:rPr lang="en-US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Identification numbers like CS101  that can be broken up into parts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A relational schema R is in </a:t>
            </a:r>
            <a:r>
              <a:rPr lang="en-US" alt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first normal form</a:t>
            </a:r>
            <a:r>
              <a:rPr lang="en-US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if the domains of all attributes of R</a:t>
            </a:r>
          </a:p>
          <a:p>
            <a:r>
              <a:rPr lang="en-US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are atomic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Non-atomic values complicate storage and encourage redundant (repeated) storage of</a:t>
            </a:r>
          </a:p>
          <a:p>
            <a:r>
              <a:rPr lang="en-US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data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Example:  Set of accounts stored with each customer, and set of owners stored with each account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We assume all relations are in first normal form (and revisit this in Chapter 22: Object Based Databases)</a:t>
            </a:r>
            <a:endParaRPr lang="en-US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538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9"/>
    </mc:Choice>
    <mc:Fallback xmlns="">
      <p:transition spd="slow" advTm="419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066"/>
            <a:ext cx="10058400" cy="1450757"/>
          </a:xfrm>
        </p:spPr>
        <p:txBody>
          <a:bodyPr/>
          <a:lstStyle/>
          <a:p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First Normal Form (Cont.)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773C72-C1F6-4BC5-8799-8DC19C1E7CAF}"/>
              </a:ext>
            </a:extLst>
          </p:cNvPr>
          <p:cNvSpPr/>
          <p:nvPr/>
        </p:nvSpPr>
        <p:spPr>
          <a:xfrm>
            <a:off x="974496" y="1953491"/>
            <a:ext cx="10416414" cy="359553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1700"/>
              <a:t>Let </a:t>
            </a:r>
            <a:r>
              <a:rPr lang="en-US" altLang="en-US" sz="1700" i="1"/>
              <a:t>R</a:t>
            </a:r>
            <a:r>
              <a:rPr lang="en-US" altLang="en-US" sz="1700"/>
              <a:t> be a relation schema and let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and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 </a:t>
            </a:r>
            <a:r>
              <a:rPr lang="en-US" altLang="en-US" sz="1700"/>
              <a:t>form a decomposition of R . That is R =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endParaRPr lang="en-US" altLang="en-US" sz="1700"/>
          </a:p>
          <a:p>
            <a:r>
              <a:rPr lang="en-US" altLang="en-US" sz="1700"/>
              <a:t>We sayosition if there is no loss of information by replacing  R with the two relation schemas</a:t>
            </a:r>
            <a:r>
              <a:rPr lang="en-US" altLang="en-US" sz="1700" i="1"/>
              <a:t> 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r>
              <a:rPr lang="en-US" altLang="en-US" sz="1700"/>
              <a:t> 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Formally,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   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And,  conversely a decomposition is lossy if</a:t>
            </a:r>
            <a:endParaRPr lang="en-US" altLang="en-US" sz="1700" i="1"/>
          </a:p>
          <a:p>
            <a:pPr lvl="1"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r  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en-US" sz="1700"/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97726" y="1907177"/>
            <a:ext cx="77462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018903" y="1854926"/>
            <a:ext cx="10032274" cy="395804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buFont typeface="Wingdings" pitchFamily="2" charset="2"/>
              <a:buChar char="§"/>
            </a:pPr>
            <a:endParaRPr lang="en-US" sz="22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Atomicity is actually a property of how the elements of the domain are used.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Example: Strings would normally be considered indivisible 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Suppose that students are given roll numbers which are strings of the form</a:t>
            </a:r>
          </a:p>
          <a:p>
            <a:pPr lvl="1"/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CS0012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EE1127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If the first two characters are extracted to find the department, the domain of roll </a:t>
            </a:r>
          </a:p>
          <a:p>
            <a:pPr lvl="1"/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CS0012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EE1127</a:t>
            </a:r>
            <a:endParaRPr lang="en-US" altLang="en-US" sz="22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Doing so is a bad idea: leads to encoding of information in application program </a:t>
            </a:r>
          </a:p>
          <a:p>
            <a:pPr lvl="1"/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CS0012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EE1127</a:t>
            </a:r>
            <a:endParaRPr lang="en-US" altLang="en-US" sz="22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538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9"/>
    </mc:Choice>
    <mc:Fallback xmlns="">
      <p:transition spd="slow" advTm="419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066"/>
            <a:ext cx="10058400" cy="1450757"/>
          </a:xfrm>
        </p:spPr>
        <p:txBody>
          <a:bodyPr/>
          <a:lstStyle/>
          <a:p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Overall Database Design Process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773C72-C1F6-4BC5-8799-8DC19C1E7CAF}"/>
              </a:ext>
            </a:extLst>
          </p:cNvPr>
          <p:cNvSpPr/>
          <p:nvPr/>
        </p:nvSpPr>
        <p:spPr>
          <a:xfrm>
            <a:off x="974496" y="2254252"/>
            <a:ext cx="10416414" cy="3294778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1700">
                <a:sym typeface="Symbol" panose="05050102010706020507" pitchFamily="18" charset="2"/>
              </a:rPr>
              <a:t>if</a:t>
            </a:r>
            <a:endParaRPr lang="en-US" altLang="en-US" sz="1700" i="1"/>
          </a:p>
          <a:p>
            <a:pPr lvl="1"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r  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en-US" sz="1700"/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97726" y="1907177"/>
            <a:ext cx="77462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364567" y="1776549"/>
            <a:ext cx="9819248" cy="483325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We have assumed schema 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 is given</a:t>
            </a:r>
          </a:p>
          <a:p>
            <a:endParaRPr lang="en-US" altLang="en-US" sz="220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    R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 could have been generated when converting E-R diagram to a set of tables.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    R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 could have been a single relation containing 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 attributes that are of interest</a:t>
            </a:r>
          </a:p>
          <a:p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      (called </a:t>
            </a:r>
            <a:r>
              <a:rPr lang="en-US" altLang="en-US" sz="2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universal relation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    Normalization breaks 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 into smaller relations.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    R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 could have been the result of some ad hoc design of relations, which we then</a:t>
            </a:r>
          </a:p>
          <a:p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      test/convert to normal form.</a:t>
            </a:r>
          </a:p>
          <a:p>
            <a:endParaRPr lang="en-US" alt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538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9"/>
    </mc:Choice>
    <mc:Fallback xmlns="">
      <p:transition spd="slow" advTm="419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066"/>
            <a:ext cx="10058400" cy="1450757"/>
          </a:xfrm>
        </p:spPr>
        <p:txBody>
          <a:bodyPr/>
          <a:lstStyle/>
          <a:p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ER Model and Normalization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773C72-C1F6-4BC5-8799-8DC19C1E7CAF}"/>
              </a:ext>
            </a:extLst>
          </p:cNvPr>
          <p:cNvSpPr/>
          <p:nvPr/>
        </p:nvSpPr>
        <p:spPr>
          <a:xfrm>
            <a:off x="974496" y="1953491"/>
            <a:ext cx="10416414" cy="359553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1700"/>
              <a:t>Let </a:t>
            </a:r>
            <a:r>
              <a:rPr lang="en-US" altLang="en-US" sz="1700" i="1"/>
              <a:t>R</a:t>
            </a:r>
            <a:r>
              <a:rPr lang="en-US" altLang="en-US" sz="1700"/>
              <a:t> be a relation schema and let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and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 </a:t>
            </a:r>
            <a:r>
              <a:rPr lang="en-US" altLang="en-US" sz="1700"/>
              <a:t>form a decomposition of R . That is R =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endParaRPr lang="en-US" altLang="en-US" sz="1700"/>
          </a:p>
          <a:p>
            <a:r>
              <a:rPr lang="en-US" altLang="en-US" sz="1700"/>
              <a:t>We say that the decomposition if there is no loss of information by replacing  R with the two relation schemas</a:t>
            </a:r>
            <a:r>
              <a:rPr lang="en-US" altLang="en-US" sz="1700" i="1"/>
              <a:t> 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r>
              <a:rPr lang="en-US" altLang="en-US" sz="1700"/>
              <a:t> 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Formally,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   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And,  conversely a decomposition is lossy if</a:t>
            </a:r>
            <a:endParaRPr lang="en-US" altLang="en-US" sz="1700" i="1"/>
          </a:p>
          <a:p>
            <a:pPr lvl="1"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r  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en-US" sz="1700"/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97726" y="1907177"/>
            <a:ext cx="77462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298223" y="1783644"/>
            <a:ext cx="9998134" cy="507435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When an E-R diagram is carefully designed, identifying all entities correctly, the</a:t>
            </a:r>
          </a:p>
          <a:p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tables generated from the E-R diagram should not need further normalization.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However, in a real (imperfect) design, there can be functional dependencies from</a:t>
            </a:r>
          </a:p>
          <a:p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non-key attributes of an entity to other attributes of the entity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Example:  an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employee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entity with</a:t>
            </a:r>
          </a:p>
          <a:p>
            <a:pPr lvl="2">
              <a:buFont typeface="Arial" pitchFamily="34" charset="0"/>
              <a:buChar char="•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attributes </a:t>
            </a:r>
            <a:b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department_name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building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 lvl="2">
              <a:buFont typeface="Arial" pitchFamily="34" charset="0"/>
              <a:buChar char="•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functional dependency </a:t>
            </a:r>
            <a:b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department_name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building</a:t>
            </a:r>
          </a:p>
          <a:p>
            <a:pPr lvl="2">
              <a:buFont typeface="Arial" pitchFamily="34" charset="0"/>
              <a:buChar char="•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Good design would have made department an entity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Functional dependencies from non-key attributes of a relationship set possible, but</a:t>
            </a:r>
          </a:p>
          <a:p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rare --- most relationships are binary</a:t>
            </a:r>
            <a:endParaRPr lang="en-US" altLang="en-US" sz="22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538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9"/>
    </mc:Choice>
    <mc:Fallback xmlns="">
      <p:transition spd="slow" advTm="419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066"/>
            <a:ext cx="10058400" cy="1450757"/>
          </a:xfrm>
        </p:spPr>
        <p:txBody>
          <a:bodyPr/>
          <a:lstStyle/>
          <a:p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Denormalization for Performance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773C72-C1F6-4BC5-8799-8DC19C1E7CAF}"/>
              </a:ext>
            </a:extLst>
          </p:cNvPr>
          <p:cNvSpPr/>
          <p:nvPr/>
        </p:nvSpPr>
        <p:spPr>
          <a:xfrm>
            <a:off x="974496" y="1953491"/>
            <a:ext cx="10416414" cy="359553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1700"/>
              <a:t>Let </a:t>
            </a:r>
            <a:r>
              <a:rPr lang="en-US" altLang="en-US" sz="1700" i="1"/>
              <a:t>R</a:t>
            </a:r>
            <a:r>
              <a:rPr lang="en-US" altLang="en-US" sz="1700"/>
              <a:t> be a relation schema and let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and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 </a:t>
            </a:r>
            <a:r>
              <a:rPr lang="en-US" altLang="en-US" sz="1700"/>
              <a:t>form a decomposition of R . That is R =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endParaRPr lang="en-US" altLang="en-US" sz="1700"/>
          </a:p>
          <a:p>
            <a:r>
              <a:rPr lang="en-US" altLang="en-US" sz="1700"/>
              <a:t>We say that the decomposition if there is no loss of information by replacing  R with the two relation schemas</a:t>
            </a:r>
            <a:r>
              <a:rPr lang="en-US" altLang="en-US" sz="1700" i="1"/>
              <a:t> 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r>
              <a:rPr lang="en-US" altLang="en-US" sz="1700"/>
              <a:t> 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Formally,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   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And,  conversely a decomposition is lossy if</a:t>
            </a:r>
            <a:endParaRPr lang="en-US" altLang="en-US" sz="1700" i="1"/>
          </a:p>
          <a:p>
            <a:pPr lvl="1"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r  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en-US" sz="1700"/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97726" y="1907177"/>
            <a:ext cx="77462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423851" y="2054578"/>
            <a:ext cx="9689626" cy="382370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May want to use non-normalized schema for performance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For example, displaying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prereqs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along with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course_id,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title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requires join of</a:t>
            </a:r>
          </a:p>
          <a:p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course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with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prereq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Alternative 1:  Use denormalized relation containing attributes of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course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as well</a:t>
            </a:r>
          </a:p>
          <a:p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as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prereq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with all above attributes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faster lookup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extra space and extra execution time for updates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extra coding work for programmer and possibility of error in extra code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Alternative 2: use a materialized view defined a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course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prereq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Benefits and drawbacks same as above, except no extra coding work for </a:t>
            </a:r>
          </a:p>
          <a:p>
            <a:pPr lvl="1"/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as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prereq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with all above attributes</a:t>
            </a:r>
          </a:p>
          <a:p>
            <a:pPr>
              <a:buFont typeface="Wingdings" pitchFamily="2" charset="2"/>
              <a:buChar char="§"/>
              <a:tabLst>
                <a:tab pos="2463800" algn="l"/>
              </a:tabLst>
            </a:pPr>
            <a:endParaRPr lang="en-US" altLang="en-US" sz="22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538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9"/>
    </mc:Choice>
    <mc:Fallback xmlns="">
      <p:transition spd="slow" advTm="419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066"/>
            <a:ext cx="10058400" cy="1450757"/>
          </a:xfrm>
        </p:spPr>
        <p:txBody>
          <a:bodyPr/>
          <a:lstStyle/>
          <a:p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Other Design Issues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773C72-C1F6-4BC5-8799-8DC19C1E7CAF}"/>
              </a:ext>
            </a:extLst>
          </p:cNvPr>
          <p:cNvSpPr/>
          <p:nvPr/>
        </p:nvSpPr>
        <p:spPr>
          <a:xfrm>
            <a:off x="974496" y="1953491"/>
            <a:ext cx="10416414" cy="359553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1700"/>
              <a:t>Let </a:t>
            </a:r>
            <a:r>
              <a:rPr lang="en-US" altLang="en-US" sz="1700" i="1"/>
              <a:t>R</a:t>
            </a:r>
            <a:r>
              <a:rPr lang="en-US" altLang="en-US" sz="1700"/>
              <a:t> be a relation schema and let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and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 </a:t>
            </a:r>
            <a:r>
              <a:rPr lang="en-US" altLang="en-US" sz="1700"/>
              <a:t>form a decomposition of R . That is R =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endParaRPr lang="en-US" altLang="en-US" sz="1700"/>
          </a:p>
          <a:p>
            <a:r>
              <a:rPr lang="en-US" altLang="en-US" sz="1700"/>
              <a:t>We say that the decomposition if there is no loss of information by replacing  R with the two relation schemas</a:t>
            </a:r>
            <a:r>
              <a:rPr lang="en-US" altLang="en-US" sz="1700" i="1"/>
              <a:t> 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r>
              <a:rPr lang="en-US" altLang="en-US" sz="1700"/>
              <a:t> 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Formally,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   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And,  conversely a decomposition is lossy if</a:t>
            </a:r>
            <a:endParaRPr lang="en-US" altLang="en-US" sz="1700" i="1"/>
          </a:p>
          <a:p>
            <a:pPr lvl="1"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r  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en-US" sz="1700"/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97726" y="1907177"/>
            <a:ext cx="77462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390467" y="2002327"/>
            <a:ext cx="9660710" cy="3823708"/>
          </a:xfrm>
          <a:prstGeom prst="rect">
            <a:avLst/>
          </a:prstGeom>
        </p:spPr>
        <p:txBody>
          <a:bodyPr vert="horz" lIns="0" tIns="45720" rIns="0" bIns="45720" rtlCol="0">
            <a:normAutofit fontScale="700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US" altLang="en-US" sz="3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Some aspects of database design are not caught by normalization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3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Examples of bad database design, to be avoided: </a:t>
            </a:r>
          </a:p>
          <a:p>
            <a:r>
              <a:rPr lang="en-US" altLang="en-US" sz="3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Instead of </a:t>
            </a:r>
            <a:r>
              <a:rPr lang="en-US" altLang="en-US" sz="3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earnings </a:t>
            </a:r>
            <a:r>
              <a:rPr lang="en-US" altLang="en-US" sz="3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3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company_id, year, amount </a:t>
            </a:r>
            <a:r>
              <a:rPr lang="en-US" altLang="en-US" sz="3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), use 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sz="28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earnings_2004, earnings_2005, earnings_2006</a:t>
            </a:r>
            <a:r>
              <a:rPr lang="en-US" alt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 etc., all on the schema (</a:t>
            </a:r>
            <a:r>
              <a:rPr lang="en-US" altLang="en-US" sz="28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company_id, </a:t>
            </a:r>
          </a:p>
          <a:p>
            <a:pPr lvl="1"/>
            <a:r>
              <a:rPr lang="en-US" altLang="en-US" sz="28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earnings</a:t>
            </a:r>
            <a:r>
              <a:rPr lang="en-US" alt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lvl="2">
              <a:buFont typeface="Arial" pitchFamily="34" charset="0"/>
              <a:buChar char="•"/>
            </a:pPr>
            <a:r>
              <a:rPr lang="en-US" alt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Above are in BCNF, but make querying across years difficult and needs new table</a:t>
            </a:r>
          </a:p>
          <a:p>
            <a:pPr lvl="2"/>
            <a:r>
              <a:rPr lang="en-US" alt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each year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sz="28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company_year </a:t>
            </a:r>
            <a:r>
              <a:rPr lang="en-US" alt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8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company_id, earnings_2004, earnings_2005,  </a:t>
            </a:r>
            <a:br>
              <a:rPr lang="en-US" altLang="en-US" sz="28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each year</a:t>
            </a:r>
          </a:p>
          <a:p>
            <a:pPr lvl="2">
              <a:buFont typeface="Arial" pitchFamily="34" charset="0"/>
              <a:buChar char="•"/>
            </a:pPr>
            <a:r>
              <a:rPr lang="en-US" alt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Also in BCNF, but also makes querying across years difficult and requires new</a:t>
            </a:r>
          </a:p>
          <a:p>
            <a:pPr lvl="2"/>
            <a:r>
              <a:rPr lang="en-US" alt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attribute each year.</a:t>
            </a:r>
          </a:p>
          <a:p>
            <a:pPr lvl="2">
              <a:buFont typeface="Arial" pitchFamily="34" charset="0"/>
              <a:buChar char="•"/>
            </a:pPr>
            <a:r>
              <a:rPr lang="en-US" alt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Is an example of a </a:t>
            </a:r>
            <a:r>
              <a:rPr lang="en-US" altLang="en-US" sz="28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crosstab</a:t>
            </a:r>
            <a:r>
              <a:rPr lang="en-US" alt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 where values for one attribute become column</a:t>
            </a:r>
          </a:p>
          <a:p>
            <a:pPr lvl="2"/>
            <a:r>
              <a:rPr lang="en-US" alt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names</a:t>
            </a:r>
          </a:p>
          <a:p>
            <a:pPr lvl="2">
              <a:buFont typeface="Arial" pitchFamily="34" charset="0"/>
              <a:buChar char="•"/>
            </a:pPr>
            <a:r>
              <a:rPr lang="en-US" alt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Used in spreadsheets, and in data analysis tools</a:t>
            </a:r>
          </a:p>
          <a:p>
            <a:pPr>
              <a:buFont typeface="Wingdings" pitchFamily="2" charset="2"/>
              <a:buChar char="§"/>
            </a:pPr>
            <a:endParaRPr lang="en-US" altLang="en-US" sz="22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  <a:sym typeface="Symbol" panose="05050102010706020507" pitchFamily="18" charset="2"/>
            </a:endParaRPr>
          </a:p>
          <a:p>
            <a:pPr lvl="1">
              <a:buFont typeface="Wingdings" pitchFamily="2" charset="2"/>
              <a:buChar char="§"/>
              <a:defRPr/>
            </a:pPr>
            <a:endParaRPr lang="en-US" altLang="en-US" sz="22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ＭＳ Ｐゴシック" charset="-128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538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9"/>
    </mc:Choice>
    <mc:Fallback xmlns="">
      <p:transition spd="slow" advTm="419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C1479458-77A4-443F-9487-4874A4F6F18B}"/>
  <p:tag name="ISPRING_RESOURCE_FOLDER" val="D:\ZinThu\BOS\My Slide\Integrity(Introduction)\"/>
  <p:tag name="ISPRING_PRESENTATION_PATH" val="D:\ZinThu\BOS\My Slide\Integrity(Introduction).pptx"/>
  <p:tag name="ISPRING_PROJECT_VERSION" val="9.32"/>
  <p:tag name="ISPRING_PROJECT_FOLDER_UPDATED" val="1"/>
  <p:tag name="ISPRING_LMS_API_VERSION" val="SCORM 1.2"/>
  <p:tag name="ISPRING_ULTRA_SCORM_COURSE_ID" val="E6B9FE85-3DC3-41D3-80F2-582365CA6D2F"/>
  <p:tag name="ISPRING_CMI5_LAUNCH_METHOD" val="any window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CLOUDFOLDERID" val="1"/>
  <p:tag name="ISPRINGONLINEFOLDERID" val="1"/>
  <p:tag name="ISPRING_OUTPUT_FOLDER" val="[[&quot;\uFFFD;\u0003H{BAC7D4DC-4883-4F96-8BEA-44968EAFDB0D}&quot;,&quot;D:\\ZinThu\\BOS\\My Slide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free&quot;},&quot;advancedSettings&quot;:{&quot;enableTextAllocation&quot;:&quot;T_TRUE&quot;,&quot;viewingFromLocalDrive&quot;:&quot;T_TRUE&quot;,&quot;contentScale&quot;:75,&quot;contentScaleMode&quot;:&quot;SCAL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}"/>
  <p:tag name="ISPRING_SCORM_PASSING_SCORE" val="90.000000"/>
  <p:tag name="ISPRING_PRESENTATION_TITLE" val="Integrity(Introduction)"/>
  <p:tag name="ISPRING_FIRST_PUBLI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8|7.1|5.6|4.3|10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8|7.1|5.6|4.3|10.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8|7.1|5.6|4.3|10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C52A35AD-05D9-4D93-82A1-E0D1FB9907FD}"/>
  <p:tag name="GENSWF_ADVANCE_TIME" val="5.000"/>
  <p:tag name="ISPRING_CUSTOM_TIMING_USED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3|4.4|5.8|6.2|2.7|5.3|7.2|6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8|7.1|5.6|4.3|10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8|7.1|5.6|4.3|10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8|7.1|5.6|4.3|10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8|7.1|5.6|4.3|10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8|7.1|5.6|4.3|10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8|7.1|5.6|4.3|10.2"/>
</p:tagLst>
</file>

<file path=ppt/theme/theme1.xml><?xml version="1.0" encoding="utf-8"?>
<a:theme xmlns:a="http://schemas.openxmlformats.org/drawingml/2006/main" name="Retrospect">
  <a:themeElements>
    <a:clrScheme name="Custom 7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FFFFFF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02D32E62F4A2489A863096E10D82D2" ma:contentTypeVersion="4" ma:contentTypeDescription="Create a new document." ma:contentTypeScope="" ma:versionID="c0ecea8cfdf5210adb5959f05173129b">
  <xsd:schema xmlns:xsd="http://www.w3.org/2001/XMLSchema" xmlns:xs="http://www.w3.org/2001/XMLSchema" xmlns:p="http://schemas.microsoft.com/office/2006/metadata/properties" xmlns:ns2="d15cb684-4061-4230-9425-234e4002b50f" targetNamespace="http://schemas.microsoft.com/office/2006/metadata/properties" ma:root="true" ma:fieldsID="d9e73eef32690683814d5a3461986de0" ns2:_="">
    <xsd:import namespace="d15cb684-4061-4230-9425-234e4002b5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5cb684-4061-4230-9425-234e4002b5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2291137-F5EF-4B7D-9AEB-E8D759D7BFF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E2BD8F3-7081-40D4-AAE7-398613903F13}">
  <ds:schemaRefs>
    <ds:schemaRef ds:uri="d15cb684-4061-4230-9425-234e4002b50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65707AC-56A1-4369-8E42-DD093512A6D7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d15cb684-4061-4230-9425-234e4002b50f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29771</TotalTime>
  <Words>1771</Words>
  <Application>Microsoft Office PowerPoint</Application>
  <PresentationFormat>Widescreen</PresentationFormat>
  <Paragraphs>174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Monotype Sorts</vt:lpstr>
      <vt:lpstr>Arial</vt:lpstr>
      <vt:lpstr>Calibri</vt:lpstr>
      <vt:lpstr>Calibri Light</vt:lpstr>
      <vt:lpstr>Times New Roman</vt:lpstr>
      <vt:lpstr>Wingdings</vt:lpstr>
      <vt:lpstr>Retrospect</vt:lpstr>
      <vt:lpstr>PowerPoint Presentation</vt:lpstr>
      <vt:lpstr>Outlines</vt:lpstr>
      <vt:lpstr>Further Normal Forms</vt:lpstr>
      <vt:lpstr>First Normal Form</vt:lpstr>
      <vt:lpstr>First Normal Form (Cont.)</vt:lpstr>
      <vt:lpstr>Overall Database Design Process</vt:lpstr>
      <vt:lpstr>ER Model and Normalization</vt:lpstr>
      <vt:lpstr>Denormalization for Performance</vt:lpstr>
      <vt:lpstr>Other Design Issues</vt:lpstr>
      <vt:lpstr>Modeling Temporal Data</vt:lpstr>
      <vt:lpstr>Modeling Temporal Data (Cont.)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Integrity(Introduction)</dc:title>
  <dc:creator>Dr. Ei Chaw Htoon</dc:creator>
  <cp:lastModifiedBy>May Thu Kyaw</cp:lastModifiedBy>
  <cp:revision>337</cp:revision>
  <dcterms:created xsi:type="dcterms:W3CDTF">2020-05-05T04:24:32Z</dcterms:created>
  <dcterms:modified xsi:type="dcterms:W3CDTF">2022-01-24T13:02:29Z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0x0101007A02D32E62F4A2489A863096E10D82D2</vt:lpwstr>
  </property>
</Properties>
</file>