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8"/>
  </p:notesMasterIdLst>
  <p:sldIdLst>
    <p:sldId id="302" r:id="rId3"/>
    <p:sldId id="257" r:id="rId4"/>
    <p:sldId id="258" r:id="rId5"/>
    <p:sldId id="259" r:id="rId6"/>
    <p:sldId id="260" r:id="rId7"/>
    <p:sldId id="261" r:id="rId8"/>
    <p:sldId id="263" r:id="rId9"/>
    <p:sldId id="303" r:id="rId10"/>
    <p:sldId id="504" r:id="rId11"/>
    <p:sldId id="264" r:id="rId12"/>
    <p:sldId id="266" r:id="rId13"/>
    <p:sldId id="501" r:id="rId14"/>
    <p:sldId id="506" r:id="rId15"/>
    <p:sldId id="511" r:id="rId16"/>
    <p:sldId id="268" r:id="rId17"/>
    <p:sldId id="269" r:id="rId18"/>
    <p:sldId id="319" r:id="rId19"/>
    <p:sldId id="271" r:id="rId20"/>
    <p:sldId id="502" r:id="rId21"/>
    <p:sldId id="273" r:id="rId22"/>
    <p:sldId id="274" r:id="rId23"/>
    <p:sldId id="275" r:id="rId24"/>
    <p:sldId id="276" r:id="rId25"/>
    <p:sldId id="509" r:id="rId26"/>
    <p:sldId id="277" r:id="rId27"/>
    <p:sldId id="278" r:id="rId28"/>
    <p:sldId id="280" r:id="rId29"/>
    <p:sldId id="281" r:id="rId30"/>
    <p:sldId id="304" r:id="rId31"/>
    <p:sldId id="510" r:id="rId32"/>
    <p:sldId id="320" r:id="rId33"/>
    <p:sldId id="283" r:id="rId34"/>
    <p:sldId id="284" r:id="rId35"/>
    <p:sldId id="285" r:id="rId36"/>
    <p:sldId id="321" r:id="rId37"/>
    <p:sldId id="286" r:id="rId38"/>
    <p:sldId id="288" r:id="rId39"/>
    <p:sldId id="289" r:id="rId40"/>
    <p:sldId id="292" r:id="rId41"/>
    <p:sldId id="309" r:id="rId42"/>
    <p:sldId id="310" r:id="rId43"/>
    <p:sldId id="311" r:id="rId44"/>
    <p:sldId id="293" r:id="rId45"/>
    <p:sldId id="312" r:id="rId46"/>
    <p:sldId id="313" r:id="rId47"/>
    <p:sldId id="314" r:id="rId48"/>
    <p:sldId id="315" r:id="rId49"/>
    <p:sldId id="316" r:id="rId50"/>
    <p:sldId id="294" r:id="rId51"/>
    <p:sldId id="295" r:id="rId52"/>
    <p:sldId id="317" r:id="rId53"/>
    <p:sldId id="299" r:id="rId54"/>
    <p:sldId id="300" r:id="rId55"/>
    <p:sldId id="318" r:id="rId56"/>
    <p:sldId id="307" r:id="rId57"/>
  </p:sldIdLst>
  <p:sldSz cx="9144000" cy="6858000" type="screen4x3"/>
  <p:notesSz cx="6858000" cy="9144000"/>
  <p:custDataLst>
    <p:tags r:id="rId59"/>
  </p:custData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7C162-4891-AE75-7362-FB7505BC8B11}" v="32" dt="2022-11-17T14:28:53.284"/>
    <p1510:client id="{2F66F183-A230-4BFC-37B4-F5BEF140EE86}" v="196" dt="2022-11-21T15:30:43.558"/>
    <p1510:client id="{B979E7BF-4E2E-18FE-F6E0-7EE43CE1E1C5}" v="8" dt="2022-11-20T08:38:08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7901" autoAdjust="0"/>
  </p:normalViewPr>
  <p:slideViewPr>
    <p:cSldViewPr>
      <p:cViewPr varScale="1">
        <p:scale>
          <a:sx n="51" d="100"/>
          <a:sy n="51" d="100"/>
        </p:scale>
        <p:origin x="18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dar Win" userId="S::thidarwin@ucsy.edu.mm::78cb898d-896d-47ba-8160-bab2cf34f8c8" providerId="AD" clId="Web-{01C7C162-4891-AE75-7362-FB7505BC8B11}"/>
    <pc:docChg chg="modSld">
      <pc:chgData name="Thidar Win" userId="S::thidarwin@ucsy.edu.mm::78cb898d-896d-47ba-8160-bab2cf34f8c8" providerId="AD" clId="Web-{01C7C162-4891-AE75-7362-FB7505BC8B11}" dt="2022-11-17T14:28:53.284" v="21"/>
      <pc:docMkLst>
        <pc:docMk/>
      </pc:docMkLst>
      <pc:sldChg chg="modSp">
        <pc:chgData name="Thidar Win" userId="S::thidarwin@ucsy.edu.mm::78cb898d-896d-47ba-8160-bab2cf34f8c8" providerId="AD" clId="Web-{01C7C162-4891-AE75-7362-FB7505BC8B11}" dt="2022-11-17T14:28:39.846" v="20"/>
        <pc:sldMkLst>
          <pc:docMk/>
          <pc:sldMk cId="0" sldId="283"/>
        </pc:sldMkLst>
        <pc:picChg chg="mod">
          <ac:chgData name="Thidar Win" userId="S::thidarwin@ucsy.edu.mm::78cb898d-896d-47ba-8160-bab2cf34f8c8" providerId="AD" clId="Web-{01C7C162-4891-AE75-7362-FB7505BC8B11}" dt="2022-11-17T14:28:39.846" v="20"/>
          <ac:picMkLst>
            <pc:docMk/>
            <pc:sldMk cId="0" sldId="283"/>
            <ac:picMk id="81924" creationId="{4E7DCDD9-0D1A-77BC-B0AD-BEC8AAA00501}"/>
          </ac:picMkLst>
        </pc:picChg>
      </pc:sldChg>
      <pc:sldChg chg="modSp">
        <pc:chgData name="Thidar Win" userId="S::thidarwin@ucsy.edu.mm::78cb898d-896d-47ba-8160-bab2cf34f8c8" providerId="AD" clId="Web-{01C7C162-4891-AE75-7362-FB7505BC8B11}" dt="2022-11-17T14:28:53.284" v="21"/>
        <pc:sldMkLst>
          <pc:docMk/>
          <pc:sldMk cId="0" sldId="289"/>
        </pc:sldMkLst>
        <pc:picChg chg="mod">
          <ac:chgData name="Thidar Win" userId="S::thidarwin@ucsy.edu.mm::78cb898d-896d-47ba-8160-bab2cf34f8c8" providerId="AD" clId="Web-{01C7C162-4891-AE75-7362-FB7505BC8B11}" dt="2022-11-17T14:28:53.284" v="21"/>
          <ac:picMkLst>
            <pc:docMk/>
            <pc:sldMk cId="0" sldId="289"/>
            <ac:picMk id="94212" creationId="{447F3B42-29BB-4FB1-9824-5D027B16FCD3}"/>
          </ac:picMkLst>
        </pc:picChg>
      </pc:sldChg>
      <pc:sldChg chg="modSp">
        <pc:chgData name="Thidar Win" userId="S::thidarwin@ucsy.edu.mm::78cb898d-896d-47ba-8160-bab2cf34f8c8" providerId="AD" clId="Web-{01C7C162-4891-AE75-7362-FB7505BC8B11}" dt="2022-11-17T14:26:03.825" v="1"/>
        <pc:sldMkLst>
          <pc:docMk/>
          <pc:sldMk cId="0" sldId="501"/>
        </pc:sldMkLst>
        <pc:picChg chg="mod">
          <ac:chgData name="Thidar Win" userId="S::thidarwin@ucsy.edu.mm::78cb898d-896d-47ba-8160-bab2cf34f8c8" providerId="AD" clId="Web-{01C7C162-4891-AE75-7362-FB7505BC8B11}" dt="2022-11-17T14:26:03.825" v="1"/>
          <ac:picMkLst>
            <pc:docMk/>
            <pc:sldMk cId="0" sldId="501"/>
            <ac:picMk id="40963" creationId="{E6143DF5-C706-55CA-FF1E-B5913850DEF9}"/>
          </ac:picMkLst>
        </pc:picChg>
      </pc:sldChg>
      <pc:sldChg chg="modSp">
        <pc:chgData name="Thidar Win" userId="S::thidarwin@ucsy.edu.mm::78cb898d-896d-47ba-8160-bab2cf34f8c8" providerId="AD" clId="Web-{01C7C162-4891-AE75-7362-FB7505BC8B11}" dt="2022-11-17T14:27:42.672" v="12"/>
        <pc:sldMkLst>
          <pc:docMk/>
          <pc:sldMk cId="0" sldId="502"/>
        </pc:sldMkLst>
        <pc:picChg chg="mod">
          <ac:chgData name="Thidar Win" userId="S::thidarwin@ucsy.edu.mm::78cb898d-896d-47ba-8160-bab2cf34f8c8" providerId="AD" clId="Web-{01C7C162-4891-AE75-7362-FB7505BC8B11}" dt="2022-11-17T14:27:42.672" v="12"/>
          <ac:picMkLst>
            <pc:docMk/>
            <pc:sldMk cId="0" sldId="502"/>
            <ac:picMk id="57347" creationId="{52D6D7DE-1638-E60E-D814-10E1F3E3124D}"/>
          </ac:picMkLst>
        </pc:picChg>
      </pc:sldChg>
      <pc:sldChg chg="modSp">
        <pc:chgData name="Thidar Win" userId="S::thidarwin@ucsy.edu.mm::78cb898d-896d-47ba-8160-bab2cf34f8c8" providerId="AD" clId="Web-{01C7C162-4891-AE75-7362-FB7505BC8B11}" dt="2022-11-17T14:27:23.828" v="11"/>
        <pc:sldMkLst>
          <pc:docMk/>
          <pc:sldMk cId="0" sldId="506"/>
        </pc:sldMkLst>
        <pc:graphicFrameChg chg="mod modGraphic">
          <ac:chgData name="Thidar Win" userId="S::thidarwin@ucsy.edu.mm::78cb898d-896d-47ba-8160-bab2cf34f8c8" providerId="AD" clId="Web-{01C7C162-4891-AE75-7362-FB7505BC8B11}" dt="2022-11-17T14:27:23.828" v="11"/>
          <ac:graphicFrameMkLst>
            <pc:docMk/>
            <pc:sldMk cId="0" sldId="506"/>
            <ac:graphicFrameMk id="5" creationId="{67B05D36-4CCC-E3E4-B86E-B07F464AAF55}"/>
          </ac:graphicFrameMkLst>
        </pc:graphicFrameChg>
      </pc:sldChg>
      <pc:sldChg chg="modSp">
        <pc:chgData name="Thidar Win" userId="S::thidarwin@ucsy.edu.mm::78cb898d-896d-47ba-8160-bab2cf34f8c8" providerId="AD" clId="Web-{01C7C162-4891-AE75-7362-FB7505BC8B11}" dt="2022-11-17T14:27:57.329" v="14"/>
        <pc:sldMkLst>
          <pc:docMk/>
          <pc:sldMk cId="0" sldId="509"/>
        </pc:sldMkLst>
        <pc:graphicFrameChg chg="mod modGraphic">
          <ac:chgData name="Thidar Win" userId="S::thidarwin@ucsy.edu.mm::78cb898d-896d-47ba-8160-bab2cf34f8c8" providerId="AD" clId="Web-{01C7C162-4891-AE75-7362-FB7505BC8B11}" dt="2022-11-17T14:27:57.329" v="14"/>
          <ac:graphicFrameMkLst>
            <pc:docMk/>
            <pc:sldMk cId="0" sldId="509"/>
            <ac:graphicFrameMk id="5" creationId="{6805CE73-E38E-0073-A214-AEAE1D8614FC}"/>
          </ac:graphicFrameMkLst>
        </pc:graphicFrameChg>
      </pc:sldChg>
      <pc:sldChg chg="modSp">
        <pc:chgData name="Thidar Win" userId="S::thidarwin@ucsy.edu.mm::78cb898d-896d-47ba-8160-bab2cf34f8c8" providerId="AD" clId="Web-{01C7C162-4891-AE75-7362-FB7505BC8B11}" dt="2022-11-17T14:28:29.815" v="19"/>
        <pc:sldMkLst>
          <pc:docMk/>
          <pc:sldMk cId="0" sldId="510"/>
        </pc:sldMkLst>
        <pc:graphicFrameChg chg="mod modGraphic">
          <ac:chgData name="Thidar Win" userId="S::thidarwin@ucsy.edu.mm::78cb898d-896d-47ba-8160-bab2cf34f8c8" providerId="AD" clId="Web-{01C7C162-4891-AE75-7362-FB7505BC8B11}" dt="2022-11-17T14:28:29.815" v="19"/>
          <ac:graphicFrameMkLst>
            <pc:docMk/>
            <pc:sldMk cId="0" sldId="510"/>
            <ac:graphicFrameMk id="5" creationId="{EA46B626-BC2E-45E2-2DD5-20EDFE4C1441}"/>
          </ac:graphicFrameMkLst>
        </pc:graphicFrameChg>
      </pc:sldChg>
    </pc:docChg>
  </pc:docChgLst>
  <pc:docChgLst>
    <pc:chgData name="Thidar Win" userId="S::thidarwin@ucsy.edu.mm::78cb898d-896d-47ba-8160-bab2cf34f8c8" providerId="AD" clId="Web-{B979E7BF-4E2E-18FE-F6E0-7EE43CE1E1C5}"/>
    <pc:docChg chg="modSld">
      <pc:chgData name="Thidar Win" userId="S::thidarwin@ucsy.edu.mm::78cb898d-896d-47ba-8160-bab2cf34f8c8" providerId="AD" clId="Web-{B979E7BF-4E2E-18FE-F6E0-7EE43CE1E1C5}" dt="2022-11-20T08:38:08.358" v="3" actId="20577"/>
      <pc:docMkLst>
        <pc:docMk/>
      </pc:docMkLst>
      <pc:sldChg chg="modSp">
        <pc:chgData name="Thidar Win" userId="S::thidarwin@ucsy.edu.mm::78cb898d-896d-47ba-8160-bab2cf34f8c8" providerId="AD" clId="Web-{B979E7BF-4E2E-18FE-F6E0-7EE43CE1E1C5}" dt="2022-11-20T08:38:08.358" v="3" actId="20577"/>
        <pc:sldMkLst>
          <pc:docMk/>
          <pc:sldMk cId="0" sldId="259"/>
        </pc:sldMkLst>
        <pc:spChg chg="mod">
          <ac:chgData name="Thidar Win" userId="S::thidarwin@ucsy.edu.mm::78cb898d-896d-47ba-8160-bab2cf34f8c8" providerId="AD" clId="Web-{B979E7BF-4E2E-18FE-F6E0-7EE43CE1E1C5}" dt="2022-11-20T08:38:08.358" v="3" actId="20577"/>
          <ac:spMkLst>
            <pc:docMk/>
            <pc:sldMk cId="0" sldId="259"/>
            <ac:spMk id="24580" creationId="{8B12AC45-959F-275D-FE59-AE7857289975}"/>
          </ac:spMkLst>
        </pc:spChg>
      </pc:sldChg>
    </pc:docChg>
  </pc:docChgLst>
  <pc:docChgLst>
    <pc:chgData name="Thidar Win" userId="S::thidarwin@ucsy.edu.mm::78cb898d-896d-47ba-8160-bab2cf34f8c8" providerId="AD" clId="Web-{2F66F183-A230-4BFC-37B4-F5BEF140EE86}"/>
    <pc:docChg chg="addSld delSld modSld">
      <pc:chgData name="Thidar Win" userId="S::thidarwin@ucsy.edu.mm::78cb898d-896d-47ba-8160-bab2cf34f8c8" providerId="AD" clId="Web-{2F66F183-A230-4BFC-37B4-F5BEF140EE86}" dt="2022-11-21T15:30:43.558" v="129"/>
      <pc:docMkLst>
        <pc:docMk/>
      </pc:docMkLst>
      <pc:sldChg chg="modSp">
        <pc:chgData name="Thidar Win" userId="S::thidarwin@ucsy.edu.mm::78cb898d-896d-47ba-8160-bab2cf34f8c8" providerId="AD" clId="Web-{2F66F183-A230-4BFC-37B4-F5BEF140EE86}" dt="2022-11-21T14:18:10.485" v="23" actId="20577"/>
        <pc:sldMkLst>
          <pc:docMk/>
          <pc:sldMk cId="0" sldId="257"/>
        </pc:sldMkLst>
        <pc:spChg chg="mod">
          <ac:chgData name="Thidar Win" userId="S::thidarwin@ucsy.edu.mm::78cb898d-896d-47ba-8160-bab2cf34f8c8" providerId="AD" clId="Web-{2F66F183-A230-4BFC-37B4-F5BEF140EE86}" dt="2022-11-21T14:18:10.485" v="23" actId="20577"/>
          <ac:spMkLst>
            <pc:docMk/>
            <pc:sldMk cId="0" sldId="257"/>
            <ac:spMk id="20483" creationId="{8906D719-A0AA-2BA3-4A92-01CD52330512}"/>
          </ac:spMkLst>
        </pc:spChg>
      </pc:sldChg>
      <pc:sldChg chg="modSp">
        <pc:chgData name="Thidar Win" userId="S::thidarwin@ucsy.edu.mm::78cb898d-896d-47ba-8160-bab2cf34f8c8" providerId="AD" clId="Web-{2F66F183-A230-4BFC-37B4-F5BEF140EE86}" dt="2022-11-21T14:17:54.204" v="18" actId="20577"/>
        <pc:sldMkLst>
          <pc:docMk/>
          <pc:sldMk cId="0" sldId="258"/>
        </pc:sldMkLst>
        <pc:spChg chg="mod">
          <ac:chgData name="Thidar Win" userId="S::thidarwin@ucsy.edu.mm::78cb898d-896d-47ba-8160-bab2cf34f8c8" providerId="AD" clId="Web-{2F66F183-A230-4BFC-37B4-F5BEF140EE86}" dt="2022-11-21T14:17:54.204" v="18" actId="20577"/>
          <ac:spMkLst>
            <pc:docMk/>
            <pc:sldMk cId="0" sldId="258"/>
            <ac:spMk id="22531" creationId="{8CDFF8AB-2DE0-0DCA-BD98-0C950FBB0C00}"/>
          </ac:spMkLst>
        </pc:spChg>
      </pc:sldChg>
      <pc:sldChg chg="modSp">
        <pc:chgData name="Thidar Win" userId="S::thidarwin@ucsy.edu.mm::78cb898d-896d-47ba-8160-bab2cf34f8c8" providerId="AD" clId="Web-{2F66F183-A230-4BFC-37B4-F5BEF140EE86}" dt="2022-11-21T14:18:39.752" v="29" actId="20577"/>
        <pc:sldMkLst>
          <pc:docMk/>
          <pc:sldMk cId="0" sldId="264"/>
        </pc:sldMkLst>
        <pc:spChg chg="mod">
          <ac:chgData name="Thidar Win" userId="S::thidarwin@ucsy.edu.mm::78cb898d-896d-47ba-8160-bab2cf34f8c8" providerId="AD" clId="Web-{2F66F183-A230-4BFC-37B4-F5BEF140EE86}" dt="2022-11-21T14:18:39.752" v="29" actId="20577"/>
          <ac:spMkLst>
            <pc:docMk/>
            <pc:sldMk cId="0" sldId="264"/>
            <ac:spMk id="36867" creationId="{9D70010B-0C74-92A1-3BD2-3B7BE57F5FF8}"/>
          </ac:spMkLst>
        </pc:spChg>
      </pc:sldChg>
      <pc:sldChg chg="addSp delSp modSp">
        <pc:chgData name="Thidar Win" userId="S::thidarwin@ucsy.edu.mm::78cb898d-896d-47ba-8160-bab2cf34f8c8" providerId="AD" clId="Web-{2F66F183-A230-4BFC-37B4-F5BEF140EE86}" dt="2022-11-21T14:41:08.092" v="114" actId="20577"/>
        <pc:sldMkLst>
          <pc:docMk/>
          <pc:sldMk cId="0" sldId="268"/>
        </pc:sldMkLst>
        <pc:spChg chg="add del mod">
          <ac:chgData name="Thidar Win" userId="S::thidarwin@ucsy.edu.mm::78cb898d-896d-47ba-8160-bab2cf34f8c8" providerId="AD" clId="Web-{2F66F183-A230-4BFC-37B4-F5BEF140EE86}" dt="2022-11-21T14:19:48.847" v="35"/>
          <ac:spMkLst>
            <pc:docMk/>
            <pc:sldMk cId="0" sldId="268"/>
            <ac:spMk id="2" creationId="{0657AF3F-AC5E-3F37-1F5A-C70023A6BDC0}"/>
          </ac:spMkLst>
        </pc:spChg>
        <pc:spChg chg="mod">
          <ac:chgData name="Thidar Win" userId="S::thidarwin@ucsy.edu.mm::78cb898d-896d-47ba-8160-bab2cf34f8c8" providerId="AD" clId="Web-{2F66F183-A230-4BFC-37B4-F5BEF140EE86}" dt="2022-11-21T14:21:55.834" v="75" actId="20577"/>
          <ac:spMkLst>
            <pc:docMk/>
            <pc:sldMk cId="0" sldId="268"/>
            <ac:spMk id="45059" creationId="{1C753ECA-228F-A088-5F73-8D1F86076B87}"/>
          </ac:spMkLst>
        </pc:spChg>
        <pc:spChg chg="mod">
          <ac:chgData name="Thidar Win" userId="S::thidarwin@ucsy.edu.mm::78cb898d-896d-47ba-8160-bab2cf34f8c8" providerId="AD" clId="Web-{2F66F183-A230-4BFC-37B4-F5BEF140EE86}" dt="2022-11-21T14:41:08.092" v="114" actId="20577"/>
          <ac:spMkLst>
            <pc:docMk/>
            <pc:sldMk cId="0" sldId="268"/>
            <ac:spMk id="45060" creationId="{051B20B6-F764-AC21-AA79-46C587E495EC}"/>
          </ac:spMkLst>
        </pc:spChg>
      </pc:sldChg>
      <pc:sldChg chg="modSp">
        <pc:chgData name="Thidar Win" userId="S::thidarwin@ucsy.edu.mm::78cb898d-896d-47ba-8160-bab2cf34f8c8" providerId="AD" clId="Web-{2F66F183-A230-4BFC-37B4-F5BEF140EE86}" dt="2022-11-21T15:30:43.558" v="129"/>
        <pc:sldMkLst>
          <pc:docMk/>
          <pc:sldMk cId="0" sldId="269"/>
        </pc:sldMkLst>
        <pc:spChg chg="mod">
          <ac:chgData name="Thidar Win" userId="S::thidarwin@ucsy.edu.mm::78cb898d-896d-47ba-8160-bab2cf34f8c8" providerId="AD" clId="Web-{2F66F183-A230-4BFC-37B4-F5BEF140EE86}" dt="2022-11-21T15:30:43.558" v="129"/>
          <ac:spMkLst>
            <pc:docMk/>
            <pc:sldMk cId="0" sldId="269"/>
            <ac:spMk id="47107" creationId="{9D82F9E2-07DA-D27D-B767-51ACB6568BA2}"/>
          </ac:spMkLst>
        </pc:spChg>
        <pc:spChg chg="mod">
          <ac:chgData name="Thidar Win" userId="S::thidarwin@ucsy.edu.mm::78cb898d-896d-47ba-8160-bab2cf34f8c8" providerId="AD" clId="Web-{2F66F183-A230-4BFC-37B4-F5BEF140EE86}" dt="2022-11-21T15:29:58.979" v="126" actId="20577"/>
          <ac:spMkLst>
            <pc:docMk/>
            <pc:sldMk cId="0" sldId="269"/>
            <ac:spMk id="47108" creationId="{028F7568-0CB1-8EFC-B5C6-A73D99FDD97F}"/>
          </ac:spMkLst>
        </pc:spChg>
      </pc:sldChg>
      <pc:sldChg chg="modSp del">
        <pc:chgData name="Thidar Win" userId="S::thidarwin@ucsy.edu.mm::78cb898d-896d-47ba-8160-bab2cf34f8c8" providerId="AD" clId="Web-{2F66F183-A230-4BFC-37B4-F5BEF140EE86}" dt="2022-11-21T15:30:12.605" v="128"/>
        <pc:sldMkLst>
          <pc:docMk/>
          <pc:sldMk cId="0" sldId="270"/>
        </pc:sldMkLst>
        <pc:spChg chg="mod">
          <ac:chgData name="Thidar Win" userId="S::thidarwin@ucsy.edu.mm::78cb898d-896d-47ba-8160-bab2cf34f8c8" providerId="AD" clId="Web-{2F66F183-A230-4BFC-37B4-F5BEF140EE86}" dt="2022-11-21T15:29:24.323" v="119" actId="20577"/>
          <ac:spMkLst>
            <pc:docMk/>
            <pc:sldMk cId="0" sldId="270"/>
            <ac:spMk id="51204" creationId="{D57B6290-C494-69FF-3E3B-12ECF221D2EB}"/>
          </ac:spMkLst>
        </pc:spChg>
      </pc:sldChg>
      <pc:sldChg chg="add">
        <pc:chgData name="Thidar Win" userId="S::thidarwin@ucsy.edu.mm::78cb898d-896d-47ba-8160-bab2cf34f8c8" providerId="AD" clId="Web-{2F66F183-A230-4BFC-37B4-F5BEF140EE86}" dt="2022-11-21T14:19:08.659" v="31"/>
        <pc:sldMkLst>
          <pc:docMk/>
          <pc:sldMk cId="1342446848" sldId="511"/>
        </pc:sldMkLst>
      </pc:sldChg>
      <pc:sldChg chg="del">
        <pc:chgData name="Thidar Win" userId="S::thidarwin@ucsy.edu.mm::78cb898d-896d-47ba-8160-bab2cf34f8c8" providerId="AD" clId="Web-{2F66F183-A230-4BFC-37B4-F5BEF140EE86}" dt="2022-11-21T14:18:56.486" v="30"/>
        <pc:sldMkLst>
          <pc:docMk/>
          <pc:sldMk cId="0" sldId="5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1">
            <a:extLst>
              <a:ext uri="{FF2B5EF4-FFF2-40B4-BE49-F238E27FC236}">
                <a16:creationId xmlns:a16="http://schemas.microsoft.com/office/drawing/2014/main" id="{362165F9-9015-94E7-BC1D-1EA68482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66A94D6D-3050-2707-CB50-35A7C7218D0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587E5FC-3DA4-3FA2-D5A0-BB91EF8763A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B907960C-6779-F4AF-7EF4-D295CDF67C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F27C0A2-FF26-9FF8-A011-F263C91FC5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9806C6C-374B-5B2C-C12B-6BF6335B37E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8AE79E6-436E-9339-D904-746BFBE70A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121E03AA-9E16-49A6-9430-BC18F0CA198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B10FB98-041C-C7C9-DE65-26F35D6F1E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F22058A-ECFD-4467-8E55-698432724C07}" type="slidenum">
              <a:rPr lang="en-US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7361BEC-E489-A46D-2E5D-15D4F078F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DA0F0EA-B11D-D599-2009-18B2E0E22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68D4443-182E-90C8-AD18-4389C36973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8C2ABAB-F251-45DC-8493-C843806A1DD7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10</a:t>
            </a:fld>
            <a:endParaRPr lang="en-GB" altLang="en-US"/>
          </a:p>
        </p:txBody>
      </p:sp>
      <p:sp>
        <p:nvSpPr>
          <p:cNvPr id="37891" name="Rectangle 1025">
            <a:extLst>
              <a:ext uri="{FF2B5EF4-FFF2-40B4-BE49-F238E27FC236}">
                <a16:creationId xmlns:a16="http://schemas.microsoft.com/office/drawing/2014/main" id="{5B78E1A9-0C22-E073-087F-04E09E3B3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37892" name="Rectangle 1026">
            <a:extLst>
              <a:ext uri="{FF2B5EF4-FFF2-40B4-BE49-F238E27FC236}">
                <a16:creationId xmlns:a16="http://schemas.microsoft.com/office/drawing/2014/main" id="{FB8F8B69-8498-257A-A902-EAEE58573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AFE6DA-BF18-CDD5-3E3B-7272A225FD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323EFB90-3F89-49A3-B6F5-6CBEA137FF75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11</a:t>
            </a:fld>
            <a:endParaRPr lang="en-GB" altLang="en-US"/>
          </a:p>
        </p:txBody>
      </p:sp>
      <p:sp>
        <p:nvSpPr>
          <p:cNvPr id="39939" name="Rectangle 1025">
            <a:extLst>
              <a:ext uri="{FF2B5EF4-FFF2-40B4-BE49-F238E27FC236}">
                <a16:creationId xmlns:a16="http://schemas.microsoft.com/office/drawing/2014/main" id="{3460FCEF-5A08-EF6A-202D-485711511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39940" name="Rectangle 1026">
            <a:extLst>
              <a:ext uri="{FF2B5EF4-FFF2-40B4-BE49-F238E27FC236}">
                <a16:creationId xmlns:a16="http://schemas.microsoft.com/office/drawing/2014/main" id="{96A5B566-00DA-063A-1614-8E06246A1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7CEC5CC-1858-8002-B66D-E6182B183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E867E46-3EB7-D25D-1E31-CE8A204C5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5E9EBEAA-047D-1FFA-C221-36693C8BDD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31C8C58-5FAC-4421-A885-FC31E9E4C638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85911D97-DEBF-59DA-0B87-977FE2BD5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75B6BED8-F5F8-B1CA-39B0-6411EFB7D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FE850B89-C8E1-5578-CE4C-D319411CFE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3A21B356-5C82-43D5-8149-0C3D38C9BA52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77E9FD9F-AAA0-2A7F-1998-4BBB72FA0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05D2EED-E357-1986-D423-CFE8266AB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14B530F7-AE78-7F6E-3BAB-24F6241844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AE739C63-FEBA-4694-8E53-7D0D8E7A83E4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4337D4C-D197-18C8-7206-3308391BDA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09C7A47-BA84-4F62-B231-5583DD3F21D9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15</a:t>
            </a:fld>
            <a:endParaRPr lang="en-GB" altLang="en-US"/>
          </a:p>
        </p:txBody>
      </p:sp>
      <p:sp>
        <p:nvSpPr>
          <p:cNvPr id="46083" name="Rectangle 1025">
            <a:extLst>
              <a:ext uri="{FF2B5EF4-FFF2-40B4-BE49-F238E27FC236}">
                <a16:creationId xmlns:a16="http://schemas.microsoft.com/office/drawing/2014/main" id="{C62102B1-F3DD-1455-0DBD-885C44DA1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46084" name="Rectangle 1026">
            <a:extLst>
              <a:ext uri="{FF2B5EF4-FFF2-40B4-BE49-F238E27FC236}">
                <a16:creationId xmlns:a16="http://schemas.microsoft.com/office/drawing/2014/main" id="{49B8445E-BADD-AA68-270B-CD921909A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3BB96FB-D7D5-F790-14B7-34D14E7750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5576E6E-1B25-428F-BE75-26547FBC0F4A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16</a:t>
            </a:fld>
            <a:endParaRPr lang="en-GB" altLang="en-US"/>
          </a:p>
        </p:txBody>
      </p:sp>
      <p:sp>
        <p:nvSpPr>
          <p:cNvPr id="48131" name="Rectangle 1025">
            <a:extLst>
              <a:ext uri="{FF2B5EF4-FFF2-40B4-BE49-F238E27FC236}">
                <a16:creationId xmlns:a16="http://schemas.microsoft.com/office/drawing/2014/main" id="{086332BD-F8A7-E401-F361-76D533EEC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48132" name="Rectangle 1026">
            <a:extLst>
              <a:ext uri="{FF2B5EF4-FFF2-40B4-BE49-F238E27FC236}">
                <a16:creationId xmlns:a16="http://schemas.microsoft.com/office/drawing/2014/main" id="{FEFEF140-E285-C6C9-DA75-3875DF6C9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EFAF2484-C151-0FDC-67E7-65A439B60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71CFC3FE-FCD3-C74B-085B-6453DBEF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0E8B10B-A3BF-DDC6-EE9D-167FBC02F6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E0C4995-011E-4036-88B2-439FD833725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A9E5130-33DA-4B0D-C2D3-5CD009D988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6AD7EEC6-9DFE-4DD5-993D-FB4F4B115708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18</a:t>
            </a:fld>
            <a:endParaRPr lang="en-GB" altLang="en-US"/>
          </a:p>
        </p:txBody>
      </p:sp>
      <p:sp>
        <p:nvSpPr>
          <p:cNvPr id="56323" name="Rectangle 1025">
            <a:extLst>
              <a:ext uri="{FF2B5EF4-FFF2-40B4-BE49-F238E27FC236}">
                <a16:creationId xmlns:a16="http://schemas.microsoft.com/office/drawing/2014/main" id="{7B4CF7E0-5E12-2A98-B175-5A6AB4F61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56324" name="Rectangle 1026">
            <a:extLst>
              <a:ext uri="{FF2B5EF4-FFF2-40B4-BE49-F238E27FC236}">
                <a16:creationId xmlns:a16="http://schemas.microsoft.com/office/drawing/2014/main" id="{D3816086-711A-9776-7752-F27FCDE8F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21B0561-3724-EC31-E99F-60D23CB29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FB576092-1C87-E165-BF73-8AFB4D85B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F4F3219-0112-6580-191B-5B635629D2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A252EFCA-532C-40F5-BD76-A1B95DD8B59B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CA55CC1-94B5-254E-D0A1-12CB788DC1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F1A5904-4EAD-4D6B-9AEA-8097704B9C5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</a:t>
            </a:fld>
            <a:endParaRPr lang="en-GB" altLang="en-US"/>
          </a:p>
        </p:txBody>
      </p:sp>
      <p:sp>
        <p:nvSpPr>
          <p:cNvPr id="21507" name="Rectangle 1025">
            <a:extLst>
              <a:ext uri="{FF2B5EF4-FFF2-40B4-BE49-F238E27FC236}">
                <a16:creationId xmlns:a16="http://schemas.microsoft.com/office/drawing/2014/main" id="{3155048D-590D-4CC7-8D36-9276754C0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1508" name="Rectangle 1026">
            <a:extLst>
              <a:ext uri="{FF2B5EF4-FFF2-40B4-BE49-F238E27FC236}">
                <a16:creationId xmlns:a16="http://schemas.microsoft.com/office/drawing/2014/main" id="{C70EA90B-F27F-3BE0-018C-CBA8C8193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5749265-BA0F-19EF-91D5-DBE8BD3A38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3190F50B-DFC5-4C6A-8F11-B4DE0C51BD03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20</a:t>
            </a:fld>
            <a:endParaRPr lang="en-GB" altLang="en-US"/>
          </a:p>
        </p:txBody>
      </p:sp>
      <p:sp>
        <p:nvSpPr>
          <p:cNvPr id="60419" name="Rectangle 1025">
            <a:extLst>
              <a:ext uri="{FF2B5EF4-FFF2-40B4-BE49-F238E27FC236}">
                <a16:creationId xmlns:a16="http://schemas.microsoft.com/office/drawing/2014/main" id="{2EBD73D6-4626-CA24-307A-BD56549A9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60420" name="Rectangle 1026">
            <a:extLst>
              <a:ext uri="{FF2B5EF4-FFF2-40B4-BE49-F238E27FC236}">
                <a16:creationId xmlns:a16="http://schemas.microsoft.com/office/drawing/2014/main" id="{F34F0242-8E79-A6F9-0DC6-F2FB5B360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E0E42B1-6452-9516-6FB9-03619CA1A1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62A1662-F0A6-45B2-B497-35A92A29B63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21</a:t>
            </a:fld>
            <a:endParaRPr lang="en-GB" altLang="en-US"/>
          </a:p>
        </p:txBody>
      </p:sp>
      <p:sp>
        <p:nvSpPr>
          <p:cNvPr id="62467" name="Rectangle 1025">
            <a:extLst>
              <a:ext uri="{FF2B5EF4-FFF2-40B4-BE49-F238E27FC236}">
                <a16:creationId xmlns:a16="http://schemas.microsoft.com/office/drawing/2014/main" id="{33CA6955-12CC-3CF0-7565-A721FC97F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62468" name="Rectangle 1026">
            <a:extLst>
              <a:ext uri="{FF2B5EF4-FFF2-40B4-BE49-F238E27FC236}">
                <a16:creationId xmlns:a16="http://schemas.microsoft.com/office/drawing/2014/main" id="{C83EDE48-BC71-CC9E-4607-D630BE8BE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A668A11-D789-BDD5-B908-2BB27C2463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F19C207-F8EC-4738-B4C3-4439DC6D0F2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22</a:t>
            </a:fld>
            <a:endParaRPr lang="en-GB" altLang="en-US"/>
          </a:p>
        </p:txBody>
      </p:sp>
      <p:sp>
        <p:nvSpPr>
          <p:cNvPr id="64515" name="Rectangle 1025">
            <a:extLst>
              <a:ext uri="{FF2B5EF4-FFF2-40B4-BE49-F238E27FC236}">
                <a16:creationId xmlns:a16="http://schemas.microsoft.com/office/drawing/2014/main" id="{C9AB9729-FBCE-0763-7926-287037BE5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64516" name="Rectangle 1026">
            <a:extLst>
              <a:ext uri="{FF2B5EF4-FFF2-40B4-BE49-F238E27FC236}">
                <a16:creationId xmlns:a16="http://schemas.microsoft.com/office/drawing/2014/main" id="{8E586FFF-569D-3257-9841-0517BD6DD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866C5C7-543D-3E35-7CDA-A13397E3DA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33B3FCF-CBBC-4F5F-8A08-F83ED8873C4D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23</a:t>
            </a:fld>
            <a:endParaRPr lang="en-GB" altLang="en-US"/>
          </a:p>
        </p:txBody>
      </p:sp>
      <p:sp>
        <p:nvSpPr>
          <p:cNvPr id="66563" name="Rectangle 1025">
            <a:extLst>
              <a:ext uri="{FF2B5EF4-FFF2-40B4-BE49-F238E27FC236}">
                <a16:creationId xmlns:a16="http://schemas.microsoft.com/office/drawing/2014/main" id="{7127BB6D-F2D8-08D2-3700-4B2210F36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66564" name="Rectangle 1026">
            <a:extLst>
              <a:ext uri="{FF2B5EF4-FFF2-40B4-BE49-F238E27FC236}">
                <a16:creationId xmlns:a16="http://schemas.microsoft.com/office/drawing/2014/main" id="{9998B528-DF77-A1C3-3B6D-ADE5F02FF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62605B1-CCEF-DFFD-1164-ABA08C68DD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CF88B32A-4155-4AC8-A953-1152ABA5CCC0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25</a:t>
            </a:fld>
            <a:endParaRPr lang="en-GB" altLang="en-US"/>
          </a:p>
        </p:txBody>
      </p:sp>
      <p:sp>
        <p:nvSpPr>
          <p:cNvPr id="69635" name="Rectangle 1025">
            <a:extLst>
              <a:ext uri="{FF2B5EF4-FFF2-40B4-BE49-F238E27FC236}">
                <a16:creationId xmlns:a16="http://schemas.microsoft.com/office/drawing/2014/main" id="{71C32030-5F8E-6042-8577-DC359E283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69636" name="Rectangle 1026">
            <a:extLst>
              <a:ext uri="{FF2B5EF4-FFF2-40B4-BE49-F238E27FC236}">
                <a16:creationId xmlns:a16="http://schemas.microsoft.com/office/drawing/2014/main" id="{55BD617B-FDF6-F081-61E0-7EA7FEFAE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F772872-F7A9-A939-B6CF-98197919C8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F49869C-2C56-4FB5-9ECA-808F8B3C5988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26</a:t>
            </a:fld>
            <a:endParaRPr lang="en-GB" altLang="en-US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B2FE1695-56FF-CBB4-DB2A-429004CA1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3DEF6F72-AD28-535C-B3D4-825FE43CA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CD51406-325C-C023-FED9-AC81A5E347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A7B9ADC-D485-45B9-A927-5815900A9E71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27</a:t>
            </a:fld>
            <a:endParaRPr lang="en-GB" altLang="en-US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2D4DEE92-24A0-BEC6-2288-A118D5AFE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2B82B543-A8B8-349D-DAAC-6AEB24D7D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3030EE6-8A22-4798-BCE0-37D351E33F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2A3B82B-F2E4-4783-B328-7A432249EDB7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28</a:t>
            </a:fld>
            <a:endParaRPr lang="en-GB" altLang="en-US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A05D620D-0F30-0A2B-9666-23E5E85E4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BBD7BEA-0F6B-14B8-F932-8D36FF921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C843612-A52A-8953-8A05-3A49DB8580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677DFBE-52BE-4554-BB69-3E57EFC2320A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29</a:t>
            </a:fld>
            <a:endParaRPr lang="en-GB" altLang="en-US"/>
          </a:p>
        </p:txBody>
      </p:sp>
      <p:sp>
        <p:nvSpPr>
          <p:cNvPr id="77827" name="Rectangle 1025">
            <a:extLst>
              <a:ext uri="{FF2B5EF4-FFF2-40B4-BE49-F238E27FC236}">
                <a16:creationId xmlns:a16="http://schemas.microsoft.com/office/drawing/2014/main" id="{C9535257-2AE3-95A0-12F3-F525A1B15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7828" name="Rectangle 1026">
            <a:extLst>
              <a:ext uri="{FF2B5EF4-FFF2-40B4-BE49-F238E27FC236}">
                <a16:creationId xmlns:a16="http://schemas.microsoft.com/office/drawing/2014/main" id="{EF961BA3-99B9-4999-386A-FAE3A3EF5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D9D3C890-B9F6-2DE8-A227-403FA02DF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AF479D9E-B88D-5717-CC8A-CD12A075B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030DC7A9-B936-1825-A63A-56E9762CF8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A771F29-57B8-473E-8764-C0F2DEAE751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FE65510-0412-2099-BB43-9EA45CE90F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1890C06-2265-461A-997E-DC797AA8C8BD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</a:t>
            </a:fld>
            <a:endParaRPr lang="en-GB" altLang="en-US"/>
          </a:p>
        </p:txBody>
      </p:sp>
      <p:sp>
        <p:nvSpPr>
          <p:cNvPr id="23555" name="Rectangle 1025">
            <a:extLst>
              <a:ext uri="{FF2B5EF4-FFF2-40B4-BE49-F238E27FC236}">
                <a16:creationId xmlns:a16="http://schemas.microsoft.com/office/drawing/2014/main" id="{310F867D-F56D-3177-EC3F-FC1375EAD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3556" name="Rectangle 1026">
            <a:extLst>
              <a:ext uri="{FF2B5EF4-FFF2-40B4-BE49-F238E27FC236}">
                <a16:creationId xmlns:a16="http://schemas.microsoft.com/office/drawing/2014/main" id="{B6C6DC23-642F-11C9-15AA-FA9235427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BE8BF64-C86A-CFA4-434E-ACE1D78615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9CCC5FE3-6241-46B6-AEED-32FFD427A0C3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32</a:t>
            </a:fld>
            <a:endParaRPr lang="en-GB" altLang="en-US"/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AF0AAD64-6B71-FDBC-DF25-E07406CF0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AABF8BE5-CFDF-D459-747C-8E12231C6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969D02ED-B9E1-61BD-8F3C-B4E8914020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80E8E2C2-98BB-47F9-97E3-E450BAE1CCD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33</a:t>
            </a:fld>
            <a:endParaRPr lang="en-GB" altLang="en-US"/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EF69CE8E-9B4C-C9DA-277B-7E24F25D7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F70C6DAC-6008-4742-843B-D85F88155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2273210-C004-60DE-EFC8-BCB01BF1E7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6BAA7573-FFCC-47C8-A726-B403D20D9A81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34</a:t>
            </a:fld>
            <a:endParaRPr lang="en-GB" altLang="en-US"/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57B96711-BBD1-5CEC-9D0F-8725C2713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6FE334CB-43AE-62FC-8E68-EF2801E24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0348BFC2-3FF8-39F5-B36A-47E65D6B6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A620BC76-B0F7-5659-2C3E-0D40AE6B4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476B1E48-1CE4-F26A-912F-9C23874F58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869ECB01-1639-4EE4-AA53-821B85A0EC9F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9FE4365-83FC-DE87-CAB5-EE290D9BD3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3DDBE85-39C3-4EA0-B9C0-A4CDF6B46CE7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36</a:t>
            </a:fld>
            <a:endParaRPr lang="en-GB" altLang="en-US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296BC916-8FC2-A134-D660-B13F92435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CAB529F3-ECA2-A1DD-C854-7F3CB2643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EBC1CF4-E8DB-DA8E-892A-0EDC6C28D0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DA70DBD-3AEB-48AB-B3FD-C1BCFC5807D7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37</a:t>
            </a:fld>
            <a:endParaRPr lang="en-GB" altLang="en-US"/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E745F2E1-4FEC-FD04-4F8A-8798F2980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338B0B74-6AEE-3A4B-927C-A0ECE3953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25638FF-0514-3654-0F37-1E95E3136E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CB69BF0-D533-464D-A78E-86B4055E7A26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38</a:t>
            </a:fld>
            <a:endParaRPr lang="en-GB" altLang="en-US"/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AEDA7B15-1AE5-EA94-84A8-DAC518DE0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9BCCDA1C-08CF-520B-72B9-707F17913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338D8D0-AEB4-D0E0-9FCD-8B64E2D6FC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B0BC3A9-9C03-47FC-857D-A5B545EA5042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39</a:t>
            </a:fld>
            <a:endParaRPr lang="en-GB" altLang="en-US"/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3349C1CF-D1FC-7868-452E-4ABBF8E6F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07D6FF7E-1243-0B18-3236-5281371B9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E5344264-0C2E-2831-5B51-9C312E36B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78E9E651-B934-5C8C-0697-FA6217E3B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E09DCD73-FBAB-9640-F36B-D3F8557564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3816120-9D2D-4FBC-AFB7-F2D7E4D3E2E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C5304F0B-5E43-4069-062B-54D0DB29A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03683F7C-A75A-90AA-C86D-2F9CBC685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34056BE3-A733-E40B-06E7-965E13DE7B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E18A7D2-3183-4D6A-BEC1-CB9FF44F5536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9DD1A17-5DCC-FF80-3127-B0936D952C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1CA496F-FFD6-4660-A262-230B85C99882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</a:t>
            </a:fld>
            <a:endParaRPr lang="en-GB" altLang="en-US"/>
          </a:p>
        </p:txBody>
      </p:sp>
      <p:sp>
        <p:nvSpPr>
          <p:cNvPr id="25603" name="Rectangle 1025">
            <a:extLst>
              <a:ext uri="{FF2B5EF4-FFF2-40B4-BE49-F238E27FC236}">
                <a16:creationId xmlns:a16="http://schemas.microsoft.com/office/drawing/2014/main" id="{F11A26B1-6626-33AA-544A-EFA68C01C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5604" name="Rectangle 1026">
            <a:extLst>
              <a:ext uri="{FF2B5EF4-FFF2-40B4-BE49-F238E27FC236}">
                <a16:creationId xmlns:a16="http://schemas.microsoft.com/office/drawing/2014/main" id="{05D87B32-B0B4-C630-92F9-ECE5756E6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D8F7D5BF-CAEB-D20F-A356-25983CD20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02436FC6-32D1-FFF4-8457-CE100FA22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B282FA34-FEEC-6111-7986-6D7F32042E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36801F1-ADA5-4969-B2A9-0A12EE98C7D4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B45AD42-6692-48BC-DA41-9903CD837B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25B580B-3714-4440-A09D-7AF8B72BA9B5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43</a:t>
            </a:fld>
            <a:endParaRPr lang="en-GB" altLang="en-US"/>
          </a:p>
        </p:txBody>
      </p:sp>
      <p:sp>
        <p:nvSpPr>
          <p:cNvPr id="105475" name="Rectangle 1">
            <a:extLst>
              <a:ext uri="{FF2B5EF4-FFF2-40B4-BE49-F238E27FC236}">
                <a16:creationId xmlns:a16="http://schemas.microsoft.com/office/drawing/2014/main" id="{975C7824-C473-6F19-4369-268BCC76F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757B5B4A-DB2C-BECF-53C5-D3360C903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1FCFCEA-D3A8-52F0-DB60-9AAB25F49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2A5450A7-35DB-9C62-4D0C-77BDE5208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4F62BC38-4867-091C-069C-0702285570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843269D5-FEEB-4736-B1E2-321A3214273B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2FE76E4E-717B-09A6-DE6C-166B080B1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1ECB1AC0-A0B2-D358-0E70-D2A94586B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B353778A-D490-5B8A-497B-09FA9A9FB1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C00162B-EB51-417B-9109-9E36FABDF78F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8867D953-D29C-262F-5A9C-6921BE324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8D8B55FE-65AC-F25C-25D3-D40C5FE9B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E7C8BE2E-934A-2237-0DD9-C87D9DD192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D964A9C-458F-4C19-BDD6-092737733040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E667F35B-4567-EF16-1BA0-5DE1B359C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F908D767-EEFB-7721-A8A2-3CB6A3046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FEDEC4D0-C558-7F2A-1210-40E064E80F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AFDC8E3-511F-4575-875C-A044149E1586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0E991A85-3D28-5B7E-4D85-B22709FF4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C2D52D6E-45EC-A152-8386-F4F751B70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312044C2-C938-41F1-7E11-8A64253038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C95EDB2-742D-4BDF-8FF8-A60B7C00F9B7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73269C8D-F649-E524-C4BE-F702F55123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665FA1AA-94BD-42C5-9489-DBA770769835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49</a:t>
            </a:fld>
            <a:endParaRPr lang="en-GB" altLang="en-US"/>
          </a:p>
        </p:txBody>
      </p:sp>
      <p:sp>
        <p:nvSpPr>
          <p:cNvPr id="117763" name="Rectangle 1">
            <a:extLst>
              <a:ext uri="{FF2B5EF4-FFF2-40B4-BE49-F238E27FC236}">
                <a16:creationId xmlns:a16="http://schemas.microsoft.com/office/drawing/2014/main" id="{B05C019D-FD52-F847-C595-DFDACEBBC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DAF9FC92-0409-3518-F784-F954AD59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0D1C14D-7859-D131-6D0B-A5A39B90FB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03A33A1-2802-4E1A-99AC-230620126090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50</a:t>
            </a:fld>
            <a:endParaRPr lang="en-GB" altLang="en-US"/>
          </a:p>
        </p:txBody>
      </p:sp>
      <p:sp>
        <p:nvSpPr>
          <p:cNvPr id="119811" name="Rectangle 1">
            <a:extLst>
              <a:ext uri="{FF2B5EF4-FFF2-40B4-BE49-F238E27FC236}">
                <a16:creationId xmlns:a16="http://schemas.microsoft.com/office/drawing/2014/main" id="{076C4DD8-FB24-CFA4-7036-42B16AD21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5DFEA6DF-8ABA-E5E5-844E-B7CAFCA33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27E8ADBE-D386-4C0E-45CA-8307B47F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B425FF14-2C64-F89C-516F-04C34E1D3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261864B9-71B4-ABDE-49A5-F3EEBF198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91B8FD5B-520E-4439-A8FB-E968B834C72F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C22FBBA-0DEC-D7ED-E996-7E5A174F28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84CD5828-79A0-4438-9F33-41E90896D0A2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</a:t>
            </a:fld>
            <a:endParaRPr lang="en-GB" altLang="en-US"/>
          </a:p>
        </p:txBody>
      </p:sp>
      <p:sp>
        <p:nvSpPr>
          <p:cNvPr id="27651" name="Rectangle 1025">
            <a:extLst>
              <a:ext uri="{FF2B5EF4-FFF2-40B4-BE49-F238E27FC236}">
                <a16:creationId xmlns:a16="http://schemas.microsoft.com/office/drawing/2014/main" id="{2D3F5AF5-4172-F68D-2EC0-77B42C877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7652" name="Rectangle 1026">
            <a:extLst>
              <a:ext uri="{FF2B5EF4-FFF2-40B4-BE49-F238E27FC236}">
                <a16:creationId xmlns:a16="http://schemas.microsoft.com/office/drawing/2014/main" id="{AD72B67D-5354-C4E9-3FF5-6EC32F8BB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232F1DB8-3DEA-9218-9022-78F69443F8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4972AC62-3101-4F23-AAED-127807F8B5E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52</a:t>
            </a:fld>
            <a:endParaRPr lang="en-GB" altLang="en-US"/>
          </a:p>
        </p:txBody>
      </p:sp>
      <p:sp>
        <p:nvSpPr>
          <p:cNvPr id="123907" name="Rectangle 1">
            <a:extLst>
              <a:ext uri="{FF2B5EF4-FFF2-40B4-BE49-F238E27FC236}">
                <a16:creationId xmlns:a16="http://schemas.microsoft.com/office/drawing/2014/main" id="{54EDD017-62B4-1E08-8956-103CEFFB5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269B0D29-9142-6110-3E0E-3CB35CED7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09A28970-7BD6-E4BF-F32F-577391C20A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DF18278-AB8B-4D94-8AB0-973FB5AF4F65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53</a:t>
            </a:fld>
            <a:endParaRPr lang="en-GB" altLang="en-US"/>
          </a:p>
        </p:txBody>
      </p:sp>
      <p:sp>
        <p:nvSpPr>
          <p:cNvPr id="125955" name="Rectangle 1">
            <a:extLst>
              <a:ext uri="{FF2B5EF4-FFF2-40B4-BE49-F238E27FC236}">
                <a16:creationId xmlns:a16="http://schemas.microsoft.com/office/drawing/2014/main" id="{2FD31790-F597-5E9F-0A15-37BEEF491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07EA5091-A371-B2AB-E18C-EFF7E753F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EB39619B-0E9A-9011-0560-55AA43A6B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197DF777-2C24-085A-6D3C-045469AF3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8C207F67-1C4D-5C05-C675-AA6F1D4C69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93681B8-21B6-4576-B22B-AF8468088B3E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AB963580-2FD0-1787-D5A1-C2A33CD5C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D010A928-79C1-D521-F7D2-106C4F8DF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A3B0AEFA-7884-536D-1FD5-B7FDB09EA1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37DDFA41-9DAD-4B77-8422-1D68EF12684B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439F292-EC4C-A59C-4B48-081EBF2B9D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ACE0CBB7-E8D0-4E23-812A-B42A84E956A2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6</a:t>
            </a:fld>
            <a:endParaRPr lang="en-GB" altLang="en-US"/>
          </a:p>
        </p:txBody>
      </p:sp>
      <p:sp>
        <p:nvSpPr>
          <p:cNvPr id="29699" name="Rectangle 1025">
            <a:extLst>
              <a:ext uri="{FF2B5EF4-FFF2-40B4-BE49-F238E27FC236}">
                <a16:creationId xmlns:a16="http://schemas.microsoft.com/office/drawing/2014/main" id="{86144314-E8BA-8CAE-610E-E9E207618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29700" name="Rectangle 1026">
            <a:extLst>
              <a:ext uri="{FF2B5EF4-FFF2-40B4-BE49-F238E27FC236}">
                <a16:creationId xmlns:a16="http://schemas.microsoft.com/office/drawing/2014/main" id="{AC929AE1-0742-7611-BA96-7FA1F5CB4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D1B55B8-1FBF-AFE2-B31E-FF212758DD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1747859-FAB5-4A48-AFFA-42E3C57BE838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7</a:t>
            </a:fld>
            <a:endParaRPr lang="en-GB" altLang="en-US"/>
          </a:p>
        </p:txBody>
      </p:sp>
      <p:sp>
        <p:nvSpPr>
          <p:cNvPr id="31747" name="Rectangle 1025">
            <a:extLst>
              <a:ext uri="{FF2B5EF4-FFF2-40B4-BE49-F238E27FC236}">
                <a16:creationId xmlns:a16="http://schemas.microsoft.com/office/drawing/2014/main" id="{BDD5BA07-B140-B17C-2225-4E6914C4D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31748" name="Rectangle 1026">
            <a:extLst>
              <a:ext uri="{FF2B5EF4-FFF2-40B4-BE49-F238E27FC236}">
                <a16:creationId xmlns:a16="http://schemas.microsoft.com/office/drawing/2014/main" id="{1FB3554D-999E-AB99-5622-E52E1C4F5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AAF36F20-827D-9E16-9AA0-A6698094E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F5BEF379-8FED-7770-D712-8AC67D3FA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4AC00AD-5B85-62E7-038A-2AA6331BA2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7083FC02-3209-46CE-87A6-09FE7D4C81AF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68962EB-FEB5-48E2-51B5-1FEEF2256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9F46DD8D-682D-FF32-3F10-2337CBBD3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D4F5EE8-AAAC-5FC2-40E8-E87CC9E5FC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80C7535-0B61-4C7C-B6AF-B056F385A015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B57E-E27F-CF6C-1EFA-4E2E74392F0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4C721-3BB0-4477-A86C-BAFA2C48B51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40072D-7BC7-46F7-B58C-2A9182D3226C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9464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2F26-C002-EAFB-AE54-40AF0B10466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8960-A616-A637-1046-C48E34D00FF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3610DE-B208-429C-927E-CAFA482922EC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3745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F9C8-A22E-C3E5-42E2-6E706B14B04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E3FCC-8295-79EA-C8C0-0376D1E22E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2B3E51-574F-4FF6-8415-420DAAB2F565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25723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6B9AA1-910E-B302-B890-B3CA439552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2F4000-817C-CB09-AC1A-032D2F48FA5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AACF2A-6C45-AE2B-955F-2E0665336B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017B0-C769-4AA3-8A7C-948B625BAD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32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65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1A99C4-B54E-30CD-396D-C43E55EB8C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BDB730-59B4-5AED-EAE6-FED6C540EC8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1B0556-00BC-7D2D-37DF-F94E0E40CB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8BAF-4E62-446A-A0C1-2EB461F4050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528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601BE-492A-DFC1-0BFA-28A59CA2C5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93F430-8081-D4C8-3363-95885FB1FDB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F5D1A5-663C-6BD7-B9DB-F9E215FBD34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3D717-F6FB-4596-AFEC-9669E1A2D4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319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9E34D-FB69-BE7B-A762-6868C3B8D58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507CF-DEB8-F159-8BEC-B7358F62844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2004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29E05-2E44-5C6B-22DE-E880BA870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C3AD09-17E4-4369-8F01-E8D061195BE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275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A18C01-10EA-805E-82D9-BC41D6C33A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5881A-34FF-B59B-6F0D-02181684A94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69C7F-8F81-93B9-4A20-55BEEE9F197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6115D-2C12-44CA-835A-8B07E89A5B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489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1C581EF-967C-69BA-71DE-4A16C49AFD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D44FA6-95A8-DB51-F9EB-C0463E5DE1A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E073E9-940E-F7B0-1D85-83472CC3DBE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A4DDB-ED21-4E49-A341-A4B6F2200D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071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74E12B-EB39-4639-1DF3-9671332039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86DAD7-D513-DE7E-51C3-F412AA9F96D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398158-3EAF-A5F5-F311-D7754BB65A9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A188F-DFA5-4DB2-A6F8-9BFADDF9DA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96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36C59-A4AD-D6FD-F63A-B4DCA3CE039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25EB2-E787-EBEB-B412-B7F2522C43C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375FA2-9801-4F28-AF6C-5BACA3697AAA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544843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B77D66-2233-C542-04E3-EBDF53C4397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661BD1-0411-22C0-D539-42FB2922F2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E7C656-DFBB-1DAD-26D3-576257A6977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67A61-A4D5-4F76-B134-762E6500A9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508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36F9B-76B6-F8BF-FF13-A5534BA745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442932-800F-5AFC-8B11-1D8AB5657B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6E804D-2A42-FE6F-88BC-2C50D68AF3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FE4C5-C48A-4FAC-9668-518D8E253B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2469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96E7-2454-31B8-37D2-C19DC55B2B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E8A7-C69B-5B8B-920D-8ED2622B03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BF35-90A7-8654-5C7C-566ECCEB9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948B28-30FD-4C13-B082-6F945588E7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5281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C4606-7B91-8DDF-0E52-92C6A6F42B3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2FAED-CA74-CD24-0030-D46DA53BE8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9C261-6A3B-BDF7-1547-680415903FA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866A6-BF19-4408-A617-BCAB089C6E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69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8324-927C-1AB3-B37A-E2FB31F29ED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AE0C-BFA2-03F3-9B56-E1E84A522B4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E0E146-236E-4FBC-8D1B-02873B75BE63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7049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5A27-3EA4-BDB9-BDE2-63123CEEE36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CBF1-A96A-1375-7E30-6BD76628E6A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EA0A4D-AB13-4022-833B-D94A139FA631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79466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B9A688-8D5D-07F1-CF53-10181E2FB61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1C4811-E99F-D9DE-3738-7AD92F22E00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121922-83AE-4590-8F31-558B340F3D62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2381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6008F-4081-F21C-7600-CDFAA346EF3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A436C-4A6C-3381-9211-A6A1873D13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D88D68-56E6-4A27-B280-C4FD36880D62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512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AB1354-BAA7-3E72-EC89-14E8A816AD8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6C2BE-69D2-1050-A33A-15EA25A19C2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2019BE-0053-41C7-8C77-4F45CAD96FBE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37165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B69E-4132-0C66-32E8-BA60CDAA307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F7C9-8DAA-8E1D-AD92-3C68F232F77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9CB0BE-C237-4236-8113-CDF3EEFFC827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432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7F91-9005-6D2A-B82F-B4E07F97C54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55C0-D2AF-DB5A-D638-9B2E1ECC9D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3E6EA0-C474-4C51-B28F-978D6EE6B201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56291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3AABEEF-246F-7CEC-57EC-380E5F452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EADC748-1E5F-DF26-66A5-55A3B626A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F1EB77-D76B-CB97-1CB8-F037A3E19D9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ECF1F6-4EF9-722A-2733-570B8F4BB0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67D082CB-3505-4A15-92E7-8F02AEF318E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E37279B7-EEF7-9EA4-073F-435B71BCD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24200"/>
            <a:ext cx="77708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CADE86C-983E-6705-2E80-9ED6B8856E5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9D8940-16ED-DEB9-1266-1DAB41ECD69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E8348F-F2B2-323B-03C8-D6775736D2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222222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>
                <a:solidFill>
                  <a:srgbClr val="222222"/>
                </a:solidFill>
                <a:cs typeface="Arial Unicode MS" panose="020B0604020202020204" pitchFamily="34" charset="-128"/>
              </a:defRPr>
            </a:lvl1pPr>
          </a:lstStyle>
          <a:p>
            <a:fld id="{3AE47CCA-9E96-4725-B2EC-F0F08FE6649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6E7F53E8-436C-0EC1-2A6D-A4A22C82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0" r:id="rId1"/>
    <p:sldLayoutId id="2147485520" r:id="rId2"/>
    <p:sldLayoutId id="2147485501" r:id="rId3"/>
    <p:sldLayoutId id="2147485502" r:id="rId4"/>
    <p:sldLayoutId id="2147485521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22" r:id="rId11"/>
    <p:sldLayoutId id="2147485508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65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–"/>
        <a:defRPr sz="24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•"/>
        <a:defRPr sz="2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–"/>
        <a:defRPr sz="2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2006/11/16/leadership-philanthropy-charity-lead-citizen-cx_ba_1128directorship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xi.ca/tca/mar2004/guestarticle_4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omas.loc.gov/cgi-bin/query/z?c107:H.R.3763.ENR:%2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5E591745-0223-4305-7D10-9E4F23D361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GB" altLang="en-US" sz="4400" b="1"/>
              <a:t>Ethics in Information Technology</a:t>
            </a:r>
            <a:endParaRPr lang="en-US" altLang="en-US" sz="3200" b="1" i="1"/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BED1D9B5-EE2C-D02E-7F5C-91A74E64D2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/>
              <a:t>Chapter 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GB" altLang="en-US" sz="3200" b="1">
                <a:solidFill>
                  <a:srgbClr val="FF0000"/>
                </a:solidFill>
              </a:rPr>
              <a:t>An Overview of Ethics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9819EFD-F699-4B92-7BDC-210E77E2E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Ethics in the Business World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D70010B-0C74-92A1-3BD2-3B7BE57F5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0995" indent="-340995">
              <a:spcBef>
                <a:spcPts val="1200"/>
              </a:spcBef>
            </a:pPr>
            <a:r>
              <a:rPr lang="en-GB" altLang="en-US" sz="2000" dirty="0"/>
              <a:t>Both the likelihood and the </a:t>
            </a:r>
            <a:r>
              <a:rPr lang="en-GB" altLang="en-US" sz="2000" b="1" dirty="0"/>
              <a:t>negative impact</a:t>
            </a:r>
            <a:r>
              <a:rPr lang="en-GB" altLang="en-US" sz="2000" dirty="0"/>
              <a:t> of </a:t>
            </a:r>
            <a:r>
              <a:rPr lang="en-GB" altLang="en-US" sz="2000" b="1" dirty="0"/>
              <a:t>inappropriate behaviour </a:t>
            </a:r>
            <a:r>
              <a:rPr lang="en-GB" altLang="en-US" sz="2000" dirty="0"/>
              <a:t>have increased</a:t>
            </a:r>
            <a:endParaRPr lang="en-US"/>
          </a:p>
          <a:p>
            <a:pPr marL="340995" indent="-340995">
              <a:spcBef>
                <a:spcPts val="1200"/>
              </a:spcBef>
            </a:pPr>
            <a:r>
              <a:rPr lang="en-GB" altLang="en-US" sz="2000" dirty="0"/>
              <a:t>Several trends have increased the likelihood of unethical behaviour:</a:t>
            </a:r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GB" altLang="en-US" sz="2000" b="1" dirty="0"/>
              <a:t>Globalization</a:t>
            </a:r>
            <a:r>
              <a:rPr lang="en-GB" altLang="en-US" sz="2000" dirty="0"/>
              <a:t> creating </a:t>
            </a:r>
            <a:r>
              <a:rPr lang="en-GB" altLang="en-US" sz="2000" b="1" dirty="0"/>
              <a:t>complex work </a:t>
            </a:r>
            <a:r>
              <a:rPr lang="en-GB" altLang="en-US" sz="2000" dirty="0"/>
              <a:t>environments</a:t>
            </a:r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GB" altLang="en-US" sz="2000" dirty="0"/>
              <a:t>Organizations challenged to maintain </a:t>
            </a:r>
            <a:r>
              <a:rPr lang="en-GB" altLang="en-US" sz="2000" b="1" dirty="0"/>
              <a:t>profits / revenue</a:t>
            </a:r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GB" altLang="en-US" sz="2000" dirty="0"/>
              <a:t>Heightened vigilance by: 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 dirty="0"/>
              <a:t>Employees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 dirty="0"/>
              <a:t>Shareholders 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 dirty="0"/>
              <a:t>Regulatory agencies</a:t>
            </a:r>
          </a:p>
          <a:p>
            <a:pPr marL="340995" indent="-340995">
              <a:spcBef>
                <a:spcPts val="1200"/>
              </a:spcBef>
            </a:pPr>
            <a:endParaRPr lang="en-GB" altLang="en-US" sz="2000"/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06505E5F-4AAF-3973-62E6-8677D5967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7128A63-2203-4163-A300-29921EF1723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45BF9476-697A-2276-FB34-25963257A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Ethics in the Business World (cont’d)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82BA678-5180-015A-DF62-FF3F0664F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altLang="en-US" sz="2000" b="1">
                <a:solidFill>
                  <a:srgbClr val="FF0000"/>
                </a:solidFill>
              </a:rPr>
              <a:t>Recent scandals in IT companies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Satyam Computer Services (</a:t>
            </a:r>
            <a:r>
              <a:rPr lang="en-GB" altLang="en-US" sz="2000" b="1"/>
              <a:t>India</a:t>
            </a:r>
            <a:r>
              <a:rPr lang="en-GB" altLang="en-US" sz="2000"/>
              <a:t>)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Hewlett Packard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Computer Associates International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IBM</a:t>
            </a:r>
          </a:p>
          <a:p>
            <a:pPr>
              <a:spcBef>
                <a:spcPts val="1200"/>
              </a:spcBef>
            </a:pPr>
            <a:r>
              <a:rPr lang="en-GB" altLang="en-US" sz="2000"/>
              <a:t>Not just </a:t>
            </a:r>
            <a:r>
              <a:rPr lang="en-GB" altLang="en-US" sz="2000" b="1"/>
              <a:t>executives</a:t>
            </a:r>
            <a:r>
              <a:rPr lang="en-GB" altLang="en-US" sz="2000"/>
              <a:t>, but even lower-level </a:t>
            </a:r>
            <a:r>
              <a:rPr lang="en-GB" altLang="en-US" sz="2000" b="1"/>
              <a:t>employees</a:t>
            </a:r>
            <a:r>
              <a:rPr lang="en-GB" altLang="en-US" sz="2000"/>
              <a:t>, can find themselves in the middle of an ethical dilemma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5736DF16-17C0-002E-A15D-745B942CF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3315AF6-3C47-4F4D-A641-F1C91BF9763A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2F385F58-94CC-5773-01B2-189BCED9B0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89F67BEF-D0AB-49EC-A709-7BD9F70AE6F7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en-US" sz="1800"/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E6143DF5-C706-55CA-FF1E-B5913850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35075"/>
            <a:ext cx="7999413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">
            <a:extLst>
              <a:ext uri="{FF2B5EF4-FFF2-40B4-BE49-F238E27FC236}">
                <a16:creationId xmlns:a16="http://schemas.microsoft.com/office/drawing/2014/main" id="{E4B964FD-6ADD-88F1-76DC-946E9E3C9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Ethics in the Business World (cont’d)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2C746BFA-9BF8-7A47-9747-F223EA1614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236ADE8-3F23-494F-8EE2-D02DC1532BD1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GB" altLang="en-US" sz="1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B05D36-4CCC-E3E4-B86E-B07F464AA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2504"/>
              </p:ext>
            </p:extLst>
          </p:nvPr>
        </p:nvGraphicFramePr>
        <p:xfrm>
          <a:off x="304800" y="1295400"/>
          <a:ext cx="8228013" cy="1236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66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Teaching Tip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 corporate social responsibility responsible? To learn more, visit: </a:t>
                      </a:r>
                      <a:r>
                        <a:rPr lang="en-US" sz="1800" b="0" u="sng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http://www.forbes.com/2006/11/16/leadership-philanthropy-charity-lead-citizen-cx_ba_1128directorship.html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A99587-8A56-5AB2-E7D8-60D5C02E5D55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09875"/>
          <a:ext cx="8228013" cy="283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Teaching Tip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x-non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Vignette—Cisco Chairman and CEO Advocates Ethical Behavior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360045" algn="l"/>
                        </a:tabLst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Describe some of the ways in which Cisco fulfills its corporate social responsibilities and how it emphasizes maintaining high ethical business standards.</a:t>
                      </a: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360045" algn="l"/>
                        </a:tabLst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With the help of examples, discuss how Cisco balances its primary mission and its resources and is still able to act ethically.</a:t>
                      </a:r>
                    </a:p>
                    <a:p>
                      <a:pPr marL="342900" marR="0" lvl="0" indent="-342900" algn="l" defTabSz="457200" rtl="0" eaLnBrk="0" fontAlgn="base" latinLnBrk="0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360045" algn="l"/>
                        </a:tabLst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D08735C-55A3-D0D5-F855-F18EAF7EB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Corporate Social Responsibility (CSR)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3A3D7CA-A1D5-F237-34B9-5009DE6D9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Corporate Social Responsibility (CSR): </a:t>
            </a:r>
            <a:r>
              <a:rPr lang="en-US" altLang="en-US" sz="2000"/>
              <a:t>Organization taking responsibility for the impact of its actions on the: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000"/>
              <a:t>Environment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000"/>
              <a:t>Community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000"/>
              <a:t>Welfare of its employees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Supply chain sustainability: </a:t>
            </a:r>
            <a:r>
              <a:rPr lang="en-US" altLang="en-US" sz="2000"/>
              <a:t>a component of CSR that focuses on Developing and maintaining a supply chain that meets the needs of the present without compromising the ability of future generations to meet their needs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238B1E42-984F-E93F-DD46-7AE9C539A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1988" y="6324600"/>
            <a:ext cx="2132012" cy="395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D40CB71-298F-4DC5-8EEC-36FE5D03894C}" type="slidenum">
              <a:rPr lang="en-GB" altLang="en-US" sz="1400"/>
              <a:pPr algn="l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34244684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7C28DC92-22E2-1992-4350-6ACE7DD9D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C25B8CD-68DC-458B-97FB-02763E7D587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GB" altLang="en-US" sz="180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1C753ECA-228F-A088-5F73-8D1F86076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7994"/>
            <a:ext cx="8229600" cy="95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 b="1" dirty="0"/>
              <a:t>Why Fostering </a:t>
            </a:r>
            <a:r>
              <a:rPr lang="en-GB" sz="2800" b="1" dirty="0"/>
              <a:t>Corporate Social Responsibility and </a:t>
            </a:r>
            <a:r>
              <a:rPr lang="en-GB" altLang="en-US" sz="2800" b="1" dirty="0"/>
              <a:t>Good Business Ethics is Important </a:t>
            </a:r>
            <a:endParaRPr lang="en-GB" sz="2800" b="1" dirty="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051B20B6-F764-AC21-AA79-46C587E49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9691" y="2060275"/>
            <a:ext cx="8229600" cy="2248950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ts val="1200"/>
              </a:spcBef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Gaining the goodwill of the community</a:t>
            </a:r>
            <a:endParaRPr lang="en-US" dirty="0"/>
          </a:p>
          <a:p>
            <a:pPr marL="457200" indent="-457200">
              <a:spcBef>
                <a:spcPts val="1200"/>
              </a:spcBef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Creating an organization that operates consistently</a:t>
            </a:r>
            <a:endParaRPr lang="en-US" dirty="0"/>
          </a:p>
          <a:p>
            <a:pPr marL="457200" indent="-457200" eaLnBrk="1" hangingPunct="1">
              <a:spcBef>
                <a:spcPts val="1200"/>
              </a:spcBef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Fostering good business practices</a:t>
            </a:r>
          </a:p>
          <a:p>
            <a:pPr marL="457200" indent="-457200" eaLnBrk="1" hangingPunct="1">
              <a:spcBef>
                <a:spcPts val="1200"/>
              </a:spcBef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Protecting organization/employees from legal action</a:t>
            </a:r>
          </a:p>
          <a:p>
            <a:pPr marL="457200" indent="-457200" eaLnBrk="1" hangingPunct="1">
              <a:spcBef>
                <a:spcPts val="1200"/>
              </a:spcBef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Avoiding </a:t>
            </a:r>
            <a:r>
              <a:rPr lang="en-US" altLang="en-US" sz="2000" dirty="0"/>
              <a:t>unfavorable</a:t>
            </a:r>
            <a:r>
              <a:rPr lang="en-GB" altLang="en-US" sz="2000" dirty="0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A74E3F8F-4BB9-68F0-2D34-3FE5C825F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E8219D5-D0D5-463B-827C-8F49DF2E2994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en-GB" altLang="en-US" sz="18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D82F9E2-07DA-D27D-B767-51ACB6568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44883"/>
            <a:ext cx="8458200" cy="120251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Gaining the Good Will </a:t>
            </a:r>
            <a:br>
              <a:rPr lang="en-GB" altLang="en-US" b="1"/>
            </a:br>
            <a:r>
              <a:rPr lang="en-GB" altLang="en-US" b="1"/>
              <a:t>of the Community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28F7568-0CB1-8EFC-B5C6-A73D99FDD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57274"/>
          </a:xfrm>
        </p:spPr>
        <p:txBody>
          <a:bodyPr>
            <a:spAutoFit/>
          </a:bodyPr>
          <a:lstStyle/>
          <a:p>
            <a:pPr marL="340995" indent="-340995"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Organizations have fundamental responsibilities to society</a:t>
            </a:r>
            <a:endParaRPr lang="en-US" dirty="0"/>
          </a:p>
          <a:p>
            <a:pPr marL="741045" lvl="1" indent="-283845"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Declared in formal statement of company’s principles or beliefs</a:t>
            </a:r>
          </a:p>
          <a:p>
            <a:pPr marL="741045" lvl="1" indent="-283845"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ea typeface="+mn-lt"/>
                <a:cs typeface="+mn-lt"/>
              </a:rPr>
              <a:t>Socially responsible activities create goodwill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Making contributions to charitable organizations and non-profit institutions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Providing benefits for employees in excess of legal requirements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Choosing economic opportunities that might be more socially desirable than profitable</a:t>
            </a:r>
          </a:p>
          <a:p>
            <a:pPr marL="340995" indent="-340995">
              <a:spcBef>
                <a:spcPts val="1200"/>
              </a:spcBef>
              <a:buFont typeface="Arial" panose="05000000000000000000" pitchFamily="2" charset="2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ea typeface="+mn-lt"/>
                <a:cs typeface="+mn-lt"/>
              </a:rPr>
              <a:t>Goodwill </a:t>
            </a:r>
            <a:r>
              <a:rPr lang="en-GB" sz="2000" dirty="0">
                <a:ea typeface="+mn-lt"/>
                <a:cs typeface="+mn-lt"/>
              </a:rPr>
              <a:t>makes it easier for corporations to conduct business</a:t>
            </a:r>
            <a:endParaRPr lang="en-US" sz="2000" dirty="0">
              <a:ea typeface="+mn-lt"/>
              <a:cs typeface="+mn-lt"/>
            </a:endParaRP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6D7B178E-8444-76B0-CC6B-CF60023BD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/>
              <a:t>Creating an Organization that Operates Consistently</a:t>
            </a:r>
            <a:endParaRPr lang="en-US" altLang="en-US" sz="3200" b="1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B4ECD9D3-6A8A-715A-24B0-6B90BDA3E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Consistency ensures that employees: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Know what is expected of them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Can employ the organization’s values to help them in decision making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Consistency also means that shareholders, customers, suppliers, and community know what they can expect of the organization</a:t>
            </a:r>
          </a:p>
          <a:p>
            <a:pPr>
              <a:spcBef>
                <a:spcPts val="1200"/>
              </a:spcBef>
            </a:pPr>
            <a:endParaRPr lang="en-US" altLang="en-US" sz="2000"/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432B7D8B-4C13-7AC6-059E-EE1E0B215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9C27A8B-682E-477A-9954-D38A1C80B23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7C3205B0-C4F3-91D0-E507-E2CEAFC84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7EB9CE4-6369-4CB1-A964-60096D2337E9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en-GB" altLang="en-US" sz="1800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7A5244BC-7200-2747-CE1C-147BA1578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10795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/>
              <a:t>Creating an Organization that Operates Consistently (cont’d)</a:t>
            </a: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4A1B4F29-52E7-68B9-C062-0EEBEC569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8777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Many companies share the following values: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Operate with honesty and integrity, staying true to organizational principles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Operate according to standards of ethical conduct, in words and action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Treat colleagues, customers, and consumers with respect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Strive to be the best at what matters to the company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Value diversity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DE654CF6-EF6B-2F89-98D1-F41B786737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8EE5FB56-997F-42E2-AB70-0EF3C153EA8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19</a:t>
            </a:fld>
            <a:endParaRPr lang="en-GB" altLang="en-US" sz="1800"/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52D6D7DE-1638-E60E-D814-10E1F3E3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98588"/>
            <a:ext cx="8077200" cy="5321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1">
            <a:extLst>
              <a:ext uri="{FF2B5EF4-FFF2-40B4-BE49-F238E27FC236}">
                <a16:creationId xmlns:a16="http://schemas.microsoft.com/office/drawing/2014/main" id="{70F20A25-A357-42C6-EF8F-AE2CF7F19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10795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/>
              <a:t>Creating an Organization that Operates Consistently (cont’d)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953087BE-F2D1-7648-9BC3-630ADFF60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Objectives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906D719-A0AA-2BA3-4A92-01CD52330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55345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2000" dirty="0"/>
              <a:t>What is ethics, and why is it important to act according to a code of ethics?</a:t>
            </a:r>
            <a:endParaRPr lang="en-US" dirty="0"/>
          </a:p>
          <a:p>
            <a:pPr marL="855345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2000" dirty="0"/>
              <a:t>Why is business ethics becoming increasingly important?</a:t>
            </a:r>
          </a:p>
          <a:p>
            <a:pPr marL="855345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2000" dirty="0"/>
              <a:t>What are organizations doing to improve their business ethics?</a:t>
            </a:r>
          </a:p>
          <a:p>
            <a:pPr marL="855345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marL="855345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marL="855345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altLang="en-US" sz="200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680920EC-1219-CF59-B385-69E6B5ACC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F6A8FFF-03D1-4979-A5DE-5F2F77B0CEB7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1A4CDE61-60FE-1666-96A6-393BAA427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Fostering Good Business Practices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724B8AD-CD66-B104-FE17-6F9D62A1D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000"/>
              <a:t>Good ethics means good business/improved profits</a:t>
            </a:r>
          </a:p>
          <a:p>
            <a:pPr>
              <a:spcBef>
                <a:spcPts val="1200"/>
              </a:spcBef>
            </a:pPr>
            <a:r>
              <a:rPr lang="en-GB" altLang="en-US" sz="2000"/>
              <a:t>Companies that:</a:t>
            </a:r>
          </a:p>
          <a:p>
            <a:pPr lvl="1">
              <a:spcBef>
                <a:spcPts val="1200"/>
              </a:spcBef>
            </a:pPr>
            <a:r>
              <a:rPr lang="en-GB" altLang="en-US" sz="2000"/>
              <a:t>Produce safe and effective products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Avoid costly recalls and lawsuits</a:t>
            </a:r>
          </a:p>
          <a:p>
            <a:pPr lvl="1">
              <a:spcBef>
                <a:spcPts val="1200"/>
              </a:spcBef>
            </a:pPr>
            <a:r>
              <a:rPr lang="en-GB" altLang="en-US" sz="2000"/>
              <a:t>Provide excellent service that retains customers</a:t>
            </a:r>
          </a:p>
          <a:p>
            <a:pPr lvl="1">
              <a:spcBef>
                <a:spcPts val="1200"/>
              </a:spcBef>
            </a:pPr>
            <a:r>
              <a:rPr lang="en-GB" altLang="en-US" sz="2000"/>
              <a:t>Develop and maintain strong employee relations 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Suffer lower turnover rates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Enjoy better employee morale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1EB638FC-E5D4-C676-BA83-6AC51788C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B440C86-0BAD-4ECF-97AA-CAB0A5BF73E9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CCAE3701-C3F5-5CA9-F71B-D9ACCB866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5F49EEF-F32F-4D60-AA89-830BAA1388CE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21</a:t>
            </a:fld>
            <a:endParaRPr lang="en-GB" altLang="en-US" sz="1800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0FA4554B-80B2-D781-3233-9D5A95BA6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Fostering Good Business Practices (cont’d)</a:t>
            </a: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637BE4A-6DE3-CAB7-7A48-DFCB0800D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62138"/>
            <a:ext cx="8229600" cy="2557462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/>
              <a:t>Bad </a:t>
            </a:r>
            <a:r>
              <a:rPr lang="en-GB" sz="2000" dirty="0">
                <a:solidFill>
                  <a:schemeClr val="tx1"/>
                </a:solidFill>
              </a:rPr>
              <a:t>ethics means bad business/waning profits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/>
              <a:t>Bad ethics can lead to bad business results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/>
              <a:t>Bad ethics can have a negative impact on employees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0839EA6A-EF4C-116D-6E51-6E54134C8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/>
              <a:t>Protecting the Organization and Its Employees from Legal Actions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2668B79-4D1F-4AC8-6489-B737741C1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/>
              <a:t>U.S. Supreme Court established that an employer can be held responsible for the acts of its employees</a:t>
            </a:r>
            <a:endParaRPr lang="en-GB" altLang="en-US" sz="2000"/>
          </a:p>
          <a:p>
            <a:pPr>
              <a:spcBef>
                <a:spcPts val="1200"/>
              </a:spcBef>
            </a:pPr>
            <a:r>
              <a:rPr lang="en-GB" altLang="en-US" sz="2000"/>
              <a:t>This principle is called </a:t>
            </a:r>
            <a:r>
              <a:rPr lang="en-GB" altLang="en-US" sz="2000" b="1"/>
              <a:t>respondent superior</a:t>
            </a:r>
          </a:p>
          <a:p>
            <a:pPr>
              <a:spcBef>
                <a:spcPts val="1200"/>
              </a:spcBef>
            </a:pPr>
            <a:r>
              <a:rPr lang="en-GB" altLang="en-US" sz="2000"/>
              <a:t>Coalition of several legal organizations argues establishment of ethics and compliance programs should reduce criminal liability of organization</a:t>
            </a:r>
          </a:p>
          <a:p>
            <a:pPr>
              <a:spcBef>
                <a:spcPts val="1200"/>
              </a:spcBef>
            </a:pPr>
            <a:r>
              <a:rPr lang="en-GB" altLang="en-US" sz="2000"/>
              <a:t>Others argue company officers should not be given light sentences if their ethics programs are ineffective</a:t>
            </a:r>
          </a:p>
          <a:p>
            <a:pPr lvl="1"/>
            <a:endParaRPr lang="en-GB" altLang="en-US"/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9189B7B7-F962-8D58-2F90-476F9CDFA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18AD274-C815-44FE-81F5-7F1C73E2D59C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22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F3FD3E6C-9963-C621-E322-AD7F08FF1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Avoiding Unfavourable Publicity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89FFAD4-E02D-2C71-EC56-692F1DD01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000"/>
              <a:t>Public reputation of company strongly influences: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Value of its stock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How consumers regard products and services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Degree of oversight received from government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Amount of support and cooperation received</a:t>
            </a:r>
          </a:p>
          <a:p>
            <a:pPr>
              <a:spcBef>
                <a:spcPts val="1200"/>
              </a:spcBef>
            </a:pPr>
            <a:r>
              <a:rPr lang="en-GB" altLang="en-US" sz="2000"/>
              <a:t>Organizations are motivated to build strong ethics programs to avoid negative publicity</a:t>
            </a:r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22DF7567-5AA0-7281-DA9E-049ACDC40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C1A5F8-EFBE-41A7-B8DE-9924F0843BF4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6EA2AEA3-29A5-923A-8215-539219C957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57AEF7D-36AD-4058-B4F4-1652FD2FE2D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24</a:t>
            </a:fld>
            <a:endParaRPr lang="en-GB" altLang="en-US" sz="1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05CE73-E38E-0073-A214-AEAE1D861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06067"/>
              </p:ext>
            </p:extLst>
          </p:nvPr>
        </p:nvGraphicFramePr>
        <p:xfrm>
          <a:off x="304800" y="1066800"/>
          <a:ext cx="8228013" cy="946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Teaching Tip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To learn about the ethical guidelines for board members of not-for-profit organizations, visit: </a:t>
                      </a:r>
                      <a:r>
                        <a:rPr lang="en-US" sz="1800" b="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http://www.axi.ca/tca/mar2004/guestarticle_4.shtml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9B8CD43F-5204-EAB3-0D37-0CEED68A6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Improving Corporate Ethics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BA4BFC1-165E-EDBC-67F1-CE06B9751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Characteristics of a successful ethics program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Employees </a:t>
            </a:r>
            <a:r>
              <a:rPr lang="en-US" altLang="en-US" sz="2000" b="1"/>
              <a:t>willing to seek advice </a:t>
            </a:r>
            <a:r>
              <a:rPr lang="en-US" altLang="en-US" sz="2000"/>
              <a:t>about ethical issues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Employees </a:t>
            </a:r>
            <a:r>
              <a:rPr lang="en-US" altLang="en-US" sz="2000" b="1"/>
              <a:t>feel prepared </a:t>
            </a:r>
            <a:r>
              <a:rPr lang="en-US" altLang="en-US" sz="2000"/>
              <a:t>to handle situations that could lead to misconduct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Employees are </a:t>
            </a:r>
            <a:r>
              <a:rPr lang="en-US" altLang="en-US" sz="2000" b="1"/>
              <a:t>rewarded</a:t>
            </a:r>
            <a:r>
              <a:rPr lang="en-US" altLang="en-US" sz="2000"/>
              <a:t> for ethical behavior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Employees are </a:t>
            </a:r>
            <a:r>
              <a:rPr lang="en-US" altLang="en-US" sz="2000" b="1"/>
              <a:t>not rewarded </a:t>
            </a:r>
            <a:r>
              <a:rPr lang="en-US" altLang="en-US" sz="2000"/>
              <a:t>for success obtained through questionable means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Employees </a:t>
            </a:r>
            <a:r>
              <a:rPr lang="en-US" altLang="en-US" sz="2000" b="1"/>
              <a:t>feel positive </a:t>
            </a:r>
            <a:r>
              <a:rPr lang="en-US" altLang="en-US" sz="2000"/>
              <a:t>about their company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GB" altLang="en-US" sz="2000"/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49C054F3-2F74-1018-9F64-603944551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36DE428-A573-45FB-9F1C-1F5917F7915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25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03D6C658-D4E5-9D75-D581-F0F4FACB2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A93B53B-E854-429B-9479-2FAA6B532A5E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26</a:t>
            </a:fld>
            <a:endParaRPr lang="en-GB" altLang="en-US" sz="1800"/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6B95C003-D6CA-1B19-F93F-3D9DECBF9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Appointing a Corporate Ethics Officer</a:t>
            </a: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666B29ED-E10C-7EB9-C088-C9F32EAA6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7207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b="1" dirty="0">
                <a:solidFill>
                  <a:srgbClr val="FF0000"/>
                </a:solidFill>
              </a:rPr>
              <a:t>Corporate ethics officer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provides an organization with </a:t>
            </a:r>
            <a:r>
              <a:rPr lang="en-US" sz="2000" b="1" dirty="0"/>
              <a:t>vision and leadership </a:t>
            </a:r>
            <a:r>
              <a:rPr lang="en-US" sz="2000" dirty="0"/>
              <a:t>in the area of business conduct. 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 </a:t>
            </a:r>
            <a:r>
              <a:rPr lang="en-GB" altLang="en-US" sz="2000" dirty="0"/>
              <a:t>Should be </a:t>
            </a:r>
            <a:r>
              <a:rPr lang="en-GB" altLang="en-US" sz="2000" b="1" dirty="0"/>
              <a:t>well-respected</a:t>
            </a:r>
            <a:r>
              <a:rPr lang="en-GB" altLang="en-US" sz="2000" dirty="0"/>
              <a:t>, senior-level manager who reports directly to the CEO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Aligns the practices of a workplace with the stated ethics and beliefs of that workplace, holding people accountable to ethical standards.</a:t>
            </a:r>
            <a:endParaRPr lang="en-GB" altLang="en-US" sz="2000" dirty="0"/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Ensures ethical procedures are put in place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Creates and maintains ethics culture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Is responsible for key knowledge/contact person for ethical issues</a:t>
            </a:r>
          </a:p>
          <a:p>
            <a:pPr marL="457200" lvl="1" indent="0" eaLnBrk="1" hangingPunct="1">
              <a:spcBef>
                <a:spcPts val="12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58CD9431-A7BF-30A2-4505-3C0811B23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Ethical Standards Set by Board of Directors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723037F-CA4E-9DA3-F887-24AACAE4F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Board of directors: </a:t>
            </a:r>
            <a:r>
              <a:rPr lang="en-US" altLang="en-US" sz="2000"/>
              <a:t>is responsible for the careful and responsible management of an organization.</a:t>
            </a:r>
          </a:p>
          <a:p>
            <a:pPr algn="just"/>
            <a:r>
              <a:rPr lang="en-US" altLang="en-US" sz="2000"/>
              <a:t>In a for-profit organization, the board’s primary objective is to oversee the organization’s business activities and management for the benefit of all stakeholders.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altLang="en-US" sz="2000" b="1">
                <a:solidFill>
                  <a:srgbClr val="FF0000"/>
                </a:solidFill>
              </a:rPr>
              <a:t>Board members of company are expected to: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Conduct themselves according to the highest standards of personal and professional integrity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Set standard for company-wide ethical conduct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Ensure compliance with laws and regulations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Create environment in which employees can seek advice about business conduct, raise issues, and report misconduct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35EAFCA3-734A-408C-076F-9BFD7D8CF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2EE67CF-1A22-4991-9311-8ED11F59E1D5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27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FFFF7E08-7B44-4FE0-BD54-BFE0BD287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DAB9D4B-D1F2-4354-AF13-A76E673DCA8A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28</a:t>
            </a:fld>
            <a:endParaRPr lang="en-GB" altLang="en-US" sz="1800"/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DC0945C7-3483-45C5-6FE2-C4870BDBE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Establishing a Corporate Code of Ethics</a:t>
            </a: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464B740D-4B8D-C475-10EF-288553CCB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8013" cy="378777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Code of ethics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Highlights </a:t>
            </a:r>
            <a:r>
              <a:rPr lang="en-GB" altLang="en-US" sz="2000" b="1"/>
              <a:t>an organization’s key ethical issues 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Identifies overarching </a:t>
            </a:r>
            <a:r>
              <a:rPr lang="en-GB" altLang="en-US" sz="2000" b="1"/>
              <a:t>values and important principles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Focuses employees on areas of </a:t>
            </a:r>
            <a:r>
              <a:rPr lang="en-GB" altLang="en-US" sz="2000" b="1"/>
              <a:t>ethical risk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Offers </a:t>
            </a:r>
            <a:r>
              <a:rPr lang="en-GB" altLang="en-US" sz="2000" b="1"/>
              <a:t>guidance</a:t>
            </a:r>
            <a:r>
              <a:rPr lang="en-GB" altLang="en-US" sz="2000"/>
              <a:t> for employees to recognize and deal with ethical issues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Provides </a:t>
            </a:r>
            <a:r>
              <a:rPr lang="en-GB" altLang="en-US" sz="2000" b="1"/>
              <a:t>mechanisms</a:t>
            </a:r>
            <a:r>
              <a:rPr lang="en-GB" altLang="en-US" sz="2000"/>
              <a:t> to report unethical conduct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Help employees abide by </a:t>
            </a:r>
            <a:r>
              <a:rPr lang="en-GB" altLang="en-US" sz="2000" b="1"/>
              <a:t>the law, follow necessary regulations</a:t>
            </a:r>
            <a:r>
              <a:rPr lang="en-GB" altLang="en-US" sz="2000"/>
              <a:t>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CFB9811-9B8E-D4A4-B31A-455F29CD9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altLang="en-US" sz="2000" b="1">
                <a:solidFill>
                  <a:srgbClr val="FF0000"/>
                </a:solidFill>
              </a:rPr>
              <a:t>Sarbanes-Oxley Act of 2002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/>
              <a:t>Enacted in response to public outrage over several major </a:t>
            </a:r>
            <a:r>
              <a:rPr lang="en-GB" altLang="en-US" sz="2000" b="1"/>
              <a:t>accounting</a:t>
            </a:r>
            <a:r>
              <a:rPr lang="en-GB" altLang="en-US" sz="2000"/>
              <a:t> scandals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 b="1">
                <a:solidFill>
                  <a:srgbClr val="FF0000"/>
                </a:solidFill>
              </a:rPr>
              <a:t>Section 404 </a:t>
            </a:r>
            <a:r>
              <a:rPr lang="en-GB" altLang="en-US" sz="2000"/>
              <a:t>requires that the CEO and CFO sign any SEC filing to attest to its </a:t>
            </a:r>
            <a:r>
              <a:rPr lang="en-GB" altLang="en-US" sz="2000" b="1"/>
              <a:t>accuracy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altLang="en-US" sz="2000" b="1">
                <a:solidFill>
                  <a:srgbClr val="FF0000"/>
                </a:solidFill>
              </a:rPr>
              <a:t>Section 406 </a:t>
            </a:r>
            <a:r>
              <a:rPr lang="en-GB" altLang="en-US" sz="2000"/>
              <a:t>of the </a:t>
            </a:r>
            <a:r>
              <a:rPr lang="en-GB" altLang="en-US" sz="2000" b="1"/>
              <a:t>Sarbanes-Oxley Act </a:t>
            </a:r>
            <a:r>
              <a:rPr lang="en-GB" altLang="en-US" sz="2000"/>
              <a:t>requires public companies to </a:t>
            </a:r>
            <a:r>
              <a:rPr lang="en-GB" altLang="en-US" sz="2000" b="1"/>
              <a:t>disclose whether or not they have a code of ethics </a:t>
            </a:r>
            <a:r>
              <a:rPr lang="en-GB" altLang="en-US" sz="2000"/>
              <a:t>and if any waivers to that code have been granted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GB" altLang="en-US" sz="2000"/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6B6C83C0-8215-2752-6769-2D11B43AA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94EBE9A-4307-4688-8C4C-4214BED76C08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29</a:t>
            </a:fld>
            <a:endParaRPr lang="en-GB" altLang="en-US" sz="1400"/>
          </a:p>
        </p:txBody>
      </p:sp>
      <p:sp>
        <p:nvSpPr>
          <p:cNvPr id="76804" name="Rectangle 1">
            <a:extLst>
              <a:ext uri="{FF2B5EF4-FFF2-40B4-BE49-F238E27FC236}">
                <a16:creationId xmlns:a16="http://schemas.microsoft.com/office/drawing/2014/main" id="{B1CA301B-46F5-F8A2-3B85-37DA515AB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Establishing a Corporate </a:t>
            </a:r>
            <a:br>
              <a:rPr lang="en-GB" altLang="en-US" b="1"/>
            </a:br>
            <a:r>
              <a:rPr lang="en-GB" altLang="en-US" b="1"/>
              <a:t>Code of Ethics (cont’d)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AA3C404-1898-089A-2082-8798CF9BA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Objectives (cont’d)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CDFF8AB-2DE0-0DCA-BD98-0C950FBB0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1045" lvl="1" indent="-28384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 What is corporate social responsibility?</a:t>
            </a:r>
            <a:endParaRPr lang="en-GB" altLang="en-US" sz="2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41045" lvl="1" indent="-28384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Why are organizations interested in fostering corporate social responsibility and good business ethics? </a:t>
            </a:r>
            <a:endParaRPr lang="en-GB" altLang="en-US" sz="2000">
              <a:solidFill>
                <a:schemeClr val="tx2"/>
              </a:solidFill>
              <a:ea typeface="+mn-lt"/>
              <a:cs typeface="+mn-lt"/>
            </a:endParaRPr>
          </a:p>
          <a:p>
            <a:pPr marL="741045" lvl="1" indent="-28384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What approach can you take to ensure ethical decision making</a:t>
            </a:r>
            <a:endParaRPr lang="en-GB" altLang="en-US" sz="2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41045" lvl="1" indent="-28384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  <a:ea typeface="+mn-lt"/>
                <a:cs typeface="+mn-lt"/>
              </a:rPr>
              <a:t>What trends have increased the risk of using information technology in an unethical manner?</a:t>
            </a:r>
            <a:endParaRPr lang="en-GB" altLang="en-US" sz="2000" dirty="0">
              <a:solidFill>
                <a:schemeClr val="tx2"/>
              </a:solidFill>
            </a:endParaRP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BF1908CB-A0A2-7A0D-3BDE-209ED77BA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976B199-1712-457F-901D-4E008024AC5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8460D44D-89AF-6C48-39FE-E8427918EC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607F396-9231-4F26-ACAF-9E583E954A0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30</a:t>
            </a:fld>
            <a:endParaRPr lang="en-GB" altLang="en-US" sz="1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46B626-BC2E-45E2-2DD5-20EDFE4C1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85796"/>
              </p:ext>
            </p:extLst>
          </p:nvPr>
        </p:nvGraphicFramePr>
        <p:xfrm>
          <a:off x="228600" y="1676400"/>
          <a:ext cx="8672526" cy="1271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4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Teaching Tip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To learn more about the Sarbanes-Oxley Act, encourage students to visit: </a:t>
                      </a:r>
                      <a:r>
                        <a:rPr lang="en-US" sz="1800" b="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http://thomas.loc.gov/cgi-bin/query/z?c107:H.R.3763.ENR:%20#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000" b="0" dirty="0">
                          <a:solidFill>
                            <a:schemeClr val="tx1"/>
                          </a:solidFill>
                        </a:rPr>
                        <a:t>https://en.wikipedia.org/wiki/Sarbanes%E2%80%93Oxley_Act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B3D95707-190A-4AC6-39E0-A66D28E5F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Establishing a Corporate </a:t>
            </a:r>
            <a:br>
              <a:rPr lang="en-GB" altLang="en-US" b="1"/>
            </a:br>
            <a:r>
              <a:rPr lang="en-GB" altLang="en-US" b="1"/>
              <a:t>Code of Ethics (cont’d)</a:t>
            </a:r>
            <a:endParaRPr lang="en-US" altLang="en-US" b="1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5A202B56-312A-7AB3-31D8-A7A75075A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/>
              <a:t>Cannot</a:t>
            </a:r>
            <a:r>
              <a:rPr lang="en-GB" altLang="en-US" sz="2000"/>
              <a:t> gain company-wide acceptance </a:t>
            </a:r>
            <a:r>
              <a:rPr lang="en-GB" altLang="en-US" sz="2000" b="1"/>
              <a:t>unless</a:t>
            </a:r>
            <a:r>
              <a:rPr lang="en-GB" altLang="en-US" sz="2000"/>
              <a:t> it is: 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Developed with </a:t>
            </a:r>
            <a:r>
              <a:rPr lang="en-GB" altLang="en-US" sz="2000" b="1"/>
              <a:t>employee participation 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Fully endorsed by </a:t>
            </a:r>
            <a:r>
              <a:rPr lang="en-GB" altLang="en-US" sz="2000" b="1"/>
              <a:t>organization’s leadership</a:t>
            </a: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Must continually be applied to company’s </a:t>
            </a:r>
            <a:r>
              <a:rPr lang="en-GB" altLang="en-US" sz="2000" b="1"/>
              <a:t>decision making </a:t>
            </a:r>
            <a:r>
              <a:rPr lang="en-GB" altLang="en-US" sz="2000"/>
              <a:t>and emphasized as part of </a:t>
            </a:r>
            <a:r>
              <a:rPr lang="en-GB" altLang="en-US" sz="2000" b="1"/>
              <a:t>its culture</a:t>
            </a: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Breaches in the </a:t>
            </a:r>
            <a:r>
              <a:rPr lang="en-GB" altLang="en-US" sz="2000" b="1"/>
              <a:t>code of ethics </a:t>
            </a:r>
            <a:r>
              <a:rPr lang="en-GB" altLang="en-US" sz="2000"/>
              <a:t>must be identified and dealt with </a:t>
            </a:r>
            <a:r>
              <a:rPr lang="en-GB" altLang="en-US" sz="2000" b="1"/>
              <a:t>appropriately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C19E7348-6F06-B65A-84CC-750F0E414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A0E2A50-9826-4853-995D-286FC047641A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31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E03E56CA-E6BF-21C0-9F6B-E4F17E79B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BD092E8-A726-442E-AA42-9CFD80A466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32</a:t>
            </a:fld>
            <a:endParaRPr lang="en-GB" altLang="en-US" sz="1800"/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15876FB2-0D57-43DB-7A72-9195CDF42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Establishing a Corporate </a:t>
            </a:r>
            <a:br>
              <a:rPr lang="en-GB" altLang="en-US" b="1"/>
            </a:br>
            <a:r>
              <a:rPr lang="en-GB" altLang="en-US" b="1"/>
              <a:t>Code of Ethics (cont’d)</a:t>
            </a:r>
          </a:p>
        </p:txBody>
      </p:sp>
      <p:pic>
        <p:nvPicPr>
          <p:cNvPr id="81924" name="Picture 7">
            <a:extLst>
              <a:ext uri="{FF2B5EF4-FFF2-40B4-BE49-F238E27FC236}">
                <a16:creationId xmlns:a16="http://schemas.microsoft.com/office/drawing/2014/main" id="{4E7DCDD9-0D1A-77BC-B0AD-BEC8AAA0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3410"/>
          <a:stretch>
            <a:fillRect/>
          </a:stretch>
        </p:blipFill>
        <p:spPr bwMode="auto">
          <a:xfrm>
            <a:off x="334963" y="1600200"/>
            <a:ext cx="8382000" cy="2514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59A65B4E-9DBB-8A78-DED6-A88C543F5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901EEC3-5396-413D-ABCC-C94D99B40E6E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33</a:t>
            </a:fld>
            <a:endParaRPr lang="en-GB" altLang="en-US" sz="1800"/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D2F3CF1D-9FD7-7E5D-2B91-B68EF5885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288"/>
            <a:ext cx="8229600" cy="64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Conducting Social Audits</a:t>
            </a: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A20E28BF-E981-284B-C942-919278200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7182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Social audit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/>
              <a:t>Reviews</a:t>
            </a:r>
            <a:r>
              <a:rPr lang="en-GB" altLang="en-US" sz="2000"/>
              <a:t> how </a:t>
            </a:r>
            <a:r>
              <a:rPr lang="en-GB" altLang="en-US" sz="2000" b="1"/>
              <a:t>well organization </a:t>
            </a:r>
            <a:r>
              <a:rPr lang="en-GB" altLang="en-US" sz="2000"/>
              <a:t>is </a:t>
            </a:r>
            <a:r>
              <a:rPr lang="en-GB" altLang="en-US" sz="2000" b="1"/>
              <a:t>meeting ethical </a:t>
            </a:r>
            <a:r>
              <a:rPr lang="en-GB" altLang="en-US" sz="2000"/>
              <a:t>and </a:t>
            </a:r>
            <a:r>
              <a:rPr lang="en-GB" altLang="en-US" sz="2000" b="1"/>
              <a:t>social responsibility goals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Communicates </a:t>
            </a:r>
            <a:r>
              <a:rPr lang="en-GB" altLang="en-US" sz="2000" b="1"/>
              <a:t>new goals </a:t>
            </a:r>
            <a:r>
              <a:rPr lang="en-GB" altLang="en-US" sz="2000"/>
              <a:t>for </a:t>
            </a:r>
            <a:r>
              <a:rPr lang="en-GB" altLang="en-US" sz="2000" b="1"/>
              <a:t>upcoming year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/>
              <a:t>Shared broadly </a:t>
            </a:r>
            <a:r>
              <a:rPr lang="en-GB" altLang="en-US" sz="2000"/>
              <a:t>with employees, shareholders, investors, market analysts, customers, suppliers, government agencies, and local communities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B357B20E-EFCC-7DCA-FECA-51CEEE618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A280991-F22A-464D-B066-2F87E274229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34</a:t>
            </a:fld>
            <a:endParaRPr lang="en-GB" altLang="en-US" sz="1800"/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1C6349EE-3FDB-228E-8F8D-2BFA6E3BA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Requiring Employees to </a:t>
            </a:r>
            <a:br>
              <a:rPr lang="en-GB" altLang="en-US" b="1"/>
            </a:br>
            <a:r>
              <a:rPr lang="en-GB" altLang="en-US" b="1">
                <a:solidFill>
                  <a:schemeClr val="tx1"/>
                </a:solidFill>
              </a:rPr>
              <a:t>Take Ethics Training</a:t>
            </a: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6369FC18-749D-E88B-D6D2-0BF5D3C74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7182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/>
              <a:t>Personal convictions </a:t>
            </a:r>
            <a:r>
              <a:rPr lang="en-GB" altLang="en-US" sz="2000"/>
              <a:t>improved through education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Comprehensive ethics education program encourages employees to act responsibly and ethically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Often </a:t>
            </a:r>
            <a:r>
              <a:rPr lang="en-GB" altLang="en-US" sz="2000" b="1"/>
              <a:t>presented</a:t>
            </a:r>
            <a:r>
              <a:rPr lang="en-GB" altLang="en-US" sz="2000"/>
              <a:t> in </a:t>
            </a:r>
            <a:r>
              <a:rPr lang="en-GB" altLang="en-US" sz="2000" b="1"/>
              <a:t>small workshop formats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Employees </a:t>
            </a:r>
            <a:r>
              <a:rPr lang="en-US" altLang="en-US" sz="2000" b="1"/>
              <a:t>apply code of ethics </a:t>
            </a:r>
            <a:r>
              <a:rPr lang="en-US" altLang="en-US" sz="2000"/>
              <a:t>to hypothetical but </a:t>
            </a:r>
            <a:r>
              <a:rPr lang="en-US" altLang="en-US" sz="2000" b="1"/>
              <a:t>realistic</a:t>
            </a:r>
            <a:r>
              <a:rPr lang="en-US" altLang="en-US" sz="2000"/>
              <a:t> </a:t>
            </a:r>
            <a:r>
              <a:rPr lang="en-US" altLang="en-US" sz="2000" b="1"/>
              <a:t>case studies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/>
              <a:t>Demonstration</a:t>
            </a:r>
            <a:r>
              <a:rPr lang="en-US" altLang="en-US" sz="2000"/>
              <a:t> of recent company decisions based on principles from the code of ethics</a:t>
            </a:r>
            <a:endParaRPr lang="en-GB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1A11D56-33EA-823F-000B-F3F9D401C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Requiring Employees to </a:t>
            </a:r>
            <a:br>
              <a:rPr lang="en-GB" altLang="en-US" b="1"/>
            </a:br>
            <a:r>
              <a:rPr lang="en-GB" altLang="en-US" b="1"/>
              <a:t>Take Ethics Training (cont’d)</a:t>
            </a:r>
            <a:endParaRPr lang="en-US" altLang="en-US" b="1"/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C48FFE58-D794-6566-C1F5-F0C64B57E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/>
              <a:t>Critical that training increase the percentage of employees who report incidents of misconduct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Employees must: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Learn effective ways of reporting incidents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Be reassured their feedback will be acted on without retaliation</a:t>
            </a:r>
          </a:p>
        </p:txBody>
      </p:sp>
      <p:sp>
        <p:nvSpPr>
          <p:cNvPr id="88068" name="Slide Number Placeholder 4">
            <a:extLst>
              <a:ext uri="{FF2B5EF4-FFF2-40B4-BE49-F238E27FC236}">
                <a16:creationId xmlns:a16="http://schemas.microsoft.com/office/drawing/2014/main" id="{DAD1F0D8-809A-72C4-E5DB-913DD77FA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2C18483-38D4-4099-92E6-A9A5A6194784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35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id="{3741ECCB-7F78-123B-1B8B-9EF6B74F1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6546ACD-541E-4825-8EA5-9A1F7800CC68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36</a:t>
            </a:fld>
            <a:endParaRPr lang="en-GB" altLang="en-US" sz="1800"/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3118AE5F-4E37-45E9-754D-D2EF4DBEF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Including Ethical Criteria in </a:t>
            </a:r>
            <a:br>
              <a:rPr lang="en-GB" altLang="en-US" b="1"/>
            </a:br>
            <a:r>
              <a:rPr lang="en-GB" altLang="en-US" b="1"/>
              <a:t>Employee Appraisals</a:t>
            </a: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1736D1A-2643-D699-62D9-240353363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79800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Only 43% of companies include ethical conduct in employee’s performance appraisal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Ethical criteria include: 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Treating others fairly and with </a:t>
            </a:r>
            <a:r>
              <a:rPr lang="en-GB" altLang="en-US" sz="2000" b="1"/>
              <a:t>respect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Operating effectively in a </a:t>
            </a:r>
            <a:r>
              <a:rPr lang="en-GB" altLang="en-US" sz="2000" b="1"/>
              <a:t>multicultural environment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Accepting </a:t>
            </a:r>
            <a:r>
              <a:rPr lang="en-GB" altLang="en-US" sz="2000" b="1"/>
              <a:t>personal accountability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Continually </a:t>
            </a:r>
            <a:r>
              <a:rPr lang="en-GB" altLang="en-US" sz="2000" b="1"/>
              <a:t>developing themselves </a:t>
            </a:r>
            <a:r>
              <a:rPr lang="en-GB" altLang="en-US" sz="2000"/>
              <a:t>and others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Operating </a:t>
            </a:r>
            <a:r>
              <a:rPr lang="en-GB" altLang="en-US" sz="2000" b="1"/>
              <a:t>openly and honestly </a:t>
            </a:r>
            <a:r>
              <a:rPr lang="en-GB" altLang="en-US" sz="2000"/>
              <a:t>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>
            <a:extLst>
              <a:ext uri="{FF2B5EF4-FFF2-40B4-BE49-F238E27FC236}">
                <a16:creationId xmlns:a16="http://schemas.microsoft.com/office/drawing/2014/main" id="{DFF255F1-D22F-5CEF-3608-250354298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8A8E3D5-3CBF-4DCD-98E9-AD0144E7B44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37</a:t>
            </a:fld>
            <a:endParaRPr lang="en-GB" altLang="en-US" sz="1800"/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23294695-C80B-B0D3-F9EE-CA1C25319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Creating an Ethical Work Environment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53B052F6-B733-CDF6-92A1-92D6E9CF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57713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b="1" dirty="0"/>
              <a:t>Good employees </a:t>
            </a:r>
            <a:r>
              <a:rPr lang="en-GB" altLang="en-US" sz="2000" dirty="0"/>
              <a:t>may make </a:t>
            </a:r>
            <a:r>
              <a:rPr lang="en-GB" altLang="en-US" sz="2000" b="1" dirty="0"/>
              <a:t>bad ethical choices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May be </a:t>
            </a:r>
            <a:r>
              <a:rPr lang="en-GB" altLang="en-US" sz="2000" b="1" dirty="0"/>
              <a:t>encouraged to do “whatever it takes</a:t>
            </a:r>
            <a:r>
              <a:rPr lang="en-GB" altLang="en-US" sz="2000" dirty="0"/>
              <a:t>” to get the </a:t>
            </a:r>
            <a:r>
              <a:rPr lang="en-GB" altLang="en-US" sz="2000" b="1" dirty="0"/>
              <a:t>job done, </a:t>
            </a:r>
            <a:r>
              <a:rPr lang="en-US" sz="2000" dirty="0"/>
              <a:t>employees may feel pressure to engage in </a:t>
            </a:r>
            <a:r>
              <a:rPr lang="en-US" sz="2000" b="1" dirty="0"/>
              <a:t>unethical conduct </a:t>
            </a:r>
            <a:r>
              <a:rPr lang="en-US" sz="2000" dirty="0"/>
              <a:t>to meet management’s expectations.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Employees </a:t>
            </a:r>
            <a:r>
              <a:rPr lang="en-GB" altLang="en-US" sz="2000" b="1" dirty="0"/>
              <a:t>need a knowledgeable resource </a:t>
            </a:r>
            <a:r>
              <a:rPr lang="en-GB" altLang="en-US" sz="2000" dirty="0"/>
              <a:t>to discuss perceived unethical practices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A manager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Legal or Internal Audit Department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Business Unit’s legal counsel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2000" dirty="0"/>
              <a:t>Anonymously through internal Web site</a:t>
            </a:r>
          </a:p>
          <a:p>
            <a:pPr marL="457200" lvl="1" indent="0" eaLnBrk="1" hangingPunct="1">
              <a:spcBef>
                <a:spcPts val="12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>
            <a:extLst>
              <a:ext uri="{FF2B5EF4-FFF2-40B4-BE49-F238E27FC236}">
                <a16:creationId xmlns:a16="http://schemas.microsoft.com/office/drawing/2014/main" id="{21F38C6B-0D5C-3A37-C961-05E6CCDE2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7786574-B304-4CCA-A01F-488A6C65F88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38</a:t>
            </a:fld>
            <a:endParaRPr lang="en-GB" altLang="en-US" sz="1800"/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07CC4F4C-494B-2128-BEE0-DB40E35F2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Creating an Ethical Work Environment (cont’d)</a:t>
            </a:r>
          </a:p>
        </p:txBody>
      </p:sp>
      <p:pic>
        <p:nvPicPr>
          <p:cNvPr id="94212" name="Picture 7">
            <a:extLst>
              <a:ext uri="{FF2B5EF4-FFF2-40B4-BE49-F238E27FC236}">
                <a16:creationId xmlns:a16="http://schemas.microsoft.com/office/drawing/2014/main" id="{447F3B42-29BB-4FB1-9824-5D027B16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9725"/>
            <a:ext cx="8839200" cy="4943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>
            <a:extLst>
              <a:ext uri="{FF2B5EF4-FFF2-40B4-BE49-F238E27FC236}">
                <a16:creationId xmlns:a16="http://schemas.microsoft.com/office/drawing/2014/main" id="{9BE97345-02AF-DFA6-8C55-BCDDB687D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Including Ethical Considerations in Decision Making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382C96C-BEE7-EA1C-C764-B9434C8D4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altLang="en-US" sz="2000" b="1">
                <a:solidFill>
                  <a:srgbClr val="FF0000"/>
                </a:solidFill>
              </a:rPr>
              <a:t>Steps in a decision-making process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GB" altLang="en-US" sz="2000"/>
              <a:t>Develop problem statement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GB" altLang="en-US" sz="2000"/>
              <a:t>Identify alternatives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GB" altLang="en-US" sz="2000"/>
              <a:t>Evaluate and choose alternative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/>
              <a:t>Implement decision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/>
              <a:t>Evaluate results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/>
              <a:t>Success</a:t>
            </a:r>
          </a:p>
        </p:txBody>
      </p:sp>
      <p:sp>
        <p:nvSpPr>
          <p:cNvPr id="96260" name="Slide Number Placeholder 4">
            <a:extLst>
              <a:ext uri="{FF2B5EF4-FFF2-40B4-BE49-F238E27FC236}">
                <a16:creationId xmlns:a16="http://schemas.microsoft.com/office/drawing/2014/main" id="{989CE76F-B2BC-9F84-FDE0-ACB64786E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419A6C0-4071-4CF2-B4AC-24F1038D0ECE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39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8C9431D1-C35C-55D5-9999-4345CF98B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8327619-F4EB-4769-94A5-618F9573547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en-US" sz="18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34D5295E-5B24-4AAA-1898-45D45B5EB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288"/>
            <a:ext cx="8229600" cy="64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What is Ethics?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B12AC45-959F-275D-FE59-AE7857289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95750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rgbClr val="FF0000"/>
                </a:solidFill>
              </a:rPr>
              <a:t>Ethics</a:t>
            </a:r>
            <a:r>
              <a:rPr lang="en-US" altLang="en-US" sz="2000"/>
              <a:t> is a set of beliefs </a:t>
            </a:r>
            <a:r>
              <a:rPr lang="en-US" altLang="en-US" sz="2000" i="1"/>
              <a:t>about right and wrong behavior within a society.</a:t>
            </a:r>
            <a:endParaRPr lang="en-GB" altLang="en-US" sz="2000" b="1" i="1">
              <a:solidFill>
                <a:srgbClr val="FF0000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Moral code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Set of rules 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Establishes boundaries of generally accepted behaviour</a:t>
            </a:r>
          </a:p>
          <a:p>
            <a:pPr marL="741045" lvl="1" indent="-283845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Different rules often have contradictions</a:t>
            </a:r>
            <a:endParaRPr lang="en-GB"/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Morality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/>
              <a:t>a set of social conventions about right and wrong </a:t>
            </a:r>
            <a:r>
              <a:rPr lang="en-US" altLang="en-US" sz="2000"/>
              <a:t>that are so widely shared that they become the basis for an established consensus.</a:t>
            </a:r>
            <a:endParaRPr lang="en-GB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69E1F62-0F08-2AE3-D362-7B98B15BC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Develop a Problem Statement</a:t>
            </a:r>
            <a:endParaRPr lang="en-US" altLang="en-US" b="1"/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EB60D6D7-935C-53D4-1559-7A50C2E76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b="1"/>
              <a:t>Clear, concise description of the issue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Answers these questions: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What causes people to think there is a problem?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Who is directly affected by the problem?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Is there anyone else affected?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How often does it occur?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What is the impact of the problem?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How serious is the problem?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Most critical step in decision-making process</a:t>
            </a:r>
          </a:p>
        </p:txBody>
      </p:sp>
      <p:sp>
        <p:nvSpPr>
          <p:cNvPr id="98308" name="Slide Number Placeholder 4">
            <a:extLst>
              <a:ext uri="{FF2B5EF4-FFF2-40B4-BE49-F238E27FC236}">
                <a16:creationId xmlns:a16="http://schemas.microsoft.com/office/drawing/2014/main" id="{C88A8E90-0090-E346-CB93-0DB352C53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4C4F45D-9AE6-4DAD-BA61-F0945C83114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40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68B66E02-6B4F-EAF6-1723-26AA64F0E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Develop a Problem Statement (cont’d)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CEE25C78-37FB-2D2E-0CEA-61BF6357C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Example of a good problem statement: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Examples of poor problem statements: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“We need to implement a new inventory control system.” (possible solution, not a problem statement)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“We have a problem with finished product inventory.” (not specific enough)</a:t>
            </a:r>
          </a:p>
        </p:txBody>
      </p:sp>
      <p:sp>
        <p:nvSpPr>
          <p:cNvPr id="100356" name="Slide Number Placeholder 4">
            <a:extLst>
              <a:ext uri="{FF2B5EF4-FFF2-40B4-BE49-F238E27FC236}">
                <a16:creationId xmlns:a16="http://schemas.microsoft.com/office/drawing/2014/main" id="{4D3F008A-4D65-8120-8876-C51422871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F22C979-31CE-41D0-BC2B-4F090FD3EAA5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41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98DE85C3-228E-8A7C-2BDE-3EB0E441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4017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altLang="en-US" b="1" dirty="0"/>
              <a:t>Identify alternatives, </a:t>
            </a:r>
            <a:r>
              <a:rPr lang="en-US" altLang="en-US" sz="3600" b="1" dirty="0">
                <a:solidFill>
                  <a:schemeClr val="tx1"/>
                </a:solidFill>
              </a:rPr>
              <a:t>Evaluate and Choose an Alternative</a:t>
            </a:r>
            <a:br>
              <a:rPr lang="en-GB" altLang="en-US" b="1" dirty="0"/>
            </a:br>
            <a:endParaRPr lang="en-US" altLang="en-US" dirty="0"/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A15B1D38-B989-C3DF-D6F9-22E155FBB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8013" cy="45243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dirty="0"/>
              <a:t>Enlist help to brainstorm alternative solutions</a:t>
            </a:r>
          </a:p>
          <a:p>
            <a:pPr>
              <a:spcBef>
                <a:spcPts val="1200"/>
              </a:spcBef>
            </a:pPr>
            <a:r>
              <a:rPr lang="en-US" altLang="en-US" sz="2000" dirty="0"/>
              <a:t>Consider likely consequences of each alternative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</a:rPr>
              <a:t>Alternative selected must: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Evaluate by weighing laws, guidelines, and principles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Be ethically and legally defensible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Be consistent with policies and code of ethics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Take into account impact on others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Provide a good solution to problem</a:t>
            </a:r>
          </a:p>
        </p:txBody>
      </p:sp>
      <p:sp>
        <p:nvSpPr>
          <p:cNvPr id="102404" name="Slide Number Placeholder 4">
            <a:extLst>
              <a:ext uri="{FF2B5EF4-FFF2-40B4-BE49-F238E27FC236}">
                <a16:creationId xmlns:a16="http://schemas.microsoft.com/office/drawing/2014/main" id="{9ADB9E81-61F4-9256-4AF8-83F1FA116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C337635-3B8F-4D24-AC86-C4964C1F5A87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42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>
            <a:extLst>
              <a:ext uri="{FF2B5EF4-FFF2-40B4-BE49-F238E27FC236}">
                <a16:creationId xmlns:a16="http://schemas.microsoft.com/office/drawing/2014/main" id="{DDB7A389-57E0-872D-F5A5-3EEDC0A1E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5503E81-850C-4C22-B446-34530A121AC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43</a:t>
            </a:fld>
            <a:endParaRPr lang="en-GB" altLang="en-US" sz="1800"/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A84D0DCA-43F7-669F-8514-CD44E257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1751013"/>
            <a:ext cx="8229600" cy="4635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b="1" dirty="0"/>
              <a:t>Common Approaches to Ethical Decision Making</a:t>
            </a: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6EADE09B-8683-D04F-CD34-EFEE95E8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104453" name="Picture 7">
            <a:extLst>
              <a:ext uri="{FF2B5EF4-FFF2-40B4-BE49-F238E27FC236}">
                <a16:creationId xmlns:a16="http://schemas.microsoft.com/office/drawing/2014/main" id="{109152DD-F8C9-A68A-A342-FAACA525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209800"/>
            <a:ext cx="88677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Rectangle 1">
            <a:extLst>
              <a:ext uri="{FF2B5EF4-FFF2-40B4-BE49-F238E27FC236}">
                <a16:creationId xmlns:a16="http://schemas.microsoft.com/office/drawing/2014/main" id="{5488A71B-3A83-47AA-D7F2-6299643E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28638"/>
            <a:ext cx="7997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</a:rPr>
              <a:t>Evaluate and Choose an Alternative</a:t>
            </a:r>
            <a:endParaRPr lang="en-US" altLang="en-US" sz="36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3E1F8F60-EDBF-2D75-B5D7-40EE5296B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Virtue Ethics Approach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00E7E411-DEB2-73A7-6EDB-54D9B36C0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Virtue ethics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Focuses on concern with </a:t>
            </a:r>
            <a:r>
              <a:rPr lang="en-US" altLang="en-US" sz="2000" b="1"/>
              <a:t>daily life </a:t>
            </a:r>
            <a:r>
              <a:rPr lang="en-US" altLang="en-US" sz="2000"/>
              <a:t>in a community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People guided by virtues to reach “</a:t>
            </a:r>
            <a:r>
              <a:rPr lang="en-US" altLang="en-US" sz="2000" b="1"/>
              <a:t>right” decision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More effective than following set of principles/rules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Problems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Does not provide guide for action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Virtue cannot be worked out objectively; depends on </a:t>
            </a:r>
            <a:r>
              <a:rPr lang="en-US" altLang="en-US" sz="2000" i="1"/>
              <a:t>circumstances</a:t>
            </a:r>
          </a:p>
        </p:txBody>
      </p:sp>
      <p:sp>
        <p:nvSpPr>
          <p:cNvPr id="106500" name="Slide Number Placeholder 4">
            <a:extLst>
              <a:ext uri="{FF2B5EF4-FFF2-40B4-BE49-F238E27FC236}">
                <a16:creationId xmlns:a16="http://schemas.microsoft.com/office/drawing/2014/main" id="{75BEBD52-CB98-3A3B-94F7-ECEB15D4D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68651FC-13C0-48EF-A877-43A3C8A83641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44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FF7B112F-12DF-B56F-6A59-30A20137E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Utilitarian Approach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36F185E4-094A-0945-7EAC-CD36749AE9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</a:rPr>
              <a:t>Utilitarian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Chooses action that has </a:t>
            </a:r>
            <a:r>
              <a:rPr lang="en-US" altLang="en-US" sz="2000" b="1" dirty="0"/>
              <a:t>best overall </a:t>
            </a:r>
            <a:r>
              <a:rPr lang="en-US" altLang="en-US" sz="2000" dirty="0"/>
              <a:t>consequences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Finds the greatest </a:t>
            </a:r>
            <a:r>
              <a:rPr lang="en-US" altLang="en-US" sz="2000" b="1" dirty="0"/>
              <a:t>good by balancing </a:t>
            </a:r>
            <a:r>
              <a:rPr lang="en-US" altLang="en-US" sz="2000" dirty="0"/>
              <a:t>all interests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Fits concept of value in </a:t>
            </a:r>
            <a:r>
              <a:rPr lang="en-US" altLang="en-US" sz="2000" b="1" dirty="0"/>
              <a:t>economics</a:t>
            </a:r>
            <a:r>
              <a:rPr lang="en-US" altLang="en-US" sz="2000" dirty="0"/>
              <a:t> and the use of </a:t>
            </a:r>
            <a:r>
              <a:rPr lang="en-US" altLang="en-US" sz="2000" b="1" dirty="0"/>
              <a:t>cost-benefit</a:t>
            </a:r>
            <a:r>
              <a:rPr lang="en-US" altLang="en-US" sz="2000" dirty="0"/>
              <a:t> analysis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</a:rPr>
              <a:t>Problems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Measuring and comparing values is often difficult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Predicting resulting benefits and harm is difficult</a:t>
            </a:r>
          </a:p>
        </p:txBody>
      </p:sp>
      <p:sp>
        <p:nvSpPr>
          <p:cNvPr id="108548" name="Slide Number Placeholder 4">
            <a:extLst>
              <a:ext uri="{FF2B5EF4-FFF2-40B4-BE49-F238E27FC236}">
                <a16:creationId xmlns:a16="http://schemas.microsoft.com/office/drawing/2014/main" id="{4491492E-9D3E-7A5C-1FA0-50281EE18D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849244B-2DAB-4F74-80B2-342DC8AC734C}" type="slidenum">
              <a:rPr lang="en-GB" altLang="en-US" sz="1400" dirty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45</a:t>
            </a:fld>
            <a:endParaRPr lang="en-GB" altLang="en-US" sz="1800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865D9CAA-1E88-42BC-283D-64D4843A6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Fairness Approach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447D444B-CBE4-3CE7-6F44-9128CDF5E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Fairness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Focuses on </a:t>
            </a:r>
            <a:r>
              <a:rPr lang="en-US" altLang="en-US" sz="2000" b="1"/>
              <a:t>fair distribution </a:t>
            </a:r>
            <a:r>
              <a:rPr lang="en-US" altLang="en-US" sz="2000"/>
              <a:t>of benefits/burdens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Guiding principle is to treat </a:t>
            </a:r>
            <a:r>
              <a:rPr lang="en-US" altLang="en-US" sz="2000" b="1"/>
              <a:t>all people the same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Problems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Decisions can be influenced by personal bias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Others may consider the decision unfair</a:t>
            </a:r>
          </a:p>
        </p:txBody>
      </p:sp>
      <p:sp>
        <p:nvSpPr>
          <p:cNvPr id="110596" name="Slide Number Placeholder 4">
            <a:extLst>
              <a:ext uri="{FF2B5EF4-FFF2-40B4-BE49-F238E27FC236}">
                <a16:creationId xmlns:a16="http://schemas.microsoft.com/office/drawing/2014/main" id="{041D7D31-67C8-1A0A-BF26-ABA1EB47B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185387B-5458-4D5D-9604-3B46FEA6D36E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46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7A0AB0C2-EFE9-4D3A-4C43-2F80813B2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Common Good Approach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719A3862-CD9F-503E-4584-5BC1B82A4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Common good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b="1"/>
              <a:t>Work together </a:t>
            </a:r>
            <a:r>
              <a:rPr lang="en-US" altLang="en-US" sz="2000"/>
              <a:t>for common set of values and goals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Implement systems that </a:t>
            </a:r>
            <a:r>
              <a:rPr lang="en-US" altLang="en-US" sz="2000" b="1"/>
              <a:t>benefit all people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Problems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Consensus is difficult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Some required to bear greater costs than others</a:t>
            </a:r>
          </a:p>
        </p:txBody>
      </p:sp>
      <p:sp>
        <p:nvSpPr>
          <p:cNvPr id="112644" name="Slide Number Placeholder 4">
            <a:extLst>
              <a:ext uri="{FF2B5EF4-FFF2-40B4-BE49-F238E27FC236}">
                <a16:creationId xmlns:a16="http://schemas.microsoft.com/office/drawing/2014/main" id="{742A492A-184A-F744-6693-E22ED5637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D1DF9E6-BBFB-4C03-8BBA-048FF61A659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47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3ECC53F7-01A5-9855-BE1D-FF9D098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Implement the Decision and </a:t>
            </a:r>
            <a:br>
              <a:rPr lang="en-US" altLang="en-US" b="1"/>
            </a:br>
            <a:r>
              <a:rPr lang="en-US" altLang="en-US" b="1"/>
              <a:t>Evaluate the Results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B297DAAD-5A87-4F96-A162-0E54FF55E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Implement the decision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Efficient, effective, timely implementation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Communication is key for people to accept change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Transition plan made easy and pain-free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Evaluate the results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Monitor results for desired effect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Observe impact on organization and stakeholders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Return to “Develop problem statement” step if further refinements may be needed</a:t>
            </a:r>
          </a:p>
        </p:txBody>
      </p:sp>
      <p:sp>
        <p:nvSpPr>
          <p:cNvPr id="114692" name="Slide Number Placeholder 4">
            <a:extLst>
              <a:ext uri="{FF2B5EF4-FFF2-40B4-BE49-F238E27FC236}">
                <a16:creationId xmlns:a16="http://schemas.microsoft.com/office/drawing/2014/main" id="{96ECFAA2-81EC-460B-7611-1A7072DE7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C7DAF44-AF72-48CC-8E89-DE3D7674EB6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48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4">
            <a:extLst>
              <a:ext uri="{FF2B5EF4-FFF2-40B4-BE49-F238E27FC236}">
                <a16:creationId xmlns:a16="http://schemas.microsoft.com/office/drawing/2014/main" id="{B5150698-70D0-EA75-50C9-B7F42721B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48EB8CE-8935-4CA7-9D44-FBD13BFD1AA1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49</a:t>
            </a:fld>
            <a:endParaRPr lang="en-GB" altLang="en-US" sz="1800"/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6D232010-683E-C40C-9E3F-A10FC98D0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288"/>
            <a:ext cx="8229600" cy="64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Ethics in Information Technology</a:t>
            </a: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1C71204C-9EAE-40F6-F00E-49525B85B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79800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/>
              <a:t>Public concern </a:t>
            </a:r>
            <a:r>
              <a:rPr lang="en-GB" altLang="en-US" sz="2000"/>
              <a:t>about the ethical use of information technology includes: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E-mail and Internet access monitoring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Downloading in violation of copyright laws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Unsolicited e-mail (spam)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Hackers and identify theft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Students and plagiarism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82431336-CC64-2881-5A58-6396F9A82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A800F68-9B4A-490C-B5BB-C204391D4B6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en-US" sz="18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79721BB3-EB79-8CB6-5B18-0081D2551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92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What is Ethics? (cont’d)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E1DD65A-C9F8-14BD-43AB-5B0BDB351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95750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Morality may vary by: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Age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Cultural group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Ethnic background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Religion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Life experiences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Education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Gender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>
            <a:extLst>
              <a:ext uri="{FF2B5EF4-FFF2-40B4-BE49-F238E27FC236}">
                <a16:creationId xmlns:a16="http://schemas.microsoft.com/office/drawing/2014/main" id="{ECE36F4C-E6E9-7C3C-4631-F6A18FE99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Ethics in Information Technology (cont</a:t>
            </a:r>
            <a:r>
              <a:rPr lang="en-US" altLang="en-US" b="1"/>
              <a:t>’</a:t>
            </a:r>
            <a:r>
              <a:rPr lang="en-GB" altLang="en-US" b="1"/>
              <a:t>d)</a:t>
            </a: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E2871DB-2113-9031-B595-752777E54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000"/>
              <a:t>The general public does not understand the critical importance of ethics as applied to IT</a:t>
            </a:r>
          </a:p>
          <a:p>
            <a:pPr>
              <a:spcBef>
                <a:spcPts val="1200"/>
              </a:spcBef>
            </a:pPr>
            <a:r>
              <a:rPr lang="en-GB" altLang="en-US" sz="2000"/>
              <a:t>Important decisions are often left to technical experts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General business managers must assume greater responsibility for these decisions by: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Making decisions based on technical savvy, business know-how, and a sense of ethics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Creating an environment where ethical dilemmas can be discussed openly, objectively, and constructively</a:t>
            </a:r>
          </a:p>
        </p:txBody>
      </p:sp>
      <p:sp>
        <p:nvSpPr>
          <p:cNvPr id="118788" name="Slide Number Placeholder 4">
            <a:extLst>
              <a:ext uri="{FF2B5EF4-FFF2-40B4-BE49-F238E27FC236}">
                <a16:creationId xmlns:a16="http://schemas.microsoft.com/office/drawing/2014/main" id="{EDDA050A-CB37-03E4-F389-660B833B2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18610AA-18BB-4C40-9E55-97E73B904A5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50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890419D9-E57C-791A-59C7-488969887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Ethics in Information Technology (cont</a:t>
            </a:r>
            <a:r>
              <a:rPr lang="en-US" altLang="en-US" b="1"/>
              <a:t>’</a:t>
            </a:r>
            <a:r>
              <a:rPr lang="en-GB" altLang="en-US" b="1"/>
              <a:t>d)</a:t>
            </a:r>
            <a:endParaRPr lang="en-US" altLang="en-US" b="1"/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57DCC388-A083-6554-BE62-2B8F2C3D0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Goals of this text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educate people about the tremendous impact of ethical issues in the successful and secure use of information technology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motivate people to recognize these issues when making business decisions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provide tools, approaches, and useful insights for making ethical decisions</a:t>
            </a:r>
          </a:p>
        </p:txBody>
      </p:sp>
      <p:sp>
        <p:nvSpPr>
          <p:cNvPr id="120836" name="Slide Number Placeholder 4">
            <a:extLst>
              <a:ext uri="{FF2B5EF4-FFF2-40B4-BE49-F238E27FC236}">
                <a16:creationId xmlns:a16="http://schemas.microsoft.com/office/drawing/2014/main" id="{BC8926FC-D4CF-418E-ABD2-574C368CB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F8759CB-D0E9-4726-BF4E-725A4109639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51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>
            <a:extLst>
              <a:ext uri="{FF2B5EF4-FFF2-40B4-BE49-F238E27FC236}">
                <a16:creationId xmlns:a16="http://schemas.microsoft.com/office/drawing/2014/main" id="{ABE4AAAA-FA22-6DA2-1A20-F6820FF6F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Summary</a:t>
            </a: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465248A3-ABEA-1FA8-5DBD-E7BE6E718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/>
              <a:t>Ethics is important because the risks associated with inappropriate behavior have increased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Organizations have at least five good reasons for encouraging employees to act ethically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gain the good will of the community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create an organization that operates consistently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foster good business practices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protect the organization and its employees against legal action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To avoid unfavorable publicity</a:t>
            </a:r>
            <a:endParaRPr lang="en-GB" altLang="en-US" sz="2000"/>
          </a:p>
        </p:txBody>
      </p:sp>
      <p:sp>
        <p:nvSpPr>
          <p:cNvPr id="122884" name="Slide Number Placeholder 4">
            <a:extLst>
              <a:ext uri="{FF2B5EF4-FFF2-40B4-BE49-F238E27FC236}">
                <a16:creationId xmlns:a16="http://schemas.microsoft.com/office/drawing/2014/main" id="{0D47B572-0555-8538-207E-BD70833EF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659A7B8-2DA1-4308-AA31-AA4A4F06B89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52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>
            <a:extLst>
              <a:ext uri="{FF2B5EF4-FFF2-40B4-BE49-F238E27FC236}">
                <a16:creationId xmlns:a16="http://schemas.microsoft.com/office/drawing/2014/main" id="{E6C832A5-8971-C4FA-253B-3F7BBBEF1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Summary (cont</a:t>
            </a:r>
            <a:r>
              <a:rPr lang="en-US" altLang="en-US" b="1"/>
              <a:t>’</a:t>
            </a:r>
            <a:r>
              <a:rPr lang="en-GB" altLang="en-US" b="1"/>
              <a:t>d)</a:t>
            </a: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F775E6A-B174-87C5-C38E-5277276AA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/>
              <a:t>Organizations require successful ethics programs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The corporate ethics officer ensures that ethical procedures are installed and followed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Managers’ behaviors and expectations can strongly influence employees’ ethical behavior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Most of us have developed a simple decision-making model that includes five steps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Ethical considerations must be incorporated into decision making</a:t>
            </a:r>
          </a:p>
          <a:p>
            <a:pPr>
              <a:spcBef>
                <a:spcPts val="1200"/>
              </a:spcBef>
            </a:pPr>
            <a:endParaRPr lang="en-GB" altLang="en-US" sz="2000"/>
          </a:p>
        </p:txBody>
      </p:sp>
      <p:sp>
        <p:nvSpPr>
          <p:cNvPr id="124932" name="Slide Number Placeholder 4">
            <a:extLst>
              <a:ext uri="{FF2B5EF4-FFF2-40B4-BE49-F238E27FC236}">
                <a16:creationId xmlns:a16="http://schemas.microsoft.com/office/drawing/2014/main" id="{3363314E-9069-D14D-2B57-5093D6F6E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62D42C3-187B-4D75-832C-AFC7013F00AD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53</a:t>
            </a:fld>
            <a:endParaRPr lang="en-GB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51030EB3-D690-C775-E8E2-83401E1D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Summary (cont’d)</a:t>
            </a:r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B23602D0-41AD-A588-EF74-3E20C6620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/>
              <a:t>Four common approaches to ethical decision making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Virtue ethics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Utilitarian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Fairness approach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Common good approach</a:t>
            </a:r>
          </a:p>
        </p:txBody>
      </p:sp>
      <p:sp>
        <p:nvSpPr>
          <p:cNvPr id="126980" name="Slide Number Placeholder 4">
            <a:extLst>
              <a:ext uri="{FF2B5EF4-FFF2-40B4-BE49-F238E27FC236}">
                <a16:creationId xmlns:a16="http://schemas.microsoft.com/office/drawing/2014/main" id="{DD54E6D9-28FB-2BCB-6AF8-F381B83E6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1F0610D-7625-40B2-8791-E1778CB55804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54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8DE477C5-7C19-AEFC-17B2-7271FB915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Reference </a:t>
            </a:r>
            <a:endParaRPr lang="en-US" altLang="en-US" dirty="0"/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260E3F26-1354-4B1E-F2E9-0ABEF7496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Ethics in Information Technology, George W. Reynolds, Fifth Edition</a:t>
            </a: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3A83397-28F0-29C9-9B6C-751315DAC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88E0D9-3FAF-457D-9ACC-69E63AC29F00}" type="slidenum">
              <a:rPr lang="en-GB" altLang="en-US" sz="1400" dirty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55</a:t>
            </a:fld>
            <a:endParaRPr lang="en-GB" altLang="en-US" sz="18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E3CA048A-0E9A-C55D-D58F-98E4D6577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60175C5-BE98-4FFC-B1A2-769D00672B8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en-US" sz="18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6874AFF9-BA48-CF06-4A9C-53261F2B0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288"/>
            <a:ext cx="8229600" cy="64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Definition of Ethics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82E05A4-98EE-6E40-3E97-9F46DD2F8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3725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Ethics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Set of beliefs about right and wrong </a:t>
            </a:r>
            <a:r>
              <a:rPr lang="en-US" altLang="en-US" sz="2000"/>
              <a:t>behavior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Note that ethical behavior conforms to generally accepted norms—many of which are almost </a:t>
            </a:r>
            <a:r>
              <a:rPr lang="en-US" altLang="en-US" sz="2000" b="1">
                <a:cs typeface="Times New Roman" panose="02020603050405020304" pitchFamily="18" charset="0"/>
              </a:rPr>
              <a:t>universal</a:t>
            </a:r>
            <a:r>
              <a:rPr lang="en-US" altLang="en-US" sz="200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Virtues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Habits that incline people to do what is </a:t>
            </a:r>
            <a:r>
              <a:rPr lang="en-GB" altLang="en-US" sz="2000" b="1"/>
              <a:t>acceptable </a:t>
            </a:r>
            <a:r>
              <a:rPr lang="en-US" altLang="en-US" sz="2000"/>
              <a:t>behavior</a:t>
            </a:r>
            <a:endParaRPr lang="en-GB" altLang="en-US" sz="2000" b="1"/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Vices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Habits of </a:t>
            </a:r>
            <a:r>
              <a:rPr lang="en-GB" altLang="en-US" sz="2000" b="1"/>
              <a:t>unacceptable</a:t>
            </a:r>
            <a:r>
              <a:rPr lang="en-GB" altLang="en-US" sz="2000"/>
              <a:t> </a:t>
            </a:r>
            <a:r>
              <a:rPr lang="en-US" altLang="en-US" sz="2000"/>
              <a:t>behavior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Virtues and vices define a personal value system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Scheme of moral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7E2694BF-ABFE-9E75-EBDC-C96115A4A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A66B02E-74BB-406A-B17A-DCA34B80D94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en-US" sz="18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8794D735-DB14-DE09-E24A-E12682757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288"/>
            <a:ext cx="8229600" cy="64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The Importance of Integrity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89F08BB-BDCD-13F9-DD5B-F33942C0D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79800"/>
          </a:xfrm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Integrity is a cornerstone of ethical behaviour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rgbClr val="FF0000"/>
                </a:solidFill>
              </a:rPr>
              <a:t>People with integrity</a:t>
            </a:r>
            <a:r>
              <a:rPr lang="en-GB" altLang="en-US" sz="2000">
                <a:solidFill>
                  <a:srgbClr val="FF0000"/>
                </a:solidFill>
              </a:rPr>
              <a:t>: 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Act in accordance with </a:t>
            </a:r>
            <a:r>
              <a:rPr lang="en-GB" altLang="en-US" sz="2000" b="1"/>
              <a:t>a personal code of principles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Extend to all the same respect and consideration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Apply the same moral standards in all situations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Lack of integrity emerges if you apply moral standards differently according to situation or people involved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Many ethical dilemmas are not as simple as right versus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F7C4760-EBC2-FE59-2340-BDAF80207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Difference Between Morals, </a:t>
            </a:r>
            <a:br>
              <a:rPr lang="en-US" altLang="en-US" b="1"/>
            </a:br>
            <a:r>
              <a:rPr lang="en-US" altLang="en-US" b="1"/>
              <a:t>Ethics, and Laws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A7193B1-D6F3-8797-D3B7-632D425C9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Morals</a:t>
            </a:r>
            <a:r>
              <a:rPr lang="en-US" altLang="en-US" sz="2000"/>
              <a:t>: are </a:t>
            </a:r>
            <a:r>
              <a:rPr lang="en-US" altLang="en-US" sz="2000" b="1"/>
              <a:t>one’s personal </a:t>
            </a:r>
            <a:r>
              <a:rPr lang="en-US" altLang="en-US" sz="2000"/>
              <a:t>beliefs about right and wrong.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Ethics</a:t>
            </a:r>
            <a:r>
              <a:rPr lang="en-US" altLang="en-US" sz="2000"/>
              <a:t>: standards or codes of behavior expected of </a:t>
            </a:r>
            <a:r>
              <a:rPr lang="en-US" altLang="en-US" sz="2000" b="1"/>
              <a:t>an individual by a group </a:t>
            </a:r>
            <a:r>
              <a:rPr lang="en-US" altLang="en-US" sz="2000"/>
              <a:t>(nation, organization, profession) to which an individual belongs.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altLang="en-US" sz="2000" b="1">
                <a:solidFill>
                  <a:srgbClr val="FF0000"/>
                </a:solidFill>
              </a:rPr>
              <a:t>Law:</a:t>
            </a:r>
            <a:r>
              <a:rPr lang="en-US" altLang="en-US" sz="2000"/>
              <a:t> is a </a:t>
            </a:r>
            <a:r>
              <a:rPr lang="en-US" altLang="en-US" sz="2000" b="1"/>
              <a:t>system of rules </a:t>
            </a:r>
            <a:r>
              <a:rPr lang="en-US" altLang="en-US" sz="2000"/>
              <a:t>that tells us what we can and cannot do.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Laws are enforced by a set of institutions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Legal acts conform to the law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/>
              <a:t>Moral acts conform to what an individual believes is the right belief of right and wrong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6283286C-D48B-2A82-0EF3-3EAF5FF59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09D8496-AC9F-42F5-9606-8F88867B868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4C9D5718-A3EB-35D9-4F33-FEA9E596B0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DEBE0EE-447D-4A7D-975A-52B7CCC1B2EE}" type="slidenum">
              <a:rPr lang="en-GB" altLang="en-US" sz="18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en-US" sz="18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3CE290-420E-E1C3-70F8-EFA024F2DC01}"/>
              </a:ext>
            </a:extLst>
          </p:cNvPr>
          <p:cNvGraphicFramePr>
            <a:graphicFrameLocks noGrp="1"/>
          </p:cNvGraphicFramePr>
          <p:nvPr/>
        </p:nvGraphicFramePr>
        <p:xfrm>
          <a:off x="373063" y="990600"/>
          <a:ext cx="8228012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Teaching Tip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Give examples of behaviors that may be considered ethical in one culture but unethical in another.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AD38C-5C46-B6B0-741A-B1D5960727D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19400"/>
          <a:ext cx="8380413" cy="1195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5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Teaching Tip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7" marR="68567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Give examples of situations in which it might be difficult to be consistent in applying moral standards.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7" marR="68567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D7354B8-54EB-41A4-8A1C-3EA8C2040136}"/>
  <p:tag name="ISPRING_RESOURCE_FOLDER" val="D:\UCSY Moodle (Ethics) by voice\CS 306 (Ethics-Video)\UCSY Moodle (Ethics)\Powerpoint for Ethics in IT\ethics_ch01\"/>
  <p:tag name="ISPRING_PRESENTATION_PATH" val="D:\UCSY Moodle (Ethics) by voice\CS 306 (Ethics-Video)\UCSY Moodle (Ethics)\Powerpoint for Ethics in IT\ethics_ch01.ppt"/>
  <p:tag name="ISPRING_PROJECT_VERSION" val="9.3"/>
  <p:tag name="ISPRING_PROJECT_FOLDER_UPDATED" val="1"/>
  <p:tag name="ISPRING_SCREEN_RECS_UPDATED" val="D:\UCSY Moodle (Ethics) by voice\CS 306 (Ethics-Video)\UCSY Moodle (Ethics)\Powerpoint for Ethics in IT\ethics_ch01\"/>
  <p:tag name="ISPRING_PRESENTATION_TITLE" val="ethics_ch01"/>
  <p:tag name="ISPRING_FIRST_PUBLISH" val="1"/>
  <p:tag name="ISPRING_PRESENTATION_COURSE_TITLE" val="ethics_ch01"/>
  <p:tag name="ISPRING_PLAYERS_CUSTOMIZATION_2" val="UEsDBBQAAgAIAHBAFk8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DAtHpPkEkmJSgFAAD2EwAAHQAAAHVuaXZlcnNhbC9jb21tb25fbWVzc2FnZXMubG5nrVj/bts2EP6/QN+BEFBgA7q0HdBgGBIXtMTEQmTJFemk2TAIjMTYRCTR1Q8n3l97mj3YnmRHSnbttoGkpEAcmJLvuyP5fXdHnnx4yFK0FkUpVX5qvTt6ayGRxyqR+eLUmrOzX36zUFnxPOGpysWplSsLfRi9fHGS8nxR84WA7y9fIHSSibKEYTnSoy9jJJNTazaOxti+iFgQ4dksGs8ZC/zIw2PiWaMxj+9O3rQ/f8TaDqYz7F9HXnAeRGP33BrZKlvxfIM8tVA//Xp8/PDu/fHPg2DoFHveIRAySO/f9gDyWRh4EaARL/LJJ2aN9P9hdsGcea5PrFH7ZZj1LCSX1kj/77SbhyHxWUQ91yGRSyM/YGYtPMKIY42uVY2WfC1QpdBaintULQWwoJKFQGUqE/MiVvAgr0WXMyeYYtePQkJZ6NrMDXxrRFVRbF4bWF5XS1WAuxIlsuQ3qUiMT+Cbeb8qRAmueQV8RPBXLSX8UmVc5kfdrq98L8COIdmUUIrPYXHZblKAdAB/L6slvEuEeg0u7vNU8QTdFgIAA4r4apXKuPmlpKtCRzhL+aYzihBfuf45kD3waER8Z/vEGpE8QU7B9WQHooSYkhAACl6K4gm2keG6MUc4TYchTNzziQcfpkOYyMUyhU81NI4ZASbMRN5lBUwlIXCc0qsgdPSigSvE0YqX5b0qkgOW7u9nF7Dr2wEIwWZ74ExjbIGBHxJyX1GIuOoGgyix4XerK5gqEDBiJhloSWV1WYFsslUqKmGilXoqPDaUuhG3CvSVCr5uuA/ejdg6ae7huW9PojHbpVCP13m87GkH4vyuPvbVUANN9jnfGVOLFo2DT5BdIBkGQyyCC8iBF0MsrgmFRSa0y8bHl+45NrsEeW+blLZJL+Y6x6QbxOMY7DSb1lLVJTzRSwKpyexIeTTMDSUf58BiF3uP5NYGFehgRgu5FhBHkYii0xGke5s4WlQf5+4f0Rl2PeJ8h3p8g3JVIZ6seR4LIFvM9Z5u4F0iE/NO0974/1zLvxGv2lT/qq0SvkM+vRoaz0FheUQRvKpEtqq6XOsFa8N/ShRa4o+G0GfqT/NPbeLj0A1+zM6UMqvTpgI9e392kQ3do84gnrlS/XfrR0dCm1JDoGHRxRF6jLS/1US7HbuBroiJ6G/n+mdgM2vqFhQ2N79V/a39oAXwFXoqBp3AGpvIKbQ6GVSh/raXMOuD8C91wehvf0XG1GVQda7ETSmrTs9Gz73rq5Hz0wvrXs96UGyYyzwI2QfARdsPliiVGcSf9MCcT8l2BZoScTCTK1WniZF/Ku9MmYC1rTPxbTd8W6jMPE15uaV/U6Y+PCeKZnJh43Q2oJ/aKbj3/uwJ+Om7RAkOoY2xsW/r3sfWak97GoF89FJ4jG5bJ9BRxqt4CeX4VtV50hOoOYI55AwDWDtnKnjR3YW1AF+F0TxF7dPfB4Hojg6SKNmB/emrSpR/DQbR09hh0ObgJx6qTiCGx4cBmEEfq/bgu7XreQ5mLnD5hxwweVPiMpXBo6NuvyCVdusxY9ieTEFN1IhH1QW0kEMQtuSxg3kIB7RWhzYAQTvAZJUKRB64Vs8Q1CkOLyDPmiOXNZry4g6SNFMqHRSb2UAtjmrYnL7caNRVKvNBkT+vROoJM3cWYccx1zuwknB6v2s6ggSOj3F7z5OqRW8we4J9qAFf4YlEVkMBQ0J21zf6isJcB3iK63u2//75t8velN1thoUk1oy/pLD1t1V4NyrNDd3Jm70Lu/8BUEsDBBQAAgAIAMC0ek8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wLR6T0inUWWwBAAAyBgAACcAAAB1bml2ZXJzYWwvZmxhc2hfcHVibGlzaGluZ19zZXR0aW5ncy54bWzlWd1SGzcUvvdTaLaTy3ghQEMY2wy114Mn/qHeJQ3T6TDyruxV0UpbSWvHuerT9MH6JD2ybGODAZnEGZpcMLDSOd85Oj+fzi6V008ZQ2MiFRW86u2X9zxEeCwSykdV7zJqvj72kNKYJ5gJTqoeFx46rZUqeTFgVKUh0RpEFQIYrk5yXfVSrfMT359MJmWqcml2BSs04KtyLDI/l0QRron0c4an8EtPc6K8OYIDAPxkgs/VaqUSQhWL1BFJwQiiCXjOqTkUZk2GVer5VmyA45uRFAVP6oIJieRoUPV+qgeN/cbBQsZCNWhGuImJqsGiWdYnOEmo8QKzkH4mKCV0lIK7+3uHHprQRKdV72DvjcEBef8+zgzdHh4bnLqAKHA9N5ARjROssX20FiUZEgnpIKqmZUEAdG1tRVKTT3q5YJeSKccZjSPYQSZWVa8RXfeDZtAPuvXg+rLftq46a0StqB046YTtViO47vaiILw+jzrtrZWi4GO0hdK2njnDn19dBP12q/v+Our12lHr4lZrloyVsFf89QxWINOikKt50mmRDTimDLrmTrIU0dB3DMsRiUSTQlkNMVPEQ3/mZPRrgRnVU1Nq0J43hORnKiex7psyqnqmNLxbOAsIjkFtLYv06N2yRt8erx3dt9Zvj7XRywrWGscpFLNe1OLqykKKmr7GsaZj6BRy54zDgrGwyHMh9W05ry4uXXgApjIUfC1w5hkNBEuW4SLZgCRdnJEVCghvKG+C5L6HhpBiBoHs5YSjEHOgHaohuPESQBUDpame0U1zLn0mKWYI8IAXCeqE94Idp1iqtZwu82paPa793hWaqD9ssO3Sg6Iho2DFVJaTfMAT1JB4AjTpIn5BuIvYOZQNM6VDpJMTEqstJNEZYy7Cv4mCJWgqCsToDcREIGiqIoO/UoJWqRQNpchmq0D3GqlZCMeUTEhy6mLoCkxkBWjC3ZIzoq2Fvwr6GQ3IUEjAJXgMIYZ1qix+eSvgHCt1C4oXPr6yhNTqNoKPr8wBcTLGQO7bgUMrkizXO8HHU8SFXuhBOGJcQAZNUhKazPZczlZ+fhqWbAB5/krZWMNXNCsY/prwy4CsQO8w5buxsk3in/TA2WyKx7NGN807g4YWp5ASiwkbMTA55fPbwwEwxhwJzqYIx3AXK0MbYyoKBSuWICy0er6HVh/KdPY0glsHLMqESCfIvf03B4dHP789fndS9v/9+5/XjyrNp5QLho05O6bUHx3SnDXvDIRP6D0weLlp3Rm/nlB6ZAi7p9sUMjOtkdwzunmwdFBvdaOgf1aPWh9a0dUGgFm+7k8AFd9MJ5uHldnE9lJnlTA469fPUT8IL9tReOJSw10BdKHjFLpgaN6uXHR6lxHkNHCCN6lzGm76wQcnQEiiU7u7me32nA783kWqbweci5XhxskFuLBGloDhymI0o1DE34x+voQMnPryWTzy/+CCL35xsWSyIy4gWMbpzurox2DrXSboOw77y36j/55fu/uLL1cuwh0sb4hEkRBMfVOiWC+5MOi0fum1Gz8AKb/QCNqn5dfQtc+fFX/jh2+zk1FOMwireYlafi2vHR3uVfzNW6USoK3/96FW+g9QSwMEFAACAAgAwLR6T3HTHwJqAwAAnAwAACEAAAB1bml2ZXJzYWwvZmxhc2hfc2tpbl9zZXR0aW5ncy54bWyVV9tO4zAQfecrqu47XQq7BSlU6g0JbRfQ0u2700xbq44d2U7Z/v2OL2mcNiGFCAnPnGPP5XgsIrWjvLMHqajgj91+d3jV6USrXErgegFpxoiGTkwUPCeP3ae/83m35yCCCfkOWlO+UcZS2DoUgXGuteDXK8E17nPNhUwJ6w6/PdmfqGeRbSyBYV3KWZMVlMf86N+PpxdR/Bl348F08tBEWIk0I/wwFxtxHZPVbiNFzhMT2q35mmjbQwaSUb5rjYhRpZ81pJWYZjez/qx/GSWToBSYkB6mo/7oZyuLkRjYMfvB3f3d6EJOedTnjTmh7ami2tIG/cHt4K6JlpENVIs8mU1vprfNeI67V7vyaVyOoOGfbs0cxX8A+aXNRZZnX9FIJsXGFPSEMzBfK4cJkuD1Q8L0wXytBJOQOahVkIrRBNsgZOKk+N18TeCmWvo/wyERmbstBXszTTiZHkYhMYOhljlEvWLlfGorPl5zjZcJhmvCFAJCUwl6wwzfSK6Kbaq2EvcHPihPApA3lIilYHkKExdvAKzaS/xkMrZzJYzvaAsClLD3xiDC0lgiX7CsZ8jAWCLfTbdeOTucwU89jlPoYUx8Mz+vPnqBE1wW9SpWhdecNDe3XAVHe0OBSUUCQyurBU3BdC3qWZsLqXcWU8TJnm6Ixnfpt8HFB5uMinonDq+0el1FmmoGdXJbiVwqDAbdS5+t71yNx1Hcw6FGeg5rXaCrxrIp5rUItWDX7Ur32x3r5tYdjW/JYzclcgdyIQRT3Y7n4f3DbdyrfM4w0xrfUpDPfC0Cjg2sicSFBnUpWLg7eCmcaE1W2xRjakrhWFLX2foGRv7Yus7yPI1BzlAQFApFVm0Ot6WbLcNfvaTwAUmV0OB0TL3F7TihR8EHBq8AIHK1La6DWzhPmjNNGeyhGCqBwSbclFmkUP51+Rp1VTUZWC4SpJ9BpVJCXNVRQ1hiXPUM52kXvSaxsplVRkox3cuZUpn3xZg0Yg0npF17JVU2Rn9dBbFXlXKSXIt3TaT2m5ZrnzvZw4jT1E4gdATH13gchwmR+apYZ1GtM3sZgnm1jpupglDjaaKYOTvs11Gs53TILvB6DtcSIByw1ngVPAG/4BALIpOXI6TyJtS4HRtzxFfTzmuc9Gmmo15gcs05tgH/xv9Khv8BUEsDBBQAAgAIAMC0ek8l97kdrAQAAFIYAAAmAAAAdW5pdmVyc2FsL2h0bWxfcHVibGlzaGluZ19zZXR0aW5ncy54bWzdWVFT2zgQfudXaHzTxyZQ2itlkjBc4gyZhiRnm16ZmxtGsZVYhyz5JDlp+nS/5n7Y/ZJbWUlIIIDCETrtAwNe73672m93vTa1ky8ZQxMiFRW87h1U9j1EeCwSysd17yJqvz7ykNKYJ5gJTuoeFx46aezV8mLIqEpDojWoKgQwXB3nuu6lWufH1ep0Oq1QlUtzV7BCA76qxCKr5pIowjWR1ZzhGfzSs5wob47gAAA/meBzs8beHkI1i3QukoIRRBOInFNzKMzOdMa8qtUa4vh6LEXBk6ZgQiI5Hta9n5p+66B1uNCxSC2aEW5SohogNGJ9jJOEmiAwC+lXglJCxylEe7D/1kNTmui07h3uvzE4oF+9i1Oi27Njg9MUkASu5w4yonGCNbaX1qMkIyKBDaIaWhYEQNdkK5qafNFLgRUlM44zGkdwB5lU1b1WdBX4bT/we03/6iLo2lCdLaJO1PWdbMJup+Vf9fqRH16dRefdrY0i/3O0hdG2kTnDn10O/KDb6X28ivr9btQZ3FiVZKykvVZdZ7AGTItCrvKk0yIbckwZNM0tshTR0HYMyzGJRJtCWY0wU8RDf+Zk/GuBGdUzU2rQndeE5KcqJ7EOTBnVPVMa3g2cBYTAoLaWRfruw7JG3x+tHb1qvd8ca2OUNaw1jlMoZr2oxVXJQouatsaxphPoFHLrjKOCsbDIcyH1TTmvCpch3ANTGwm+ljhzjYaCJct0kWxIkh7OgL5Bm3toBJwyyFw/JxyFmMOYoRqyGS8tVDFUmupyvLTn2qeSYoZghMAcJOg8vJPdOMVSrZG4JNL0dtz4vSc0UX/Y7FrRvaoho+DFlJKTvs8T1JJ4CmPRRX1AuIvaGdQJM7VCpFMQEqstNNEpYy7Kv4mCJWgmCsToNeREIOiiIoO/UoJWZycaSZGVUoaVRqpM4YSSKUlOXBxdgousAEt4luSMaOvhr4J+RUMyEhJwCZ5AikFOlcWvbAWcY6VuQPEixld2AnV6Lf/zK3NAnEwwTPPtwKH3SJbrneDjGeJCL+wgHTEugEFDSkKT8p7L2SpPp2HZ/sDzM7Gxhq9oVjD8nPDLhKxA75Dy3XjZhvhHI3B2m+JJ2eimeUtoaHEKlFhMuBHDkKd8/rhwAIwxR4KzGcIxPHyVGRsTKgoFEjsgLLR6eoTWHsq0vBrDogkeZUKkE+T+wZvDt+9+fn/04bhS/ffvf14/aDRfSwYMG3d2L2k+uJU5W97aAB+xu2fTcrO6tW89YvTA1nXHti1kZlojueN08ybpYN7pRX5w2ow6nzrR5QaAkq+7G0CtataRzdtJuaLdWk6G3247Cf3ToHmGAj+86EbhsUvV9gQMCB2nUPcj8wLlYtO/iIBF3wnekOW0zgT+JydAoM2pwd3c9vpOB/7oohXYlWawss44hQCPqLEdufCQYjSjULYvNnD+T/s7deKTJsf30f0b303og+1vB8aOup9gGac7q5zveCJ/O05+4ExvrH616emHQpJRY/RCj8Ef+U06WHx9clE+x/KaSBQJwdSLzoX1cgv9884v/W5rp3VH3Qrvu2j2502fvVp+zlz7flmrbvxyvQfy9f8DNPb+A1BLAwQUAAIACADAtHpP73xgLqwBAABpBgAAHwAAAHVuaXZlcnNhbC9odG1sX3NraW5fc2V0dGluZ3MuanONlM9PgzAUx+/+FQSvZlGG4rzNMROTHUz0ZjwUeDKy0te0HW4u/u9SNmeBh45e6JcP3/cD+nZnXn35qe/debvmvtk/tfeNBlYzag0XbZ0P6KXVfc2LDF6KEnghwO8g1c+rR/nrl6CMfdGYJttna6sdPx/tk3fGtYtLwkIRmia0itA+CG1DBf5sVXaoal+R0+ZkbQyKUYrCgDAjgapkDeOfPzSXW2AHxgrUP+g7S6Fleh3c3seD5K9jeB/Fs4nLpVhKJrYLzHGUsHSVK1yL7BB/bJdLL7cSVP3BV0NheaHNo4GyG3h+NQ/mwTApFWgNh7iTeBpMb0iYswS4W1AU3obTP9CWcb+hHboqdGF+6CiIxlHo0pLl0OvSbB5fxeM2JmqvXjd7wfecgY0ZKkZytgV1ihXKtTzhA0qFue1IH43sIlGOLCtEvufiiV0kZ5O1tkP/RjMxRgmq7PhXXNrlMr1mtI4Zdo7Zkji15dBwOWEyGPJw607UBTUXOCVScZHQJPVyRSZjupPG7l/rsplagXpB5PXw9HxmDEuXZT1P6uzf3LlAJpqeXFInq7Ovb1BLAwQUAAIACADAtHpPlBOzImkAAABuAAAAHAAAAHVuaXZlcnNhbC9sb2NhbF9zZXR0aW5ncy54bWwNzDEOgzAMQNGdU1jeKe3WgcDGVpbSA1jERZEcG5GA4PZk+8PTb/szChy8pWDq8PV4IrDO5oMuDn/TUL8RUib1JKbsUA2h76pWbCb5cs4FJliFLt4mjiUyjxSLHHYRqOFTXv/AHpuuugFQSwMEFAACAAgAwLR6Tx0BjvlqJwAACkIAABcAAAB1bml2ZXJzYWwvdW5pdmVyc2FsLnBuZ+17aVhT59ouFrcRtQFFJUBIsLrR2pYQQYkMCTjWXQpaFaoCAVLFAQgRMUFIokIVJBDr0KBMWmxRseBUAgKJICRWkKiIgIFEs4RIIIQQMk/fira13Xufc65zfee7vnOd4w9YGd51v/f7vM9wP2ut5G0MX//hDLcZdnZ2H274fM1XdnZTne3sPmBMnwZ+Uu81rgQPU9K+Wr/KrroTPgy+mZoY+mWond0N5kxT/N/A9w6pn29Ls7OD3rP9TeETL39jZxdavmFN6BZKrHzAylRnbJPqzQo/L4sn0IrfuNhy/X5Yh9vRwNFpjJPLE+aeSnZeczrS/s7tTs8+rx8wXaNhgU21nw5Pv+a+887sqayx+PObhlHCGU9Ht4oUxWT6EJUTk741PUYahPjVl9ytj9xaOdYVUx5VetXIbfgApIM5gp5iO+T9Tw4b9obpOsmcisCkfemuHlA7u8Nuiwscquz9BmKwEH9H8H2xr5ffA+mLIXB4atp6Jvid7xUCeGo/Ax3q4gK+8Af4cLfBtFQV+LpuJWFVRRY0BWF390fDMzYnXS2rqoltmnjwSQ9VVSx++vQLVNPkOCfPOIy0vEQi+tMyUE0GeVUE1VIcxcySjEQpDo3uiyLSXrVHEQ3fcoOqJIAb1eRLz1S3iPtNtAoICN+CN7W5fC8drrOz894Eh9dAL/zChcFuVqxiTJdiEPCl2KH15RRlc9PdlSDzpTDnlPkgmbzsl91HbhaiyrpJJ3RQsyzEeOrQ6BXrxAvRi+hfPJwtAD1LI1NYxhTfSwcql4oFcWF12+zsWEODLHwswnPkNscsJ+Lq1mvzExddg1ajbsC2YvBsrJdpAkUfl7nQlNR2lWQSQ08XXRRZNlsnZBHWyVvtqmVtxtns+s+MlgLJiqsiwUlXZx5/vlZ7HGsqjkKaB5ifocgOU+yiz3cfuRGOorFaFigD53gr17trBslLSmp2IJ0lnpovra/KY+nHadjgWGYXYNJPEqqCPhdrgsVGanuX78BxdHyjI974vKfayjCaa8cajDbbb/OAfdJzEUnOrdTUQC+j6nWDp0sqA12dIwXhMME/ivg5EbQJR2QslpONLUcAq7PWB1e7QNpUoYdKtL44VdlxXPg4suyQzGDYFE3uD+9PifYKZ7Yzu9g/83L0KyooSF6GciJLlHUByy0n1VPokmWkzEqLbnXdr0U+sUiFlELtMc/TjmCoHAvHmGDJWkcqZy7Yo85gSNR1pboSBtsXG1HFns3K65IcAmqZH9q9eHINeuLsJ7TvBrFE/dmaTx1BznURmAjyMq/WI3FZ/llY889WEz4aObcTUk5KhUGubipB1vCHSS9g4H8gLg3uyQ+VmjqO63y93SHVJAslEAgADhmhq9iEFoo7KQ7eU6BNpHGlwgIt2jvw2FG9vG0YIOQKKRW8HMxJZEVztfGTMaNyghLsTX/N6RWRVcJYKgK4TaHzhK7aDbNmAsmtQgRxYTiSxdSuTPkkHLfC7vAXtwKWRHJisNaoGm/Hn9SsHu2HUmk4L0cpxRwuwAGey6DTpfaP6zE4NxT/yGAWLRoFXcQ/Mo6hwncX9kiFrj2uUvnezBA45BapQbUHZ1poHTWEBJ1gSVWSm8CLQNGuRhz6cqu8LMCz49vRIiftZtPKWISCb6PaVdePod5WcHJZjgUOQgFhlrNqZFN/FKlJf5vUoKxls0n/AN13V3rItawGy5X7lACrLGQ77enL6IG+IidIJTCo84XCpOgF0HVAQ6fy0FzIZcJUGKROObE7ehdt/l0MFZtayOt1QgkgnQ3PEU6KQ0bSDhXf5zwKx30IWyYhlDhyIj7+hp8DmyIx57KDxRCSCKRV7SxtMwbROuLE1NkopJtzbc9ALPZEO1+aTiv/AYPC9qC9Wvnfuc4DI/eh7PDX+khuLpqmlMg8t4s/G1vY2V5a4LAJ7sk7kgAv4Y0oJzC4zuLyeB8kpRq6CjhESkVUCoiEEiz+IJYI7x3bl3nYXdGjubscepPglJs9KiePAzeFiV4dUuZIB1KB/rbYUrS68aHePECmF0juKPV5TLKNVyIvR35ruWRCaDywtZ+PXnqtUzjvTcg4KUbyFmPT1UNIy+ORmq51uPGfkI2G+wSu+U57kzyZyMUqhivLY8ssryu4B82GrEBhLatP9Gx3Ji2aWLIiheDX6c4qwPF3Smt7An+U95zto0MnYphUefNnJjbOC90ptHzFt6Um7kofJh29wBvnfUvBn8ET9qWfI7krDyYqV6RMjObXMTEocoBXa+juoFR+8z64X6EKEJDsEBAW6SQGGhQFuagK3QungJ/GkRnzNsFfFWZ36wOMJ7QkGhVuYio6+cmdkBskka6IZ8R6B3IfkrbPVQAaQsCWy7pSBxW1acTi1rYHIJwQYg7gGY/jo4mzPlcaZCoYrvb6HaRkBeiXKIE2vqTWHO0x401gHiOr6wVUy8tmzQ6a6eeeeyGmleH5Kv5OpoezRK0/mFAEqwy26Pg1KN8UnK9XqzzYalI5ohqIYTAimSY8Z7EorJbmJiNTZLzh8j3k0fHz/Bwfxw+q0AuO5SzgHd5t6spX4b7QKwUm+T3VceWhEheWq7RNzc94bKpd3T/mgqfIDYPFpn3zhMyzlhRqWBE33wNyVGjfQ6I1wiHfky64s/Ky+5d0FuMRbeqh7Id1Iswjhv0ghern7Y9PxJNK5XuUGr68zbhSHN4Y1Jk/pJgUENM4YVkMIM7cu2pXWC+tn5SKoyMitT0awnl6RAvH+BFWo8xg4IBavr5KQOiHABOPMbhq33KspayDmMkx3XiTtZvHq3lTrIFidVdNIBV+ga8HbmM8yx2fsyuJXBUOKrNl6yXh+IFn1Sq+0Xn1KpM+TWHWH2cN+Hsx2vtvs/A0vc0uEKAqW0pwg/QC56apkpPBoJpxDDaPN/gDehbjYlxKbxm2+pbbdN6tObw6pzbuAx/eiSSC7kVQv6Howh2Q/iOyvV2dX1X2y62CYG3/vewxvev0TVlSOmjH/K6xe0Xj9xdyJ8cblVhxW5FTQc1nUZBx/opp2brZh9FLGMi/9xY6ACwYb3BImCs5Nzt+edIsYZe2wAFIbvOdIzH3lpUn03b9zezq7DaP4eA/841D5ER5BLxGSAuyJ40+Xq3lyms5lIz+MQ46PqVHGFCrrIASjQXcWAQG2QWbJblLQ8yUuNoJ0fHqpCNyeY48455mEu3VwUvmC5G4504Jo7mJXklE4KlkBQbJy1n3N0LLww9sC7J/uVUVqpWZ5KE6qquzZJszwPeQmKiEVY3yx5o+l0rNky9QA6/Xw3/ICMvt4U+hzYKQl4PpxQm1Xpi4rXVkNQPeJ/4Q7S/y/mfyD3FDPrQz8eIMgl8v1A6YbHAD/VjH8gL/RS3RgEvXXDW8RtIJGXezkoToBWWDPozEpQywznLcfDSl/kkRSIga0JDnCbxg1jn3KDjiEwp+WFD0aEl5djHELnVPJKS5wc266JXGxadQ/KWTlNkF1sfnQW4dgjm59IT9JYiBIXAj8IiV2GMNMGeawvrAujnv8cGwXN6tKQmw6UAc3TL7iN7Fh8dcxIiPU0dsgb7ZESG+tk5xzvEcT3H8gv87mbXNY6pi6bTDpBcekEHSC5y166QqxMl6W4IJ9nYpsNfD5g4JCwpB+yUXCE/wmB8xVCCUarcPmESpHHmxqetkBcqiFn/q+D0zGTRfqCnrejByVIA76NSTx3vt1LPNHJsdn2mAOQ8h03IljZRiUqYy0U/Ew1h/KkgMeFSMvrjpjVC0mfaodh5EDPT9rYJChZcIHlrPtyyZ9m23YiEMoiZ5coOJme4VyhXsmhpezm7TMp7+JiBPEcb6C63j+/T4sDo35x/066fUCuBfm/OnK9vnRK1e5ZcUwWTXz5H+LFoXTaPVtnx5vnw4BA86iR7eH/Sm/tpht5jqVsFzmBJ19+APOo8Zqp1RrJVSi3qzdQ+4f8VtqU6QVxXdO1Oem8Dsiooc3RskPMJhOBRMrKzLeFMh7a7dSTFUQFnPZX2Okwlhu88Imh++CSj7uG4NzjwUxYJ0PI8JUh0Rhbs5t8jsvmSLk9I5UHCj8yIh3KtyZ39TlIf3L7oYx8n0iSJQA0/eCNBtpRIteO7toLhnY6bLq4m8qaDUJlTZ47u1Fj5R6rKgLI329KI/AVTpJTe6j9TIjJP4LNDfrpnlhsVL660MB1Bs8yIhnDulFqMjLQP8ZiB4Iq8Gpyv+h/9vYNmxA+FWwxXrm0lEpvsspOnLH91/gwytSal8u61Fv3ArueMT2dyfD+x/UjT+I4q64dSiDU/c+z+OhDSd8m6Iis0YlHVH4Ztscl39gju3MjAjDFyFCMObumFr0+STL6LE+k4ywtQj8bPNvLu1yPPKTcr3q47ZGgg3tNfnV73v2ZZdAHNetJUVD557eB3D4dTVdh8vO7uQhSBK904Y2EddmE04ekm2zLa0R7no0K/SXf+AuzPLRtsvIezklpj/bdjvZOiX37rE1hlGE3GZ6g5fQXSw/tXpU52XKGF8QiACqOJbot+CXkE4l9EMwyNCk6GHS1M/31ezIeC0BO3BlFMYNQhj2ltClw6F5SriqqFrFpWuV8LwwRrpH5yffOwKzmgHruP0MpCFHUhi8U6bsUBi4Q9sbEGypWdsk/l4fe7y1J+jLKhi0iYrohQUfiBCU6ZtlMocLS8cv2fhfzsvX3JXdib7kyur8foHUdW018dpr2VGrtXIMrdGmFonDgltc99tcnPGml46csdeDFEVmWI1+asoVtNDScMv9Mn19NtBEbKvgwoTPs3lbw3qHOJvZcxSjuYoi4pr2G849RejX55LLKvHFuVl63BWFY6uOzDavZPYoBuTyw5c2Ue4LFw+v4OwOmh+FMvVtsDDmWAVbw4PWhiXHjtXHFzQzqiV8qfPruQf2Rh90FTUQlkJ/V5i0vNdeMm83bPt15XMp/NCt0ZjU/b1i+oKn95AGm8gGxC/DiUuSnLPFl1MXAz7HTSUBh8fDejNu7gAOgG8oBsHujAo6BlJY11BXT8Ep2seUSUsyc2uoLiR/ar9vd3pPD3hm1wcYCDF9q8rcalhsv+e/inC18i78xjN8rXtgHZXGCziVmG2LmNJruQwHXs3j8VnhrSClUuNXtUKc4KsAcgI8FgjEHjnCpnKeDUjG+Y0dOOjsitONUTU4nRZ0XeeAUP7bTv/QsRw2DTrAyCOZqE6AK5TSYeRQEgj9thhmOcQ/nsYK2+ESYqnfd+yJIWQ+XwJ9JLEpDzUL0JD4p9QvREQFZCwNahQsqwB4b7Q5s2pYJZ7TBkKgevWKPfDH61HL+2ArBHaX1ICcxo6mZK7e02FOckkvd51plID9YjeoG3SZcLpbOnFJG/EQkJqr7oX9nYvVnqtIW10rmjhJE5rzSDZ+ZWvwN2KS6fNZTcFf3Yi+3JGbq5E+2njJuvVnC19sJkS9DLHJEBBLXFpG6y17y+x+WKdC2EVvKNDMC0X7VlW4IQCG6ZtMwATqY/k5NeZn22pG9XtPAFKwG1/I5XC3Gor+YNscX2BcEdMpCwyKDwB7l7RzNF8OOONjWIZDsrSJ/oQL6hGWrkdrLolCFa+ive1U1tohM0Phknn0Cta1UPthZLbpExSE2WGTjZBCiTVU8U/nr2znLZneLepifkyKWhaRUz20d/ZzQVCg+zjem7Z8TJUvrAfML15XVLlyyLJQU1T8PCTE/xHQUta26v4Z9+M9wfjz5+DXjLqNucjm6Xjwk4e+MpG7m6R5/AlW7wcBkN1w/8qVM8wHQRBqg51MthcLFJ7I4R/DvbP1UXjLTNR0cHqp5t7xE1nDsS2/UsuWfTxf2/eE8KcwfxCjKYOncM1GbLpxitVYrNOEWN+psja8lWXBA1nDtpyYKa6SPz9W6Cr/BxpOf2lbDVSX1q1HjfJ3RBwS3LDg6nsJtB/m3YL0yHC1LCYBVlwqrPin/Li+LWpw435fJ3sBo71B2B38/FLqr3q3vJ3DCtrD40KfmMJiisL36qPCVBFlpNLE99ZsL4d/bLNBf/0nEYHMFE4RYAgkmmu/90iG9fyctr/grr1m7C6a++HvB/y3z2EtcwrS7fQKpMRkNbWicZkrvZXekNQ01UKTmLeVkoW/vxHyLQWXThxk9BCpE/SuYYnLO7+ySkGq9lq0ndbjb9I8VElCPouqAiQ14SLtzYWKFdIWVHfdg8bn3NwquQkQTutY95fsZaBeXy6VerCJanJVqu4mOB4guwRksj9ArmaJ5uMeWjfcjHx45zfEPh3ggW2iG6MZzhcXeLrZSq2AmK8NeNBqLK6nec7n3eECrbPBoFpWIpAHOZnKA/5VVu/TSxvMFhjM+WGFUAAULuuaqS1nBCWq5KOmI3Wcb4jCok6ThJR6OuqEtdcE5Ura3nythHgti6Ng7LousozKMYq4+Wb77IJzHnL4y9piS2aCxR8g3dgOQLF7AEO46A3AVcn5aG5NfxByWBdf1ZgBaHalwsnhM6agj7ZOgw2XesKYNN5yT+LxrIyK/QrhlgVdUnRi2MLhQz27Jr1Ss43ZVdISe9yCdrr8g8NcGeJJ87CGFK8YApzWfxbiB8w15kjjJ71JH3dqGbyddFIB4rfnBV0K46TBIqKbdOFbN/O4h1NONWgDX9UV0QI6k0XJd/+I3mBmXvpHaIgrDd2V1CXJycTR2v19HZmlaL8ya8DVO0AfyYvvcLH25+WFZ/CGa3r10yS3IVvqCaW+IsP+tFGgRXb/ywg5w1o0fFzQSFFhe/mt5P6ugeHDsYk0lYey5ErYqYD+6sSVyaBhIAVtaj1Kr5riorvVvtXF1jKz6HMDzEVNWede6y5WdXFZuVlj5IueNAL6cEfPbdQ7u4Wp0s0wKR+kFIOLLMpJ1gNPwM49wEpsyrxQ3DL9CtaKMfW+NFLlAvnK8NOkEQYc+0/cfwGFMCvBZCeqmzZ73OwgLuZftaUbMrKcCG2Kq4nXTJJ6tMPLqFF3Kszac7NIPUpa3+QC92TxeWUjBIXQnMdrRHByhMWsAgXioh0zr9Y9deiC7S/rozhwOp+V1hAn71flLrt/ZD3Q/4vH/LKmz+1lKg4pLXeNDWOBO34i4a8yDR1TrxY/SRj7r/VWJ7/qrEoFr1LUGBoQNe/6rLHeOpgVRSTLjndnj17Q3A+/0BQbRRTn/wbjxWg8mLF/Gfa8vsxBQ5g78mt8SWqM3p2/iYax/aHUZRtLuk/BVt0QLugwfvWn8rl1IfvgnqZ1+53af87dOhfbHj+zyX10bu8/RHh6NC73OPq7PdnO1+ofz/Vv5nqwK+EFpUAR7ddlqdliK5u9rZOdkWgIriKd1gB6WG59rL1CP2PVewmubynSRWDo6r70wSfoQJdID1AwKZ+nmw/uY9SHin9+TyK/vqOWNUkZgeZOe+o2lRDfybd8pI8DAzC5kayPNp6x+2JhuaqxWW6p+pQULjTTQZB907FzWKGw/GyH+PCeptt/Imf2nL8MHMlPC0EwcpQOVpfTzQuWXdsPdL8y0jCblglf7ryOz7NaJiEfcqzm13JbF8PTC4pUzpBDCq90oCh94t29xgRq5vrOurMekKBSpoY1WoM9kaiBIQWjXnl0Dk4ccs746QEeLUeUV1M9GptPhDkuwD6ii1tC9W/uVnBdobYbiRRmPYKytDqRkTBJk/o6wrMZ8dy6+T6Rn2Acv9cKahgNPyMKvQCkUC/HzAXsviDUhaf749TJSCcJZa8l/H9z2TJItY/lcjr/CMk+KKazvJ8+zFwguwxmAOv2YoZR7LcxU1MFnATmNzEcBQmrmxNZthbKHTJBVqJP3KSH0qFv67pLM5vby26HkzlmEz7G+Xorxm8Ip+xiu4M7Y13ztGHXgA9BcTRER8UflztAhEBccHQ28CgLs0PqouCDFRNiUN4Shr11PMorqIxGehzQIcwkF8UoXDcIK75MUUM7Cfh2nZKh9pFle+47+TlUCJD4bsF4kHcj3UWTG+h/Yj+3NQ00jnlrGOb4L3E8uVOuFU+ON/4nrjr1B2qjAY3QkjQwgQb0VkOQnopaJRahYL6J4V3hdACmyN5EQw9s550CFzctGOYYCiPPwJCVsxQTpgCXST7CSG5iT5JXADZJkRWhESvSNkXlOkJHQfMrqwCFj/UqkluS67h5dQ9VGIZQiRSujcslx1sfb22xB9X9VGnOxJ0iSx8P/vdOkrBTZ+SAV9DdBfX481l2fJ0yWEa9kJhfAKWjh0vDI0vQbCdK/l61aA00b3Vd+qQsJAlTfywtV2lrhUsya1l42jIlqwdQmGB0I0lxm5e4B1Ih1exM/AP3sXZafzdy6pP/uuifx6hZSHT9KRbitXqBzOYWMO+np87u8zvZty0K0xXr7WYRmLpJiUTH6ztT3PE0wzDlciyxLDXW9+p382gLpzW4tg4DMH7z2GgFxwSCkW04BWtGUrDwbDcroSkXJ7dRePmdyd0FI3bHiFwhBzBfDYtBw1tHOSLD6nfBKVaWk63pBNWNVpsd0KPE1Y3Jm2sw79LLQ9MRasZDqoRQlgvB/6QsMqU8q0tH9xTSdSksrH17ywEVo5cleTcTGXiXEGYj1d/zZ8iSF3kU15pjHpHaLTIiWuNa+R4OEtclhWqhtALLAxkMkw6bDn754TUCOYx8zh/nkSdEZaL58BwHKfKNtS+En4OzFNyhxQ717o0J3Hpn6fayQPr8/tS9P/QVPXt6FCp8HQEth5UXMt+G0Fe7vX5nZL/89fZ/osu372HfQ/7HvY97HvY97DvYd/Dvod9D/se9v8fWMZp/lTbk1jEaBRHJ8mu6WTeCkg9eamecdo25gKr+0j2ordN0gvGz1D4oj1vp0xMSn/hueFti2R7ogyy4W2HdNd1hwfm8ydvG6TOXtnd0FNDy8IRzrGH1MIoZrAaXy1S9/ZUiyY+wdcf6kKZBptQIgGFDpgLtUg7jCPS2iGOteKwh1QL8bE0jwv3muT+FoMBm/XKGc81SGbWBNeRI1zwicGG1nxH3OIq9o9dbtqd/TV9NYQoCPSUH4v0pGi8RWxabbRu4huRSIjdox1wuxoLvqZYO+kSS0tFIVHrpmd3yudribtGt72hyttAWHWtu8p6Pf0TLNTuQg1lXYvMqrz6MXR7hFrEbLre+Fn3fK3qSuTv+Kne+9KG6Cft7ppffjzJFkutsm6IVkOKZF8UDm95awnMnrCvzfxr++xC8LTWl5pA9XqPP38NGopcbXCp30X/9arW3nCCC1RxrVfbfZ3HiJXbfzdf3Wa2OT8aqGXq/14lcnz9sCjV6PpPA8jK/Oj/0dcXH725MuuroAm6bwmw2hdn7tGULmIytalvc4S5vIet2oxTo2qMA2Jzb3baZU2fgKZ5SfWgd5bn40z36KrxtPF2pOlsqeNNKitQs6I2ko6S3EFaxonYxia9Ym30imrfznzmvsFHg5LkVqOrQptc/1DRwpQkwyXmwyKGA7sc/dJy8KrO2rBI/sm9oo2LoA9EBoG1rZtpuo8TZniy51Wsjk78BDqHsDE3Ym//M22WQlvqtzG1UZfVRvXQpvUrSBc8JBcys7wrYG6RkF6jN3k0OUluyJzdUyCEsV1YeezZEnPhxQXhTOZi0dgDTntbcpucL+ftTGmXKSnuHjfvdCYfuC8LYM8ucSe0yBPD6rilezMfeW4QgoGwVnL301Fj9XhkFkRXlOhRsr8YjsImksaDMrtw+soex5/k0l3Yu8zsMdL1JsV+Y6cwsUecXzcWtLRtp+Sm0sIzBoNrN5UyZn9kscDvRJtcWXnMh0UbexZURku9cHOmSHm/78cJK/eLJxxwyrbwleNISPXxVjJTmv353mvQ83wpUZ3BSMzN0UUzZieIBzWlbEE110U40qlINK0sxtXC4AlLMAfq49O3/9gNkISZOE2LGrdhPv7+LscLjttipCsCXvWO9E+SP7lbfwXuPJQ9RMlIP/dFR9FJRa01vHQvNu7kpa2uxNdF19NHM+YNfN895dU/stiUoB9p5boxlaZB+vRrDz8BRCoUAHun95LrCURCrUKx9mAYrLCpX3b7H1V8YIllQIfijD/P/sJSoZN+GMUKfrqgagS+t8d4U6GBrhwK6DPGQTu/7C4af+2Mwta10U2J2yP00m04yzluE3YjI8GugL/XT7zORE6O9nJj5R1J5UQ3YvEpc4kLvf1j8eays7afXPVI25waghVebcllCenu/ns4dDZSWIcHlgG3qdr4fiKglie3jQCNuszlsaLurIGYNmmSpTIDUPTJ9veF//ImX80irLoBLvCBaXIiRhL4QJiNk4Emlmar5FKlNy+HSkd1UsNyUZND9Baf2ELU81rxd0zUfUkjhipGoYK+SS+NKUCtIscQe4YfL+BHL+Z4FqBKwOWuwPjPI6wKqt5ViWAwrd5JbYSDJu3HIkHMkP1LGCyS1zyiUwAabh7pUUAHsGZtA5YTE8kmnR5iI5HWLFEdnm929rjjCFigQqGbNrmEq1At7+gZiDJRzw9McoG0d+HaK7Pbv8+UwKFKAp8qfSf6Ij493hZq1GxD8k2dOX2cdo9M93sXuS594nM+8Mx6/71hRdzdDNT0KFaepIF+S1fYL5t5e3UtS7w1K34lnbwHS2zEWqLT73NGWvkrOiCLz73o38JwUPlelHA/q2of3Wcif4KoIr3AIDt4e0jn9C8ORO+iJTGnxEX7iyrrOnebtMnw6UyhR1udk+SQanjeQ2sMlidbkfJEIxdYiTDtCGzGD6u1L4O2M4VuPXldgGl3NJH27EFWJiD36DJZrz0QPL4i2We34XmUbWloQgtmev/OWQ6kwAq956kAUmrwmBBzGSGuZ3ZJ7tKCrvO4R50kF3DY9fFvomD/a8XaEhwTCSg+z+3ip85WiE2ZLhJqQVcLp/1DYmuRDwcGFaLOsOXL6N/VK/bfy+pLNiah/K31spMxPa5iaomiWLfKL3DJ3fqV6gspQkzurL4bKfDRTqvZdXUz5n6BNg3GyjumJDG0iVhMmbsgJFebjqXCr6WU39j4WBNnOdmd3H9JqeGXVyVmdWh7Lhp93ATzc4Xn6XPj1dfOxJQ3bD6hJTcWXDfTt9ZubrOO/H0P3pWXk0Dyoby+i4Mu5TcP/AP+KEVIPrkhNgshsQscA3RpNM+2IwaZhdklVYwr7kT3kkXPwO1ccOwwKZPwaLqSxpczVUPcbKUB5qSJSckVlhIbnsuUGA4MIXbdHuP1HLvTjxOSj+qIjJAHf5Opr6fy9FW4KFuW01zw5FTNR+47Qz3/aUlxMbjLoQn3Rc8wtruowDlolf0T/W25r7MEBJ/YTRMnbJwF3PW3ZK78hndydQFT8XWVsG4DIOffWjaEXJur4lHr3Jw1A8cfm6wlPtgoYWR5Q5hKniM3nh7eAsSFnjpouwo+9pTDB3QfkaJUm7PvcSoZCJDG7nKSRSbYevxa9a2l63JGTzo119f/OqUPs8SxAbqIuQc+ygvd0xiEzGJuSs30XFlcnrccmsOWTJLOKW8bleIH6OuiV4TeHpMSTrClgEZzneMQeuW0IhKXt5M3yKx3rNARh5N66DukggGZabOb/brLOtLxzX9Ikv4rVCZf7pIl5LmcUbkwqtrXgkx8nyeWcA1p3bacJZS5ujYcTUs7jX7pZT16r18WF5hCRKwjFzgIkcNu1ph8+4eg49PEkkEnYG0jdtozoW728dfYAgfVCCkOO9bTXXRdgWVIVL7C5d8w2bMjpcgdjWZdJnqLqR3656JsRDCPl53zOc91ii5FevzFMGlhJKcbhhvHY8Tx2WnOkENV3BF+pLJUQkp1Z/JJL+6YSdnyKcOYFwV8RVYfyZCV2rg3qOqjFDL8gojHxKwBgMBnthikGAlhReWbfMquXH+zVapkRvvxbnogu7whCUibf7Vs7f6rv8u2wsnuGppadoOPaDDchWDH70huYxwxnTbPioOLkwOf6lqSxFPuggZiaPpiUyxvbbXX8gEZMVcioFAz9dM7vwyCRtJ7mJ9B7/KbKTDItcrbwb0xvwR4elg/DFSHYNy4Z9L7eRpX6NnfvanKSGb8Cmg9Sg4hC43J8KfMTXvU1tMn0PGNEfGBngOX/ti11JBZf0O7NVrNCq5hshJHVY/eEnCqF5dnTcgS6ZrEGhRhy+F7kUy+so3Uq12b4WftH+VUnrB521X9zGafcv9YJL06AEzehPOKW7oPlsciIeuq2u/V1w8XOT20BjtUKcIV+9KvNySnhwQc4/pYAmvNxIfXg30Ksx9vy5ql0v+ZceAHD7WCi8bUEhzyqYDNNgeJDoTlClTXJtLS/7CmhjJ4Nqr6+FHYLE1ee8GmBbHTDu4IRlQoY366bj6aMhefW4AyDKGmvQnLasnMB8qDUVJFQPAbhsWQb/tkN1NTltp+dSI64iQuFWnFZ5OrsgeSG6Cf8xXJudbaVsFTZIBTmbv4S+ZIiqAqKSuLv32A9+XzdGunVV6sKKdqX5oyZ0oMVUL38nyS4Uteji7Tr+xvs6+Wh77bco1OjbeqR5AEzDOi+Rkxxiyrsci6q2o4S0t31jRpBlCMm6BJd1vCY3JRLZKZ9x6bVA9fPiJToNtiEvHKb1/K8g27xXLbEj7+mUOJjXlT352Y8oyOIA2ZHb2KOFn0qF5PNraKazavu0oI6H4r8kWP0C8LRk/qZh+j/NR8RWQeI+PNfeXmvomQsIDjKXvVFHgbOWdI8epa64vUjtBW0M3619liIkk4ZdfXMfNtk1wY+IuEjT9OWbfKVJjzM2V7QtYU54LKJZ2WVxGWV7LVSMOjCc/fYEvyFaJWwj5LeHxuDxAYrNq8UZtuk32PbY7cVb1gwTVvx3dy7B02maMqjQJ7HsONOLUqRSXYfqyuM1CkLBwMLToAHXiqQR/Y8e815G+NT46HyKJh4yjDDZFs52SzjdhbTlcN0nVRbUJMq3FKk6tzCo7QYpb/IfxH48JOPgPR2bvF6xosZ7PPae0P+Xr103g5RuFvLUZ8WG+8mgAFxEfLhBbRVNzQhTTFTykAe7ugLZlIF7ec+LenLLBsu9+Niivh5tcZUvCmD9ZZgy511s9Qolb0846E9A9dpH+YMGQ+zEkB0BU9/7QQrFUvwDeBUUgff66UBJBi7F5oYH9lDnY0dQ8rJaKdShJ84bEjthBt3ne8baev/VS71PMNOupClugK7qP0UdxAVfE8sF2KzRg8O9icvWitUpwL9pI5aXqk9gaX8SnNGmoas/3s+7Rj+Lb8QJz3LUPwTLuQpm5cz7U7yyDXppU1DPfWEBLFhmfs7yFOp+a20RcuC3dzTjG6fDuwttKy7CYMItEuXiPAGkezN3P3mTBrSoif2x1uUNWKdSOD1pF0VZmlpd1xbBAovdeTp23azC0spRqFYs4h/SCLBZlzyvuWjrjKxF4wcgm9oP8ZakZDfspE+30JC017YY+ssyxeKJXc7kbtnWqX0vNFDU1Ivpefn7jom2M5F1U2uOIsj5mp7mBHCzbBh9t32R7ltwtP+M8dUtPV+CnOlxaQY6qbA22fbFgbvqZ6VdzR/wBQSwMEFAACAAgAwLR6Tw6+/eFMAAAAagAAABsAAAB1bml2ZXJzYWwvdW5pdmVyc2FsLnBuZy54bWyzsa/IzVEoSy0qzszPs1Uy1DNQsrfj5bIpKEoty0wtV6gAigEFIUBJodJWycQIwS3PTCnJsFUyN0FSkpGamZ5RYqtkamoGF9QHGgkAUEsDBBQAAgAIAJm0ek+8fTX3SgAAAEkAAAAfAAAAdmlkZW9sZWN0dXJlL2xvY2FsX3NldHRpbmdzLnhtbLOxr8jNUShLLSrOzM+zVTLUM1BSSM1Lzk/JzEu3VQoNcdO1UFIoLknMS0nMyc9LtVXKy1dSsLfjssnJT07MCU4tKQEqLNa34wIAUEsBAgAAFAACAAgAcEAWTzZhWAJHAwAA4QkAABQAAAAAAAAAAQAAAAAAAAAAAHVuaXZlcnNhbC9wbGF5ZXIueG1sUEsBAgAAFAACAAgAwLR6T5BJJiUoBQAA9hMAAB0AAAAAAAAAAQAAAAAAeQMAAHVuaXZlcnNhbC9jb21tb25fbWVzc2FnZXMubG5nUEsBAgAAFAACAAgAwLR6TxUeYBujAAAAfwEAAC4AAAAAAAAAAQAAAAAA3AgAAHVuaXZlcnNhbC9wbGF5YmFja19hbmRfbmF2aWdhdGlvbl9zZXR0aW5ncy54bWxQSwECAAAUAAIACADAtHpPSKdRZbAEAADIGAAAJwAAAAAAAAABAAAAAADLCQAAdW5pdmVyc2FsL2ZsYXNoX3B1Ymxpc2hpbmdfc2V0dGluZ3MueG1sUEsBAgAAFAACAAgAwLR6T3HTHwJqAwAAnAwAACEAAAAAAAAAAQAAAAAAwA4AAHVuaXZlcnNhbC9mbGFzaF9za2luX3NldHRpbmdzLnhtbFBLAQIAABQAAgAIAMC0ek8l97kdrAQAAFIYAAAmAAAAAAAAAAEAAAAAAGkSAAB1bml2ZXJzYWwvaHRtbF9wdWJsaXNoaW5nX3NldHRpbmdzLnhtbFBLAQIAABQAAgAIAMC0ek/vfGAurAEAAGkGAAAfAAAAAAAAAAEAAAAAAFkXAAB1bml2ZXJzYWwvaHRtbF9za2luX3NldHRpbmdzLmpzUEsBAgAAFAACAAgAwLR6T5QTsyJpAAAAbgAAABwAAAAAAAAAAQAAAAAAQhkAAHVuaXZlcnNhbC9sb2NhbF9zZXR0aW5ncy54bWxQSwECAAAUAAIACADAtHpPHQGO+WonAAAKQgAAFwAAAAAAAAAAAAAAAADlGQAAdW5pdmVyc2FsL3VuaXZlcnNhbC5wbmdQSwECAAAUAAIACADAtHpPDr794UwAAABqAAAAGwAAAAAAAAABAAAAAACEQQAAdW5pdmVyc2FsL3VuaXZlcnNhbC5wbmcueG1sUEsBAgAAFAACAAgAmbR6T7x9NfdKAAAASQAAAB8AAAAAAAAAAQAAAAAACUIAAHZpZGVvbGVjdHVyZS9sb2NhbF9zZXR0aW5ncy54bWxQSwUGAAAAAAsACwBTAwAAkEIAAAAA"/>
  <p:tag name="ISPRING_CURRENT_PLAYER_ID" val="universal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2823</Words>
  <Application>Microsoft Office PowerPoint</Application>
  <PresentationFormat>On-screen Show (4:3)</PresentationFormat>
  <Paragraphs>447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StarSymbol</vt:lpstr>
      <vt:lpstr>Times New Roman</vt:lpstr>
      <vt:lpstr>Wingdings</vt:lpstr>
      <vt:lpstr>Default Design</vt:lpstr>
      <vt:lpstr>1_Default Design</vt:lpstr>
      <vt:lpstr>Ethics in Information Technology</vt:lpstr>
      <vt:lpstr>Objectives</vt:lpstr>
      <vt:lpstr>Objectives (cont’d)</vt:lpstr>
      <vt:lpstr>What is Ethics?</vt:lpstr>
      <vt:lpstr>What is Ethics? (cont’d)</vt:lpstr>
      <vt:lpstr>Definition of Ethics</vt:lpstr>
      <vt:lpstr>The Importance of Integrity</vt:lpstr>
      <vt:lpstr>The Difference Between Morals,  Ethics, and Laws</vt:lpstr>
      <vt:lpstr>PowerPoint Presentation</vt:lpstr>
      <vt:lpstr>Ethics in the Business World</vt:lpstr>
      <vt:lpstr>Ethics in the Business World (cont’d)</vt:lpstr>
      <vt:lpstr>Ethics in the Business World (cont’d)</vt:lpstr>
      <vt:lpstr>PowerPoint Presentation</vt:lpstr>
      <vt:lpstr>Corporate Social Responsibility (CSR)</vt:lpstr>
      <vt:lpstr>Why Fostering Corporate Social Responsibility and Good Business Ethics is Important </vt:lpstr>
      <vt:lpstr>Gaining the Good Will  of the Community</vt:lpstr>
      <vt:lpstr>Creating an Organization that Operates Consistently</vt:lpstr>
      <vt:lpstr>Creating an Organization that Operates Consistently (cont’d)</vt:lpstr>
      <vt:lpstr>Creating an Organization that Operates Consistently (cont’d)</vt:lpstr>
      <vt:lpstr>Fostering Good Business Practices</vt:lpstr>
      <vt:lpstr>Fostering Good Business Practices (cont’d)</vt:lpstr>
      <vt:lpstr>Protecting the Organization and Its Employees from Legal Actions</vt:lpstr>
      <vt:lpstr>Avoiding Unfavourable Publicity</vt:lpstr>
      <vt:lpstr>PowerPoint Presentation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 Code of Ethics (cont’d)</vt:lpstr>
      <vt:lpstr>PowerPoint Presentation</vt:lpstr>
      <vt:lpstr>Establishing a Corporate  Code of Ethics (cont’d)</vt:lpstr>
      <vt:lpstr>Establishing a Corporate  Code of Ethics (cont’d)</vt:lpstr>
      <vt:lpstr>Conducting Social Audits</vt:lpstr>
      <vt:lpstr>Requiring Employees to  Take Ethics Training</vt:lpstr>
      <vt:lpstr>Requiring Employees to  Take Ethics Training (cont’d)</vt:lpstr>
      <vt:lpstr>Including Ethical Criteria in  Employee Appraisals</vt:lpstr>
      <vt:lpstr>Creating an Ethical Work Environment</vt:lpstr>
      <vt:lpstr>Creating an Ethical Work Environment (cont’d)</vt:lpstr>
      <vt:lpstr>Including Ethical Considerations in Decision Making</vt:lpstr>
      <vt:lpstr>Develop a Problem Statement</vt:lpstr>
      <vt:lpstr>Develop a Problem Statement (cont’d)</vt:lpstr>
      <vt:lpstr>Identify alternatives, Evaluate and Choose an Alternative 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(cont’d)</vt:lpstr>
      <vt:lpstr>Ethics in Information Technology (cont’d)</vt:lpstr>
      <vt:lpstr>Summary</vt:lpstr>
      <vt:lpstr>Summary (cont’d)</vt:lpstr>
      <vt:lpstr>Summary (cont’d)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ethics_ch01</dc:title>
  <dc:creator>Nelson Ford</dc:creator>
  <cp:lastModifiedBy>KF56335</cp:lastModifiedBy>
  <cp:revision>290</cp:revision>
  <dcterms:modified xsi:type="dcterms:W3CDTF">2023-06-20T13:41:36Z</dcterms:modified>
</cp:coreProperties>
</file>