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2.xml" ContentType="application/vnd.openxmlformats-officedocument.presentationml.notesSlide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7.xml" ContentType="application/vnd.openxmlformats-officedocument.presentationml.tags+xml"/>
  <Override PartName="/ppt/notesSlides/notesSlide25.xml" ContentType="application/vnd.openxmlformats-officedocument.presentationml.notesSlide+xml"/>
  <Override PartName="/ppt/tags/tag18.xml" ContentType="application/vnd.openxmlformats-officedocument.presentationml.tags+xml"/>
  <Override PartName="/ppt/notesSlides/notesSlide26.xml" ContentType="application/vnd.openxmlformats-officedocument.presentationml.notesSlide+xml"/>
  <Override PartName="/ppt/tags/tag19.xml" ContentType="application/vnd.openxmlformats-officedocument.presentationml.tags+xml"/>
  <Override PartName="/ppt/notesSlides/notesSlide27.xml" ContentType="application/vnd.openxmlformats-officedocument.presentationml.notesSlide+xml"/>
  <Override PartName="/ppt/tags/tag20.xml" ContentType="application/vnd.openxmlformats-officedocument.presentationml.tags+xml"/>
  <Override PartName="/ppt/notesSlides/notesSlide28.xml" ContentType="application/vnd.openxmlformats-officedocument.presentationml.notesSlide+xml"/>
  <Override PartName="/ppt/tags/tag21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278" r:id="rId1"/>
  </p:sldMasterIdLst>
  <p:notesMasterIdLst>
    <p:notesMasterId r:id="rId65"/>
  </p:notesMasterIdLst>
  <p:handoutMasterIdLst>
    <p:handoutMasterId r:id="rId66"/>
  </p:handoutMasterIdLst>
  <p:sldIdLst>
    <p:sldId id="319" r:id="rId2"/>
    <p:sldId id="391" r:id="rId3"/>
    <p:sldId id="257" r:id="rId4"/>
    <p:sldId id="320" r:id="rId5"/>
    <p:sldId id="321" r:id="rId6"/>
    <p:sldId id="507" r:id="rId7"/>
    <p:sldId id="386" r:id="rId8"/>
    <p:sldId id="387" r:id="rId9"/>
    <p:sldId id="388" r:id="rId10"/>
    <p:sldId id="324" r:id="rId11"/>
    <p:sldId id="325" r:id="rId12"/>
    <p:sldId id="338" r:id="rId13"/>
    <p:sldId id="326" r:id="rId14"/>
    <p:sldId id="432" r:id="rId15"/>
    <p:sldId id="434" r:id="rId16"/>
    <p:sldId id="500" r:id="rId17"/>
    <p:sldId id="435" r:id="rId18"/>
    <p:sldId id="439" r:id="rId19"/>
    <p:sldId id="442" r:id="rId20"/>
    <p:sldId id="436" r:id="rId21"/>
    <p:sldId id="501" r:id="rId22"/>
    <p:sldId id="438" r:id="rId23"/>
    <p:sldId id="437" r:id="rId24"/>
    <p:sldId id="502" r:id="rId25"/>
    <p:sldId id="444" r:id="rId26"/>
    <p:sldId id="446" r:id="rId27"/>
    <p:sldId id="447" r:id="rId28"/>
    <p:sldId id="399" r:id="rId29"/>
    <p:sldId id="449" r:id="rId30"/>
    <p:sldId id="450" r:id="rId31"/>
    <p:sldId id="457" r:id="rId32"/>
    <p:sldId id="458" r:id="rId33"/>
    <p:sldId id="460" r:id="rId34"/>
    <p:sldId id="459" r:id="rId35"/>
    <p:sldId id="404" r:id="rId36"/>
    <p:sldId id="461" r:id="rId37"/>
    <p:sldId id="462" r:id="rId38"/>
    <p:sldId id="464" r:id="rId39"/>
    <p:sldId id="469" r:id="rId40"/>
    <p:sldId id="407" r:id="rId41"/>
    <p:sldId id="508" r:id="rId42"/>
    <p:sldId id="470" r:id="rId43"/>
    <p:sldId id="471" r:id="rId44"/>
    <p:sldId id="410" r:id="rId45"/>
    <p:sldId id="411" r:id="rId46"/>
    <p:sldId id="498" r:id="rId47"/>
    <p:sldId id="496" r:id="rId48"/>
    <p:sldId id="474" r:id="rId49"/>
    <p:sldId id="499" r:id="rId50"/>
    <p:sldId id="494" r:id="rId51"/>
    <p:sldId id="412" r:id="rId52"/>
    <p:sldId id="485" r:id="rId53"/>
    <p:sldId id="484" r:id="rId54"/>
    <p:sldId id="415" r:id="rId55"/>
    <p:sldId id="492" r:id="rId56"/>
    <p:sldId id="416" r:id="rId57"/>
    <p:sldId id="490" r:id="rId58"/>
    <p:sldId id="417" r:id="rId59"/>
    <p:sldId id="418" r:id="rId60"/>
    <p:sldId id="420" r:id="rId61"/>
    <p:sldId id="422" r:id="rId62"/>
    <p:sldId id="505" r:id="rId63"/>
    <p:sldId id="491" r:id="rId64"/>
  </p:sldIdLst>
  <p:sldSz cx="9326563" cy="7040563"/>
  <p:notesSz cx="6858000" cy="9144000"/>
  <p:custDataLst>
    <p:tags r:id="rId6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66725" indent="-9525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35038" indent="-20638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401763" indent="-30163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70075" indent="-41275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>
          <p15:clr>
            <a:srgbClr val="A4A3A4"/>
          </p15:clr>
        </p15:guide>
        <p15:guide id="2" pos="29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22222"/>
    <a:srgbClr val="0033CC"/>
    <a:srgbClr val="FFFFFF"/>
    <a:srgbClr val="18B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540CE-2978-8E1A-61E3-7EEF0A1EC2E9}" v="5" dt="2023-01-12T14:24:45.272"/>
    <p1510:client id="{0DB1782D-ABC7-47BF-F4BC-D6227D3CC41D}" v="3" dt="2023-01-10T15:25:34.904"/>
    <p1510:client id="{B6BE6FDD-0C28-4B2C-BE8D-49BD39555ED9}" v="2" dt="2023-01-05T08:19:5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277" autoAdjust="0"/>
  </p:normalViewPr>
  <p:slideViewPr>
    <p:cSldViewPr>
      <p:cViewPr varScale="1">
        <p:scale>
          <a:sx n="64" d="100"/>
          <a:sy n="64" d="100"/>
        </p:scale>
        <p:origin x="1470" y="78"/>
      </p:cViewPr>
      <p:guideLst>
        <p:guide orient="horz" pos="2218"/>
        <p:guide pos="29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C58C3AD4-4D27-476F-999B-C05DA76028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63EFAF2B-A79D-4422-869A-8E3A6DD5B3E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1BE18294-D5C6-4FD8-B296-A1D921DEF1E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71A47D01-EF43-4740-84FF-85F2E310E75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429AB83-1514-44B3-958C-7A76E76FBD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73552E9-A6DE-4806-9C45-C3F2B83A0C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B87D1962-6B12-4434-88C2-B57649F85B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020D5FB-4356-46D5-97C6-41FE440A8CC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685800"/>
            <a:ext cx="45434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F8D5D8EC-8757-4EF7-963D-463CF65225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998F4850-0710-486D-B2A9-55C6DE50F5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45E97B8C-72F5-4740-B34A-77FBD34182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E5A930A-BEF7-4E2A-8DA0-90994196C2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098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6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503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017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7007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338121" algn="l" defTabSz="9352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05745" algn="l" defTabSz="9352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73369" algn="l" defTabSz="9352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40993" algn="l" defTabSz="9352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EE63F53F-0BC4-4BE4-9C31-4CE98EB17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F98C0A17-6905-4F28-A778-B5B7FE8749FD}" type="slidenum">
              <a:rPr lang="en-US" altLang="en-US" sz="120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469FC72-F964-4682-AD26-623C0CAD43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01D87C2-0B68-4FC3-8612-9404E0ED3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97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FB07623-7D80-4A79-BED4-781E71E72B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4160CB15-4B81-43F2-AE0B-B24DA59D7507}" type="slidenum">
              <a:rPr lang="en-US" altLang="en-US" sz="120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8915" name="Rectangle 1026">
            <a:extLst>
              <a:ext uri="{FF2B5EF4-FFF2-40B4-BE49-F238E27FC236}">
                <a16:creationId xmlns:a16="http://schemas.microsoft.com/office/drawing/2014/main" id="{73E47115-D0CD-482F-94F1-0767FD58D2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1027">
            <a:extLst>
              <a:ext uri="{FF2B5EF4-FFF2-40B4-BE49-F238E27FC236}">
                <a16:creationId xmlns:a16="http://schemas.microsoft.com/office/drawing/2014/main" id="{6263B373-B739-43A7-B3BA-B307EE9DA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620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A930A-BEF7-4E2A-8DA0-90994196C29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595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03C4478-BBE4-4404-BF9F-8F6FF68DA7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2C893787-3FE2-40B1-85D1-CC7C4F71EA9D}" type="slidenum">
              <a:rPr lang="en-US" altLang="en-US" sz="1200">
                <a:solidFill>
                  <a:schemeClr val="tx1"/>
                </a:solidFill>
              </a:rPr>
              <a:pPr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6323" name="Rectangle 1026">
            <a:extLst>
              <a:ext uri="{FF2B5EF4-FFF2-40B4-BE49-F238E27FC236}">
                <a16:creationId xmlns:a16="http://schemas.microsoft.com/office/drawing/2014/main" id="{419FF044-860F-4240-8FED-BF1F5DF2D8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>
            <a:extLst>
              <a:ext uri="{FF2B5EF4-FFF2-40B4-BE49-F238E27FC236}">
                <a16:creationId xmlns:a16="http://schemas.microsoft.com/office/drawing/2014/main" id="{8754B9D2-A7F2-4548-A6A6-394F78DEE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704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1C306C4E-0C86-41D0-BC73-01D875DEDB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2ECB4325-9975-4902-91A9-F2BB3CA15DDF}" type="slidenum">
              <a:rPr lang="en-US" altLang="en-US" sz="1200">
                <a:solidFill>
                  <a:schemeClr val="tx1"/>
                </a:solidFill>
              </a:rPr>
              <a:pPr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9395" name="Rectangle 1026">
            <a:extLst>
              <a:ext uri="{FF2B5EF4-FFF2-40B4-BE49-F238E27FC236}">
                <a16:creationId xmlns:a16="http://schemas.microsoft.com/office/drawing/2014/main" id="{5D7773EF-3F41-480D-B629-9BA3BE8C4A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1027">
            <a:extLst>
              <a:ext uri="{FF2B5EF4-FFF2-40B4-BE49-F238E27FC236}">
                <a16:creationId xmlns:a16="http://schemas.microsoft.com/office/drawing/2014/main" id="{73A9EA7B-C362-4ED2-B25B-99C402E84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481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2BD8E3E8-B92F-41C3-A3B7-63BF4ED8CB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FE742A80-69A7-48E2-8861-3EACBD756B99}" type="slidenum">
              <a:rPr lang="en-US" altLang="en-US" sz="1200">
                <a:solidFill>
                  <a:schemeClr val="tx1"/>
                </a:solidFill>
              </a:rPr>
              <a:pPr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1443" name="Rectangle 1026">
            <a:extLst>
              <a:ext uri="{FF2B5EF4-FFF2-40B4-BE49-F238E27FC236}">
                <a16:creationId xmlns:a16="http://schemas.microsoft.com/office/drawing/2014/main" id="{BA0CB0EB-D175-454C-8959-025382192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1027">
            <a:extLst>
              <a:ext uri="{FF2B5EF4-FFF2-40B4-BE49-F238E27FC236}">
                <a16:creationId xmlns:a16="http://schemas.microsoft.com/office/drawing/2014/main" id="{8A1B386F-4AE8-436B-8C49-63EBA5179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006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01C14A1-CA62-4B09-8B7B-C1BA6B7859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8C1917BC-C751-481E-9554-8C6349239123}" type="slidenum">
              <a:rPr lang="en-US" altLang="en-US" sz="1200">
                <a:solidFill>
                  <a:schemeClr val="tx1"/>
                </a:solidFill>
              </a:rPr>
              <a:pPr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3491" name="Rectangle 1026">
            <a:extLst>
              <a:ext uri="{FF2B5EF4-FFF2-40B4-BE49-F238E27FC236}">
                <a16:creationId xmlns:a16="http://schemas.microsoft.com/office/drawing/2014/main" id="{7AC7B781-F6ED-4235-AC8F-5F0351865F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1027">
            <a:extLst>
              <a:ext uri="{FF2B5EF4-FFF2-40B4-BE49-F238E27FC236}">
                <a16:creationId xmlns:a16="http://schemas.microsoft.com/office/drawing/2014/main" id="{96265E6C-2E30-4200-A537-D33C45D6A4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052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E090B769-668D-45B4-9870-47E16A187F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7C06351-25C0-4C90-BFAB-6D88ADDAF12B}" type="slidenum">
              <a:rPr lang="en-US" altLang="en-US" sz="1200">
                <a:solidFill>
                  <a:schemeClr val="tx1"/>
                </a:solidFill>
              </a:rPr>
              <a:pPr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6563" name="Rectangle 1026">
            <a:extLst>
              <a:ext uri="{FF2B5EF4-FFF2-40B4-BE49-F238E27FC236}">
                <a16:creationId xmlns:a16="http://schemas.microsoft.com/office/drawing/2014/main" id="{9974B4CE-30D9-4E93-BC7A-3318815EA3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1027">
            <a:extLst>
              <a:ext uri="{FF2B5EF4-FFF2-40B4-BE49-F238E27FC236}">
                <a16:creationId xmlns:a16="http://schemas.microsoft.com/office/drawing/2014/main" id="{598EC445-19CE-462E-BF6A-80C7943E8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758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C2021EF6-2BC1-4F80-AC3E-FD07C0F14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8420D31-0150-489F-A1B1-40299E448B09}" type="slidenum">
              <a:rPr lang="en-US" altLang="en-US" sz="1200">
                <a:solidFill>
                  <a:schemeClr val="tx1"/>
                </a:solidFill>
              </a:rPr>
              <a:pPr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8611" name="Rectangle 1026">
            <a:extLst>
              <a:ext uri="{FF2B5EF4-FFF2-40B4-BE49-F238E27FC236}">
                <a16:creationId xmlns:a16="http://schemas.microsoft.com/office/drawing/2014/main" id="{7253E0DB-07C6-4D4A-955A-36D8F875D9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1027">
            <a:extLst>
              <a:ext uri="{FF2B5EF4-FFF2-40B4-BE49-F238E27FC236}">
                <a16:creationId xmlns:a16="http://schemas.microsoft.com/office/drawing/2014/main" id="{6302AF04-1AB0-4263-AAF9-50BBE8A93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375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675EBC31-5D9D-4672-BFE2-B513E3F4E2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0A145A11-DF98-413E-A7A4-D1CE7FD8B413}" type="slidenum">
              <a:rPr lang="en-US" altLang="en-US" sz="1200">
                <a:solidFill>
                  <a:schemeClr val="tx1"/>
                </a:solidFill>
              </a:rPr>
              <a:pPr/>
              <a:t>34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0659" name="Rectangle 1026">
            <a:extLst>
              <a:ext uri="{FF2B5EF4-FFF2-40B4-BE49-F238E27FC236}">
                <a16:creationId xmlns:a16="http://schemas.microsoft.com/office/drawing/2014/main" id="{2C5EF389-C46F-443F-BD68-4EA56B0602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1027">
            <a:extLst>
              <a:ext uri="{FF2B5EF4-FFF2-40B4-BE49-F238E27FC236}">
                <a16:creationId xmlns:a16="http://schemas.microsoft.com/office/drawing/2014/main" id="{24EEC43F-89F1-4823-9836-117D92126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500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2C807768-8B63-4923-8EF2-EFDB294853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15F72038-5F86-4810-8B7E-57DA03F59ED1}" type="slidenum">
              <a:rPr lang="en-US" altLang="en-US" sz="1200">
                <a:solidFill>
                  <a:schemeClr val="tx1"/>
                </a:solidFill>
              </a:rPr>
              <a:pPr/>
              <a:t>36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3731" name="Rectangle 1026">
            <a:extLst>
              <a:ext uri="{FF2B5EF4-FFF2-40B4-BE49-F238E27FC236}">
                <a16:creationId xmlns:a16="http://schemas.microsoft.com/office/drawing/2014/main" id="{6AA9C9C8-6C0F-40F8-8F94-FB7BCE7E9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1027">
            <a:extLst>
              <a:ext uri="{FF2B5EF4-FFF2-40B4-BE49-F238E27FC236}">
                <a16:creationId xmlns:a16="http://schemas.microsoft.com/office/drawing/2014/main" id="{1BE23A81-D973-42C7-A697-CDCBE87C6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19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1A438EA-1B74-4201-B5CF-81E7EA838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90AD4B7E-C645-4547-B5FF-F406D1A8937F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80D7843-C451-4C04-AF62-AC3E415497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9C52B3F-4AAD-494E-9457-161E73335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06479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C7DF760-8CEF-47B0-877A-6D496417CC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969DE264-D4F0-45FE-B7D2-B6E1BD014BB1}" type="slidenum">
              <a:rPr lang="en-US" altLang="en-US" sz="1200">
                <a:solidFill>
                  <a:schemeClr val="tx1"/>
                </a:solidFill>
              </a:rPr>
              <a:pPr/>
              <a:t>38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6803" name="Rectangle 1026">
            <a:extLst>
              <a:ext uri="{FF2B5EF4-FFF2-40B4-BE49-F238E27FC236}">
                <a16:creationId xmlns:a16="http://schemas.microsoft.com/office/drawing/2014/main" id="{33148C5C-E830-4936-AF5E-34C6F36317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1027">
            <a:extLst>
              <a:ext uri="{FF2B5EF4-FFF2-40B4-BE49-F238E27FC236}">
                <a16:creationId xmlns:a16="http://schemas.microsoft.com/office/drawing/2014/main" id="{1AAE0B43-3E4C-47F2-88BC-7D0BDEDBA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949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CB6B0ABC-B814-4780-8048-160F8C3B53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7769AF2C-8ADE-453E-A671-B3FBA53F4453}" type="slidenum">
              <a:rPr lang="en-US" altLang="en-US" sz="1200">
                <a:solidFill>
                  <a:schemeClr val="tx1"/>
                </a:solidFill>
              </a:rPr>
              <a:pPr/>
              <a:t>39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8851" name="Rectangle 1026">
            <a:extLst>
              <a:ext uri="{FF2B5EF4-FFF2-40B4-BE49-F238E27FC236}">
                <a16:creationId xmlns:a16="http://schemas.microsoft.com/office/drawing/2014/main" id="{EA9BB889-49AE-4865-AED9-3998682CA1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1027">
            <a:extLst>
              <a:ext uri="{FF2B5EF4-FFF2-40B4-BE49-F238E27FC236}">
                <a16:creationId xmlns:a16="http://schemas.microsoft.com/office/drawing/2014/main" id="{23EC6CE1-DA29-4D69-AF1B-7F58E2E49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230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426A7A1F-27A3-46DB-AE76-F7865DB727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CF5416F-F327-4E11-9EA3-2031D6F3169C}" type="slidenum">
              <a:rPr lang="en-US" altLang="en-US" sz="1200">
                <a:solidFill>
                  <a:schemeClr val="tx1"/>
                </a:solidFill>
              </a:rPr>
              <a:pPr/>
              <a:t>42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84995" name="Rectangle 1026">
            <a:extLst>
              <a:ext uri="{FF2B5EF4-FFF2-40B4-BE49-F238E27FC236}">
                <a16:creationId xmlns:a16="http://schemas.microsoft.com/office/drawing/2014/main" id="{296645DB-54A6-4B4D-BECA-F3601DAA91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1027">
            <a:extLst>
              <a:ext uri="{FF2B5EF4-FFF2-40B4-BE49-F238E27FC236}">
                <a16:creationId xmlns:a16="http://schemas.microsoft.com/office/drawing/2014/main" id="{823007CF-5441-4750-AE5F-332705F06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174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14AD6397-8B58-40BF-8196-4E1A249F3D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6314A4BF-68AA-4186-A83E-ABE54EDA038B}" type="slidenum">
              <a:rPr lang="en-US" altLang="en-US" sz="1200">
                <a:solidFill>
                  <a:schemeClr val="tx1"/>
                </a:solidFill>
              </a:rPr>
              <a:pPr/>
              <a:t>43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7AD7F534-9AD6-4C09-B025-E5AE08888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09BF9AD7-966B-45A4-99B8-B949E628B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641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F2BB3649-26CB-4DC3-B62A-E623E62C95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B24B64B1-1183-459A-B993-521BB838A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19664343-F826-4FA2-B93C-018C33C31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AFF8310-81DB-4104-983E-E9F55B208BD9}" type="slidenum">
              <a:rPr lang="en-US" altLang="en-US" sz="1200">
                <a:solidFill>
                  <a:schemeClr val="tx1"/>
                </a:solidFill>
              </a:rPr>
              <a:pPr/>
              <a:t>47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379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702B4D42-BA3C-4CDF-A197-F090092BA5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D516CDFE-4D06-42FD-BC3E-E39B94534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F6BEFEBA-F0D3-46CE-8D58-D544B38F1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6C543AD3-BFE2-4EC5-8843-3E37D4858D97}" type="slidenum">
              <a:rPr lang="en-US" altLang="en-US" sz="1200">
                <a:solidFill>
                  <a:schemeClr val="tx1"/>
                </a:solidFill>
              </a:rPr>
              <a:pPr/>
              <a:t>49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57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A61BE0AF-FB8E-4313-9C18-6EB81E866C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1C88E9F8-B2FA-4F60-B51B-5CBCF8F6B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199FFE51-FAF9-47E7-B173-19704902D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804783B7-57B9-4B5E-A7CD-FF7CA5592AA8}" type="slidenum">
              <a:rPr lang="en-US" altLang="en-US" sz="1200">
                <a:solidFill>
                  <a:schemeClr val="tx1"/>
                </a:solidFill>
              </a:rPr>
              <a:pPr/>
              <a:t>51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86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6BF1CF48-9AD4-4129-851D-811A7FE039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0256F6B3-BD48-4BEC-87AB-90BA9D63E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3DBE714F-C60B-4601-BFF8-5F2AD34D3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C46EB87B-CB70-49D9-9FB7-BBDEB423FDB4}" type="slidenum">
              <a:rPr lang="en-US" altLang="en-US" sz="1200">
                <a:solidFill>
                  <a:schemeClr val="tx1"/>
                </a:solidFill>
              </a:rPr>
              <a:pPr/>
              <a:t>52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40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21D84ED0-80B1-4985-B669-DEDFAAB44F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696FA683-75E2-442B-A798-47D0EF557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2404" name="Slide Number Placeholder 3">
            <a:extLst>
              <a:ext uri="{FF2B5EF4-FFF2-40B4-BE49-F238E27FC236}">
                <a16:creationId xmlns:a16="http://schemas.microsoft.com/office/drawing/2014/main" id="{F5FBDF83-2945-41F8-84F5-85F6043BE7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E6CC24C7-7C6E-41AC-9475-088F7CD120BC}" type="slidenum">
              <a:rPr lang="en-US" altLang="en-US" sz="1200">
                <a:solidFill>
                  <a:schemeClr val="tx1"/>
                </a:solidFill>
              </a:rPr>
              <a:pPr/>
              <a:t>53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1920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E4FAA3E4-53AC-454B-B52C-504D18548B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8A7F254E-52B9-4C6B-9219-EE3523B72457}" type="slidenum">
              <a:rPr lang="en-US" altLang="en-US" sz="1200">
                <a:solidFill>
                  <a:schemeClr val="tx1"/>
                </a:solidFill>
              </a:rPr>
              <a:pPr/>
              <a:t>55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4D4B0875-DF3E-499E-8F41-C39A2D4DF6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D324EF07-BF90-460E-9C8C-137CEE3B1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731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A31EA70-AC10-4495-ADB3-C56893306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D2F038E-433F-47C6-BC58-71FF9B46A8A5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119F50A-7541-4C31-B91F-35B034229C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F98A450-3EF3-44FA-AE22-288462730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727974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D9F16EF2-29AF-4994-A67C-35E460111B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2B3C2F40-4178-4A8B-BFDB-1AFD9AC3C000}" type="slidenum">
              <a:rPr lang="en-US" altLang="en-US" sz="1200">
                <a:solidFill>
                  <a:schemeClr val="tx1"/>
                </a:solidFill>
              </a:rPr>
              <a:pPr/>
              <a:t>56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C8CF727D-53D5-4474-B0F3-4C54387C4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3DEF8BDD-A74F-4A5D-9E6C-076D03E42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077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DDE78EDA-7612-4AFD-932D-7E4D27E5BE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707068A-FDA4-4AE9-B498-29928F8D8588}" type="slidenum">
              <a:rPr lang="en-US" altLang="en-US" sz="1200">
                <a:solidFill>
                  <a:schemeClr val="tx1"/>
                </a:solidFill>
              </a:rPr>
              <a:pPr/>
              <a:t>57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E9D192DB-62D7-4949-9A5E-BDCE4B44B7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6806CCE2-847F-4DCD-8C4F-404D66220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077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0AE734DF-A386-4CD7-9900-1F8903FF56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A7082CC0-1ADC-4177-959B-E13796288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0B1AA045-CA2C-482B-BEA5-03E6673AB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1982C5E4-6350-4ACD-B13C-A155C22B5D35}" type="slidenum">
              <a:rPr lang="en-US" altLang="en-US" sz="1200">
                <a:solidFill>
                  <a:schemeClr val="tx1"/>
                </a:solidFill>
              </a:rPr>
              <a:pPr/>
              <a:t>58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09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6120A205-137C-466F-BEDA-FAF3B0C5C3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E097F85A-7F25-4BC4-8EF1-9B9700F67153}" type="slidenum">
              <a:rPr lang="en-US" altLang="en-US" sz="1200">
                <a:solidFill>
                  <a:schemeClr val="tx1"/>
                </a:solidFill>
              </a:rPr>
              <a:pPr/>
              <a:t>60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83E5E247-54D1-4E07-904D-88D1C3D00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E702D45E-C580-4B02-A68B-1EA85AAC4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6180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5D508B33-546D-4699-9F02-D15955A6AC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1851B7B9-01C4-4BCD-80CB-73F72FD339B3}" type="slidenum">
              <a:rPr lang="en-US" altLang="en-US" sz="1200">
                <a:solidFill>
                  <a:schemeClr val="tx1"/>
                </a:solidFill>
              </a:rPr>
              <a:pPr/>
              <a:t>61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5C1EB833-ACB6-4BDB-99B3-41EBC4B12A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E7AE5484-C99E-486B-B586-632FD15A9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906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673322E4-7148-4536-AF0B-1EE016540B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034A6649-E64B-4E80-9195-50AF3EB60861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2531" name="Rectangle 1026">
            <a:extLst>
              <a:ext uri="{FF2B5EF4-FFF2-40B4-BE49-F238E27FC236}">
                <a16:creationId xmlns:a16="http://schemas.microsoft.com/office/drawing/2014/main" id="{A4625E4E-CBEB-4EC1-8F9E-80CCD5EBF4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>
            <a:extLst>
              <a:ext uri="{FF2B5EF4-FFF2-40B4-BE49-F238E27FC236}">
                <a16:creationId xmlns:a16="http://schemas.microsoft.com/office/drawing/2014/main" id="{FE32C3BE-42CB-4385-A890-8E45B1F173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05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28A7B1B-6EBE-405A-9B11-9CBF4C5CC0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995F3EFD-92DE-4B12-AE55-EA0D8A304EFF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7651" name="Rectangle 1026">
            <a:extLst>
              <a:ext uri="{FF2B5EF4-FFF2-40B4-BE49-F238E27FC236}">
                <a16:creationId xmlns:a16="http://schemas.microsoft.com/office/drawing/2014/main" id="{F80872D5-B989-4D84-8DA9-24EC8E5028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1027">
            <a:extLst>
              <a:ext uri="{FF2B5EF4-FFF2-40B4-BE49-F238E27FC236}">
                <a16:creationId xmlns:a16="http://schemas.microsoft.com/office/drawing/2014/main" id="{968ACE45-4733-46EB-B042-D9B48EA2F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363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4161D61-F269-43E2-8C78-A29437322C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33CC911-92E6-4E0F-9570-5862D5BAA3B2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699" name="Rectangle 1026">
            <a:extLst>
              <a:ext uri="{FF2B5EF4-FFF2-40B4-BE49-F238E27FC236}">
                <a16:creationId xmlns:a16="http://schemas.microsoft.com/office/drawing/2014/main" id="{E5340EB8-1E17-4054-9D77-6036724998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1027">
            <a:extLst>
              <a:ext uri="{FF2B5EF4-FFF2-40B4-BE49-F238E27FC236}">
                <a16:creationId xmlns:a16="http://schemas.microsoft.com/office/drawing/2014/main" id="{E28D5C1C-1D6B-4737-B0BB-D9C2A3693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452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9FCF941A-9D8C-45D2-A809-173D97FF93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C4006528-4F3E-4C23-92B8-3BA027EC1208}" type="slidenum">
              <a:rPr lang="en-US" altLang="en-US" sz="120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1747" name="Rectangle 1026">
            <a:extLst>
              <a:ext uri="{FF2B5EF4-FFF2-40B4-BE49-F238E27FC236}">
                <a16:creationId xmlns:a16="http://schemas.microsoft.com/office/drawing/2014/main" id="{D3DF3327-BF22-4574-9A04-71C99B4DF8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1027">
            <a:extLst>
              <a:ext uri="{FF2B5EF4-FFF2-40B4-BE49-F238E27FC236}">
                <a16:creationId xmlns:a16="http://schemas.microsoft.com/office/drawing/2014/main" id="{C857FB05-5DCD-4508-BF3C-2A018CA8A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039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DF35203-C9E8-46E1-BBAD-78B8D416A7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5099DAF-3575-431E-AC50-3C3BAB400D28}" type="slidenum">
              <a:rPr lang="en-US" altLang="en-US" sz="120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3795" name="Rectangle 1026">
            <a:extLst>
              <a:ext uri="{FF2B5EF4-FFF2-40B4-BE49-F238E27FC236}">
                <a16:creationId xmlns:a16="http://schemas.microsoft.com/office/drawing/2014/main" id="{B72C6DEC-8963-486A-861E-ECB288EA5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>
            <a:extLst>
              <a:ext uri="{FF2B5EF4-FFF2-40B4-BE49-F238E27FC236}">
                <a16:creationId xmlns:a16="http://schemas.microsoft.com/office/drawing/2014/main" id="{CD03D79E-8B34-46C1-8B9F-70D032336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074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6F6C4AF9-4DD5-4D0D-B9D1-11DE648C27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9B33B1A8-61FF-4B64-9CBC-B486528DA91F}" type="slidenum">
              <a:rPr lang="en-US" altLang="en-US" sz="120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6867" name="Rectangle 1026">
            <a:extLst>
              <a:ext uri="{FF2B5EF4-FFF2-40B4-BE49-F238E27FC236}">
                <a16:creationId xmlns:a16="http://schemas.microsoft.com/office/drawing/2014/main" id="{3E2FF905-4460-4EAF-B21E-9A53B75F20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1027">
            <a:extLst>
              <a:ext uri="{FF2B5EF4-FFF2-40B4-BE49-F238E27FC236}">
                <a16:creationId xmlns:a16="http://schemas.microsoft.com/office/drawing/2014/main" id="{069D4C0B-C2A5-41C4-84C9-0664C1520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55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21" y="1152241"/>
            <a:ext cx="6994922" cy="2451159"/>
          </a:xfrm>
        </p:spPr>
        <p:txBody>
          <a:bodyPr anchor="b"/>
          <a:lstStyle>
            <a:lvl1pPr algn="ctr">
              <a:defRPr sz="45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21" y="3697926"/>
            <a:ext cx="6994922" cy="1699839"/>
          </a:xfrm>
        </p:spPr>
        <p:txBody>
          <a:bodyPr/>
          <a:lstStyle>
            <a:lvl1pPr marL="0" indent="0" algn="ctr">
              <a:buNone/>
              <a:defRPr sz="1836"/>
            </a:lvl1pPr>
            <a:lvl2pPr marL="349758" indent="0" algn="ctr">
              <a:buNone/>
              <a:defRPr sz="1530"/>
            </a:lvl2pPr>
            <a:lvl3pPr marL="699516" indent="0" algn="ctr">
              <a:buNone/>
              <a:defRPr sz="1377"/>
            </a:lvl3pPr>
            <a:lvl4pPr marL="1049274" indent="0" algn="ctr">
              <a:buNone/>
              <a:defRPr sz="1224"/>
            </a:lvl4pPr>
            <a:lvl5pPr marL="1399032" indent="0" algn="ctr">
              <a:buNone/>
              <a:defRPr sz="1224"/>
            </a:lvl5pPr>
            <a:lvl6pPr marL="1748790" indent="0" algn="ctr">
              <a:buNone/>
              <a:defRPr sz="1224"/>
            </a:lvl6pPr>
            <a:lvl7pPr marL="2098548" indent="0" algn="ctr">
              <a:buNone/>
              <a:defRPr sz="1224"/>
            </a:lvl7pPr>
            <a:lvl8pPr marL="2448306" indent="0" algn="ctr">
              <a:buNone/>
              <a:defRPr sz="1224"/>
            </a:lvl8pPr>
            <a:lvl9pPr marL="2798064" indent="0" algn="ctr">
              <a:buNone/>
              <a:defRPr sz="122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10E9C-C109-4CAA-B794-6F6B7C07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AD0A9-2AD5-4B5A-A417-C765B7E6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0AF6F-E67A-4A8F-940B-8A04416E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0AE338-3CD4-4B89-A9AA-942B95E8D0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12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700A-6953-4F25-A859-5C4E97F5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8170D-69D0-488D-B60C-7E0CE87A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82B3-6874-4252-B05C-8585B0E1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A1BDAE-4956-47F9-AAA4-6FC048219104}" type="slidenum">
              <a:rPr lang="en-US" altLang="en-US"/>
              <a:pPr>
                <a:defRPr/>
              </a:pPr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04807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4322" y="374845"/>
            <a:ext cx="2011040" cy="5966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1201" y="374845"/>
            <a:ext cx="5916538" cy="59665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6367-E456-458E-AD85-54DC85C6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3ABD-B91C-43B6-9A69-5342E6C6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F1FF9-35B5-43D5-ABA1-D5C57091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A3298D-2412-423E-8647-932740DAE337}" type="slidenum">
              <a:rPr lang="en-US" altLang="en-US"/>
              <a:pPr>
                <a:defRPr/>
              </a:pPr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28416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59834-249E-4A78-BAA5-B2709AEF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1CB9-07E9-4465-BC38-34E0CB60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14FFA-6456-489C-A5FB-590F4CA5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2DC6B5-8896-4F1B-BC8C-55520DEF8E7E}" type="slidenum">
              <a:rPr lang="en-US" altLang="en-US"/>
              <a:pPr>
                <a:defRPr/>
              </a:pPr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6831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43" y="1755253"/>
            <a:ext cx="8044161" cy="2928678"/>
          </a:xfrm>
        </p:spPr>
        <p:txBody>
          <a:bodyPr anchor="b"/>
          <a:lstStyle>
            <a:lvl1pPr>
              <a:defRPr sz="45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343" y="4711637"/>
            <a:ext cx="8044161" cy="1540123"/>
          </a:xfrm>
        </p:spPr>
        <p:txBody>
          <a:bodyPr/>
          <a:lstStyle>
            <a:lvl1pPr marL="0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1pPr>
            <a:lvl2pPr marL="349758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699516" indent="0">
              <a:buNone/>
              <a:defRPr sz="1377">
                <a:solidFill>
                  <a:schemeClr val="tx1">
                    <a:tint val="75000"/>
                  </a:schemeClr>
                </a:solidFill>
              </a:defRPr>
            </a:lvl3pPr>
            <a:lvl4pPr marL="1049274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4pPr>
            <a:lvl5pPr marL="1399032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5pPr>
            <a:lvl6pPr marL="1748790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6pPr>
            <a:lvl7pPr marL="2098548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7pPr>
            <a:lvl8pPr marL="2448306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8pPr>
            <a:lvl9pPr marL="2798064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D27E2-615C-4A05-A5FA-5542ADE9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92F4A-A9A5-4087-B244-F3867CC8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57D5A-B52B-4FB3-8CB1-1803CD42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574416-1196-45E4-A341-69E56679BD17}" type="slidenum">
              <a:rPr lang="en-US" altLang="en-US"/>
              <a:pPr>
                <a:defRPr/>
              </a:pPr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57071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201" y="1874224"/>
            <a:ext cx="3963789" cy="44671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573" y="1874224"/>
            <a:ext cx="3963789" cy="44671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8E85F-1B59-44DC-9332-5E5E4D96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99A2A-FD67-4503-9293-AE9D4B78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863BA-2244-48A9-AF67-FDEAAE35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D98A55-FE8E-4451-99B8-F746242F509D}" type="slidenum">
              <a:rPr lang="en-US" altLang="en-US"/>
              <a:pPr>
                <a:defRPr/>
              </a:pPr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17942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416" y="374845"/>
            <a:ext cx="8044161" cy="1360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416" y="1725916"/>
            <a:ext cx="3945573" cy="845845"/>
          </a:xfrm>
        </p:spPr>
        <p:txBody>
          <a:bodyPr anchor="b"/>
          <a:lstStyle>
            <a:lvl1pPr marL="0" indent="0">
              <a:buNone/>
              <a:defRPr sz="1836" b="1"/>
            </a:lvl1pPr>
            <a:lvl2pPr marL="349758" indent="0">
              <a:buNone/>
              <a:defRPr sz="1530" b="1"/>
            </a:lvl2pPr>
            <a:lvl3pPr marL="699516" indent="0">
              <a:buNone/>
              <a:defRPr sz="1377" b="1"/>
            </a:lvl3pPr>
            <a:lvl4pPr marL="1049274" indent="0">
              <a:buNone/>
              <a:defRPr sz="1224" b="1"/>
            </a:lvl4pPr>
            <a:lvl5pPr marL="1399032" indent="0">
              <a:buNone/>
              <a:defRPr sz="1224" b="1"/>
            </a:lvl5pPr>
            <a:lvl6pPr marL="1748790" indent="0">
              <a:buNone/>
              <a:defRPr sz="1224" b="1"/>
            </a:lvl6pPr>
            <a:lvl7pPr marL="2098548" indent="0">
              <a:buNone/>
              <a:defRPr sz="1224" b="1"/>
            </a:lvl7pPr>
            <a:lvl8pPr marL="2448306" indent="0">
              <a:buNone/>
              <a:defRPr sz="1224" b="1"/>
            </a:lvl8pPr>
            <a:lvl9pPr marL="2798064" indent="0">
              <a:buNone/>
              <a:defRPr sz="12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416" y="2571761"/>
            <a:ext cx="3945573" cy="3782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573" y="1725916"/>
            <a:ext cx="3965004" cy="845845"/>
          </a:xfrm>
        </p:spPr>
        <p:txBody>
          <a:bodyPr anchor="b"/>
          <a:lstStyle>
            <a:lvl1pPr marL="0" indent="0">
              <a:buNone/>
              <a:defRPr sz="1836" b="1"/>
            </a:lvl1pPr>
            <a:lvl2pPr marL="349758" indent="0">
              <a:buNone/>
              <a:defRPr sz="1530" b="1"/>
            </a:lvl2pPr>
            <a:lvl3pPr marL="699516" indent="0">
              <a:buNone/>
              <a:defRPr sz="1377" b="1"/>
            </a:lvl3pPr>
            <a:lvl4pPr marL="1049274" indent="0">
              <a:buNone/>
              <a:defRPr sz="1224" b="1"/>
            </a:lvl4pPr>
            <a:lvl5pPr marL="1399032" indent="0">
              <a:buNone/>
              <a:defRPr sz="1224" b="1"/>
            </a:lvl5pPr>
            <a:lvl6pPr marL="1748790" indent="0">
              <a:buNone/>
              <a:defRPr sz="1224" b="1"/>
            </a:lvl6pPr>
            <a:lvl7pPr marL="2098548" indent="0">
              <a:buNone/>
              <a:defRPr sz="1224" b="1"/>
            </a:lvl7pPr>
            <a:lvl8pPr marL="2448306" indent="0">
              <a:buNone/>
              <a:defRPr sz="1224" b="1"/>
            </a:lvl8pPr>
            <a:lvl9pPr marL="2798064" indent="0">
              <a:buNone/>
              <a:defRPr sz="12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573" y="2571761"/>
            <a:ext cx="3965004" cy="3782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69ED4-6CEF-4424-BC43-C8C3BCCE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F684D-CC05-4274-AF5B-8EA5C0FF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2CEB5-2697-4DAF-BF32-230D2830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B58EC3-5B6F-45B5-AED8-5ED2AD61EA13}" type="slidenum">
              <a:rPr lang="en-US" altLang="en-US"/>
              <a:pPr>
                <a:defRPr/>
              </a:pPr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30246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D25DE-D2B0-43AC-9F0E-D224240B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DCFF8-4CCB-400A-AE00-3408FC0F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7E046-C8BD-4AEC-8F68-86F97546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D34D12-F777-49FC-BD82-FC59BD0903D4}" type="slidenum">
              <a:rPr lang="en-US" altLang="en-US"/>
              <a:pPr>
                <a:defRPr/>
              </a:pPr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56848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F0055-9D9B-4100-B362-74EB1564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595E6-0D52-4468-AE11-F4A54AF5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E49D9-C8ED-40D7-97E0-BB31885F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7CB0D8-83DF-4BF1-83D5-F1DB4EEB67CA}" type="slidenum">
              <a:rPr lang="en-US" altLang="en-US"/>
              <a:pPr>
                <a:defRPr/>
              </a:pPr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52594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416" y="469371"/>
            <a:ext cx="3008059" cy="1642798"/>
          </a:xfrm>
        </p:spPr>
        <p:txBody>
          <a:bodyPr anchor="b"/>
          <a:lstStyle>
            <a:lvl1pPr>
              <a:defRPr sz="244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5004" y="1013711"/>
            <a:ext cx="4721573" cy="5003363"/>
          </a:xfrm>
        </p:spPr>
        <p:txBody>
          <a:bodyPr/>
          <a:lstStyle>
            <a:lvl1pPr>
              <a:defRPr sz="2448"/>
            </a:lvl1pPr>
            <a:lvl2pPr>
              <a:defRPr sz="2142"/>
            </a:lvl2pPr>
            <a:lvl3pPr>
              <a:defRPr sz="1836"/>
            </a:lvl3pPr>
            <a:lvl4pPr>
              <a:defRPr sz="1530"/>
            </a:lvl4pPr>
            <a:lvl5pPr>
              <a:defRPr sz="1530"/>
            </a:lvl5pPr>
            <a:lvl6pPr>
              <a:defRPr sz="1530"/>
            </a:lvl6pPr>
            <a:lvl7pPr>
              <a:defRPr sz="1530"/>
            </a:lvl7pPr>
            <a:lvl8pPr>
              <a:defRPr sz="1530"/>
            </a:lvl8pPr>
            <a:lvl9pPr>
              <a:defRPr sz="15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416" y="2112169"/>
            <a:ext cx="3008059" cy="3913054"/>
          </a:xfrm>
        </p:spPr>
        <p:txBody>
          <a:bodyPr/>
          <a:lstStyle>
            <a:lvl1pPr marL="0" indent="0">
              <a:buNone/>
              <a:defRPr sz="1224"/>
            </a:lvl1pPr>
            <a:lvl2pPr marL="349758" indent="0">
              <a:buNone/>
              <a:defRPr sz="1071"/>
            </a:lvl2pPr>
            <a:lvl3pPr marL="699516" indent="0">
              <a:buNone/>
              <a:defRPr sz="918"/>
            </a:lvl3pPr>
            <a:lvl4pPr marL="1049274" indent="0">
              <a:buNone/>
              <a:defRPr sz="765"/>
            </a:lvl4pPr>
            <a:lvl5pPr marL="1399032" indent="0">
              <a:buNone/>
              <a:defRPr sz="765"/>
            </a:lvl5pPr>
            <a:lvl6pPr marL="1748790" indent="0">
              <a:buNone/>
              <a:defRPr sz="765"/>
            </a:lvl6pPr>
            <a:lvl7pPr marL="2098548" indent="0">
              <a:buNone/>
              <a:defRPr sz="765"/>
            </a:lvl7pPr>
            <a:lvl8pPr marL="2448306" indent="0">
              <a:buNone/>
              <a:defRPr sz="765"/>
            </a:lvl8pPr>
            <a:lvl9pPr marL="2798064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53D61-5EE5-4C7F-9FF3-EE7AD5EE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21689-18AE-449C-8D3D-9F948B33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D67E0-F6D3-4B75-838E-9C845ED7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3F480C-B7DE-425C-8DBC-DD95ACFCFEF0}" type="slidenum">
              <a:rPr lang="en-US" altLang="en-US"/>
              <a:pPr>
                <a:defRPr/>
              </a:pPr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45799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416" y="469371"/>
            <a:ext cx="3008059" cy="1642798"/>
          </a:xfrm>
        </p:spPr>
        <p:txBody>
          <a:bodyPr anchor="b"/>
          <a:lstStyle>
            <a:lvl1pPr>
              <a:defRPr sz="244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65004" y="1013711"/>
            <a:ext cx="4721573" cy="5003363"/>
          </a:xfrm>
        </p:spPr>
        <p:txBody>
          <a:bodyPr rtlCol="0">
            <a:normAutofit/>
          </a:bodyPr>
          <a:lstStyle>
            <a:lvl1pPr marL="0" indent="0">
              <a:buNone/>
              <a:defRPr sz="2448"/>
            </a:lvl1pPr>
            <a:lvl2pPr marL="349758" indent="0">
              <a:buNone/>
              <a:defRPr sz="2142"/>
            </a:lvl2pPr>
            <a:lvl3pPr marL="699516" indent="0">
              <a:buNone/>
              <a:defRPr sz="1836"/>
            </a:lvl3pPr>
            <a:lvl4pPr marL="1049274" indent="0">
              <a:buNone/>
              <a:defRPr sz="1530"/>
            </a:lvl4pPr>
            <a:lvl5pPr marL="1399032" indent="0">
              <a:buNone/>
              <a:defRPr sz="1530"/>
            </a:lvl5pPr>
            <a:lvl6pPr marL="1748790" indent="0">
              <a:buNone/>
              <a:defRPr sz="1530"/>
            </a:lvl6pPr>
            <a:lvl7pPr marL="2098548" indent="0">
              <a:buNone/>
              <a:defRPr sz="1530"/>
            </a:lvl7pPr>
            <a:lvl8pPr marL="2448306" indent="0">
              <a:buNone/>
              <a:defRPr sz="1530"/>
            </a:lvl8pPr>
            <a:lvl9pPr marL="2798064" indent="0">
              <a:buNone/>
              <a:defRPr sz="153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416" y="2112169"/>
            <a:ext cx="3008059" cy="3913054"/>
          </a:xfrm>
        </p:spPr>
        <p:txBody>
          <a:bodyPr/>
          <a:lstStyle>
            <a:lvl1pPr marL="0" indent="0">
              <a:buNone/>
              <a:defRPr sz="1224"/>
            </a:lvl1pPr>
            <a:lvl2pPr marL="349758" indent="0">
              <a:buNone/>
              <a:defRPr sz="1071"/>
            </a:lvl2pPr>
            <a:lvl3pPr marL="699516" indent="0">
              <a:buNone/>
              <a:defRPr sz="918"/>
            </a:lvl3pPr>
            <a:lvl4pPr marL="1049274" indent="0">
              <a:buNone/>
              <a:defRPr sz="765"/>
            </a:lvl4pPr>
            <a:lvl5pPr marL="1399032" indent="0">
              <a:buNone/>
              <a:defRPr sz="765"/>
            </a:lvl5pPr>
            <a:lvl6pPr marL="1748790" indent="0">
              <a:buNone/>
              <a:defRPr sz="765"/>
            </a:lvl6pPr>
            <a:lvl7pPr marL="2098548" indent="0">
              <a:buNone/>
              <a:defRPr sz="765"/>
            </a:lvl7pPr>
            <a:lvl8pPr marL="2448306" indent="0">
              <a:buNone/>
              <a:defRPr sz="765"/>
            </a:lvl8pPr>
            <a:lvl9pPr marL="2798064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6817-390E-4CEE-A77D-7EAF4207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13266-4D5F-4C72-8B08-8617F5DA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0762F-0CA2-4DC0-A840-C18E1BE5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A61B05-3E43-485B-B437-0B4080099A75}" type="slidenum">
              <a:rPr lang="en-US" altLang="en-US"/>
              <a:pPr>
                <a:defRPr/>
              </a:pPr>
              <a:t>‹#›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3171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7E0344E-8B1C-4C2D-9AD7-FE1FE2691E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41350" y="374650"/>
            <a:ext cx="8043863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BB3CD18-F55A-41E3-B868-70ED843142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41350" y="1874838"/>
            <a:ext cx="804386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434EC-9FBF-40CA-A704-5AA7CEE0D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1350" y="6526213"/>
            <a:ext cx="2098675" cy="374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8B939-3B40-4CBA-AB4E-154AAFFC4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89275" y="6526213"/>
            <a:ext cx="3148013" cy="374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E233F-C0B4-4B5A-ABDA-962C006C0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86538" y="6526213"/>
            <a:ext cx="2098675" cy="374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3849D52-BC76-4D5E-918B-5AC7CAE070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hdr="0" ftr="0" dt="0"/>
  <p:txStyles>
    <p:titleStyle>
      <a:lvl1pPr algn="l" defTabSz="698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98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98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98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98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985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985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985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985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4625" indent="-174625" algn="l" defTabSz="698500" rtl="0" eaLnBrk="0" fontAlgn="base" hangingPunct="0">
        <a:lnSpc>
          <a:spcPct val="90000"/>
        </a:lnSpc>
        <a:spcBef>
          <a:spcPts val="763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3875" indent="-174625" algn="l" defTabSz="698500" rtl="0" eaLnBrk="0" fontAlgn="base" hangingPunct="0">
        <a:lnSpc>
          <a:spcPct val="90000"/>
        </a:lnSpc>
        <a:spcBef>
          <a:spcPts val="388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73125" indent="-174625" algn="l" defTabSz="698500" rtl="0" eaLnBrk="0" fontAlgn="base" hangingPunct="0">
        <a:lnSpc>
          <a:spcPct val="90000"/>
        </a:lnSpc>
        <a:spcBef>
          <a:spcPts val="388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963" indent="-174625" algn="l" defTabSz="698500" rtl="0" eaLnBrk="0" fontAlgn="base" hangingPunct="0">
        <a:lnSpc>
          <a:spcPct val="90000"/>
        </a:lnSpc>
        <a:spcBef>
          <a:spcPts val="388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73213" indent="-174625" algn="l" defTabSz="698500" rtl="0" eaLnBrk="0" fontAlgn="base" hangingPunct="0">
        <a:lnSpc>
          <a:spcPct val="90000"/>
        </a:lnSpc>
        <a:spcBef>
          <a:spcPts val="388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923669" indent="-174879" algn="l" defTabSz="699516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77" kern="1200">
          <a:solidFill>
            <a:schemeClr val="tx1"/>
          </a:solidFill>
          <a:latin typeface="+mn-lt"/>
          <a:ea typeface="+mn-ea"/>
          <a:cs typeface="+mn-cs"/>
        </a:defRPr>
      </a:lvl6pPr>
      <a:lvl7pPr marL="2273427" indent="-174879" algn="l" defTabSz="699516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77" kern="1200">
          <a:solidFill>
            <a:schemeClr val="tx1"/>
          </a:solidFill>
          <a:latin typeface="+mn-lt"/>
          <a:ea typeface="+mn-ea"/>
          <a:cs typeface="+mn-cs"/>
        </a:defRPr>
      </a:lvl7pPr>
      <a:lvl8pPr marL="2623185" indent="-174879" algn="l" defTabSz="699516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77" kern="1200">
          <a:solidFill>
            <a:schemeClr val="tx1"/>
          </a:solidFill>
          <a:latin typeface="+mn-lt"/>
          <a:ea typeface="+mn-ea"/>
          <a:cs typeface="+mn-cs"/>
        </a:defRPr>
      </a:lvl8pPr>
      <a:lvl9pPr marL="2972943" indent="-174879" algn="l" defTabSz="699516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516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1pPr>
      <a:lvl2pPr marL="349758" algn="l" defTabSz="699516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2pPr>
      <a:lvl3pPr marL="699516" algn="l" defTabSz="699516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3pPr>
      <a:lvl4pPr marL="1049274" algn="l" defTabSz="699516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4pPr>
      <a:lvl5pPr marL="1399032" algn="l" defTabSz="699516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5pPr>
      <a:lvl6pPr marL="1748790" algn="l" defTabSz="699516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6pPr>
      <a:lvl7pPr marL="2098548" algn="l" defTabSz="699516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7pPr>
      <a:lvl8pPr marL="2448306" algn="l" defTabSz="699516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algn="l" defTabSz="699516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9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5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Zgf9q" TargetMode="External"/><Relationship Id="rId2" Type="http://schemas.openxmlformats.org/officeDocument/2006/relationships/hyperlink" Target="http://www.informationweek.com/news/security/attacks/23160169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efcon.org/" TargetMode="External"/><Relationship Id="rId5" Type="http://schemas.openxmlformats.org/officeDocument/2006/relationships/hyperlink" Target="http://www.sans.org/newsletters/newsbites/newsbites.php?vol=5&amp;issue=42" TargetMode="External"/><Relationship Id="rId4" Type="http://schemas.openxmlformats.org/officeDocument/2006/relationships/hyperlink" Target="http://www.cert.org/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84C43E7-59A1-45FC-B580-F28DA8964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313" y="1004888"/>
            <a:ext cx="8159750" cy="2270125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Ethics in Information Technology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1A8CCF0-4ABA-47D8-8B5E-1CDFAE7BD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313" y="4129088"/>
            <a:ext cx="8237537" cy="1485900"/>
          </a:xfrm>
        </p:spPr>
        <p:txBody>
          <a:bodyPr/>
          <a:lstStyle/>
          <a:p>
            <a:pPr eaLnBrk="1" hangingPunct="1"/>
            <a:r>
              <a:rPr lang="en-US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</a:t>
            </a:r>
          </a:p>
          <a:p>
            <a:pPr eaLnBrk="1" hangingPunct="1"/>
            <a:r>
              <a:rPr lang="en-US" altLang="en-US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and Internet Crime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T Myanmar | Moving Myanmar Forward">
            <a:extLst>
              <a:ext uri="{FF2B5EF4-FFF2-40B4-BE49-F238E27FC236}">
                <a16:creationId xmlns:a16="http://schemas.microsoft.com/office/drawing/2014/main" id="{0C4B9D59-165E-CE6D-ECB9-D217FE950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8" y="2301081"/>
            <a:ext cx="2436813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Different devices in Ubiquitous Computing In Mobile Ubiquitous ...">
            <a:extLst>
              <a:ext uri="{FF2B5EF4-FFF2-40B4-BE49-F238E27FC236}">
                <a16:creationId xmlns:a16="http://schemas.microsoft.com/office/drawing/2014/main" id="{01102121-C2C3-06C5-7852-3EADAC56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63" y="4408059"/>
            <a:ext cx="25146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2">
            <a:extLst>
              <a:ext uri="{FF2B5EF4-FFF2-40B4-BE49-F238E27FC236}">
                <a16:creationId xmlns:a16="http://schemas.microsoft.com/office/drawing/2014/main" id="{E3D30B0D-9F9B-42C2-8A0D-0634A8E1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287338"/>
            <a:ext cx="8237537" cy="1174750"/>
          </a:xfrm>
        </p:spPr>
        <p:txBody>
          <a:bodyPr/>
          <a:lstStyle/>
          <a:p>
            <a:pPr algn="ctr"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Computer Incidents Are So Prevalent (cont’d)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E258C81-153E-472F-8A0A-7147DBCC6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9" y="1373188"/>
            <a:ext cx="7466012" cy="5153025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(3) Expanding/changing systems equal new risks</a:t>
            </a:r>
          </a:p>
          <a:p>
            <a:pPr marL="704850" lvl="1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era: </a:t>
            </a:r>
          </a:p>
          <a:p>
            <a:pPr marL="1079500" lvl="1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computers connect to networks with millions of other computers </a:t>
            </a:r>
          </a:p>
          <a:p>
            <a:pPr marL="1079500" lvl="1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capable of sharing information</a:t>
            </a:r>
          </a:p>
          <a:p>
            <a:pPr marL="704850" lvl="1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Ubiquitous and necessary tool for organizations to achieve goals</a:t>
            </a:r>
          </a:p>
          <a:p>
            <a:pPr marL="1079500" lvl="1" indent="-360363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up with the pace of technological change</a:t>
            </a:r>
          </a:p>
          <a:p>
            <a:pPr marL="1079500" lvl="1" indent="-360363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an ongoing assessment of new security risks</a:t>
            </a:r>
          </a:p>
          <a:p>
            <a:pPr marL="1079500" lvl="1" indent="-360363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approaches for dealing with them</a:t>
            </a:r>
          </a:p>
          <a:p>
            <a:pPr marL="349250" lvl="1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10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7807F2B-9583-4E1C-A6FD-B7A1863D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15081"/>
            <a:ext cx="8237537" cy="117475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Computer Incidents Are So Prevalent (cont’d)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A6C134B-D75B-4151-919C-B735A01E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34" y="1158081"/>
            <a:ext cx="8801893" cy="5438776"/>
          </a:xfrm>
        </p:spPr>
        <p:txBody>
          <a:bodyPr/>
          <a:lstStyle/>
          <a:p>
            <a:pPr marL="361950" indent="-36195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Increased reliance on commercial software with known vulnerabilities</a:t>
            </a:r>
          </a:p>
          <a:p>
            <a:pPr marL="719138" lvl="1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on information system  that  takes advantage of system vulnerability</a:t>
            </a:r>
          </a:p>
          <a:p>
            <a:pPr marL="1349375" lvl="2" indent="-360363" algn="just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poor system design or implementation</a:t>
            </a:r>
          </a:p>
          <a:p>
            <a:pPr marL="1349375" lvl="2" indent="-360363" algn="just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 to eliminate the problem</a:t>
            </a:r>
          </a:p>
          <a:p>
            <a:pPr marL="1349375" lvl="2" indent="-360363" algn="just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are responsible for obtaining and installing</a:t>
            </a:r>
          </a:p>
          <a:p>
            <a:pPr marL="1349375" lvl="2" indent="-360363" algn="just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 expose users to security breaches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11</a:t>
            </a:fld>
            <a:endParaRPr lang="en-US" altLang="en-US" sz="2000"/>
          </a:p>
        </p:txBody>
      </p:sp>
      <p:pic>
        <p:nvPicPr>
          <p:cNvPr id="3" name="Picture 2" descr="exploit - Definition - Trend Micro USA">
            <a:extLst>
              <a:ext uri="{FF2B5EF4-FFF2-40B4-BE49-F238E27FC236}">
                <a16:creationId xmlns:a16="http://schemas.microsoft.com/office/drawing/2014/main" id="{3C682B3B-769A-49D6-FD82-CCB77E291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106" y="4815681"/>
            <a:ext cx="3886200" cy="216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E541617-565B-474F-AD41-A16AB762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287338"/>
            <a:ext cx="8237537" cy="1174750"/>
          </a:xfrm>
        </p:spPr>
        <p:txBody>
          <a:bodyPr/>
          <a:lstStyle/>
          <a:p>
            <a:pPr algn="ctr"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Computer Incidents Are So Prevalent (cont’d)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A3168C8-F30A-4BD4-949F-AE5ED6C713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9881" y="1797050"/>
            <a:ext cx="8462169" cy="202723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Zero-day attack </a:t>
            </a:r>
          </a:p>
          <a:p>
            <a:pPr marL="808037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place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security community or a software developer knows about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has been able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repair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12</a:t>
            </a:fld>
            <a:endParaRPr lang="en-US" altLang="en-US" sz="2000"/>
          </a:p>
        </p:txBody>
      </p:sp>
      <p:pic>
        <p:nvPicPr>
          <p:cNvPr id="2" name="Picture 1" descr="What is a Zero-Day Exploit | Protecting Against 0day ...">
            <a:extLst>
              <a:ext uri="{FF2B5EF4-FFF2-40B4-BE49-F238E27FC236}">
                <a16:creationId xmlns:a16="http://schemas.microsoft.com/office/drawing/2014/main" id="{073D6903-00EE-494F-3519-9EE724A66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681" y="3986121"/>
            <a:ext cx="436403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3356C1-469F-9CC3-2E7F-64462B022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56" y="3987917"/>
            <a:ext cx="3476625" cy="198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71929F8-A62A-444C-83DB-37E24454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28575"/>
            <a:ext cx="8237537" cy="1173163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Exploits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9C391E2-452A-47E7-B411-FCA238E4AC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3088" y="1174750"/>
            <a:ext cx="8237537" cy="4692650"/>
          </a:xfrm>
        </p:spPr>
        <p:txBody>
          <a:bodyPr rtlCol="0">
            <a:normAutofit/>
          </a:bodyPr>
          <a:lstStyle/>
          <a:p>
            <a:pPr marL="174879" indent="-174879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Computers as well as smartphones can be target</a:t>
            </a:r>
          </a:p>
          <a:p>
            <a:pPr marL="174879" indent="-174879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Types of attacks</a:t>
            </a:r>
          </a:p>
          <a:p>
            <a:pPr marL="1166754" lvl="1" indent="-457200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</a:t>
            </a:r>
          </a:p>
          <a:p>
            <a:pPr marL="1166754" lvl="1" indent="-457200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Worm</a:t>
            </a:r>
          </a:p>
          <a:p>
            <a:pPr marL="1166754" lvl="1" indent="-457200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Trojan horse</a:t>
            </a:r>
          </a:p>
          <a:p>
            <a:pPr marL="1166754" lvl="1" indent="-457200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</a:t>
            </a:r>
          </a:p>
          <a:p>
            <a:pPr marL="1166754" lvl="1" indent="-457200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denial of service</a:t>
            </a:r>
          </a:p>
          <a:p>
            <a:pPr marL="1166754" lvl="1" indent="-457200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</a:t>
            </a:r>
          </a:p>
          <a:p>
            <a:pPr marL="1166754" lvl="1" indent="-457200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(spear-phishing, smishing, and vishing)</a:t>
            </a:r>
          </a:p>
          <a:p>
            <a:pPr marL="467624" lvl="1" indent="0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718" indent="-350718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13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34BDBC72-EC7E-48D8-BFBE-54C32CA8F50A}"/>
              </a:ext>
            </a:extLst>
          </p:cNvPr>
          <p:cNvSpPr/>
          <p:nvPr/>
        </p:nvSpPr>
        <p:spPr>
          <a:xfrm>
            <a:off x="311150" y="1538288"/>
            <a:ext cx="8712000" cy="4716000"/>
          </a:xfrm>
          <a:custGeom>
            <a:avLst/>
            <a:gdLst>
              <a:gd name="connsiteX0" fmla="*/ 0 w 8572500"/>
              <a:gd name="connsiteY0" fmla="*/ 0 h 1286775"/>
              <a:gd name="connsiteX1" fmla="*/ 8572500 w 8572500"/>
              <a:gd name="connsiteY1" fmla="*/ 0 h 1286775"/>
              <a:gd name="connsiteX2" fmla="*/ 8572500 w 8572500"/>
              <a:gd name="connsiteY2" fmla="*/ 1286775 h 1286775"/>
              <a:gd name="connsiteX3" fmla="*/ 0 w 8572500"/>
              <a:gd name="connsiteY3" fmla="*/ 1286775 h 1286775"/>
              <a:gd name="connsiteX4" fmla="*/ 0 w 8572500"/>
              <a:gd name="connsiteY4" fmla="*/ 0 h 128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286775">
                <a:moveTo>
                  <a:pt x="0" y="0"/>
                </a:moveTo>
                <a:lnTo>
                  <a:pt x="8572500" y="0"/>
                </a:lnTo>
                <a:lnTo>
                  <a:pt x="8572500" y="1286775"/>
                </a:lnTo>
                <a:lnTo>
                  <a:pt x="0" y="12867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24000" tIns="404755" rIns="680490" bIns="138209" spcCol="1299"/>
          <a:lstStyle/>
          <a:p>
            <a:pPr marL="342900" lvl="1" indent="-342900" algn="just" defTabSz="863806" eaLnBrk="1" hangingPunct="1">
              <a:spcBef>
                <a:spcPts val="614"/>
              </a:spcBef>
              <a:spcAft>
                <a:spcPts val="614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Piece of programming code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disguised as something else,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causes a computer to behave in an unexpected and undesirable manner.</a:t>
            </a:r>
          </a:p>
          <a:p>
            <a:pPr marL="620713" lvl="1" indent="-344488" algn="just" defTabSz="863806" eaLnBrk="1" hangingPunct="1">
              <a:spcBef>
                <a:spcPts val="614"/>
              </a:spcBef>
              <a:spcAft>
                <a:spcPts val="614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Attached to 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marL="620713" lvl="1" indent="-344488" algn="just" defTabSz="863806" eaLnBrk="1" hangingPunct="1">
              <a:spcBef>
                <a:spcPts val="614"/>
              </a:spcBef>
              <a:spcAft>
                <a:spcPts val="614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a “payload”</a:t>
            </a:r>
          </a:p>
          <a:p>
            <a:pPr marL="620713" lvl="1" indent="-344488" algn="just" defTabSz="863806" eaLnBrk="1" hangingPunct="1">
              <a:spcBef>
                <a:spcPts val="614"/>
              </a:spcBef>
              <a:spcAft>
                <a:spcPts val="614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 to other machines when a computer user opens</a:t>
            </a:r>
          </a:p>
          <a:p>
            <a:pPr marL="1079500" lvl="1" indent="-344488" algn="just" defTabSz="863806" eaLnBrk="1" hangingPunct="1">
              <a:spcBef>
                <a:spcPts val="614"/>
              </a:spcBef>
              <a:spcAft>
                <a:spcPts val="614"/>
              </a:spcAft>
              <a:buFont typeface="Times New Roman" panose="02020603050405020304" pitchFamily="18" charset="0"/>
              <a:buChar char="⁃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Infected email attachment</a:t>
            </a:r>
          </a:p>
          <a:p>
            <a:pPr marL="1079500" lvl="1" indent="-344488" algn="just" defTabSz="863806" eaLnBrk="1" hangingPunct="1">
              <a:spcBef>
                <a:spcPts val="614"/>
              </a:spcBef>
              <a:spcAft>
                <a:spcPts val="614"/>
              </a:spcAft>
              <a:buFont typeface="Times New Roman" panose="02020603050405020304" pitchFamily="18" charset="0"/>
              <a:buChar char="⁃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Downloads an infected program</a:t>
            </a:r>
          </a:p>
          <a:p>
            <a:pPr marL="1079500" lvl="1" indent="-344488" algn="just" defTabSz="863806" eaLnBrk="1" hangingPunct="1">
              <a:spcBef>
                <a:spcPts val="614"/>
              </a:spcBef>
              <a:spcAft>
                <a:spcPts val="614"/>
              </a:spcAft>
              <a:buFont typeface="Times New Roman" panose="02020603050405020304" pitchFamily="18" charset="0"/>
              <a:buChar char="⁃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Visits infected Web sites</a:t>
            </a:r>
          </a:p>
          <a:p>
            <a:pPr marL="0" lvl="1" indent="0" algn="just" defTabSz="863806" eaLnBrk="1" hangingPunct="1">
              <a:spcBef>
                <a:spcPts val="614"/>
              </a:spcBef>
              <a:spcAft>
                <a:spcPts val="614"/>
              </a:spcAft>
              <a:defRPr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489A5CA-7AF3-4E1A-8B76-D86CAD7C708C}"/>
              </a:ext>
            </a:extLst>
          </p:cNvPr>
          <p:cNvSpPr/>
          <p:nvPr/>
        </p:nvSpPr>
        <p:spPr>
          <a:xfrm>
            <a:off x="747713" y="1250950"/>
            <a:ext cx="6121400" cy="576263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defTabSz="863806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</a:t>
            </a:r>
          </a:p>
        </p:txBody>
      </p:sp>
      <p:sp>
        <p:nvSpPr>
          <p:cNvPr id="39940" name="Title 1">
            <a:extLst>
              <a:ext uri="{FF2B5EF4-FFF2-40B4-BE49-F238E27FC236}">
                <a16:creationId xmlns:a16="http://schemas.microsoft.com/office/drawing/2014/main" id="{301CD6A7-B999-472D-97F1-599ED6E8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0"/>
            <a:ext cx="8237537" cy="1173163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Exploits (cont’d)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14</a:t>
            </a:fld>
            <a:endParaRPr lang="en-US" altLang="en-US" sz="2000"/>
          </a:p>
        </p:txBody>
      </p:sp>
      <p:pic>
        <p:nvPicPr>
          <p:cNvPr id="3" name="Picture 2" descr="Computer virus explained: How they spread and 5 signs of infection ...">
            <a:extLst>
              <a:ext uri="{FF2B5EF4-FFF2-40B4-BE49-F238E27FC236}">
                <a16:creationId xmlns:a16="http://schemas.microsoft.com/office/drawing/2014/main" id="{0797AA1A-508C-5F8A-0D42-04B203C1A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881" y="2712233"/>
            <a:ext cx="2286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7BBA805-C830-4D39-8C28-185ACB09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0"/>
            <a:ext cx="8237537" cy="1173163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Exploits (cont’d)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DB974D6-DCD5-4BE0-AE37-5BA149E8BEBF}"/>
              </a:ext>
            </a:extLst>
          </p:cNvPr>
          <p:cNvSpPr/>
          <p:nvPr/>
        </p:nvSpPr>
        <p:spPr>
          <a:xfrm>
            <a:off x="311150" y="1227137"/>
            <a:ext cx="8712000" cy="5299075"/>
          </a:xfrm>
          <a:custGeom>
            <a:avLst/>
            <a:gdLst>
              <a:gd name="connsiteX0" fmla="*/ 0 w 8572500"/>
              <a:gd name="connsiteY0" fmla="*/ 0 h 1047375"/>
              <a:gd name="connsiteX1" fmla="*/ 8572500 w 8572500"/>
              <a:gd name="connsiteY1" fmla="*/ 0 h 1047375"/>
              <a:gd name="connsiteX2" fmla="*/ 8572500 w 8572500"/>
              <a:gd name="connsiteY2" fmla="*/ 1047375 h 1047375"/>
              <a:gd name="connsiteX3" fmla="*/ 0 w 8572500"/>
              <a:gd name="connsiteY3" fmla="*/ 1047375 h 1047375"/>
              <a:gd name="connsiteX4" fmla="*/ 0 w 8572500"/>
              <a:gd name="connsiteY4" fmla="*/ 0 h 104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47375">
                <a:moveTo>
                  <a:pt x="0" y="0"/>
                </a:moveTo>
                <a:lnTo>
                  <a:pt x="8572500" y="0"/>
                </a:lnTo>
                <a:lnTo>
                  <a:pt x="8572500" y="1047375"/>
                </a:lnTo>
                <a:lnTo>
                  <a:pt x="0" y="10473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680490" tIns="404755" rIns="680490" bIns="138209" spcCol="1299"/>
          <a:lstStyle/>
          <a:p>
            <a:pPr marL="342900" lvl="1" indent="-342900" algn="just" defTabSz="863806" eaLnBrk="1" hangingPunct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Worms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Harmful program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resides in the active memory of the computer </a:t>
            </a:r>
          </a:p>
          <a:p>
            <a:pPr marL="719138" lvl="1" indent="-342900" algn="just" defTabSz="863806" eaLnBrk="1" hangingPunct="1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duplicates itself</a:t>
            </a:r>
          </a:p>
          <a:p>
            <a:pPr marL="342900" lvl="1" indent="-342900" algn="just" defTabSz="863806" eaLnBrk="1" hangingPunct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propagate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without human intervention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often sending copies of themselves to other computers by email. 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C1AB995-ECA5-4CE8-A79D-65E6D8003561}"/>
              </a:ext>
            </a:extLst>
          </p:cNvPr>
          <p:cNvSpPr/>
          <p:nvPr/>
        </p:nvSpPr>
        <p:spPr>
          <a:xfrm>
            <a:off x="747713" y="938213"/>
            <a:ext cx="6121400" cy="577850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defTabSz="863806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15</a:t>
            </a:fld>
            <a:endParaRPr lang="en-US" altLang="en-US" sz="2000"/>
          </a:p>
        </p:txBody>
      </p:sp>
      <p:pic>
        <p:nvPicPr>
          <p:cNvPr id="3" name="Picture 2" descr="What is a computer worm and how does it spread? | Emsisoft ...">
            <a:extLst>
              <a:ext uri="{FF2B5EF4-FFF2-40B4-BE49-F238E27FC236}">
                <a16:creationId xmlns:a16="http://schemas.microsoft.com/office/drawing/2014/main" id="{6532B7BD-92C3-8651-77F1-56BB7FC2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81" y="4432170"/>
            <a:ext cx="3352800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1854C76D-AF85-4C17-89B4-879739D3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0"/>
            <a:ext cx="8237537" cy="1173163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Exploits (cont’d)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304D535-A8D7-4243-96A3-9E74719AFE73}"/>
              </a:ext>
            </a:extLst>
          </p:cNvPr>
          <p:cNvSpPr/>
          <p:nvPr/>
        </p:nvSpPr>
        <p:spPr>
          <a:xfrm>
            <a:off x="311150" y="1227138"/>
            <a:ext cx="8743950" cy="5735637"/>
          </a:xfrm>
          <a:custGeom>
            <a:avLst/>
            <a:gdLst>
              <a:gd name="connsiteX0" fmla="*/ 0 w 8572500"/>
              <a:gd name="connsiteY0" fmla="*/ 0 h 1047375"/>
              <a:gd name="connsiteX1" fmla="*/ 8572500 w 8572500"/>
              <a:gd name="connsiteY1" fmla="*/ 0 h 1047375"/>
              <a:gd name="connsiteX2" fmla="*/ 8572500 w 8572500"/>
              <a:gd name="connsiteY2" fmla="*/ 1047375 h 1047375"/>
              <a:gd name="connsiteX3" fmla="*/ 0 w 8572500"/>
              <a:gd name="connsiteY3" fmla="*/ 1047375 h 1047375"/>
              <a:gd name="connsiteX4" fmla="*/ 0 w 8572500"/>
              <a:gd name="connsiteY4" fmla="*/ 0 h 104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47375">
                <a:moveTo>
                  <a:pt x="0" y="0"/>
                </a:moveTo>
                <a:lnTo>
                  <a:pt x="8572500" y="0"/>
                </a:lnTo>
                <a:lnTo>
                  <a:pt x="8572500" y="1047375"/>
                </a:lnTo>
                <a:lnTo>
                  <a:pt x="0" y="10473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680490" tIns="404755" rIns="680490" bIns="138209" spcCol="1299"/>
          <a:lstStyle/>
          <a:p>
            <a:pPr marL="342900" lvl="1" indent="-342900" algn="just" defTabSz="863806" eaLnBrk="1" hangingPunct="1">
              <a:spcBef>
                <a:spcPts val="614"/>
              </a:spcBef>
              <a:spcAft>
                <a:spcPts val="614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impact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worm attack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050" lvl="1" indent="-342900" algn="just" defTabSz="863806" eaLnBrk="1" hangingPunct="1">
              <a:spcBef>
                <a:spcPts val="614"/>
              </a:spcBef>
              <a:spcAft>
                <a:spcPts val="614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 data and programs</a:t>
            </a:r>
          </a:p>
          <a:p>
            <a:pPr marL="908050" lvl="2" indent="-342900" algn="just" defTabSz="863806" eaLnBrk="1" hangingPunct="1">
              <a:spcBef>
                <a:spcPts val="614"/>
              </a:spcBef>
              <a:spcAft>
                <a:spcPts val="614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 productivity</a:t>
            </a:r>
          </a:p>
          <a:p>
            <a:pPr marL="908050" lvl="2" indent="-342900" algn="just" defTabSz="863806" eaLnBrk="1" hangingPunct="1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effort for IT workers</a:t>
            </a:r>
          </a:p>
          <a:p>
            <a:pPr marL="342900" lvl="2" indent="-342900" algn="just" defTabSz="863806" eaLnBrk="1" hangingPunct="1">
              <a:spcBef>
                <a:spcPts val="614"/>
              </a:spcBef>
              <a:spcAft>
                <a:spcPts val="614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to repair the damage done by each of the Code Red,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SirCam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Melissa worms was estimated to exceed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 billion,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that of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Conficker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Storm,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ILOVEYOU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worms totaling well over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$5 billion.  </a:t>
            </a:r>
          </a:p>
          <a:p>
            <a:pPr marL="0" lvl="1" indent="0" algn="just" defTabSz="863806" eaLnBrk="1" hangingPunct="1">
              <a:spcBef>
                <a:spcPts val="614"/>
              </a:spcBef>
              <a:spcAft>
                <a:spcPts val="614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DD86A11-5863-4658-A286-B7641AEED9DB}"/>
              </a:ext>
            </a:extLst>
          </p:cNvPr>
          <p:cNvSpPr/>
          <p:nvPr/>
        </p:nvSpPr>
        <p:spPr>
          <a:xfrm>
            <a:off x="747713" y="938213"/>
            <a:ext cx="6121400" cy="577850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defTabSz="863806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16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E904A548-BF1C-4184-BEF3-68FBA015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0"/>
            <a:ext cx="8237537" cy="1173163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Exploits (cont’d)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32D7D75-5973-4F39-9538-6ECA5311CA7E}"/>
              </a:ext>
            </a:extLst>
          </p:cNvPr>
          <p:cNvSpPr/>
          <p:nvPr/>
        </p:nvSpPr>
        <p:spPr>
          <a:xfrm>
            <a:off x="311150" y="1384299"/>
            <a:ext cx="8604000" cy="5516563"/>
          </a:xfrm>
          <a:custGeom>
            <a:avLst/>
            <a:gdLst>
              <a:gd name="connsiteX0" fmla="*/ 0 w 8572500"/>
              <a:gd name="connsiteY0" fmla="*/ 0 h 1047375"/>
              <a:gd name="connsiteX1" fmla="*/ 8572500 w 8572500"/>
              <a:gd name="connsiteY1" fmla="*/ 0 h 1047375"/>
              <a:gd name="connsiteX2" fmla="*/ 8572500 w 8572500"/>
              <a:gd name="connsiteY2" fmla="*/ 1047375 h 1047375"/>
              <a:gd name="connsiteX3" fmla="*/ 0 w 8572500"/>
              <a:gd name="connsiteY3" fmla="*/ 1047375 h 1047375"/>
              <a:gd name="connsiteX4" fmla="*/ 0 w 8572500"/>
              <a:gd name="connsiteY4" fmla="*/ 0 h 104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47375">
                <a:moveTo>
                  <a:pt x="0" y="0"/>
                </a:moveTo>
                <a:lnTo>
                  <a:pt x="8572500" y="0"/>
                </a:lnTo>
                <a:lnTo>
                  <a:pt x="8572500" y="1047375"/>
                </a:lnTo>
                <a:lnTo>
                  <a:pt x="0" y="10473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32000" tIns="404755" rIns="540000" bIns="138209" spcCol="1299"/>
          <a:lstStyle/>
          <a:p>
            <a:pPr marL="342900" lvl="1" indent="-342900" algn="just" defTabSz="863806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Trojan Horse: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in which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malicious code is hidden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a seemingly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harmless program</a:t>
            </a:r>
          </a:p>
          <a:p>
            <a:pPr marL="803275" lvl="1" indent="-342900" algn="just" defTabSz="863806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are tricked into installing them</a:t>
            </a:r>
          </a:p>
          <a:p>
            <a:pPr marL="803275" lvl="1" indent="-342900" algn="just" defTabSz="863806" eaLnBrk="1" hangingPunct="1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Delivered via email attachment, downloaded from a Web site, or contracted via a removable media device</a:t>
            </a:r>
          </a:p>
          <a:p>
            <a:pPr marL="342900" lvl="1" indent="-342900" algn="just" defTabSz="863806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bomb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Executes when it is triggered by a specific event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D64B8A0-2B35-455F-B7A3-DD753F24DA40}"/>
              </a:ext>
            </a:extLst>
          </p:cNvPr>
          <p:cNvSpPr/>
          <p:nvPr/>
        </p:nvSpPr>
        <p:spPr>
          <a:xfrm>
            <a:off x="747713" y="1095375"/>
            <a:ext cx="6121400" cy="576263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defTabSz="863806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Trojan Horse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17</a:t>
            </a:fld>
            <a:endParaRPr lang="en-US" altLang="en-US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C33A0-0A35-FE30-EC91-37A0B7137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481" y="4593431"/>
            <a:ext cx="3292475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Can Trojan horses give bacteria anaemia? - Microbiology Nuts &amp; Bolts">
            <a:extLst>
              <a:ext uri="{FF2B5EF4-FFF2-40B4-BE49-F238E27FC236}">
                <a16:creationId xmlns:a16="http://schemas.microsoft.com/office/drawing/2014/main" id="{E9AFCA60-E3F1-7FDB-5428-C6624B785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806" y="4593431"/>
            <a:ext cx="2257425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D21E8E74-4B60-4636-8958-F5BE6C40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0"/>
            <a:ext cx="8237537" cy="1173163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Exploits (cont’d)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B2E9EDC-33C0-4123-A409-CF9A1F53B702}"/>
              </a:ext>
            </a:extLst>
          </p:cNvPr>
          <p:cNvSpPr/>
          <p:nvPr/>
        </p:nvSpPr>
        <p:spPr>
          <a:xfrm>
            <a:off x="311150" y="1384300"/>
            <a:ext cx="8743950" cy="5256213"/>
          </a:xfrm>
          <a:custGeom>
            <a:avLst/>
            <a:gdLst>
              <a:gd name="connsiteX0" fmla="*/ 0 w 8572500"/>
              <a:gd name="connsiteY0" fmla="*/ 0 h 1047375"/>
              <a:gd name="connsiteX1" fmla="*/ 8572500 w 8572500"/>
              <a:gd name="connsiteY1" fmla="*/ 0 h 1047375"/>
              <a:gd name="connsiteX2" fmla="*/ 8572500 w 8572500"/>
              <a:gd name="connsiteY2" fmla="*/ 1047375 h 1047375"/>
              <a:gd name="connsiteX3" fmla="*/ 0 w 8572500"/>
              <a:gd name="connsiteY3" fmla="*/ 1047375 h 1047375"/>
              <a:gd name="connsiteX4" fmla="*/ 0 w 8572500"/>
              <a:gd name="connsiteY4" fmla="*/ 0 h 104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47375">
                <a:moveTo>
                  <a:pt x="0" y="0"/>
                </a:moveTo>
                <a:lnTo>
                  <a:pt x="8572500" y="0"/>
                </a:lnTo>
                <a:lnTo>
                  <a:pt x="8572500" y="1047375"/>
                </a:lnTo>
                <a:lnTo>
                  <a:pt x="0" y="10473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680490" tIns="468000" rIns="680490" bIns="138209" spcCol="1299"/>
          <a:lstStyle/>
          <a:p>
            <a:pPr marL="342900" lvl="1" indent="-342900" algn="just" defTabSz="772879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Abuse of email systems to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 unsolicited email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large numbers of people</a:t>
            </a:r>
          </a:p>
          <a:p>
            <a:pPr marL="969962" lvl="1" indent="-342900" algn="just" defTabSz="772879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low-cost commercial advertising, sometimes for questionable products </a:t>
            </a:r>
          </a:p>
          <a:p>
            <a:pPr marL="969962" lvl="1" indent="-342900" algn="just" defTabSz="772879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marketing also used by many legitimate organizations</a:t>
            </a:r>
          </a:p>
          <a:p>
            <a:pPr marL="342900" lvl="1" indent="-342900" algn="just" defTabSz="772879" eaLnBrk="1" hangingPunct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Detracts recipients from the ability of recipients to communicate effectively due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mailboxes</a:t>
            </a:r>
          </a:p>
          <a:p>
            <a:pPr marL="342900" lvl="1" indent="-342900" algn="just" defTabSz="772879" eaLnBrk="1" hangingPunct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emails being hidden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many unsolicited messages.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31329A6-6BB3-48D9-83F1-F67DB3706AEA}"/>
              </a:ext>
            </a:extLst>
          </p:cNvPr>
          <p:cNvSpPr/>
          <p:nvPr/>
        </p:nvSpPr>
        <p:spPr>
          <a:xfrm>
            <a:off x="747713" y="1095375"/>
            <a:ext cx="6121400" cy="576263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defTabSz="863806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18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7464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4B21D70B-0251-4621-B7C6-B8DB9A04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0"/>
            <a:ext cx="8237537" cy="1173163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Exploits (cont’d)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9828A5A-12C3-4E55-8BCF-AD2EBC47C13B}"/>
              </a:ext>
            </a:extLst>
          </p:cNvPr>
          <p:cNvSpPr/>
          <p:nvPr/>
        </p:nvSpPr>
        <p:spPr>
          <a:xfrm>
            <a:off x="166688" y="1157288"/>
            <a:ext cx="8839993" cy="4954587"/>
          </a:xfrm>
          <a:custGeom>
            <a:avLst/>
            <a:gdLst>
              <a:gd name="connsiteX0" fmla="*/ 0 w 8572500"/>
              <a:gd name="connsiteY0" fmla="*/ 0 h 1047375"/>
              <a:gd name="connsiteX1" fmla="*/ 8572500 w 8572500"/>
              <a:gd name="connsiteY1" fmla="*/ 0 h 1047375"/>
              <a:gd name="connsiteX2" fmla="*/ 8572500 w 8572500"/>
              <a:gd name="connsiteY2" fmla="*/ 1047375 h 1047375"/>
              <a:gd name="connsiteX3" fmla="*/ 0 w 8572500"/>
              <a:gd name="connsiteY3" fmla="*/ 1047375 h 1047375"/>
              <a:gd name="connsiteX4" fmla="*/ 0 w 8572500"/>
              <a:gd name="connsiteY4" fmla="*/ 0 h 104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47375">
                <a:moveTo>
                  <a:pt x="0" y="0"/>
                </a:moveTo>
                <a:lnTo>
                  <a:pt x="8572500" y="0"/>
                </a:lnTo>
                <a:lnTo>
                  <a:pt x="8572500" y="1047375"/>
                </a:lnTo>
                <a:lnTo>
                  <a:pt x="0" y="10473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24000" tIns="36000" rIns="540000" bIns="138209" spcCol="1299"/>
          <a:lstStyle/>
          <a:p>
            <a:pPr marL="0" lvl="1" indent="0" algn="just" defTabSz="772879" eaLnBrk="1" hangingPunct="1"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1" indent="-342900" algn="just" defTabSz="772879" eaLnBrk="1" hangingPunct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ontrolling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ssault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on-Solicited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ornography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arketing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(CAN-SPAM) Act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went into effect in 2004 and states that it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to spam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provided the messages meet a few basic requirements.</a:t>
            </a:r>
          </a:p>
          <a:p>
            <a:pPr marL="857250" lvl="1" indent="-400050" algn="just" defTabSz="772879" eaLnBrk="1" hangingPunct="1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Spammers cannot disguise their identity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D908907-EE09-4114-8033-E880C195A744}"/>
              </a:ext>
            </a:extLst>
          </p:cNvPr>
          <p:cNvSpPr/>
          <p:nvPr/>
        </p:nvSpPr>
        <p:spPr>
          <a:xfrm>
            <a:off x="747713" y="928688"/>
            <a:ext cx="6121400" cy="577850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defTabSz="863806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19</a:t>
            </a:fld>
            <a:endParaRPr lang="en-US" altLang="en-US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19D6A-1AA9-93B6-8B4B-2691DEFF7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" y="4273549"/>
            <a:ext cx="2095500" cy="169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D415BF-48C5-715E-263B-6E89AC2D4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43" y="4410295"/>
            <a:ext cx="2020888" cy="15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2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99492" y="1110919"/>
            <a:ext cx="8238464" cy="466328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Security Incidents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Types of Exploits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Types of Perpetrators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Trustworthy Computing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Risk Assessment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Establishing a Security Policy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Prevention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Detection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Response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1010377" y="56824"/>
            <a:ext cx="7772135" cy="116582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2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92D494F-34D6-483A-B7D4-A62385EB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0"/>
            <a:ext cx="8237537" cy="1173163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Exploits (cont’d)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E392E03-E54E-46F0-BF0C-266345609D0F}"/>
              </a:ext>
            </a:extLst>
          </p:cNvPr>
          <p:cNvSpPr/>
          <p:nvPr/>
        </p:nvSpPr>
        <p:spPr>
          <a:xfrm>
            <a:off x="311150" y="1384300"/>
            <a:ext cx="8743950" cy="5656263"/>
          </a:xfrm>
          <a:custGeom>
            <a:avLst/>
            <a:gdLst>
              <a:gd name="connsiteX0" fmla="*/ 0 w 8572500"/>
              <a:gd name="connsiteY0" fmla="*/ 0 h 1047375"/>
              <a:gd name="connsiteX1" fmla="*/ 8572500 w 8572500"/>
              <a:gd name="connsiteY1" fmla="*/ 0 h 1047375"/>
              <a:gd name="connsiteX2" fmla="*/ 8572500 w 8572500"/>
              <a:gd name="connsiteY2" fmla="*/ 1047375 h 1047375"/>
              <a:gd name="connsiteX3" fmla="*/ 0 w 8572500"/>
              <a:gd name="connsiteY3" fmla="*/ 1047375 h 1047375"/>
              <a:gd name="connsiteX4" fmla="*/ 0 w 8572500"/>
              <a:gd name="connsiteY4" fmla="*/ 0 h 104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47375">
                <a:moveTo>
                  <a:pt x="0" y="0"/>
                </a:moveTo>
                <a:lnTo>
                  <a:pt x="8572500" y="0"/>
                </a:lnTo>
                <a:lnTo>
                  <a:pt x="8572500" y="1047375"/>
                </a:lnTo>
                <a:lnTo>
                  <a:pt x="0" y="10473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16000" tIns="684000" rIns="504000" bIns="138209" spcCol="1299"/>
          <a:lstStyle/>
          <a:p>
            <a:pPr marL="342900" lvl="1" indent="-342900" defTabSz="7556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DDoS Attacks: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computers to flood a target site with demands for data and other small tasks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7443" lvl="1" indent="-350718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machine 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responding to a stream of automated requests</a:t>
            </a:r>
          </a:p>
          <a:p>
            <a:pPr marL="817443" lvl="1" indent="-350718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 users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access target machine.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DE2B44F-BE94-4FCF-B31E-11F15709DC88}"/>
              </a:ext>
            </a:extLst>
          </p:cNvPr>
          <p:cNvSpPr/>
          <p:nvPr/>
        </p:nvSpPr>
        <p:spPr>
          <a:xfrm>
            <a:off x="747713" y="1095375"/>
            <a:ext cx="6734175" cy="576263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defTabSz="863806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Denial-of-Service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Attacks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20</a:t>
            </a:fld>
            <a:endParaRPr lang="en-US" altLang="en-US" sz="2000"/>
          </a:p>
        </p:txBody>
      </p:sp>
      <p:pic>
        <p:nvPicPr>
          <p:cNvPr id="3" name="Picture 2" descr="Elements that constitute a distributed denial of service attack ...">
            <a:extLst>
              <a:ext uri="{FF2B5EF4-FFF2-40B4-BE49-F238E27FC236}">
                <a16:creationId xmlns:a16="http://schemas.microsoft.com/office/drawing/2014/main" id="{BF5E9E4B-2393-D3A3-82D4-4FAE570D4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302" y="4146550"/>
            <a:ext cx="4419600" cy="275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E597B94F-F1B5-4BE1-B1D5-FCE98461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0"/>
            <a:ext cx="8237537" cy="1173163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Exploits (cont’d)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E55F39A-55FA-4BAE-A5F5-9DCE18642F7B}"/>
              </a:ext>
            </a:extLst>
          </p:cNvPr>
          <p:cNvSpPr/>
          <p:nvPr/>
        </p:nvSpPr>
        <p:spPr>
          <a:xfrm>
            <a:off x="311150" y="1384300"/>
            <a:ext cx="8743950" cy="4344988"/>
          </a:xfrm>
          <a:custGeom>
            <a:avLst/>
            <a:gdLst>
              <a:gd name="connsiteX0" fmla="*/ 0 w 8572500"/>
              <a:gd name="connsiteY0" fmla="*/ 0 h 1047375"/>
              <a:gd name="connsiteX1" fmla="*/ 8572500 w 8572500"/>
              <a:gd name="connsiteY1" fmla="*/ 0 h 1047375"/>
              <a:gd name="connsiteX2" fmla="*/ 8572500 w 8572500"/>
              <a:gd name="connsiteY2" fmla="*/ 1047375 h 1047375"/>
              <a:gd name="connsiteX3" fmla="*/ 0 w 8572500"/>
              <a:gd name="connsiteY3" fmla="*/ 1047375 h 1047375"/>
              <a:gd name="connsiteX4" fmla="*/ 0 w 8572500"/>
              <a:gd name="connsiteY4" fmla="*/ 0 h 104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47375">
                <a:moveTo>
                  <a:pt x="0" y="0"/>
                </a:moveTo>
                <a:lnTo>
                  <a:pt x="8572500" y="0"/>
                </a:lnTo>
                <a:lnTo>
                  <a:pt x="8572500" y="1047375"/>
                </a:lnTo>
                <a:lnTo>
                  <a:pt x="0" y="10473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680490" tIns="404755" rIns="680490" bIns="138209" spcCol="1299"/>
          <a:lstStyle/>
          <a:p>
            <a:pPr marL="350718" indent="-350718" algn="just" eaLnBrk="1" hangingPunct="1">
              <a:spcBef>
                <a:spcPts val="614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describe a large group of such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</a:p>
          <a:p>
            <a:pPr marL="719138" indent="-358775" algn="just" eaLnBrk="1" hangingPunct="1">
              <a:spcBef>
                <a:spcPts val="614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from one or more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locations by hackers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without the knowledge or consent of their owners. </a:t>
            </a:r>
          </a:p>
          <a:p>
            <a:pPr marL="719138" indent="-358775" algn="just" eaLnBrk="1" hangingPunct="1">
              <a:spcBef>
                <a:spcPts val="614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Botnet computers (called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zombies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go into action, each sending a simple request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the target site again and again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2B9CD2B-C300-4540-8839-7D1FB4A22348}"/>
              </a:ext>
            </a:extLst>
          </p:cNvPr>
          <p:cNvSpPr/>
          <p:nvPr/>
        </p:nvSpPr>
        <p:spPr>
          <a:xfrm>
            <a:off x="747713" y="1095375"/>
            <a:ext cx="6734175" cy="576263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defTabSz="863806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DDoS Attacks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21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5B4F6FEE-D713-45D2-A3A5-038AAF91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0"/>
            <a:ext cx="8237537" cy="1173163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Exploits (cont’d)</a:t>
            </a:r>
          </a:p>
        </p:txBody>
      </p:sp>
      <p:pic>
        <p:nvPicPr>
          <p:cNvPr id="46083" name="Picture 2">
            <a:extLst>
              <a:ext uri="{FF2B5EF4-FFF2-40B4-BE49-F238E27FC236}">
                <a16:creationId xmlns:a16="http://schemas.microsoft.com/office/drawing/2014/main" id="{55E09830-C9A1-4607-BADF-013CF9B7C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004888"/>
            <a:ext cx="6480175" cy="52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22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B397AACC-1BC6-424D-9731-B7CBE280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0"/>
            <a:ext cx="8237537" cy="1173163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Exploits (cont’d)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5695BE4-69F7-4C2F-AF13-2E893A0CB105}"/>
              </a:ext>
            </a:extLst>
          </p:cNvPr>
          <p:cNvSpPr/>
          <p:nvPr/>
        </p:nvSpPr>
        <p:spPr>
          <a:xfrm>
            <a:off x="290513" y="1382713"/>
            <a:ext cx="8743950" cy="4575175"/>
          </a:xfrm>
          <a:custGeom>
            <a:avLst/>
            <a:gdLst>
              <a:gd name="connsiteX0" fmla="*/ 0 w 8572500"/>
              <a:gd name="connsiteY0" fmla="*/ 0 h 1047375"/>
              <a:gd name="connsiteX1" fmla="*/ 8572500 w 8572500"/>
              <a:gd name="connsiteY1" fmla="*/ 0 h 1047375"/>
              <a:gd name="connsiteX2" fmla="*/ 8572500 w 8572500"/>
              <a:gd name="connsiteY2" fmla="*/ 1047375 h 1047375"/>
              <a:gd name="connsiteX3" fmla="*/ 0 w 8572500"/>
              <a:gd name="connsiteY3" fmla="*/ 1047375 h 1047375"/>
              <a:gd name="connsiteX4" fmla="*/ 0 w 8572500"/>
              <a:gd name="connsiteY4" fmla="*/ 0 h 104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47375">
                <a:moveTo>
                  <a:pt x="0" y="0"/>
                </a:moveTo>
                <a:lnTo>
                  <a:pt x="8572500" y="0"/>
                </a:lnTo>
                <a:lnTo>
                  <a:pt x="8572500" y="1047375"/>
                </a:lnTo>
                <a:lnTo>
                  <a:pt x="0" y="10473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52000" tIns="504000" rIns="792000" bIns="138209" spcCol="1299"/>
          <a:lstStyle/>
          <a:p>
            <a:pPr marL="350718" indent="-350718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Rootkits: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administrator-level access to a computer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the end user’s consent or knowledge.</a:t>
            </a:r>
          </a:p>
          <a:p>
            <a:pPr marL="855663" indent="-34290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 can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full control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system and even obscure the presence of the rootkit.</a:t>
            </a:r>
          </a:p>
          <a:p>
            <a:pPr marL="1422400" indent="-342900" algn="just" eaLnBrk="1" hangingPunct="1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can use the rootkit to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  <a:p>
            <a:pPr marL="1422400" indent="-342900" algn="just" eaLnBrk="1" hangingPunct="1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  <a:defRPr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logs,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activity</a:t>
            </a:r>
          </a:p>
          <a:p>
            <a:pPr marL="1422400" indent="-342900" algn="just" eaLnBrk="1" hangingPunct="1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computer’s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A098269-8E40-401F-A6E2-0F75F613BC4D}"/>
              </a:ext>
            </a:extLst>
          </p:cNvPr>
          <p:cNvSpPr/>
          <p:nvPr/>
        </p:nvSpPr>
        <p:spPr>
          <a:xfrm>
            <a:off x="747713" y="1095375"/>
            <a:ext cx="6121400" cy="576263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defTabSz="863806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23</a:t>
            </a:fld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41B81EDA-0C1B-44D4-BBB6-BF74579C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0"/>
            <a:ext cx="8237537" cy="1173163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Exploits (cont’d)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35051AA-46EE-4EBA-95A1-FEFF1B88C2DF}"/>
              </a:ext>
            </a:extLst>
          </p:cNvPr>
          <p:cNvSpPr/>
          <p:nvPr/>
        </p:nvSpPr>
        <p:spPr>
          <a:xfrm>
            <a:off x="311150" y="1384299"/>
            <a:ext cx="8743950" cy="5336381"/>
          </a:xfrm>
          <a:custGeom>
            <a:avLst/>
            <a:gdLst>
              <a:gd name="connsiteX0" fmla="*/ 0 w 8572500"/>
              <a:gd name="connsiteY0" fmla="*/ 0 h 1047375"/>
              <a:gd name="connsiteX1" fmla="*/ 8572500 w 8572500"/>
              <a:gd name="connsiteY1" fmla="*/ 0 h 1047375"/>
              <a:gd name="connsiteX2" fmla="*/ 8572500 w 8572500"/>
              <a:gd name="connsiteY2" fmla="*/ 1047375 h 1047375"/>
              <a:gd name="connsiteX3" fmla="*/ 0 w 8572500"/>
              <a:gd name="connsiteY3" fmla="*/ 1047375 h 1047375"/>
              <a:gd name="connsiteX4" fmla="*/ 0 w 8572500"/>
              <a:gd name="connsiteY4" fmla="*/ 0 h 104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47375">
                <a:moveTo>
                  <a:pt x="0" y="0"/>
                </a:moveTo>
                <a:lnTo>
                  <a:pt x="8572500" y="0"/>
                </a:lnTo>
                <a:lnTo>
                  <a:pt x="8572500" y="1047375"/>
                </a:lnTo>
                <a:lnTo>
                  <a:pt x="0" y="10473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08000" tIns="432000" rIns="576000" bIns="180000" spcCol="1299"/>
          <a:lstStyle/>
          <a:p>
            <a:pPr marL="349250" indent="-349250" algn="just" eaLnBrk="1" hangingPunct="1">
              <a:spcBef>
                <a:spcPts val="614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problem in detecting a rootkit is that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running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trusted to provide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test results.</a:t>
            </a:r>
          </a:p>
          <a:p>
            <a:pPr marL="620713" indent="-342900" algn="just" eaLnBrk="1" hangingPunct="1">
              <a:spcBef>
                <a:spcPts val="614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gets a rootkit installation started and can be easily activated by clicking on a link to a malicious Web site in an email or opening an infected PDF file.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07D01C1-9DEF-44EB-9A9F-0BF3398BF5EE}"/>
              </a:ext>
            </a:extLst>
          </p:cNvPr>
          <p:cNvSpPr/>
          <p:nvPr/>
        </p:nvSpPr>
        <p:spPr>
          <a:xfrm>
            <a:off x="747713" y="1095375"/>
            <a:ext cx="6121400" cy="576263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defTabSz="863806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Rootkits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24</a:t>
            </a:fld>
            <a:endParaRPr lang="en-US" altLang="en-US" sz="2000"/>
          </a:p>
        </p:txBody>
      </p:sp>
      <p:pic>
        <p:nvPicPr>
          <p:cNvPr id="3" name="Picture 2" descr="What is a rootkit? | Emsisoft | Security Blog">
            <a:extLst>
              <a:ext uri="{FF2B5EF4-FFF2-40B4-BE49-F238E27FC236}">
                <a16:creationId xmlns:a16="http://schemas.microsoft.com/office/drawing/2014/main" id="{A8EDE134-5504-6386-E092-440E517D3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" y="4564063"/>
            <a:ext cx="3487738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C5A9D8D7-1BC4-4307-9568-D2E78896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0"/>
            <a:ext cx="8237537" cy="1173163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Exploits (cont’d)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449BBD0-6E26-4C1B-A671-7C5BCC687795}"/>
              </a:ext>
            </a:extLst>
          </p:cNvPr>
          <p:cNvSpPr/>
          <p:nvPr/>
        </p:nvSpPr>
        <p:spPr>
          <a:xfrm>
            <a:off x="311150" y="1635125"/>
            <a:ext cx="8374063" cy="5085556"/>
          </a:xfrm>
          <a:custGeom>
            <a:avLst/>
            <a:gdLst>
              <a:gd name="connsiteX0" fmla="*/ 0 w 8572500"/>
              <a:gd name="connsiteY0" fmla="*/ 0 h 1047375"/>
              <a:gd name="connsiteX1" fmla="*/ 8572500 w 8572500"/>
              <a:gd name="connsiteY1" fmla="*/ 0 h 1047375"/>
              <a:gd name="connsiteX2" fmla="*/ 8572500 w 8572500"/>
              <a:gd name="connsiteY2" fmla="*/ 1047375 h 1047375"/>
              <a:gd name="connsiteX3" fmla="*/ 0 w 8572500"/>
              <a:gd name="connsiteY3" fmla="*/ 1047375 h 1047375"/>
              <a:gd name="connsiteX4" fmla="*/ 0 w 8572500"/>
              <a:gd name="connsiteY4" fmla="*/ 0 h 104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47375">
                <a:moveTo>
                  <a:pt x="0" y="0"/>
                </a:moveTo>
                <a:lnTo>
                  <a:pt x="8572500" y="0"/>
                </a:lnTo>
                <a:lnTo>
                  <a:pt x="8572500" y="1047375"/>
                </a:lnTo>
                <a:lnTo>
                  <a:pt x="0" y="10473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16000" tIns="396000" rIns="468000" bIns="138209" spcCol="1299"/>
          <a:lstStyle/>
          <a:p>
            <a:pPr marL="350718" indent="-350718" eaLnBrk="1" hangingPunct="1">
              <a:spcBef>
                <a:spcPts val="614"/>
              </a:spcBef>
              <a:spcAft>
                <a:spcPts val="614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 of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fraudulently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try to get the recipient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 personal data</a:t>
            </a:r>
          </a:p>
          <a:p>
            <a:pPr marL="847725" indent="-342900" eaLnBrk="1" hangingPunct="1">
              <a:spcBef>
                <a:spcPts val="614"/>
              </a:spcBef>
              <a:spcAft>
                <a:spcPts val="614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Legitimate-looking emails lead users to counterfeit Web sites</a:t>
            </a:r>
          </a:p>
          <a:p>
            <a:pPr marL="360363" indent="-342900" eaLnBrk="1" hangingPunct="1">
              <a:spcBef>
                <a:spcPts val="614"/>
              </a:spcBef>
              <a:spcAft>
                <a:spcPts val="614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Spear-phishing: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Fraudulent emails to an organization’s employees designed to look like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came from high­ level executives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within the organization.</a:t>
            </a:r>
          </a:p>
          <a:p>
            <a:pPr marL="847725" indent="-342900" eaLnBrk="1" hangingPunct="1">
              <a:spcBef>
                <a:spcPts val="614"/>
              </a:spcBef>
              <a:spcAft>
                <a:spcPts val="614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9915BAB-11C7-4BD2-81CB-11336A77A25E}"/>
              </a:ext>
            </a:extLst>
          </p:cNvPr>
          <p:cNvSpPr/>
          <p:nvPr/>
        </p:nvSpPr>
        <p:spPr>
          <a:xfrm>
            <a:off x="747713" y="1300163"/>
            <a:ext cx="6121400" cy="577850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defTabSz="863806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25</a:t>
            </a:fld>
            <a:endParaRPr lang="en-US" altLang="en-US" sz="2000"/>
          </a:p>
        </p:txBody>
      </p:sp>
      <p:pic>
        <p:nvPicPr>
          <p:cNvPr id="8" name="Picture 7" descr="Spear phishing attack | Download Scientific Diagram">
            <a:extLst>
              <a:ext uri="{FF2B5EF4-FFF2-40B4-BE49-F238E27FC236}">
                <a16:creationId xmlns:a16="http://schemas.microsoft.com/office/drawing/2014/main" id="{FD130A65-5C01-DD22-E443-617C1283B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" y="5044552"/>
            <a:ext cx="3200400" cy="167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9799628A-D26C-47E9-9A47-029F1580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0"/>
            <a:ext cx="8237537" cy="1173163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Exploits (cont’d)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9907348-08B9-49B2-801E-C92669492248}"/>
              </a:ext>
            </a:extLst>
          </p:cNvPr>
          <p:cNvSpPr/>
          <p:nvPr/>
        </p:nvSpPr>
        <p:spPr>
          <a:xfrm>
            <a:off x="311150" y="1412875"/>
            <a:ext cx="8770938" cy="5459413"/>
          </a:xfrm>
          <a:custGeom>
            <a:avLst/>
            <a:gdLst>
              <a:gd name="connsiteX0" fmla="*/ 0 w 8572500"/>
              <a:gd name="connsiteY0" fmla="*/ 0 h 1047375"/>
              <a:gd name="connsiteX1" fmla="*/ 8572500 w 8572500"/>
              <a:gd name="connsiteY1" fmla="*/ 0 h 1047375"/>
              <a:gd name="connsiteX2" fmla="*/ 8572500 w 8572500"/>
              <a:gd name="connsiteY2" fmla="*/ 1047375 h 1047375"/>
              <a:gd name="connsiteX3" fmla="*/ 0 w 8572500"/>
              <a:gd name="connsiteY3" fmla="*/ 1047375 h 1047375"/>
              <a:gd name="connsiteX4" fmla="*/ 0 w 8572500"/>
              <a:gd name="connsiteY4" fmla="*/ 0 h 104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47375">
                <a:moveTo>
                  <a:pt x="0" y="0"/>
                </a:moveTo>
                <a:lnTo>
                  <a:pt x="8572500" y="0"/>
                </a:lnTo>
                <a:lnTo>
                  <a:pt x="8572500" y="1047375"/>
                </a:lnTo>
                <a:lnTo>
                  <a:pt x="0" y="10473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52000" tIns="432000" rIns="540000" bIns="138209" spcCol="1299"/>
          <a:lstStyle/>
          <a:p>
            <a:pPr marL="350718" indent="-350718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Smishing: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text messages</a:t>
            </a:r>
          </a:p>
          <a:p>
            <a:pPr marL="924183" indent="-342900" algn="just" eaLnBrk="1" hangingPunct="1">
              <a:spcBef>
                <a:spcPts val="614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Legitimate-looking text message sent to people, telling them to call a specific phone number or to log on to a Web site.</a:t>
            </a:r>
          </a:p>
          <a:p>
            <a:pPr marL="350718" indent="-350718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Vishing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via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mail messages</a:t>
            </a:r>
          </a:p>
          <a:p>
            <a:pPr marL="810524" lvl="1" indent="-342900" algn="just" eaLnBrk="1" hangingPunct="1">
              <a:spcBef>
                <a:spcPts val="614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victims receive a voice mail telling them to call a   phone number or access a Web site.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60EA1A3-8A69-4FEB-B2AD-640DB1E16349}"/>
              </a:ext>
            </a:extLst>
          </p:cNvPr>
          <p:cNvSpPr/>
          <p:nvPr/>
        </p:nvSpPr>
        <p:spPr>
          <a:xfrm>
            <a:off x="747713" y="1157288"/>
            <a:ext cx="6121400" cy="600075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defTabSz="863806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26</a:t>
            </a:fld>
            <a:endParaRPr lang="en-US" altLang="en-US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EA368-0115-C99A-7249-91FD07AD9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0"/>
          <a:stretch/>
        </p:blipFill>
        <p:spPr>
          <a:xfrm>
            <a:off x="1159525" y="5120298"/>
            <a:ext cx="3485109" cy="1751990"/>
          </a:xfrm>
          <a:prstGeom prst="rect">
            <a:avLst/>
          </a:prstGeom>
        </p:spPr>
      </p:pic>
      <p:pic>
        <p:nvPicPr>
          <p:cNvPr id="4" name="Picture 3" descr="The two branches of Phishing: Vishing and Smishing - Logix Blog">
            <a:extLst>
              <a:ext uri="{FF2B5EF4-FFF2-40B4-BE49-F238E27FC236}">
                <a16:creationId xmlns:a16="http://schemas.microsoft.com/office/drawing/2014/main" id="{0A24EE6A-717B-5269-F9C8-B560F7B5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579" y="5118711"/>
            <a:ext cx="2692360" cy="175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46D8C233-7341-47F9-A6ED-9A31A93FF872}"/>
              </a:ext>
            </a:extLst>
          </p:cNvPr>
          <p:cNvSpPr/>
          <p:nvPr/>
        </p:nvSpPr>
        <p:spPr>
          <a:xfrm>
            <a:off x="325438" y="1444625"/>
            <a:ext cx="8756650" cy="5373688"/>
          </a:xfrm>
          <a:custGeom>
            <a:avLst/>
            <a:gdLst>
              <a:gd name="connsiteX0" fmla="*/ 0 w 8572500"/>
              <a:gd name="connsiteY0" fmla="*/ 0 h 1047375"/>
              <a:gd name="connsiteX1" fmla="*/ 8572500 w 8572500"/>
              <a:gd name="connsiteY1" fmla="*/ 0 h 1047375"/>
              <a:gd name="connsiteX2" fmla="*/ 8572500 w 8572500"/>
              <a:gd name="connsiteY2" fmla="*/ 1047375 h 1047375"/>
              <a:gd name="connsiteX3" fmla="*/ 0 w 8572500"/>
              <a:gd name="connsiteY3" fmla="*/ 1047375 h 1047375"/>
              <a:gd name="connsiteX4" fmla="*/ 0 w 8572500"/>
              <a:gd name="connsiteY4" fmla="*/ 0 h 104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47375">
                <a:moveTo>
                  <a:pt x="0" y="0"/>
                </a:moveTo>
                <a:lnTo>
                  <a:pt x="8572500" y="0"/>
                </a:lnTo>
                <a:lnTo>
                  <a:pt x="8572500" y="1047375"/>
                </a:lnTo>
                <a:lnTo>
                  <a:pt x="0" y="10473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68000" tIns="404755" rIns="576000" bIns="138209" spcCol="1299"/>
          <a:lstStyle/>
          <a:p>
            <a:pPr marL="342900" lvl="1" indent="-342900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Perpetrators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include:</a:t>
            </a:r>
          </a:p>
          <a:p>
            <a:pPr marL="810524" lvl="1" indent="-34290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Thrill seekers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wanting a challenge</a:t>
            </a:r>
          </a:p>
          <a:p>
            <a:pPr marL="810524" lvl="1" indent="-34290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criminals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for financial gain</a:t>
            </a:r>
          </a:p>
          <a:p>
            <a:pPr marL="810524" lvl="1" indent="-34290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spies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 to gain an advantage</a:t>
            </a:r>
          </a:p>
          <a:p>
            <a:pPr marL="810524" lvl="1" indent="-342900" algn="just" eaLnBrk="1" hangingPunct="1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Terrorists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seeking to cause destruction to further their cause</a:t>
            </a:r>
          </a:p>
          <a:p>
            <a:pPr marL="350718" indent="-350718" algn="just" eaLnBrk="1" hangingPunct="1">
              <a:spcBef>
                <a:spcPts val="614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objectives and access to varying resources</a:t>
            </a:r>
          </a:p>
          <a:p>
            <a:pPr marL="350718" indent="-350718" algn="just" eaLnBrk="1" hangingPunct="1">
              <a:spcBef>
                <a:spcPts val="614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Willing to take different levels of risk to accomplish his or her objective. </a:t>
            </a:r>
          </a:p>
          <a:p>
            <a:pPr algn="just" eaLnBrk="1" hangingPunct="1">
              <a:spcBef>
                <a:spcPts val="614"/>
              </a:spcBef>
              <a:spcAft>
                <a:spcPts val="120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FB2B0E1E-DA13-4E4B-9EA7-FB4EEA46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8" y="136525"/>
            <a:ext cx="8237537" cy="1173163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Perpetrators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DD0535F-220C-4C71-AE45-219A427CA4B5}"/>
              </a:ext>
            </a:extLst>
          </p:cNvPr>
          <p:cNvSpPr/>
          <p:nvPr/>
        </p:nvSpPr>
        <p:spPr>
          <a:xfrm>
            <a:off x="747713" y="1157288"/>
            <a:ext cx="6121400" cy="576262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eaLnBrk="1" hangingPunct="1"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Perpetrators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27</a:t>
            </a:fld>
            <a:endParaRPr lang="en-US" altLang="en-US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13FBB70E-9E9C-47FB-8245-C5C22660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341438"/>
            <a:ext cx="8237538" cy="730250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3.5 - Classifying Perpetrators of Computer Crime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70CF3163-004F-49EB-B98B-1A4C6642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073275"/>
            <a:ext cx="9170987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2">
            <a:extLst>
              <a:ext uri="{FF2B5EF4-FFF2-40B4-BE49-F238E27FC236}">
                <a16:creationId xmlns:a16="http://schemas.microsoft.com/office/drawing/2014/main" id="{65526B09-D99B-455D-AB4D-0A23AE84C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136525"/>
            <a:ext cx="8237537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25" tIns="46762" rIns="93525" bIns="46762"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Types of Perpetrators (cont’d)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28</a:t>
            </a:fld>
            <a:endParaRPr lang="en-US" altLang="en-US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440931E9-FAF3-439F-B4B0-FA6E9138A91F}"/>
              </a:ext>
            </a:extLst>
          </p:cNvPr>
          <p:cNvSpPr/>
          <p:nvPr/>
        </p:nvSpPr>
        <p:spPr>
          <a:xfrm>
            <a:off x="325438" y="1666876"/>
            <a:ext cx="8680450" cy="4213226"/>
          </a:xfrm>
          <a:custGeom>
            <a:avLst/>
            <a:gdLst>
              <a:gd name="connsiteX0" fmla="*/ 0 w 8572500"/>
              <a:gd name="connsiteY0" fmla="*/ 0 h 1047375"/>
              <a:gd name="connsiteX1" fmla="*/ 8572500 w 8572500"/>
              <a:gd name="connsiteY1" fmla="*/ 0 h 1047375"/>
              <a:gd name="connsiteX2" fmla="*/ 8572500 w 8572500"/>
              <a:gd name="connsiteY2" fmla="*/ 1047375 h 1047375"/>
              <a:gd name="connsiteX3" fmla="*/ 0 w 8572500"/>
              <a:gd name="connsiteY3" fmla="*/ 1047375 h 1047375"/>
              <a:gd name="connsiteX4" fmla="*/ 0 w 8572500"/>
              <a:gd name="connsiteY4" fmla="*/ 0 h 104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47375">
                <a:moveTo>
                  <a:pt x="0" y="0"/>
                </a:moveTo>
                <a:lnTo>
                  <a:pt x="8572500" y="0"/>
                </a:lnTo>
                <a:lnTo>
                  <a:pt x="8572500" y="1047375"/>
                </a:lnTo>
                <a:lnTo>
                  <a:pt x="0" y="10473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88000" tIns="404755" rIns="396000" bIns="138209" spcCol="1299"/>
          <a:lstStyle/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Hackers: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limitations of information systems out of intellectual curiosity</a:t>
            </a:r>
          </a:p>
          <a:p>
            <a:pPr marL="990600" indent="-34290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057400" algn="l"/>
              </a:tabLs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hackers are smart and talented </a:t>
            </a:r>
          </a:p>
          <a:p>
            <a:pPr marL="806450" indent="-185738" algn="just" eaLnBrk="1" hangingPunct="1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Lamers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 kiddies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Terms used to refer to technically inept hackers</a:t>
            </a:r>
          </a:p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Crackers: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Cracking is a form of hacking </a:t>
            </a:r>
          </a:p>
          <a:p>
            <a:pPr marL="847725" indent="-157163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criminal activity</a:t>
            </a: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2D57605-42CB-479F-8231-DA605F15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8" y="136525"/>
            <a:ext cx="8237537" cy="1173163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Perpetrators (cont’d) 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1A184A4-5FDA-46C0-ACBA-943416FAAC31}"/>
              </a:ext>
            </a:extLst>
          </p:cNvPr>
          <p:cNvSpPr/>
          <p:nvPr/>
        </p:nvSpPr>
        <p:spPr>
          <a:xfrm>
            <a:off x="747713" y="1379538"/>
            <a:ext cx="6121400" cy="576262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eaLnBrk="1" hangingPunct="1">
              <a:defRPr/>
            </a:pP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Hackers and Crackers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29</a:t>
            </a:fld>
            <a:endParaRPr lang="en-US" altLang="en-US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59B9A32-CE73-4FB8-828C-7F892752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14288"/>
            <a:ext cx="8237537" cy="117475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CAF343C-382E-44C1-A2FE-B97A813C5B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189038"/>
            <a:ext cx="8535193" cy="5226050"/>
          </a:xfrm>
        </p:spPr>
        <p:txBody>
          <a:bodyPr rtlCol="0">
            <a:normAutofit/>
          </a:bodyPr>
          <a:lstStyle/>
          <a:p>
            <a:pPr marL="174879" indent="-174879" algn="just" defTabSz="699516" eaLnBrk="1" fontAlgn="auto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 read this chapter, consider the following questions:</a:t>
            </a:r>
          </a:p>
          <a:p>
            <a:pPr marL="927100" lvl="1" indent="-342900" algn="just" defTabSz="699516" eaLnBrk="1" fontAlgn="auto" hangingPunct="1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key trade-offs and ethical issues are associated with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safeguarding of data and information systems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927100" lvl="1" indent="-342900" algn="just" defTabSz="699516" eaLnBrk="1" fontAlgn="auto" hangingPunct="1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has there been a dramatic increase in the number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computer-related security incidents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years?</a:t>
            </a:r>
          </a:p>
          <a:p>
            <a:pPr marL="927100" lvl="1" indent="-342900" algn="just" defTabSz="699516" eaLnBrk="1" fontAlgn="auto" hangingPunct="1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most common types of computer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attacks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927100" lvl="1" indent="-342900" algn="just" defTabSz="699516" eaLnBrk="1" fontAlgn="auto" hangingPunct="1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primary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perpetrators of computer crime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what are their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84200" lvl="1" indent="0" defTabSz="699516" eaLnBrk="1" fontAlgn="auto" hangingPunct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3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09E997A9-E761-4709-9F6E-61105C103629}"/>
              </a:ext>
            </a:extLst>
          </p:cNvPr>
          <p:cNvSpPr/>
          <p:nvPr/>
        </p:nvSpPr>
        <p:spPr>
          <a:xfrm>
            <a:off x="166688" y="1158081"/>
            <a:ext cx="8770937" cy="5742782"/>
          </a:xfrm>
          <a:custGeom>
            <a:avLst/>
            <a:gdLst>
              <a:gd name="connsiteX0" fmla="*/ 0 w 8572500"/>
              <a:gd name="connsiteY0" fmla="*/ 0 h 1047375"/>
              <a:gd name="connsiteX1" fmla="*/ 8572500 w 8572500"/>
              <a:gd name="connsiteY1" fmla="*/ 0 h 1047375"/>
              <a:gd name="connsiteX2" fmla="*/ 8572500 w 8572500"/>
              <a:gd name="connsiteY2" fmla="*/ 1047375 h 1047375"/>
              <a:gd name="connsiteX3" fmla="*/ 0 w 8572500"/>
              <a:gd name="connsiteY3" fmla="*/ 1047375 h 1047375"/>
              <a:gd name="connsiteX4" fmla="*/ 0 w 8572500"/>
              <a:gd name="connsiteY4" fmla="*/ 0 h 104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47375">
                <a:moveTo>
                  <a:pt x="0" y="0"/>
                </a:moveTo>
                <a:lnTo>
                  <a:pt x="8572500" y="0"/>
                </a:lnTo>
                <a:lnTo>
                  <a:pt x="8572500" y="1047375"/>
                </a:lnTo>
                <a:lnTo>
                  <a:pt x="0" y="10473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0000" tIns="468000" rIns="360000" bIns="138209" spcCol="1299"/>
          <a:lstStyle/>
          <a:p>
            <a:pPr marL="349250" indent="-349250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Malicious Insider: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major security concern for companies </a:t>
            </a:r>
          </a:p>
          <a:p>
            <a:pPr marL="914400" lvl="1" indent="-349250" algn="just"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ever-present and extremely dangerous adversary</a:t>
            </a:r>
          </a:p>
          <a:p>
            <a:pPr marL="914400" lvl="1" indent="-349250" algn="just" eaLnBrk="1" hangingPunct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within an organization is usually due to weaknesses in internal control procedures</a:t>
            </a:r>
          </a:p>
          <a:p>
            <a:pPr marL="349250" lvl="1" indent="-34925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Collusion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Cooperation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an employee and an outsider</a:t>
            </a:r>
          </a:p>
          <a:p>
            <a:pPr marL="914400" lvl="1" indent="-349250" algn="just" eaLnBrk="1" hangingPunct="1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Insiders are not necessarily employees; they can also be consultants and contractors. </a:t>
            </a:r>
          </a:p>
          <a:p>
            <a:pPr marL="914400" lvl="1" indent="-349250" algn="just" eaLnBrk="1" hangingPunct="1">
              <a:spcBef>
                <a:spcPts val="60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difficult to detect or stop because they are often authorized to access the very systems they abuse. </a:t>
            </a:r>
          </a:p>
          <a:p>
            <a:pPr marL="349250" indent="-34925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Negligent Insiders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Poorly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trained and inadequately managed employees who cause damage accidently.</a:t>
            </a: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C020E66-4AAF-4DBE-B4B3-36E9B11D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8" y="0"/>
            <a:ext cx="8237537" cy="1173163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Perpetrators (cont’d) 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D811934-28C7-4926-A77C-E2A13F6D438A}"/>
              </a:ext>
            </a:extLst>
          </p:cNvPr>
          <p:cNvSpPr/>
          <p:nvPr/>
        </p:nvSpPr>
        <p:spPr>
          <a:xfrm>
            <a:off x="900113" y="929481"/>
            <a:ext cx="6121400" cy="619125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eaLnBrk="1" hangingPunct="1"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insiders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30</a:t>
            </a:fld>
            <a:endParaRPr lang="en-US" altLang="en-US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1E5EE7CE-258B-415E-A7DC-8A840393177C}"/>
              </a:ext>
            </a:extLst>
          </p:cNvPr>
          <p:cNvSpPr/>
          <p:nvPr/>
        </p:nvSpPr>
        <p:spPr>
          <a:xfrm>
            <a:off x="548481" y="1234281"/>
            <a:ext cx="8299450" cy="5510213"/>
          </a:xfrm>
          <a:custGeom>
            <a:avLst/>
            <a:gdLst>
              <a:gd name="connsiteX0" fmla="*/ 0 w 8572500"/>
              <a:gd name="connsiteY0" fmla="*/ 0 h 1047375"/>
              <a:gd name="connsiteX1" fmla="*/ 8572500 w 8572500"/>
              <a:gd name="connsiteY1" fmla="*/ 0 h 1047375"/>
              <a:gd name="connsiteX2" fmla="*/ 8572500 w 8572500"/>
              <a:gd name="connsiteY2" fmla="*/ 1047375 h 1047375"/>
              <a:gd name="connsiteX3" fmla="*/ 0 w 8572500"/>
              <a:gd name="connsiteY3" fmla="*/ 1047375 h 1047375"/>
              <a:gd name="connsiteX4" fmla="*/ 0 w 8572500"/>
              <a:gd name="connsiteY4" fmla="*/ 0 h 104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47375">
                <a:moveTo>
                  <a:pt x="0" y="0"/>
                </a:moveTo>
                <a:lnTo>
                  <a:pt x="8572500" y="0"/>
                </a:lnTo>
                <a:lnTo>
                  <a:pt x="8572500" y="1047375"/>
                </a:lnTo>
                <a:lnTo>
                  <a:pt x="0" y="10473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80000" tIns="576000" rIns="288000" bIns="138209"/>
          <a:lstStyle>
            <a:lvl1pPr marL="342900" indent="-3429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342900" indent="-3429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b="1" dirty="0">
                <a:solidFill>
                  <a:srgbClr val="FF0000"/>
                </a:solidFill>
                <a:cs typeface="Times New Roman" panose="02020603050405020304" pitchFamily="18" charset="0"/>
              </a:rPr>
              <a:t>Industrial spies 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use </a:t>
            </a:r>
            <a:r>
              <a:rPr lang="en-US" sz="2200" b="1" dirty="0">
                <a:solidFill>
                  <a:srgbClr val="000000"/>
                </a:solidFill>
                <a:cs typeface="Times New Roman" panose="02020603050405020304" pitchFamily="18" charset="0"/>
              </a:rPr>
              <a:t>illegal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means to obtain </a:t>
            </a:r>
            <a:r>
              <a:rPr lang="en-US" sz="2200" b="1" dirty="0">
                <a:solidFill>
                  <a:srgbClr val="000000"/>
                </a:solidFill>
                <a:cs typeface="Times New Roman" panose="02020603050405020304" pitchFamily="18" charset="0"/>
              </a:rPr>
              <a:t>trade secrets 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from </a:t>
            </a:r>
            <a:r>
              <a:rPr lang="en-US" sz="2200" i="1" dirty="0">
                <a:solidFill>
                  <a:srgbClr val="000000"/>
                </a:solidFill>
                <a:cs typeface="Times New Roman" panose="02020603050405020304" pitchFamily="18" charset="0"/>
              </a:rPr>
              <a:t>competitors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. </a:t>
            </a:r>
          </a:p>
          <a:p>
            <a:pPr marL="911225" lvl="1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Trade secrets are protected by the </a:t>
            </a:r>
            <a:r>
              <a:rPr lang="en-US" sz="2200" b="1" dirty="0">
                <a:solidFill>
                  <a:srgbClr val="000000"/>
                </a:solidFill>
                <a:cs typeface="Times New Roman" panose="02020603050405020304" pitchFamily="18" charset="0"/>
              </a:rPr>
              <a:t>Economic Espionage Act 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of 1996. </a:t>
            </a:r>
          </a:p>
          <a:p>
            <a:pPr marL="911225" lvl="1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Trade secrets are most often stolen by insiders, such as disgruntled employees and </a:t>
            </a:r>
            <a:r>
              <a:rPr lang="en-US" sz="2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exemployees</a:t>
            </a: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200" b="1" dirty="0">
                <a:solidFill>
                  <a:srgbClr val="FF0000"/>
                </a:solidFill>
                <a:cs typeface="Times New Roman" panose="02020603050405020304" pitchFamily="18" charset="0"/>
              </a:rPr>
              <a:t>Competitive intelligence:</a:t>
            </a: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cs typeface="Times New Roman" panose="02020603050405020304" pitchFamily="18" charset="0"/>
              </a:rPr>
              <a:t>Legally</a:t>
            </a: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obtained data gathered using sources </a:t>
            </a:r>
            <a:r>
              <a:rPr lang="en-US" altLang="en-US" sz="2200" b="1" dirty="0">
                <a:solidFill>
                  <a:srgbClr val="000000"/>
                </a:solidFill>
                <a:cs typeface="Times New Roman" panose="02020603050405020304" pitchFamily="18" charset="0"/>
              </a:rPr>
              <a:t>available to the public</a:t>
            </a:r>
          </a:p>
          <a:p>
            <a:pPr marL="914400" lvl="1" algn="just" eaLnBrk="1" hangingPunct="1"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  <a:defRPr/>
            </a:pPr>
            <a:r>
              <a:rPr 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Information is gathered from financial reports, trade journals, public filings, and printed interviews with company officials. 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200" b="1" dirty="0">
                <a:solidFill>
                  <a:srgbClr val="FF0000"/>
                </a:solidFill>
                <a:cs typeface="Times New Roman" panose="02020603050405020304" pitchFamily="18" charset="0"/>
              </a:rPr>
              <a:t>Industrial espionage</a:t>
            </a:r>
            <a:r>
              <a:rPr lang="en-US" altLang="en-US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Using </a:t>
            </a:r>
            <a:r>
              <a:rPr lang="en-US" altLang="en-US" sz="2200" b="1" dirty="0">
                <a:solidFill>
                  <a:srgbClr val="000000"/>
                </a:solidFill>
                <a:cs typeface="Times New Roman" panose="02020603050405020304" pitchFamily="18" charset="0"/>
              </a:rPr>
              <a:t>illegal</a:t>
            </a: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 means to obtain information that is </a:t>
            </a:r>
            <a:r>
              <a:rPr lang="en-US" altLang="en-US" sz="2200" b="1" dirty="0">
                <a:solidFill>
                  <a:srgbClr val="000000"/>
                </a:solidFill>
                <a:cs typeface="Times New Roman" panose="02020603050405020304" pitchFamily="18" charset="0"/>
              </a:rPr>
              <a:t>not available to the public</a:t>
            </a:r>
          </a:p>
          <a:p>
            <a:pPr marL="0" lvl="1" indent="0"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endParaRPr lang="en-US" altLang="en-US" sz="2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9AEB21C-5921-46B8-8417-CB44671E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8" y="14288"/>
            <a:ext cx="8237537" cy="117475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Perpetrators (cont’d) 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2AA4FD5-39E2-49CE-B823-7847A875BC0D}"/>
              </a:ext>
            </a:extLst>
          </p:cNvPr>
          <p:cNvSpPr/>
          <p:nvPr/>
        </p:nvSpPr>
        <p:spPr>
          <a:xfrm>
            <a:off x="900113" y="1074738"/>
            <a:ext cx="6121400" cy="619125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eaLnBrk="1" hangingPunct="1"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spies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31</a:t>
            </a:fld>
            <a:endParaRPr lang="en-US" altLang="en-US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BE0F2868-B844-4E1F-B5AE-0B1A7C685A54}"/>
              </a:ext>
            </a:extLst>
          </p:cNvPr>
          <p:cNvSpPr/>
          <p:nvPr/>
        </p:nvSpPr>
        <p:spPr>
          <a:xfrm>
            <a:off x="477838" y="1362075"/>
            <a:ext cx="8452643" cy="3987006"/>
          </a:xfrm>
          <a:custGeom>
            <a:avLst/>
            <a:gdLst>
              <a:gd name="connsiteX0" fmla="*/ 0 w 8572500"/>
              <a:gd name="connsiteY0" fmla="*/ 0 h 1047375"/>
              <a:gd name="connsiteX1" fmla="*/ 8572500 w 8572500"/>
              <a:gd name="connsiteY1" fmla="*/ 0 h 1047375"/>
              <a:gd name="connsiteX2" fmla="*/ 8572500 w 8572500"/>
              <a:gd name="connsiteY2" fmla="*/ 1047375 h 1047375"/>
              <a:gd name="connsiteX3" fmla="*/ 0 w 8572500"/>
              <a:gd name="connsiteY3" fmla="*/ 1047375 h 1047375"/>
              <a:gd name="connsiteX4" fmla="*/ 0 w 8572500"/>
              <a:gd name="connsiteY4" fmla="*/ 0 h 104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47375">
                <a:moveTo>
                  <a:pt x="0" y="0"/>
                </a:moveTo>
                <a:lnTo>
                  <a:pt x="8572500" y="0"/>
                </a:lnTo>
                <a:lnTo>
                  <a:pt x="8572500" y="1047375"/>
                </a:lnTo>
                <a:lnTo>
                  <a:pt x="0" y="10473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24000" tIns="504000" rIns="468000" bIns="138209" spcCol="1299"/>
          <a:lstStyle/>
          <a:p>
            <a:pPr marL="342900" lvl="1" indent="-342900" algn="just" eaLnBrk="1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Cybercriminals</a:t>
            </a:r>
            <a:r>
              <a:rPr lang="en-US" alt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 into computers to steal and engage in computer fraud.</a:t>
            </a:r>
          </a:p>
          <a:p>
            <a:pPr marL="858838" lvl="1" indent="-342900" algn="just" eaLnBrk="1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in all forms of computer fraud</a:t>
            </a:r>
          </a:p>
          <a:p>
            <a:pPr marL="858838" lvl="1" indent="-342900" algn="just" eaLnBrk="1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Chargebacks are disputed transactions</a:t>
            </a:r>
          </a:p>
          <a:p>
            <a:pPr marL="858838" lvl="1" indent="-342900" algn="just" eaLnBrk="1" hangingPunct="1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customer trust has more impact than fraud</a:t>
            </a:r>
          </a:p>
          <a:p>
            <a:pPr marL="388938" lvl="1" indent="-342900" algn="just" eaLnBrk="1" hangingPunct="1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breach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Unintended release of sensitive data or the access of sensitive data by unauthorized individuals</a:t>
            </a: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0CBAC9A9-0EC4-4179-A1B3-C80B0669B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6" y="0"/>
            <a:ext cx="8237537" cy="1173163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Perpetrators (cont’d) 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5FCAF10-6CD3-4777-B948-3D7C31EFFE51}"/>
              </a:ext>
            </a:extLst>
          </p:cNvPr>
          <p:cNvSpPr/>
          <p:nvPr/>
        </p:nvSpPr>
        <p:spPr>
          <a:xfrm>
            <a:off x="900113" y="1074738"/>
            <a:ext cx="6121400" cy="619125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eaLnBrk="1" hangingPunct="1">
              <a:defRPr/>
            </a:pP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Cybercriminals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32</a:t>
            </a:fld>
            <a:endParaRPr lang="en-US" altLang="en-US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4A0B3020-F04F-49FA-BD6D-6E2D753EF526}"/>
              </a:ext>
            </a:extLst>
          </p:cNvPr>
          <p:cNvSpPr/>
          <p:nvPr/>
        </p:nvSpPr>
        <p:spPr>
          <a:xfrm>
            <a:off x="243681" y="1767681"/>
            <a:ext cx="8686007" cy="5214938"/>
          </a:xfrm>
          <a:custGeom>
            <a:avLst/>
            <a:gdLst>
              <a:gd name="connsiteX0" fmla="*/ 0 w 8572500"/>
              <a:gd name="connsiteY0" fmla="*/ 0 h 1047375"/>
              <a:gd name="connsiteX1" fmla="*/ 8572500 w 8572500"/>
              <a:gd name="connsiteY1" fmla="*/ 0 h 1047375"/>
              <a:gd name="connsiteX2" fmla="*/ 8572500 w 8572500"/>
              <a:gd name="connsiteY2" fmla="*/ 1047375 h 1047375"/>
              <a:gd name="connsiteX3" fmla="*/ 0 w 8572500"/>
              <a:gd name="connsiteY3" fmla="*/ 1047375 h 1047375"/>
              <a:gd name="connsiteX4" fmla="*/ 0 w 8572500"/>
              <a:gd name="connsiteY4" fmla="*/ 0 h 104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47375">
                <a:moveTo>
                  <a:pt x="0" y="0"/>
                </a:moveTo>
                <a:lnTo>
                  <a:pt x="8572500" y="0"/>
                </a:lnTo>
                <a:lnTo>
                  <a:pt x="8572500" y="1047375"/>
                </a:lnTo>
                <a:lnTo>
                  <a:pt x="0" y="10473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16000" tIns="540000" rIns="396000" bIns="138209"/>
          <a:lstStyle/>
          <a:p>
            <a:pPr marL="342900" lvl="1" indent="-342900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 to reduce potential for online credit card fraud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0524" lvl="1" indent="-34290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encryption technology</a:t>
            </a:r>
          </a:p>
          <a:p>
            <a:pPr marL="810524" lvl="1" indent="-34290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the address submitted online against the issuing bank</a:t>
            </a:r>
          </a:p>
          <a:p>
            <a:pPr marL="810524" lvl="1" indent="-34290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a card verification value (CVV)</a:t>
            </a:r>
          </a:p>
          <a:p>
            <a:pPr marL="810524" lvl="1" indent="-34290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transaction-risk scoring software</a:t>
            </a:r>
          </a:p>
          <a:p>
            <a:pPr marL="810524" lvl="1" indent="-34290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cards: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contain a memory chip that is updated with encrypted data every time the card is used.  </a:t>
            </a: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76C54983-1FB9-4B47-AACA-ABEF99BE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8" y="212725"/>
            <a:ext cx="8237537" cy="1173163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Perpetrators (cont’d) 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D3E73CD-425C-4E97-A3C5-7086E94B385B}"/>
              </a:ext>
            </a:extLst>
          </p:cNvPr>
          <p:cNvSpPr/>
          <p:nvPr/>
        </p:nvSpPr>
        <p:spPr>
          <a:xfrm>
            <a:off x="900113" y="1538288"/>
            <a:ext cx="6121400" cy="619125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eaLnBrk="1" hangingPunct="1">
              <a:defRPr/>
            </a:pP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Cybercriminals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33</a:t>
            </a:fld>
            <a:endParaRPr lang="en-US" altLang="en-US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505F0F2D-3A90-490F-894A-DBEF9062F9A1}"/>
              </a:ext>
            </a:extLst>
          </p:cNvPr>
          <p:cNvSpPr/>
          <p:nvPr/>
        </p:nvSpPr>
        <p:spPr>
          <a:xfrm>
            <a:off x="477838" y="1362075"/>
            <a:ext cx="8604250" cy="5164138"/>
          </a:xfrm>
          <a:custGeom>
            <a:avLst/>
            <a:gdLst>
              <a:gd name="connsiteX0" fmla="*/ 0 w 8572500"/>
              <a:gd name="connsiteY0" fmla="*/ 0 h 1047375"/>
              <a:gd name="connsiteX1" fmla="*/ 8572500 w 8572500"/>
              <a:gd name="connsiteY1" fmla="*/ 0 h 1047375"/>
              <a:gd name="connsiteX2" fmla="*/ 8572500 w 8572500"/>
              <a:gd name="connsiteY2" fmla="*/ 1047375 h 1047375"/>
              <a:gd name="connsiteX3" fmla="*/ 0 w 8572500"/>
              <a:gd name="connsiteY3" fmla="*/ 1047375 h 1047375"/>
              <a:gd name="connsiteX4" fmla="*/ 0 w 8572500"/>
              <a:gd name="connsiteY4" fmla="*/ 0 h 104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47375">
                <a:moveTo>
                  <a:pt x="0" y="0"/>
                </a:moveTo>
                <a:lnTo>
                  <a:pt x="8572500" y="0"/>
                </a:lnTo>
                <a:lnTo>
                  <a:pt x="8572500" y="1047375"/>
                </a:lnTo>
                <a:lnTo>
                  <a:pt x="0" y="10473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88000" tIns="540000" rIns="432000" bIns="138209" spcCol="1299"/>
          <a:lstStyle/>
          <a:p>
            <a:pPr marL="342900" lvl="1" indent="-342900" algn="just" eaLnBrk="1" hangingPunct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Hacktivism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combination of the words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activism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hacking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a political or social goal. </a:t>
            </a:r>
          </a:p>
          <a:p>
            <a:pPr marL="342900" lvl="1" indent="-342900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Cyberterrorists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launches computer-based attacks to intimidate or coerce an organization in order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advance certain political or social objectives. </a:t>
            </a:r>
          </a:p>
          <a:p>
            <a:pPr marL="914400" lvl="1" indent="-37465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to cause harm rather than gather information</a:t>
            </a:r>
          </a:p>
          <a:p>
            <a:pPr marL="914400" lvl="1" indent="-37465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techniques that destroy or disrupt services. </a:t>
            </a:r>
          </a:p>
          <a:p>
            <a:pPr marL="914400" lvl="1" indent="-3746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themselves to be at war</a:t>
            </a:r>
          </a:p>
          <a:p>
            <a:pPr marL="914400" lvl="1" indent="-3746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very high acceptance of risk </a:t>
            </a:r>
          </a:p>
          <a:p>
            <a:pPr marL="914400" lvl="1" indent="-3746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maximum impact</a:t>
            </a:r>
          </a:p>
          <a:p>
            <a:pPr marL="571500" lvl="1" indent="0" algn="just" eaLnBrk="1" hangingPunct="1">
              <a:spcBef>
                <a:spcPts val="600"/>
              </a:spcBef>
              <a:spcAft>
                <a:spcPts val="120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2EDA708-0FEA-47E3-AF60-AB94D12F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8" y="0"/>
            <a:ext cx="8237537" cy="1173163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Perpetrators (cont’d) 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D3A2F87-A682-48EC-8E68-7EE240C5A888}"/>
              </a:ext>
            </a:extLst>
          </p:cNvPr>
          <p:cNvSpPr/>
          <p:nvPr/>
        </p:nvSpPr>
        <p:spPr>
          <a:xfrm>
            <a:off x="900113" y="1074738"/>
            <a:ext cx="6121400" cy="619125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eaLnBrk="1" hangingPunct="1">
              <a:defRPr/>
            </a:pPr>
            <a:r>
              <a:rPr lang="en-US" alt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Hacktivists</a:t>
            </a: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Cyberterrorists</a:t>
            </a:r>
            <a:endParaRPr lang="en-US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34</a:t>
            </a:fld>
            <a:endParaRPr lang="en-US" altLang="en-US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A73F72F7-E9D1-4E62-9134-744775360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820738"/>
            <a:ext cx="8237537" cy="1174750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Table 3.6 - Federal Laws that Address Computer Crime</a:t>
            </a:r>
          </a:p>
        </p:txBody>
      </p:sp>
      <p:pic>
        <p:nvPicPr>
          <p:cNvPr id="32772" name="Picture 5">
            <a:extLst>
              <a:ext uri="{FF2B5EF4-FFF2-40B4-BE49-F238E27FC236}">
                <a16:creationId xmlns:a16="http://schemas.microsoft.com/office/drawing/2014/main" id="{E92A9CBF-5568-4C1D-94F3-8722BA658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690688"/>
            <a:ext cx="6684963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Rectangle 1">
            <a:extLst>
              <a:ext uri="{FF2B5EF4-FFF2-40B4-BE49-F238E27FC236}">
                <a16:creationId xmlns:a16="http://schemas.microsoft.com/office/drawing/2014/main" id="{E4C82E86-366F-40EB-871A-760510E22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-138113"/>
            <a:ext cx="868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32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en-US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Federal Laws for Prosecuting Computer Attacks </a:t>
            </a:r>
            <a:br>
              <a:rPr lang="en-US" altLang="en-US" sz="3200" b="1" dirty="0">
                <a:solidFill>
                  <a:srgbClr val="FF0000"/>
                </a:solidFill>
                <a:cs typeface="Times New Roman" panose="02020603050405020304" pitchFamily="18" charset="0"/>
              </a:rPr>
            </a:br>
            <a:endParaRPr lang="en-US" altLang="en-US" sz="32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35</a:t>
            </a:fld>
            <a:endParaRPr lang="en-US" altLang="en-US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2EE26AA1-9856-42CE-B58D-9138EE649FB9}"/>
              </a:ext>
            </a:extLst>
          </p:cNvPr>
          <p:cNvSpPr/>
          <p:nvPr/>
        </p:nvSpPr>
        <p:spPr>
          <a:xfrm>
            <a:off x="477838" y="1666875"/>
            <a:ext cx="8299450" cy="4976813"/>
          </a:xfrm>
          <a:custGeom>
            <a:avLst/>
            <a:gdLst>
              <a:gd name="connsiteX0" fmla="*/ 0 w 8572500"/>
              <a:gd name="connsiteY0" fmla="*/ 0 h 1047375"/>
              <a:gd name="connsiteX1" fmla="*/ 8572500 w 8572500"/>
              <a:gd name="connsiteY1" fmla="*/ 0 h 1047375"/>
              <a:gd name="connsiteX2" fmla="*/ 8572500 w 8572500"/>
              <a:gd name="connsiteY2" fmla="*/ 1047375 h 1047375"/>
              <a:gd name="connsiteX3" fmla="*/ 0 w 8572500"/>
              <a:gd name="connsiteY3" fmla="*/ 1047375 h 1047375"/>
              <a:gd name="connsiteX4" fmla="*/ 0 w 8572500"/>
              <a:gd name="connsiteY4" fmla="*/ 0 h 104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47375">
                <a:moveTo>
                  <a:pt x="0" y="0"/>
                </a:moveTo>
                <a:lnTo>
                  <a:pt x="8572500" y="0"/>
                </a:lnTo>
                <a:lnTo>
                  <a:pt x="8572500" y="1047375"/>
                </a:lnTo>
                <a:lnTo>
                  <a:pt x="0" y="10473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88000" tIns="432000" rIns="396000" bIns="138209" spcCol="1299"/>
          <a:lstStyle/>
          <a:p>
            <a:pPr marL="342900" lvl="1" indent="-342900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Trustworthy computing: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computing experiences </a:t>
            </a:r>
          </a:p>
          <a:p>
            <a:pPr marL="630238" lvl="1" indent="-34290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sound business practices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F15F2C9-CFA1-4C95-9B4E-81A27B92D7D9}"/>
              </a:ext>
            </a:extLst>
          </p:cNvPr>
          <p:cNvSpPr/>
          <p:nvPr/>
        </p:nvSpPr>
        <p:spPr>
          <a:xfrm>
            <a:off x="900113" y="1379538"/>
            <a:ext cx="6121400" cy="558800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eaLnBrk="1" hangingPunct="1"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Trustworthy Computing</a:t>
            </a:r>
            <a:endParaRPr lang="en-US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08" name="Title 1">
            <a:extLst>
              <a:ext uri="{FF2B5EF4-FFF2-40B4-BE49-F238E27FC236}">
                <a16:creationId xmlns:a16="http://schemas.microsoft.com/office/drawing/2014/main" id="{70A43890-4B35-489D-95AC-3C421AF1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90488"/>
            <a:ext cx="8237537" cy="117475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Trustworthy Computing</a:t>
            </a:r>
          </a:p>
        </p:txBody>
      </p:sp>
      <p:pic>
        <p:nvPicPr>
          <p:cNvPr id="72709" name="Picture 6">
            <a:extLst>
              <a:ext uri="{FF2B5EF4-FFF2-40B4-BE49-F238E27FC236}">
                <a16:creationId xmlns:a16="http://schemas.microsoft.com/office/drawing/2014/main" id="{EA131B5F-E299-4FB8-8C7A-986AF6FBB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3425031"/>
            <a:ext cx="53625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36</a:t>
            </a:fld>
            <a:endParaRPr lang="en-US" altLang="en-US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>
            <a:extLst>
              <a:ext uri="{FF2B5EF4-FFF2-40B4-BE49-F238E27FC236}">
                <a16:creationId xmlns:a16="http://schemas.microsoft.com/office/drawing/2014/main" id="{C13D0A08-3A0A-48BF-A7BE-9A00ADEA5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614488"/>
            <a:ext cx="8323263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755" name="Title 1">
            <a:extLst>
              <a:ext uri="{FF2B5EF4-FFF2-40B4-BE49-F238E27FC236}">
                <a16:creationId xmlns:a16="http://schemas.microsoft.com/office/drawing/2014/main" id="{D9025EFD-CE4F-4CDF-87D8-E57B5875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Trustworthy Computing (cont’d)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37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EFE29AA-0AAB-4D85-91E5-9CC56DDDB7A4}"/>
              </a:ext>
            </a:extLst>
          </p:cNvPr>
          <p:cNvSpPr/>
          <p:nvPr/>
        </p:nvSpPr>
        <p:spPr>
          <a:xfrm>
            <a:off x="477838" y="1666875"/>
            <a:ext cx="8528843" cy="4976813"/>
          </a:xfrm>
          <a:custGeom>
            <a:avLst/>
            <a:gdLst>
              <a:gd name="connsiteX0" fmla="*/ 0 w 8572500"/>
              <a:gd name="connsiteY0" fmla="*/ 0 h 1047375"/>
              <a:gd name="connsiteX1" fmla="*/ 8572500 w 8572500"/>
              <a:gd name="connsiteY1" fmla="*/ 0 h 1047375"/>
              <a:gd name="connsiteX2" fmla="*/ 8572500 w 8572500"/>
              <a:gd name="connsiteY2" fmla="*/ 1047375 h 1047375"/>
              <a:gd name="connsiteX3" fmla="*/ 0 w 8572500"/>
              <a:gd name="connsiteY3" fmla="*/ 1047375 h 1047375"/>
              <a:gd name="connsiteX4" fmla="*/ 0 w 8572500"/>
              <a:gd name="connsiteY4" fmla="*/ 0 h 104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47375">
                <a:moveTo>
                  <a:pt x="0" y="0"/>
                </a:moveTo>
                <a:lnTo>
                  <a:pt x="8572500" y="0"/>
                </a:lnTo>
                <a:lnTo>
                  <a:pt x="8572500" y="1047375"/>
                </a:lnTo>
                <a:lnTo>
                  <a:pt x="0" y="10473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88000" tIns="504000" rIns="540000" bIns="138209" spcCol="1299"/>
          <a:lstStyle/>
          <a:p>
            <a:pPr marL="342900" indent="-342900" algn="just" eaLnBrk="1" hangingPunct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of any system or network</a:t>
            </a:r>
          </a:p>
          <a:p>
            <a:pPr marL="719138" indent="-342900" algn="just" eaLnBrk="1" hangingPunct="1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technology, policy, and people</a:t>
            </a:r>
          </a:p>
          <a:p>
            <a:pPr marL="719138" indent="-342900" algn="just" eaLnBrk="1" hangingPunct="1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 wide range of activities to be effective</a:t>
            </a:r>
          </a:p>
          <a:p>
            <a:pPr marL="360363" indent="-342900" algn="just" eaLnBrk="1" hangingPunct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must be monitored to detect possible intrusion</a:t>
            </a:r>
          </a:p>
          <a:p>
            <a:pPr marL="360363" indent="-342900" algn="just" eaLnBrk="1" hangingPunct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reaction plan addresses</a:t>
            </a:r>
          </a:p>
          <a:p>
            <a:pPr marL="719138" lvl="1" indent="-342900" algn="just" eaLnBrk="1" hangingPunct="1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Notification, evidence protection, activity log maintenance, containment, eradication, and recovery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A204FE5-3C1A-4502-A585-2130769FE3F8}"/>
              </a:ext>
            </a:extLst>
          </p:cNvPr>
          <p:cNvSpPr/>
          <p:nvPr/>
        </p:nvSpPr>
        <p:spPr>
          <a:xfrm>
            <a:off x="900113" y="1379538"/>
            <a:ext cx="6121400" cy="558800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eaLnBrk="1" hangingPunct="1"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Trustworthy Computing</a:t>
            </a:r>
            <a:endParaRPr lang="en-US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0" name="Title 1">
            <a:extLst>
              <a:ext uri="{FF2B5EF4-FFF2-40B4-BE49-F238E27FC236}">
                <a16:creationId xmlns:a16="http://schemas.microsoft.com/office/drawing/2014/main" id="{4E72E03C-C159-4A4D-B30B-2F7BABC8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36525"/>
            <a:ext cx="8239125" cy="1173163"/>
          </a:xfrm>
        </p:spPr>
        <p:txBody>
          <a:bodyPr/>
          <a:lstStyle/>
          <a:p>
            <a:pPr algn="ctr"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Trustworthy Computing (cont’d)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38</a:t>
            </a:fld>
            <a:endParaRPr lang="en-US" altLang="en-US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BF32FE43-3288-42CC-ADDE-20E859D992C0}"/>
              </a:ext>
            </a:extLst>
          </p:cNvPr>
          <p:cNvSpPr/>
          <p:nvPr/>
        </p:nvSpPr>
        <p:spPr>
          <a:xfrm>
            <a:off x="477838" y="1368425"/>
            <a:ext cx="8604250" cy="5373688"/>
          </a:xfrm>
          <a:custGeom>
            <a:avLst/>
            <a:gdLst>
              <a:gd name="connsiteX0" fmla="*/ 0 w 8572500"/>
              <a:gd name="connsiteY0" fmla="*/ 0 h 1047375"/>
              <a:gd name="connsiteX1" fmla="*/ 8572500 w 8572500"/>
              <a:gd name="connsiteY1" fmla="*/ 0 h 1047375"/>
              <a:gd name="connsiteX2" fmla="*/ 8572500 w 8572500"/>
              <a:gd name="connsiteY2" fmla="*/ 1047375 h 1047375"/>
              <a:gd name="connsiteX3" fmla="*/ 0 w 8572500"/>
              <a:gd name="connsiteY3" fmla="*/ 1047375 h 1047375"/>
              <a:gd name="connsiteX4" fmla="*/ 0 w 8572500"/>
              <a:gd name="connsiteY4" fmla="*/ 0 h 104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47375">
                <a:moveTo>
                  <a:pt x="0" y="0"/>
                </a:moveTo>
                <a:lnTo>
                  <a:pt x="8572500" y="0"/>
                </a:lnTo>
                <a:lnTo>
                  <a:pt x="8572500" y="1047375"/>
                </a:lnTo>
                <a:lnTo>
                  <a:pt x="0" y="10473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680490" tIns="404755" rIns="680490" bIns="138209" spcCol="1299"/>
          <a:lstStyle/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ssessing security-related risks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 organization’s computers and networks from internal and external threats.</a:t>
            </a:r>
          </a:p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of risk assessment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identify which investments of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resources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best protect the organization from its most likely and serious threats. </a:t>
            </a:r>
          </a:p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Asset: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Hardware, software, information system, network, or database used by an organization to achieve its business objectives.</a:t>
            </a:r>
          </a:p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event :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occurrence that has a negative impact on an asset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br>
              <a:rPr lang="en-US" dirty="0"/>
            </a:br>
            <a:br>
              <a:rPr lang="en-US" dirty="0"/>
            </a:br>
            <a:endParaRPr lang="en-US" alt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BF0A8DE-1E9B-4427-B5B4-715439DEC6DE}"/>
              </a:ext>
            </a:extLst>
          </p:cNvPr>
          <p:cNvSpPr/>
          <p:nvPr/>
        </p:nvSpPr>
        <p:spPr>
          <a:xfrm>
            <a:off x="900113" y="1081088"/>
            <a:ext cx="6121400" cy="558800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eaLnBrk="1" hangingPunct="1">
              <a:defRPr/>
            </a:pP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</a:t>
            </a:r>
          </a:p>
        </p:txBody>
      </p:sp>
      <p:sp>
        <p:nvSpPr>
          <p:cNvPr id="77828" name="Title 1">
            <a:extLst>
              <a:ext uri="{FF2B5EF4-FFF2-40B4-BE49-F238E27FC236}">
                <a16:creationId xmlns:a16="http://schemas.microsoft.com/office/drawing/2014/main" id="{AF77C4D4-11C4-40BE-AEF6-50DCC6C0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90488"/>
            <a:ext cx="8239125" cy="117475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39</a:t>
            </a:fld>
            <a:endParaRPr lang="en-US" altLang="en-US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6379BB4-1E5B-4100-A878-9A88F167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0"/>
            <a:ext cx="8237537" cy="117475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(cont’d)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F16B648-0533-4C32-BF06-B9673E3EB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09688"/>
            <a:ext cx="8237537" cy="4695825"/>
          </a:xfrm>
        </p:spPr>
        <p:txBody>
          <a:bodyPr/>
          <a:lstStyle/>
          <a:p>
            <a:pPr marL="619125" lvl="1" indent="-342900" algn="just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key elements of a multilayer process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managing security vulnerabilities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concept of reasonable assurance?</a:t>
            </a:r>
          </a:p>
          <a:p>
            <a:pPr marL="619125" lvl="1" indent="-342900" algn="just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taken in response to a security incident?</a:t>
            </a:r>
          </a:p>
          <a:p>
            <a:pPr marL="619125" lvl="1" indent="-342900" algn="just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forensics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what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does it play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responding to a computer incident?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4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>
            <a:extLst>
              <a:ext uri="{FF2B5EF4-FFF2-40B4-BE49-F238E27FC236}">
                <a16:creationId xmlns:a16="http://schemas.microsoft.com/office/drawing/2014/main" id="{B4085E78-9C5C-42D4-A339-6B1C16744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087438"/>
            <a:ext cx="6992938" cy="501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Box 5">
            <a:extLst>
              <a:ext uri="{FF2B5EF4-FFF2-40B4-BE49-F238E27FC236}">
                <a16:creationId xmlns:a16="http://schemas.microsoft.com/office/drawing/2014/main" id="{1E1B2865-B3CE-4EEF-B641-5382851C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6102350"/>
            <a:ext cx="90932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25" tIns="46762" rIns="93525" bIns="46762">
            <a:spAutoFit/>
          </a:bodyPr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chemeClr val="tx1"/>
                </a:solidFill>
              </a:rPr>
              <a:t>Source Line: General Security Risk Assessment Guidelines, ASIS International (2003). See the Standards and Guidelines page of the ASIS International website (www.asisonline.org) for revisions and/or updates. Reprinted by permission.</a:t>
            </a:r>
          </a:p>
        </p:txBody>
      </p:sp>
      <p:sp>
        <p:nvSpPr>
          <p:cNvPr id="79876" name="Title 1">
            <a:extLst>
              <a:ext uri="{FF2B5EF4-FFF2-40B4-BE49-F238E27FC236}">
                <a16:creationId xmlns:a16="http://schemas.microsoft.com/office/drawing/2014/main" id="{1D49D231-9983-4BCE-982D-0CFA8F4F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34938"/>
            <a:ext cx="8239125" cy="117475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 (cont’d)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40</a:t>
            </a:fld>
            <a:endParaRPr lang="en-US" altLang="en-US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44049" y="22820"/>
            <a:ext cx="8238464" cy="116582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 (cont’d)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44049" y="1188640"/>
            <a:ext cx="8531538" cy="5021124"/>
          </a:xfrm>
        </p:spPr>
        <p:txBody>
          <a:bodyPr rtlCol="0">
            <a:noAutofit/>
          </a:bodyPr>
          <a:lstStyle/>
          <a:p>
            <a:pPr marL="178377" indent="-178377" defTabSz="713506" eaLnBrk="1" fontAlgn="auto" hangingPunct="1">
              <a:spcBef>
                <a:spcPts val="1224"/>
              </a:spcBef>
              <a:spcAft>
                <a:spcPts val="612"/>
              </a:spcAft>
              <a:buFont typeface="Wingdings" panose="05000000000000000000" pitchFamily="2" charset="2"/>
              <a:buChar char="Ø"/>
              <a:defRPr/>
            </a:pPr>
            <a:r>
              <a:rPr lang="en-US" sz="2448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Eight-step risk assessment process </a:t>
            </a:r>
          </a:p>
          <a:p>
            <a:pPr marL="476060" lvl="1" indent="0" defTabSz="713506" eaLnBrk="1" fontAlgn="auto" hangingPunct="1">
              <a:spcBef>
                <a:spcPts val="1224"/>
              </a:spcBef>
              <a:spcAft>
                <a:spcPts val="612"/>
              </a:spcAft>
              <a:buNone/>
              <a:defRPr/>
            </a:pPr>
            <a:r>
              <a:rPr lang="en-US" sz="2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24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assets of most concern</a:t>
            </a:r>
          </a:p>
          <a:p>
            <a:pPr marL="476060" lvl="1" indent="0" defTabSz="713506" eaLnBrk="1" fontAlgn="auto" hangingPunct="1">
              <a:spcBef>
                <a:spcPts val="1224"/>
              </a:spcBef>
              <a:spcAft>
                <a:spcPts val="612"/>
              </a:spcAft>
              <a:buNone/>
              <a:defRPr/>
            </a:pPr>
            <a:r>
              <a:rPr lang="en-US" sz="2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24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loss events that could occur</a:t>
            </a:r>
          </a:p>
          <a:p>
            <a:pPr marL="476060" lvl="1" indent="0" defTabSz="713506" eaLnBrk="1" fontAlgn="auto" hangingPunct="1">
              <a:spcBef>
                <a:spcPts val="1224"/>
              </a:spcBef>
              <a:spcAft>
                <a:spcPts val="612"/>
              </a:spcAft>
              <a:buNone/>
              <a:defRPr/>
            </a:pPr>
            <a:r>
              <a:rPr lang="en-US" sz="2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24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likelihood of each potential threat</a:t>
            </a:r>
          </a:p>
          <a:p>
            <a:pPr marL="476060" lvl="1" indent="0" defTabSz="713506" eaLnBrk="1" fontAlgn="auto" hangingPunct="1">
              <a:spcBef>
                <a:spcPts val="1224"/>
              </a:spcBef>
              <a:spcAft>
                <a:spcPts val="612"/>
              </a:spcAft>
              <a:buNone/>
              <a:defRPr/>
            </a:pPr>
            <a:r>
              <a:rPr lang="en-US" sz="2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24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impact of each threat</a:t>
            </a:r>
          </a:p>
          <a:p>
            <a:pPr marL="476060" lvl="1" indent="0" defTabSz="713506" eaLnBrk="1" fontAlgn="auto" hangingPunct="1">
              <a:spcBef>
                <a:spcPts val="1224"/>
              </a:spcBef>
              <a:spcAft>
                <a:spcPts val="612"/>
              </a:spcAft>
              <a:buNone/>
              <a:defRPr/>
            </a:pPr>
            <a:r>
              <a:rPr lang="en-US" sz="2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24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how each threat could be mitigated</a:t>
            </a:r>
          </a:p>
          <a:p>
            <a:pPr marL="476060" lvl="1" indent="0" defTabSz="713506" eaLnBrk="1" fontAlgn="auto" hangingPunct="1">
              <a:spcBef>
                <a:spcPts val="1224"/>
              </a:spcBef>
              <a:spcAft>
                <a:spcPts val="612"/>
              </a:spcAft>
              <a:buNone/>
              <a:defRPr/>
            </a:pPr>
            <a:r>
              <a:rPr lang="en-US" sz="2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24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Assess feasibility of mitigation options</a:t>
            </a:r>
          </a:p>
          <a:p>
            <a:pPr marL="476060" lvl="1" indent="0" defTabSz="713506" eaLnBrk="1" fontAlgn="auto" hangingPunct="1">
              <a:spcBef>
                <a:spcPts val="1224"/>
              </a:spcBef>
              <a:spcAft>
                <a:spcPts val="612"/>
              </a:spcAft>
              <a:buNone/>
              <a:defRPr/>
            </a:pPr>
            <a:r>
              <a:rPr lang="en-US" sz="2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24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 cost-benefit analysis</a:t>
            </a:r>
          </a:p>
          <a:p>
            <a:pPr marL="476060" lvl="1" indent="0" defTabSz="713506" eaLnBrk="1" fontAlgn="auto" hangingPunct="1">
              <a:spcBef>
                <a:spcPts val="1224"/>
              </a:spcBef>
              <a:spcAft>
                <a:spcPts val="612"/>
              </a:spcAft>
              <a:buNone/>
              <a:defRPr/>
            </a:pPr>
            <a:r>
              <a:rPr lang="en-US" sz="2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24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Decide which countermeasures to implement</a:t>
            </a:r>
          </a:p>
          <a:p>
            <a:pPr marL="535130" lvl="1" indent="-178377" defTabSz="713506" eaLnBrk="1" fontAlgn="auto" hangingPunct="1">
              <a:spcBef>
                <a:spcPts val="1224"/>
              </a:spcBef>
              <a:spcAft>
                <a:spcPts val="612"/>
              </a:spcAft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E6D15-4531-46EF-D95F-3269140C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41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/>
    </mc:Choice>
    <mc:Fallback xmlns="">
      <p:transition spd="slow" advTm="50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89C9F8CC-C010-4F73-B480-CE46381E348D}"/>
              </a:ext>
            </a:extLst>
          </p:cNvPr>
          <p:cNvSpPr/>
          <p:nvPr/>
        </p:nvSpPr>
        <p:spPr>
          <a:xfrm>
            <a:off x="166688" y="1445418"/>
            <a:ext cx="8992393" cy="5205413"/>
          </a:xfrm>
          <a:custGeom>
            <a:avLst/>
            <a:gdLst>
              <a:gd name="connsiteX0" fmla="*/ 0 w 8572500"/>
              <a:gd name="connsiteY0" fmla="*/ 0 h 1047375"/>
              <a:gd name="connsiteX1" fmla="*/ 8572500 w 8572500"/>
              <a:gd name="connsiteY1" fmla="*/ 0 h 1047375"/>
              <a:gd name="connsiteX2" fmla="*/ 8572500 w 8572500"/>
              <a:gd name="connsiteY2" fmla="*/ 1047375 h 1047375"/>
              <a:gd name="connsiteX3" fmla="*/ 0 w 8572500"/>
              <a:gd name="connsiteY3" fmla="*/ 1047375 h 1047375"/>
              <a:gd name="connsiteX4" fmla="*/ 0 w 8572500"/>
              <a:gd name="connsiteY4" fmla="*/ 0 h 104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47375">
                <a:moveTo>
                  <a:pt x="0" y="0"/>
                </a:moveTo>
                <a:lnTo>
                  <a:pt x="8572500" y="0"/>
                </a:lnTo>
                <a:lnTo>
                  <a:pt x="8572500" y="1047375"/>
                </a:lnTo>
                <a:lnTo>
                  <a:pt x="0" y="10473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88000" tIns="404755" rIns="432000" bIns="138209" spcCol="1299"/>
          <a:lstStyle/>
          <a:p>
            <a:pPr marL="539750" indent="-417513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Policy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defines:</a:t>
            </a:r>
          </a:p>
          <a:p>
            <a:pPr marL="1079500" indent="-34290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Organization’s security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1079500" indent="-34290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ontrols and sanctions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to meet those requirements</a:t>
            </a:r>
          </a:p>
          <a:p>
            <a:pPr marL="539750" indent="-417513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Delineates responsibilities and the behavior expected of members of the organization. </a:t>
            </a:r>
          </a:p>
          <a:p>
            <a:pPr marL="539750" indent="-417513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 to be done but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do it. </a:t>
            </a:r>
          </a:p>
          <a:p>
            <a:pPr marL="539750" lvl="1" indent="-417513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mirror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</a:p>
          <a:p>
            <a:pPr marL="539750" lvl="1" indent="-417513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applying system security restrictions, there are some trade-offs between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security.</a:t>
            </a:r>
          </a:p>
          <a:p>
            <a:pPr marL="539750" indent="-417513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alt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D13EA5E-7579-415D-B3F0-165579349CE6}"/>
              </a:ext>
            </a:extLst>
          </p:cNvPr>
          <p:cNvSpPr/>
          <p:nvPr/>
        </p:nvSpPr>
        <p:spPr>
          <a:xfrm>
            <a:off x="900113" y="1158081"/>
            <a:ext cx="6121400" cy="558800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eaLnBrk="1" hangingPunct="1"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Policy</a:t>
            </a:r>
            <a:endParaRPr lang="en-US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972" name="Title 1">
            <a:extLst>
              <a:ext uri="{FF2B5EF4-FFF2-40B4-BE49-F238E27FC236}">
                <a16:creationId xmlns:a16="http://schemas.microsoft.com/office/drawing/2014/main" id="{EAC7A0BC-FEB2-448D-8707-31FE208D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90488"/>
            <a:ext cx="8239125" cy="117475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a Security Policy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86538" y="6304756"/>
            <a:ext cx="2098675" cy="374650"/>
          </a:xfrm>
        </p:spPr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42</a:t>
            </a:fld>
            <a:endParaRPr lang="en-US" altLang="en-US" sz="200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B7BF72FA-BF3C-1657-8E9B-8C4D26496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453" y="1711305"/>
            <a:ext cx="2098675" cy="127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A22E0DFD-439C-750E-4164-0078D564EEC9}"/>
              </a:ext>
            </a:extLst>
          </p:cNvPr>
          <p:cNvSpPr/>
          <p:nvPr/>
        </p:nvSpPr>
        <p:spPr>
          <a:xfrm>
            <a:off x="477838" y="1770392"/>
            <a:ext cx="8299450" cy="4976813"/>
          </a:xfrm>
          <a:custGeom>
            <a:avLst/>
            <a:gdLst>
              <a:gd name="connsiteX0" fmla="*/ 0 w 8572500"/>
              <a:gd name="connsiteY0" fmla="*/ 0 h 1047375"/>
              <a:gd name="connsiteX1" fmla="*/ 8572500 w 8572500"/>
              <a:gd name="connsiteY1" fmla="*/ 0 h 1047375"/>
              <a:gd name="connsiteX2" fmla="*/ 8572500 w 8572500"/>
              <a:gd name="connsiteY2" fmla="*/ 1047375 h 1047375"/>
              <a:gd name="connsiteX3" fmla="*/ 0 w 8572500"/>
              <a:gd name="connsiteY3" fmla="*/ 1047375 h 1047375"/>
              <a:gd name="connsiteX4" fmla="*/ 0 w 8572500"/>
              <a:gd name="connsiteY4" fmla="*/ 0 h 104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47375">
                <a:moveTo>
                  <a:pt x="0" y="0"/>
                </a:moveTo>
                <a:lnTo>
                  <a:pt x="8572500" y="0"/>
                </a:lnTo>
                <a:lnTo>
                  <a:pt x="8572500" y="1047375"/>
                </a:lnTo>
                <a:lnTo>
                  <a:pt x="0" y="104737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88000" tIns="404755" rIns="144000" bIns="138209" spcCol="1299"/>
          <a:lstStyle/>
          <a:p>
            <a:pPr marL="449263" indent="-449263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284163" algn="l"/>
              </a:tabLs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of concern</a:t>
            </a:r>
          </a:p>
          <a:p>
            <a:pPr marL="989013" lvl="2" indent="-449263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84163" algn="l"/>
              </a:tabLs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email attachments</a:t>
            </a:r>
          </a:p>
          <a:p>
            <a:pPr marL="989013" lvl="2" indent="-449263" algn="just" eaLnBrk="1" hangingPunct="1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84163" algn="l"/>
              </a:tabLs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wireless devices</a:t>
            </a:r>
          </a:p>
          <a:p>
            <a:pPr marL="449263" indent="-449263" algn="just" eaLnBrk="1" hangingPunct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tabLst>
                <a:tab pos="284163" algn="l"/>
              </a:tabLst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private network (VPN):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 by using the Internet to relay communications; but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maintains privacy but maintains privacy through security features</a:t>
            </a:r>
          </a:p>
          <a:p>
            <a:pPr marL="449263" indent="-449263" eaLnBrk="1" hangingPunct="1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security includes encrypting originating and receiving network addresses</a:t>
            </a:r>
          </a:p>
          <a:p>
            <a:pPr marL="449263" indent="-449263" algn="just" eaLnBrk="1" hangingPunct="1">
              <a:spcBef>
                <a:spcPts val="600"/>
              </a:spcBef>
              <a:spcAft>
                <a:spcPts val="1200"/>
              </a:spcAft>
              <a:tabLst>
                <a:tab pos="284163" algn="l"/>
              </a:tabLst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8715FF8-3EA0-4220-9AAB-5ABB163F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107621"/>
            <a:ext cx="8237537" cy="117475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a Security Policy (cont’d)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9E14160-78C2-4DE9-A1E3-1539F4CB405B}"/>
              </a:ext>
            </a:extLst>
          </p:cNvPr>
          <p:cNvSpPr/>
          <p:nvPr/>
        </p:nvSpPr>
        <p:spPr>
          <a:xfrm>
            <a:off x="900113" y="1379538"/>
            <a:ext cx="6121400" cy="558800"/>
          </a:xfrm>
          <a:custGeom>
            <a:avLst/>
            <a:gdLst>
              <a:gd name="connsiteX0" fmla="*/ 0 w 6000750"/>
              <a:gd name="connsiteY0" fmla="*/ 93482 h 560880"/>
              <a:gd name="connsiteX1" fmla="*/ 93482 w 6000750"/>
              <a:gd name="connsiteY1" fmla="*/ 0 h 560880"/>
              <a:gd name="connsiteX2" fmla="*/ 5907268 w 6000750"/>
              <a:gd name="connsiteY2" fmla="*/ 0 h 560880"/>
              <a:gd name="connsiteX3" fmla="*/ 6000750 w 6000750"/>
              <a:gd name="connsiteY3" fmla="*/ 93482 h 560880"/>
              <a:gd name="connsiteX4" fmla="*/ 6000750 w 6000750"/>
              <a:gd name="connsiteY4" fmla="*/ 467398 h 560880"/>
              <a:gd name="connsiteX5" fmla="*/ 5907268 w 6000750"/>
              <a:gd name="connsiteY5" fmla="*/ 560880 h 560880"/>
              <a:gd name="connsiteX6" fmla="*/ 93482 w 6000750"/>
              <a:gd name="connsiteY6" fmla="*/ 560880 h 560880"/>
              <a:gd name="connsiteX7" fmla="*/ 0 w 6000750"/>
              <a:gd name="connsiteY7" fmla="*/ 467398 h 560880"/>
              <a:gd name="connsiteX8" fmla="*/ 0 w 6000750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50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907268" y="0"/>
                </a:lnTo>
                <a:cubicBezTo>
                  <a:pt x="5958897" y="0"/>
                  <a:pt x="6000750" y="41853"/>
                  <a:pt x="6000750" y="93482"/>
                </a:cubicBezTo>
                <a:lnTo>
                  <a:pt x="6000750" y="467398"/>
                </a:lnTo>
                <a:cubicBezTo>
                  <a:pt x="6000750" y="519027"/>
                  <a:pt x="5958897" y="560880"/>
                  <a:pt x="5907268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9990" tIns="28004" rIns="259990" bIns="28004" spcCol="1299" anchor="ctr"/>
          <a:lstStyle/>
          <a:p>
            <a:pPr eaLnBrk="1" hangingPunct="1"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Policy</a:t>
            </a:r>
            <a:endParaRPr lang="en-US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43</a:t>
            </a:fld>
            <a:endParaRPr lang="en-US" altLang="en-US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>
            <a:extLst>
              <a:ext uri="{FF2B5EF4-FFF2-40B4-BE49-F238E27FC236}">
                <a16:creationId xmlns:a16="http://schemas.microsoft.com/office/drawing/2014/main" id="{8BE1DB7E-ED31-7955-B3CB-2DE7FA4B3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719" y="3143848"/>
            <a:ext cx="326231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6" name="Title 1">
            <a:extLst>
              <a:ext uri="{FF2B5EF4-FFF2-40B4-BE49-F238E27FC236}">
                <a16:creationId xmlns:a16="http://schemas.microsoft.com/office/drawing/2014/main" id="{FC2DE0FE-1C54-4EC9-BC96-9F80C697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8" y="146050"/>
            <a:ext cx="8686800" cy="117475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Educating Employees and Contract Workers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4DAD5174-7181-4CB4-8FEC-0F734A08D7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2264" y="1158081"/>
            <a:ext cx="8362950" cy="5486400"/>
          </a:xfrm>
        </p:spPr>
        <p:txBody>
          <a:bodyPr rtlCol="0">
            <a:noAutofit/>
          </a:bodyPr>
          <a:lstStyle/>
          <a:p>
            <a:pPr marL="448945" indent="-448945" algn="just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Motivates them to understand and follow the security policies</a:t>
            </a:r>
            <a:endParaRPr lang="en-US"/>
          </a:p>
          <a:p>
            <a:pPr marL="448945" indent="-448945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 an organization’s information systems and data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by:</a:t>
            </a:r>
          </a:p>
          <a:p>
            <a:pPr marL="723900" lvl="1" indent="-43815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Guarding their passwords to protect against unauthorized access to their accounts</a:t>
            </a:r>
          </a:p>
          <a:p>
            <a:pPr marL="723900" lvl="1" indent="-43815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Prohibiting others from using their passwords</a:t>
            </a:r>
          </a:p>
          <a:p>
            <a:pPr marL="723900" lvl="1" indent="-43815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Applying strict access controls</a:t>
            </a:r>
          </a:p>
          <a:p>
            <a:pPr marL="723900" lvl="1" indent="-43815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400" dirty="0">
                <a:latin typeface="Times New Roman"/>
                <a:cs typeface="Times New Roman"/>
              </a:rPr>
              <a:t>Reporting all unusual activity to the organization’s IT security group</a:t>
            </a:r>
          </a:p>
          <a:p>
            <a:pPr marL="723900" lvl="1" indent="-43815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 computing and data storage devices are protected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44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32EFCCA4-C266-41B0-83F5-99038678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14288"/>
            <a:ext cx="8237537" cy="117475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 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25619BB-BBC7-435E-9FE6-2009195A8611}"/>
              </a:ext>
            </a:extLst>
          </p:cNvPr>
          <p:cNvSpPr/>
          <p:nvPr/>
        </p:nvSpPr>
        <p:spPr>
          <a:xfrm>
            <a:off x="852488" y="2453481"/>
            <a:ext cx="6934200" cy="695325"/>
          </a:xfrm>
          <a:custGeom>
            <a:avLst/>
            <a:gdLst>
              <a:gd name="connsiteX0" fmla="*/ 0 w 8572500"/>
              <a:gd name="connsiteY0" fmla="*/ 113102 h 678600"/>
              <a:gd name="connsiteX1" fmla="*/ 113102 w 8572500"/>
              <a:gd name="connsiteY1" fmla="*/ 0 h 678600"/>
              <a:gd name="connsiteX2" fmla="*/ 8459398 w 8572500"/>
              <a:gd name="connsiteY2" fmla="*/ 0 h 678600"/>
              <a:gd name="connsiteX3" fmla="*/ 8572500 w 8572500"/>
              <a:gd name="connsiteY3" fmla="*/ 113102 h 678600"/>
              <a:gd name="connsiteX4" fmla="*/ 8572500 w 8572500"/>
              <a:gd name="connsiteY4" fmla="*/ 565498 h 678600"/>
              <a:gd name="connsiteX5" fmla="*/ 8459398 w 8572500"/>
              <a:gd name="connsiteY5" fmla="*/ 678600 h 678600"/>
              <a:gd name="connsiteX6" fmla="*/ 113102 w 8572500"/>
              <a:gd name="connsiteY6" fmla="*/ 678600 h 678600"/>
              <a:gd name="connsiteX7" fmla="*/ 0 w 8572500"/>
              <a:gd name="connsiteY7" fmla="*/ 565498 h 678600"/>
              <a:gd name="connsiteX8" fmla="*/ 0 w 8572500"/>
              <a:gd name="connsiteY8" fmla="*/ 113102 h 67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500" h="678600">
                <a:moveTo>
                  <a:pt x="0" y="113102"/>
                </a:moveTo>
                <a:cubicBezTo>
                  <a:pt x="0" y="50637"/>
                  <a:pt x="50637" y="0"/>
                  <a:pt x="113102" y="0"/>
                </a:cubicBezTo>
                <a:lnTo>
                  <a:pt x="8459398" y="0"/>
                </a:lnTo>
                <a:cubicBezTo>
                  <a:pt x="8521863" y="0"/>
                  <a:pt x="8572500" y="50637"/>
                  <a:pt x="8572500" y="113102"/>
                </a:cubicBezTo>
                <a:lnTo>
                  <a:pt x="8572500" y="565498"/>
                </a:lnTo>
                <a:cubicBezTo>
                  <a:pt x="8572500" y="627963"/>
                  <a:pt x="8521863" y="678600"/>
                  <a:pt x="8459398" y="678600"/>
                </a:cubicBezTo>
                <a:lnTo>
                  <a:pt x="113102" y="678600"/>
                </a:lnTo>
                <a:cubicBezTo>
                  <a:pt x="50637" y="678600"/>
                  <a:pt x="0" y="627963"/>
                  <a:pt x="0" y="565498"/>
                </a:cubicBezTo>
                <a:lnTo>
                  <a:pt x="0" y="11310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6891" tIns="146891" rIns="146891" bIns="146891" spcCol="1299" anchor="ctr"/>
          <a:lstStyle/>
          <a:p>
            <a:pPr defTabSz="131844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a corporate firewall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20295EC-21F5-4934-BBAF-0E6B89C3C738}"/>
              </a:ext>
            </a:extLst>
          </p:cNvPr>
          <p:cNvSpPr/>
          <p:nvPr/>
        </p:nvSpPr>
        <p:spPr>
          <a:xfrm>
            <a:off x="290513" y="2758281"/>
            <a:ext cx="8743950" cy="4129882"/>
          </a:xfrm>
          <a:custGeom>
            <a:avLst/>
            <a:gdLst>
              <a:gd name="connsiteX0" fmla="*/ 0 w 8572500"/>
              <a:gd name="connsiteY0" fmla="*/ 0 h 675337"/>
              <a:gd name="connsiteX1" fmla="*/ 8572500 w 8572500"/>
              <a:gd name="connsiteY1" fmla="*/ 0 h 675337"/>
              <a:gd name="connsiteX2" fmla="*/ 8572500 w 8572500"/>
              <a:gd name="connsiteY2" fmla="*/ 675337 h 675337"/>
              <a:gd name="connsiteX3" fmla="*/ 0 w 8572500"/>
              <a:gd name="connsiteY3" fmla="*/ 675337 h 675337"/>
              <a:gd name="connsiteX4" fmla="*/ 0 w 8572500"/>
              <a:gd name="connsiteY4" fmla="*/ 0 h 67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675337">
                <a:moveTo>
                  <a:pt x="0" y="0"/>
                </a:moveTo>
                <a:lnTo>
                  <a:pt x="8572500" y="0"/>
                </a:lnTo>
                <a:lnTo>
                  <a:pt x="8572500" y="675337"/>
                </a:lnTo>
                <a:lnTo>
                  <a:pt x="0" y="675337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44000" tIns="37670" rIns="210950" bIns="37670" spcCol="1299"/>
          <a:lstStyle/>
          <a:p>
            <a:pPr marL="0" lvl="1" indent="0" defTabSz="1045660" eaLnBrk="1" hangingPunct="1">
              <a:spcBef>
                <a:spcPts val="600"/>
              </a:spcBef>
              <a:spcAft>
                <a:spcPts val="600"/>
              </a:spcAft>
              <a:defRPr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 defTabSz="104566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guard between an organization’s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internal network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Internet, </a:t>
            </a:r>
          </a:p>
          <a:p>
            <a:pPr marL="914400" lvl="1" indent="-342900" algn="just" defTabSz="104566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 network access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organization’s access policy. </a:t>
            </a:r>
          </a:p>
        </p:txBody>
      </p:sp>
      <p:sp>
        <p:nvSpPr>
          <p:cNvPr id="89093" name="Rectangle 1">
            <a:extLst>
              <a:ext uri="{FF2B5EF4-FFF2-40B4-BE49-F238E27FC236}">
                <a16:creationId xmlns:a16="http://schemas.microsoft.com/office/drawing/2014/main" id="{7CA3965E-754B-4136-85E6-3697366F8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1001713"/>
            <a:ext cx="874394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327275" indent="-41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784475" indent="-41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241675" indent="-41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698875" indent="-41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marL="539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The key is to implement a </a:t>
            </a:r>
            <a:r>
              <a:rPr lang="en-US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layered security solution </a:t>
            </a: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to make computer </a:t>
            </a:r>
            <a:r>
              <a:rPr lang="en-US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break-ins so difficult </a:t>
            </a: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that an attacker eventually gives up.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45</a:t>
            </a:fld>
            <a:endParaRPr lang="en-US" alt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C6898-9BE4-0311-36CC-473AFB01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383" y="4820891"/>
            <a:ext cx="3856767" cy="2005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7D5F14A5-9BC5-4056-8D62-F47F3EB8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287338"/>
            <a:ext cx="8237537" cy="117475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 (cont’d)</a:t>
            </a:r>
          </a:p>
        </p:txBody>
      </p:sp>
      <p:pic>
        <p:nvPicPr>
          <p:cNvPr id="90115" name="Picture 10">
            <a:extLst>
              <a:ext uri="{FF2B5EF4-FFF2-40B4-BE49-F238E27FC236}">
                <a16:creationId xmlns:a16="http://schemas.microsoft.com/office/drawing/2014/main" id="{1C8588D8-1D99-449C-8949-692D022B2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" y="1234281"/>
            <a:ext cx="8835202" cy="3607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46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A981660D-B0F6-48C8-869E-A7F6F10C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14288"/>
            <a:ext cx="8237537" cy="117475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 (cont’d)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F3BC9F7-CF12-40AE-9B9A-31CD2E51117A}"/>
              </a:ext>
            </a:extLst>
          </p:cNvPr>
          <p:cNvSpPr/>
          <p:nvPr/>
        </p:nvSpPr>
        <p:spPr>
          <a:xfrm>
            <a:off x="311150" y="5122068"/>
            <a:ext cx="8743950" cy="1598613"/>
          </a:xfrm>
          <a:custGeom>
            <a:avLst/>
            <a:gdLst>
              <a:gd name="connsiteX0" fmla="*/ 0 w 8572500"/>
              <a:gd name="connsiteY0" fmla="*/ 0 h 1050524"/>
              <a:gd name="connsiteX1" fmla="*/ 8572500 w 8572500"/>
              <a:gd name="connsiteY1" fmla="*/ 0 h 1050524"/>
              <a:gd name="connsiteX2" fmla="*/ 8572500 w 8572500"/>
              <a:gd name="connsiteY2" fmla="*/ 1050524 h 1050524"/>
              <a:gd name="connsiteX3" fmla="*/ 0 w 8572500"/>
              <a:gd name="connsiteY3" fmla="*/ 1050524 h 1050524"/>
              <a:gd name="connsiteX4" fmla="*/ 0 w 8572500"/>
              <a:gd name="connsiteY4" fmla="*/ 0 h 105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50524">
                <a:moveTo>
                  <a:pt x="0" y="0"/>
                </a:moveTo>
                <a:lnTo>
                  <a:pt x="8572500" y="0"/>
                </a:lnTo>
                <a:lnTo>
                  <a:pt x="8572500" y="1050524"/>
                </a:lnTo>
                <a:lnTo>
                  <a:pt x="0" y="10505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78383" tIns="37670" rIns="210950" bIns="37670" spcCol="1299"/>
          <a:lstStyle/>
          <a:p>
            <a:pPr marL="342900" lvl="1" indent="-342900" defTabSz="104566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defTabSz="104566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block viruses, malformed packets, and other threats.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7DA4585-BD73-494A-B07B-EE8AB9F29E10}"/>
              </a:ext>
            </a:extLst>
          </p:cNvPr>
          <p:cNvSpPr/>
          <p:nvPr/>
        </p:nvSpPr>
        <p:spPr>
          <a:xfrm>
            <a:off x="311150" y="1462881"/>
            <a:ext cx="8743950" cy="3124200"/>
          </a:xfrm>
          <a:custGeom>
            <a:avLst/>
            <a:gdLst>
              <a:gd name="connsiteX0" fmla="*/ 0 w 8572500"/>
              <a:gd name="connsiteY0" fmla="*/ 0 h 1050524"/>
              <a:gd name="connsiteX1" fmla="*/ 8572500 w 8572500"/>
              <a:gd name="connsiteY1" fmla="*/ 0 h 1050524"/>
              <a:gd name="connsiteX2" fmla="*/ 8572500 w 8572500"/>
              <a:gd name="connsiteY2" fmla="*/ 1050524 h 1050524"/>
              <a:gd name="connsiteX3" fmla="*/ 0 w 8572500"/>
              <a:gd name="connsiteY3" fmla="*/ 1050524 h 1050524"/>
              <a:gd name="connsiteX4" fmla="*/ 0 w 8572500"/>
              <a:gd name="connsiteY4" fmla="*/ 0 h 105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50524">
                <a:moveTo>
                  <a:pt x="0" y="0"/>
                </a:moveTo>
                <a:lnTo>
                  <a:pt x="8572500" y="0"/>
                </a:lnTo>
                <a:lnTo>
                  <a:pt x="8572500" y="1050524"/>
                </a:lnTo>
                <a:lnTo>
                  <a:pt x="0" y="10505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78383" tIns="37670" rIns="210950" bIns="37670" spcCol="1299"/>
          <a:lstStyle/>
          <a:p>
            <a:pPr marL="342900" lvl="1" indent="-342900" defTabSz="104566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defTabSz="104566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network resources and activities,</a:t>
            </a:r>
          </a:p>
          <a:p>
            <a:pPr marL="342900" lvl="1" indent="-342900" defTabSz="104566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security personnel when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traffic attempts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circumvent the security measures</a:t>
            </a:r>
          </a:p>
          <a:p>
            <a:pPr marL="342900" lvl="1" indent="-342900" defTabSz="104566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Knowledge-based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approaches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behavior-based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approaches are two fundamentally different approaches to intrusion detection.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32A9CDD-2C49-4B0A-958B-F749E9C926C8}"/>
              </a:ext>
            </a:extLst>
          </p:cNvPr>
          <p:cNvSpPr/>
          <p:nvPr/>
        </p:nvSpPr>
        <p:spPr>
          <a:xfrm>
            <a:off x="852488" y="1081881"/>
            <a:ext cx="7620000" cy="696912"/>
          </a:xfrm>
          <a:custGeom>
            <a:avLst/>
            <a:gdLst>
              <a:gd name="connsiteX0" fmla="*/ 0 w 8572500"/>
              <a:gd name="connsiteY0" fmla="*/ 113102 h 678600"/>
              <a:gd name="connsiteX1" fmla="*/ 113102 w 8572500"/>
              <a:gd name="connsiteY1" fmla="*/ 0 h 678600"/>
              <a:gd name="connsiteX2" fmla="*/ 8459398 w 8572500"/>
              <a:gd name="connsiteY2" fmla="*/ 0 h 678600"/>
              <a:gd name="connsiteX3" fmla="*/ 8572500 w 8572500"/>
              <a:gd name="connsiteY3" fmla="*/ 113102 h 678600"/>
              <a:gd name="connsiteX4" fmla="*/ 8572500 w 8572500"/>
              <a:gd name="connsiteY4" fmla="*/ 565498 h 678600"/>
              <a:gd name="connsiteX5" fmla="*/ 8459398 w 8572500"/>
              <a:gd name="connsiteY5" fmla="*/ 678600 h 678600"/>
              <a:gd name="connsiteX6" fmla="*/ 113102 w 8572500"/>
              <a:gd name="connsiteY6" fmla="*/ 678600 h 678600"/>
              <a:gd name="connsiteX7" fmla="*/ 0 w 8572500"/>
              <a:gd name="connsiteY7" fmla="*/ 565498 h 678600"/>
              <a:gd name="connsiteX8" fmla="*/ 0 w 8572500"/>
              <a:gd name="connsiteY8" fmla="*/ 113102 h 67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500" h="678600">
                <a:moveTo>
                  <a:pt x="0" y="113102"/>
                </a:moveTo>
                <a:cubicBezTo>
                  <a:pt x="0" y="50637"/>
                  <a:pt x="50637" y="0"/>
                  <a:pt x="113102" y="0"/>
                </a:cubicBezTo>
                <a:lnTo>
                  <a:pt x="8459398" y="0"/>
                </a:lnTo>
                <a:cubicBezTo>
                  <a:pt x="8521863" y="0"/>
                  <a:pt x="8572500" y="50637"/>
                  <a:pt x="8572500" y="113102"/>
                </a:cubicBezTo>
                <a:lnTo>
                  <a:pt x="8572500" y="565498"/>
                </a:lnTo>
                <a:cubicBezTo>
                  <a:pt x="8572500" y="627963"/>
                  <a:pt x="8521863" y="678600"/>
                  <a:pt x="8459398" y="678600"/>
                </a:cubicBezTo>
                <a:lnTo>
                  <a:pt x="113102" y="678600"/>
                </a:lnTo>
                <a:cubicBezTo>
                  <a:pt x="50637" y="678600"/>
                  <a:pt x="0" y="627963"/>
                  <a:pt x="0" y="565498"/>
                </a:cubicBezTo>
                <a:lnTo>
                  <a:pt x="0" y="11310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6891" tIns="146891" rIns="146891" bIns="146891" spcCol="1299" anchor="ctr"/>
          <a:lstStyle/>
          <a:p>
            <a:pPr defTabSz="131844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system (IDS)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A936B22-2DD8-4B41-A943-B81736407F81}"/>
              </a:ext>
            </a:extLst>
          </p:cNvPr>
          <p:cNvSpPr/>
          <p:nvPr/>
        </p:nvSpPr>
        <p:spPr>
          <a:xfrm>
            <a:off x="852488" y="4739481"/>
            <a:ext cx="7620000" cy="696912"/>
          </a:xfrm>
          <a:custGeom>
            <a:avLst/>
            <a:gdLst>
              <a:gd name="connsiteX0" fmla="*/ 0 w 8572500"/>
              <a:gd name="connsiteY0" fmla="*/ 113102 h 678600"/>
              <a:gd name="connsiteX1" fmla="*/ 113102 w 8572500"/>
              <a:gd name="connsiteY1" fmla="*/ 0 h 678600"/>
              <a:gd name="connsiteX2" fmla="*/ 8459398 w 8572500"/>
              <a:gd name="connsiteY2" fmla="*/ 0 h 678600"/>
              <a:gd name="connsiteX3" fmla="*/ 8572500 w 8572500"/>
              <a:gd name="connsiteY3" fmla="*/ 113102 h 678600"/>
              <a:gd name="connsiteX4" fmla="*/ 8572500 w 8572500"/>
              <a:gd name="connsiteY4" fmla="*/ 565498 h 678600"/>
              <a:gd name="connsiteX5" fmla="*/ 8459398 w 8572500"/>
              <a:gd name="connsiteY5" fmla="*/ 678600 h 678600"/>
              <a:gd name="connsiteX6" fmla="*/ 113102 w 8572500"/>
              <a:gd name="connsiteY6" fmla="*/ 678600 h 678600"/>
              <a:gd name="connsiteX7" fmla="*/ 0 w 8572500"/>
              <a:gd name="connsiteY7" fmla="*/ 565498 h 678600"/>
              <a:gd name="connsiteX8" fmla="*/ 0 w 8572500"/>
              <a:gd name="connsiteY8" fmla="*/ 113102 h 67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500" h="678600">
                <a:moveTo>
                  <a:pt x="0" y="113102"/>
                </a:moveTo>
                <a:cubicBezTo>
                  <a:pt x="0" y="50637"/>
                  <a:pt x="50637" y="0"/>
                  <a:pt x="113102" y="0"/>
                </a:cubicBezTo>
                <a:lnTo>
                  <a:pt x="8459398" y="0"/>
                </a:lnTo>
                <a:cubicBezTo>
                  <a:pt x="8521863" y="0"/>
                  <a:pt x="8572500" y="50637"/>
                  <a:pt x="8572500" y="113102"/>
                </a:cubicBezTo>
                <a:lnTo>
                  <a:pt x="8572500" y="565498"/>
                </a:lnTo>
                <a:cubicBezTo>
                  <a:pt x="8572500" y="627963"/>
                  <a:pt x="8521863" y="678600"/>
                  <a:pt x="8459398" y="678600"/>
                </a:cubicBezTo>
                <a:lnTo>
                  <a:pt x="113102" y="678600"/>
                </a:lnTo>
                <a:cubicBezTo>
                  <a:pt x="50637" y="678600"/>
                  <a:pt x="0" y="627963"/>
                  <a:pt x="0" y="565498"/>
                </a:cubicBezTo>
                <a:lnTo>
                  <a:pt x="0" y="11310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6891" tIns="146891" rIns="146891" bIns="146891" spcCol="1299" anchor="ctr"/>
          <a:lstStyle/>
          <a:p>
            <a:pPr defTabSz="131844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Prevention  System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86538" y="6298406"/>
            <a:ext cx="2098675" cy="374650"/>
          </a:xfrm>
        </p:spPr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47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3B7825D4-415C-449D-982A-83C79644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745331"/>
            <a:ext cx="8237537" cy="1174750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3.6 - Intrusion Detection System</a:t>
            </a: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26BEE59F-6A58-4086-A942-9A9F03FC8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666081"/>
            <a:ext cx="8237537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Box 5">
            <a:extLst>
              <a:ext uri="{FF2B5EF4-FFF2-40B4-BE49-F238E27FC236}">
                <a16:creationId xmlns:a16="http://schemas.microsoft.com/office/drawing/2014/main" id="{072B462F-AE2E-4E7A-9732-F84CEFD5B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5958681"/>
            <a:ext cx="3652837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25" tIns="46762" rIns="93525" bIns="46762">
            <a:spAutoFit/>
          </a:bodyPr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chemeClr val="tx1"/>
                </a:solidFill>
              </a:rPr>
              <a:t>Credit: Monkey Business Images/Shutterstock.com.</a:t>
            </a:r>
          </a:p>
        </p:txBody>
      </p:sp>
      <p:sp>
        <p:nvSpPr>
          <p:cNvPr id="93189" name="Title 1">
            <a:extLst>
              <a:ext uri="{FF2B5EF4-FFF2-40B4-BE49-F238E27FC236}">
                <a16:creationId xmlns:a16="http://schemas.microsoft.com/office/drawing/2014/main" id="{002E32B2-5287-4B89-A6EA-88D5D1536D51}"/>
              </a:ext>
            </a:extLst>
          </p:cNvPr>
          <p:cNvSpPr txBox="1">
            <a:spLocks/>
          </p:cNvSpPr>
          <p:nvPr/>
        </p:nvSpPr>
        <p:spPr bwMode="auto">
          <a:xfrm>
            <a:off x="544513" y="14288"/>
            <a:ext cx="8237537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25" tIns="46762" rIns="93525" bIns="46762" anchor="ctr"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1">
                <a:solidFill>
                  <a:srgbClr val="FF0000"/>
                </a:solidFill>
                <a:cs typeface="Times New Roman" panose="02020603050405020304" pitchFamily="18" charset="0"/>
              </a:rPr>
              <a:t>Prevention (cont’d)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48</a:t>
            </a:fld>
            <a:endParaRPr lang="en-US" altLang="en-US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1ABF0BBF-4E78-4743-B80C-DABE4E31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134938"/>
            <a:ext cx="8237537" cy="117475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 (cont’d)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3F373E8-79A6-427B-BA27-9BCCFED61FA5}"/>
              </a:ext>
            </a:extLst>
          </p:cNvPr>
          <p:cNvSpPr/>
          <p:nvPr/>
        </p:nvSpPr>
        <p:spPr>
          <a:xfrm>
            <a:off x="166688" y="1754188"/>
            <a:ext cx="8743950" cy="4584700"/>
          </a:xfrm>
          <a:custGeom>
            <a:avLst/>
            <a:gdLst>
              <a:gd name="connsiteX0" fmla="*/ 0 w 8572500"/>
              <a:gd name="connsiteY0" fmla="*/ 0 h 1050524"/>
              <a:gd name="connsiteX1" fmla="*/ 8572500 w 8572500"/>
              <a:gd name="connsiteY1" fmla="*/ 0 h 1050524"/>
              <a:gd name="connsiteX2" fmla="*/ 8572500 w 8572500"/>
              <a:gd name="connsiteY2" fmla="*/ 1050524 h 1050524"/>
              <a:gd name="connsiteX3" fmla="*/ 0 w 8572500"/>
              <a:gd name="connsiteY3" fmla="*/ 1050524 h 1050524"/>
              <a:gd name="connsiteX4" fmla="*/ 0 w 8572500"/>
              <a:gd name="connsiteY4" fmla="*/ 0 h 105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1050524">
                <a:moveTo>
                  <a:pt x="0" y="0"/>
                </a:moveTo>
                <a:lnTo>
                  <a:pt x="8572500" y="0"/>
                </a:lnTo>
                <a:lnTo>
                  <a:pt x="8572500" y="1050524"/>
                </a:lnTo>
                <a:lnTo>
                  <a:pt x="0" y="105052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78383" tIns="37670" rIns="210950" bIns="37670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Antivirus software: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scans a computer’s memory and disk drives regularly for viruses.</a:t>
            </a:r>
          </a:p>
          <a:p>
            <a:pPr marL="862013" lvl="1" indent="-34290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Scans for a specific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of bytes, known as a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 signature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Indicates the presence of a specific virus</a:t>
            </a:r>
          </a:p>
          <a:p>
            <a:pPr marL="862013" lvl="1" indent="-34290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of the most widely used antivirus software products are: (1) Norton Antivirus from Symantec and (2) Personal Firewall from McAfee.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0E0FC06-34BB-4579-B747-C23EF47A9E9D}"/>
              </a:ext>
            </a:extLst>
          </p:cNvPr>
          <p:cNvSpPr/>
          <p:nvPr/>
        </p:nvSpPr>
        <p:spPr>
          <a:xfrm>
            <a:off x="544513" y="1405731"/>
            <a:ext cx="7472362" cy="696913"/>
          </a:xfrm>
          <a:custGeom>
            <a:avLst/>
            <a:gdLst>
              <a:gd name="connsiteX0" fmla="*/ 0 w 8572500"/>
              <a:gd name="connsiteY0" fmla="*/ 113102 h 678600"/>
              <a:gd name="connsiteX1" fmla="*/ 113102 w 8572500"/>
              <a:gd name="connsiteY1" fmla="*/ 0 h 678600"/>
              <a:gd name="connsiteX2" fmla="*/ 8459398 w 8572500"/>
              <a:gd name="connsiteY2" fmla="*/ 0 h 678600"/>
              <a:gd name="connsiteX3" fmla="*/ 8572500 w 8572500"/>
              <a:gd name="connsiteY3" fmla="*/ 113102 h 678600"/>
              <a:gd name="connsiteX4" fmla="*/ 8572500 w 8572500"/>
              <a:gd name="connsiteY4" fmla="*/ 565498 h 678600"/>
              <a:gd name="connsiteX5" fmla="*/ 8459398 w 8572500"/>
              <a:gd name="connsiteY5" fmla="*/ 678600 h 678600"/>
              <a:gd name="connsiteX6" fmla="*/ 113102 w 8572500"/>
              <a:gd name="connsiteY6" fmla="*/ 678600 h 678600"/>
              <a:gd name="connsiteX7" fmla="*/ 0 w 8572500"/>
              <a:gd name="connsiteY7" fmla="*/ 565498 h 678600"/>
              <a:gd name="connsiteX8" fmla="*/ 0 w 8572500"/>
              <a:gd name="connsiteY8" fmla="*/ 113102 h 67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500" h="678600">
                <a:moveTo>
                  <a:pt x="0" y="113102"/>
                </a:moveTo>
                <a:cubicBezTo>
                  <a:pt x="0" y="50637"/>
                  <a:pt x="50637" y="0"/>
                  <a:pt x="113102" y="0"/>
                </a:cubicBezTo>
                <a:lnTo>
                  <a:pt x="8459398" y="0"/>
                </a:lnTo>
                <a:cubicBezTo>
                  <a:pt x="8521863" y="0"/>
                  <a:pt x="8572500" y="50637"/>
                  <a:pt x="8572500" y="113102"/>
                </a:cubicBezTo>
                <a:lnTo>
                  <a:pt x="8572500" y="565498"/>
                </a:lnTo>
                <a:cubicBezTo>
                  <a:pt x="8572500" y="627963"/>
                  <a:pt x="8521863" y="678600"/>
                  <a:pt x="8459398" y="678600"/>
                </a:cubicBezTo>
                <a:lnTo>
                  <a:pt x="113102" y="678600"/>
                </a:lnTo>
                <a:cubicBezTo>
                  <a:pt x="50637" y="678600"/>
                  <a:pt x="0" y="627963"/>
                  <a:pt x="0" y="565498"/>
                </a:cubicBezTo>
                <a:lnTo>
                  <a:pt x="0" y="11310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6891" tIns="146891" rIns="146891" bIns="146891" spcCol="1299" anchor="ctr"/>
          <a:lstStyle/>
          <a:p>
            <a:pPr defTabSz="131844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Antivirus Software on Personal Computers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49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F19BB15-832E-42E0-AF76-91372F69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0"/>
            <a:ext cx="8237537" cy="117475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Security Incidents: A Major Concern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431B786-712E-469D-BB0A-C1DFD52CF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63" y="1176338"/>
            <a:ext cx="8237537" cy="5543550"/>
          </a:xfrm>
        </p:spPr>
        <p:txBody>
          <a:bodyPr/>
          <a:lstStyle/>
          <a:p>
            <a:pPr marL="361950" indent="-36195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of information technology is of utmost importance</a:t>
            </a:r>
          </a:p>
          <a:p>
            <a:pPr marL="719138" lvl="1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Safeguard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9975" lvl="3" indent="-169863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 business data</a:t>
            </a:r>
          </a:p>
          <a:p>
            <a:pPr marL="1069975" lvl="3" indent="-169863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customer and employee data</a:t>
            </a:r>
          </a:p>
          <a:p>
            <a:pPr marL="719138" lvl="1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 against malicious acts of theft or disruption</a:t>
            </a:r>
          </a:p>
          <a:p>
            <a:pPr marL="719138" lvl="1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against other business needs and issues</a:t>
            </a:r>
          </a:p>
          <a:p>
            <a:pPr marL="361950" lvl="1" indent="-36195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IT-related security incidents is increasing around the world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5</a:t>
            </a:fld>
            <a:endParaRPr lang="en-US" alt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E55E3-E082-71A8-1923-B84877137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481" y="4904402"/>
            <a:ext cx="3505200" cy="1809136"/>
          </a:xfrm>
          <a:prstGeom prst="rect">
            <a:avLst/>
          </a:prstGeom>
        </p:spPr>
      </p:pic>
      <p:pic>
        <p:nvPicPr>
          <p:cNvPr id="5" name="Picture 4" descr="Information SafeGuard - Diversified Insurance Industries, Inc.">
            <a:extLst>
              <a:ext uri="{FF2B5EF4-FFF2-40B4-BE49-F238E27FC236}">
                <a16:creationId xmlns:a16="http://schemas.microsoft.com/office/drawing/2014/main" id="{9F334006-4DC3-46FE-3FBE-57210FAFF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7" y="1983710"/>
            <a:ext cx="26193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5135BE76-2D14-4F88-A36B-6E65FF577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81" y="1233488"/>
            <a:ext cx="8610600" cy="5563393"/>
          </a:xfrm>
        </p:spPr>
        <p:txBody>
          <a:bodyPr rtlCol="0">
            <a:noAutofit/>
          </a:bodyPr>
          <a:lstStyle/>
          <a:p>
            <a:pPr marL="360045" indent="-360045" algn="just" defTabSz="699516" eaLnBrk="1" fontAlgn="auto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United States Computer Emergency Readiness Team 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US-CERT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partnership between the Department of Homeland Security (DHS) and the public and private sectors established in 2003.</a:t>
            </a:r>
            <a:endParaRPr lang="en-US"/>
          </a:p>
          <a:p>
            <a:pPr marL="962025" indent="-342900" algn="just" defTabSz="699516" eaLnBrk="1" fontAlgn="auto" hangingPunct="1">
              <a:spcBef>
                <a:spcPts val="1200"/>
              </a:spcBef>
              <a:spcAft>
                <a:spcPts val="600"/>
              </a:spcAft>
              <a:tabLst>
                <a:tab pos="793750" algn="l"/>
              </a:tabLst>
              <a:defRPr/>
            </a:pPr>
            <a:r>
              <a:rPr lang="en-US" sz="2400" dirty="0">
                <a:latin typeface="Times New Roman"/>
                <a:cs typeface="Times New Roman"/>
              </a:rPr>
              <a:t>Protect the nation’s Internet infrastructure against cyber attacks.</a:t>
            </a:r>
          </a:p>
          <a:p>
            <a:pPr marL="962025" indent="-342900" algn="just" defTabSz="699516" eaLnBrk="1" fontAlgn="auto" hangingPunct="1">
              <a:spcBef>
                <a:spcPts val="1200"/>
              </a:spcBef>
              <a:spcAft>
                <a:spcPts val="600"/>
              </a:spcAft>
              <a:tabLst>
                <a:tab pos="793750" algn="l"/>
              </a:tabLs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as a clearinghouse for information on 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viruses, worms,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other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security topics.</a:t>
            </a:r>
          </a:p>
          <a:p>
            <a:pPr marL="0" indent="0" algn="just" defTabSz="699516" eaLnBrk="1" fontAlgn="auto" hangingPunct="1">
              <a:spcBef>
                <a:spcPts val="1200"/>
              </a:spcBef>
              <a:spcAft>
                <a:spcPts val="600"/>
              </a:spcAft>
              <a:buFontTx/>
              <a:buNone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99516" eaLnBrk="1" fontAlgn="auto" hangingPunct="1">
              <a:spcBef>
                <a:spcPts val="1200"/>
              </a:spcBef>
              <a:spcAft>
                <a:spcPts val="600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99516" eaLnBrk="1" fontAlgn="auto" hangingPunct="1">
              <a:spcBef>
                <a:spcPts val="1200"/>
              </a:spcBef>
              <a:spcAft>
                <a:spcPts val="600"/>
              </a:spcAft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BCB10C-1BCB-4DC5-9299-5B9FC3AE08E6}"/>
              </a:ext>
            </a:extLst>
          </p:cNvPr>
          <p:cNvSpPr txBox="1">
            <a:spLocks/>
          </p:cNvSpPr>
          <p:nvPr/>
        </p:nvSpPr>
        <p:spPr bwMode="auto">
          <a:xfrm>
            <a:off x="395288" y="0"/>
            <a:ext cx="8237537" cy="1174750"/>
          </a:xfrm>
          <a:prstGeom prst="rect">
            <a:avLst/>
          </a:prstGeom>
          <a:noFill/>
          <a:ln>
            <a:noFill/>
          </a:ln>
        </p:spPr>
        <p:txBody>
          <a:bodyPr lIns="93525" tIns="46762" rIns="93525" bIns="46762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22222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22222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22222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22222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222222"/>
                </a:solidFill>
                <a:latin typeface="Arial" charset="0"/>
              </a:defRPr>
            </a:lvl5pPr>
            <a:lvl6pPr marL="467624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rgbClr val="222222"/>
                </a:solidFill>
                <a:latin typeface="Arial" charset="0"/>
              </a:defRPr>
            </a:lvl6pPr>
            <a:lvl7pPr marL="935248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rgbClr val="222222"/>
                </a:solidFill>
                <a:latin typeface="Arial" charset="0"/>
              </a:defRPr>
            </a:lvl7pPr>
            <a:lvl8pPr marL="1402872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rgbClr val="222222"/>
                </a:solidFill>
                <a:latin typeface="Arial" charset="0"/>
              </a:defRPr>
            </a:lvl8pPr>
            <a:lvl9pPr marL="1870497" algn="ctr" rtl="0" fontAlgn="base">
              <a:spcBef>
                <a:spcPct val="0"/>
              </a:spcBef>
              <a:spcAft>
                <a:spcPct val="0"/>
              </a:spcAft>
              <a:defRPr sz="37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 (cont’d)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50</a:t>
            </a:fld>
            <a:endParaRPr lang="en-US" altLang="en-US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A97742-B121-85C4-9B8E-D8D2AD88F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28" y="4792520"/>
            <a:ext cx="4091253" cy="1916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6E857B1F-040C-4CF8-8753-1ABFC07C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14288"/>
            <a:ext cx="8237537" cy="117475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 (cont’d)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515A4C5-611A-48DE-98AA-9DDC400D5FBE}"/>
              </a:ext>
            </a:extLst>
          </p:cNvPr>
          <p:cNvSpPr/>
          <p:nvPr/>
        </p:nvSpPr>
        <p:spPr>
          <a:xfrm>
            <a:off x="288925" y="1343025"/>
            <a:ext cx="8743950" cy="5300663"/>
          </a:xfrm>
          <a:custGeom>
            <a:avLst/>
            <a:gdLst>
              <a:gd name="connsiteX0" fmla="*/ 0 w 8572500"/>
              <a:gd name="connsiteY0" fmla="*/ 0 h 558900"/>
              <a:gd name="connsiteX1" fmla="*/ 8572500 w 8572500"/>
              <a:gd name="connsiteY1" fmla="*/ 0 h 558900"/>
              <a:gd name="connsiteX2" fmla="*/ 8572500 w 8572500"/>
              <a:gd name="connsiteY2" fmla="*/ 558900 h 558900"/>
              <a:gd name="connsiteX3" fmla="*/ 0 w 8572500"/>
              <a:gd name="connsiteY3" fmla="*/ 558900 h 558900"/>
              <a:gd name="connsiteX4" fmla="*/ 0 w 8572500"/>
              <a:gd name="connsiteY4" fmla="*/ 0 h 5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558900">
                <a:moveTo>
                  <a:pt x="0" y="0"/>
                </a:moveTo>
                <a:lnTo>
                  <a:pt x="8572500" y="0"/>
                </a:lnTo>
                <a:lnTo>
                  <a:pt x="8572500" y="558900"/>
                </a:lnTo>
                <a:lnTo>
                  <a:pt x="0" y="55890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08000" tIns="31175" rIns="174580" bIns="31175" spcCol="1299"/>
          <a:lstStyle/>
          <a:p>
            <a:pPr marL="342900" lvl="1" indent="-342900" algn="just" defTabSz="863806"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 defTabSz="863806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accounts that remain active after employees leave a company are another potential security risk. </a:t>
            </a:r>
          </a:p>
          <a:p>
            <a:pPr marL="342900" lvl="1" indent="-342900" algn="just" defTabSz="863806"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threat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by malicious insiders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staff must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promptly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computer accounts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login IDs, and passwords of departing employees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contractors.</a:t>
            </a:r>
          </a:p>
          <a:p>
            <a:pPr marL="342900" lvl="1" indent="-342900" algn="just" defTabSz="863806"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also need to define employee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carefully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separate key responsibilities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properly.</a:t>
            </a:r>
          </a:p>
          <a:p>
            <a:pPr marL="342900" lvl="1" indent="-342900" algn="just" defTabSz="863806"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important safeguard is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roles and user accounts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users have the authority to perform their responsibilities and nothing more. 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3E3A1AC-FEDB-4004-962E-04452157A720}"/>
              </a:ext>
            </a:extLst>
          </p:cNvPr>
          <p:cNvSpPr/>
          <p:nvPr/>
        </p:nvSpPr>
        <p:spPr>
          <a:xfrm>
            <a:off x="544513" y="1052513"/>
            <a:ext cx="8510587" cy="577850"/>
          </a:xfrm>
          <a:custGeom>
            <a:avLst/>
            <a:gdLst>
              <a:gd name="connsiteX0" fmla="*/ 0 w 8572500"/>
              <a:gd name="connsiteY0" fmla="*/ 93602 h 561599"/>
              <a:gd name="connsiteX1" fmla="*/ 93602 w 8572500"/>
              <a:gd name="connsiteY1" fmla="*/ 0 h 561599"/>
              <a:gd name="connsiteX2" fmla="*/ 8478898 w 8572500"/>
              <a:gd name="connsiteY2" fmla="*/ 0 h 561599"/>
              <a:gd name="connsiteX3" fmla="*/ 8572500 w 8572500"/>
              <a:gd name="connsiteY3" fmla="*/ 93602 h 561599"/>
              <a:gd name="connsiteX4" fmla="*/ 8572500 w 8572500"/>
              <a:gd name="connsiteY4" fmla="*/ 467997 h 561599"/>
              <a:gd name="connsiteX5" fmla="*/ 8478898 w 8572500"/>
              <a:gd name="connsiteY5" fmla="*/ 561599 h 561599"/>
              <a:gd name="connsiteX6" fmla="*/ 93602 w 8572500"/>
              <a:gd name="connsiteY6" fmla="*/ 561599 h 561599"/>
              <a:gd name="connsiteX7" fmla="*/ 0 w 8572500"/>
              <a:gd name="connsiteY7" fmla="*/ 467997 h 561599"/>
              <a:gd name="connsiteX8" fmla="*/ 0 w 8572500"/>
              <a:gd name="connsiteY8" fmla="*/ 93602 h 56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500" h="561599">
                <a:moveTo>
                  <a:pt x="0" y="93602"/>
                </a:moveTo>
                <a:cubicBezTo>
                  <a:pt x="0" y="41907"/>
                  <a:pt x="41907" y="0"/>
                  <a:pt x="93602" y="0"/>
                </a:cubicBezTo>
                <a:lnTo>
                  <a:pt x="8478898" y="0"/>
                </a:lnTo>
                <a:cubicBezTo>
                  <a:pt x="8530593" y="0"/>
                  <a:pt x="8572500" y="41907"/>
                  <a:pt x="8572500" y="93602"/>
                </a:cubicBezTo>
                <a:lnTo>
                  <a:pt x="8572500" y="467997"/>
                </a:lnTo>
                <a:cubicBezTo>
                  <a:pt x="8572500" y="519692"/>
                  <a:pt x="8530593" y="561599"/>
                  <a:pt x="8478898" y="561599"/>
                </a:cubicBezTo>
                <a:lnTo>
                  <a:pt x="93602" y="561599"/>
                </a:lnTo>
                <a:cubicBezTo>
                  <a:pt x="41907" y="561599"/>
                  <a:pt x="0" y="519692"/>
                  <a:pt x="0" y="467997"/>
                </a:cubicBezTo>
                <a:lnTo>
                  <a:pt x="0" y="93602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21565" tIns="121565" rIns="121565" bIns="121565" spcCol="1299" anchor="ctr"/>
          <a:lstStyle/>
          <a:p>
            <a:pPr defTabSz="1091123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safeguards against attacks by malicious insiders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51</a:t>
            </a:fld>
            <a:endParaRPr lang="en-US" altLang="en-US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A17FDCE7-3878-421D-B1CB-65C5DDF233F5}"/>
              </a:ext>
            </a:extLst>
          </p:cNvPr>
          <p:cNvSpPr/>
          <p:nvPr/>
        </p:nvSpPr>
        <p:spPr>
          <a:xfrm>
            <a:off x="291306" y="1221295"/>
            <a:ext cx="8743950" cy="5654675"/>
          </a:xfrm>
          <a:custGeom>
            <a:avLst/>
            <a:gdLst>
              <a:gd name="connsiteX0" fmla="*/ 0 w 8572500"/>
              <a:gd name="connsiteY0" fmla="*/ 0 h 558900"/>
              <a:gd name="connsiteX1" fmla="*/ 8572500 w 8572500"/>
              <a:gd name="connsiteY1" fmla="*/ 0 h 558900"/>
              <a:gd name="connsiteX2" fmla="*/ 8572500 w 8572500"/>
              <a:gd name="connsiteY2" fmla="*/ 558900 h 558900"/>
              <a:gd name="connsiteX3" fmla="*/ 0 w 8572500"/>
              <a:gd name="connsiteY3" fmla="*/ 558900 h 558900"/>
              <a:gd name="connsiteX4" fmla="*/ 0 w 8572500"/>
              <a:gd name="connsiteY4" fmla="*/ 0 h 5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558900">
                <a:moveTo>
                  <a:pt x="0" y="0"/>
                </a:moveTo>
                <a:lnTo>
                  <a:pt x="8572500" y="0"/>
                </a:lnTo>
                <a:lnTo>
                  <a:pt x="8572500" y="558900"/>
                </a:lnTo>
                <a:lnTo>
                  <a:pt x="0" y="55890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0" tIns="31175" rIns="174580" bIns="31175" spcCol="1299"/>
          <a:lstStyle/>
          <a:p>
            <a:pPr marL="342900" lvl="1" indent="-342900" algn="just" defTabSz="863806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 defTabSz="863806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Homeland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(DHS): </a:t>
            </a: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secure critical infrastructure and information systems</a:t>
            </a:r>
          </a:p>
          <a:p>
            <a:pPr marL="862013" lvl="1" indent="-342900" algn="just" defTabSz="863806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the federal government’s efforts in “securing civilian government computer systems, and works with industry and state, local, tribal, and territorial governments</a:t>
            </a:r>
          </a:p>
          <a:p>
            <a:pPr marL="862013" lvl="1" indent="-342900" algn="just" defTabSz="863806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and maintains a national security cyberspace response system</a:t>
            </a:r>
          </a:p>
          <a:p>
            <a:pPr marL="862013" lvl="2" indent="-34290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a cyber-risk management program for protection of critical infrastructure, including banking and finance, water, government operations, and emergency services.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5359" lvl="1" indent="-175359" algn="just" defTabSz="863806" eaLnBrk="1" hangingPunct="1">
              <a:spcBef>
                <a:spcPts val="600"/>
              </a:spcBef>
              <a:spcAft>
                <a:spcPts val="600"/>
              </a:spcAft>
              <a:buFontTx/>
              <a:buChar char="••"/>
              <a:defRPr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331" name="Title 1">
            <a:extLst>
              <a:ext uri="{FF2B5EF4-FFF2-40B4-BE49-F238E27FC236}">
                <a16:creationId xmlns:a16="http://schemas.microsoft.com/office/drawing/2014/main" id="{57AFCC1E-98C8-4E42-8FD3-481CB696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-138113"/>
            <a:ext cx="8237537" cy="1174751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 (cont’d)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3A8162C-C046-4FA8-9C8F-9C16B1A47BC4}"/>
              </a:ext>
            </a:extLst>
          </p:cNvPr>
          <p:cNvSpPr/>
          <p:nvPr/>
        </p:nvSpPr>
        <p:spPr>
          <a:xfrm>
            <a:off x="776288" y="852488"/>
            <a:ext cx="8005762" cy="577850"/>
          </a:xfrm>
          <a:custGeom>
            <a:avLst/>
            <a:gdLst>
              <a:gd name="connsiteX0" fmla="*/ 0 w 8572500"/>
              <a:gd name="connsiteY0" fmla="*/ 93602 h 561599"/>
              <a:gd name="connsiteX1" fmla="*/ 93602 w 8572500"/>
              <a:gd name="connsiteY1" fmla="*/ 0 h 561599"/>
              <a:gd name="connsiteX2" fmla="*/ 8478898 w 8572500"/>
              <a:gd name="connsiteY2" fmla="*/ 0 h 561599"/>
              <a:gd name="connsiteX3" fmla="*/ 8572500 w 8572500"/>
              <a:gd name="connsiteY3" fmla="*/ 93602 h 561599"/>
              <a:gd name="connsiteX4" fmla="*/ 8572500 w 8572500"/>
              <a:gd name="connsiteY4" fmla="*/ 467997 h 561599"/>
              <a:gd name="connsiteX5" fmla="*/ 8478898 w 8572500"/>
              <a:gd name="connsiteY5" fmla="*/ 561599 h 561599"/>
              <a:gd name="connsiteX6" fmla="*/ 93602 w 8572500"/>
              <a:gd name="connsiteY6" fmla="*/ 561599 h 561599"/>
              <a:gd name="connsiteX7" fmla="*/ 0 w 8572500"/>
              <a:gd name="connsiteY7" fmla="*/ 467997 h 561599"/>
              <a:gd name="connsiteX8" fmla="*/ 0 w 8572500"/>
              <a:gd name="connsiteY8" fmla="*/ 93602 h 56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500" h="561599">
                <a:moveTo>
                  <a:pt x="0" y="93602"/>
                </a:moveTo>
                <a:cubicBezTo>
                  <a:pt x="0" y="41907"/>
                  <a:pt x="41907" y="0"/>
                  <a:pt x="93602" y="0"/>
                </a:cubicBezTo>
                <a:lnTo>
                  <a:pt x="8478898" y="0"/>
                </a:lnTo>
                <a:cubicBezTo>
                  <a:pt x="8530593" y="0"/>
                  <a:pt x="8572500" y="41907"/>
                  <a:pt x="8572500" y="93602"/>
                </a:cubicBezTo>
                <a:lnTo>
                  <a:pt x="8572500" y="467997"/>
                </a:lnTo>
                <a:cubicBezTo>
                  <a:pt x="8572500" y="519692"/>
                  <a:pt x="8530593" y="561599"/>
                  <a:pt x="8478898" y="561599"/>
                </a:cubicBezTo>
                <a:lnTo>
                  <a:pt x="93602" y="561599"/>
                </a:lnTo>
                <a:cubicBezTo>
                  <a:pt x="41907" y="561599"/>
                  <a:pt x="0" y="519692"/>
                  <a:pt x="0" y="467997"/>
                </a:cubicBezTo>
                <a:lnTo>
                  <a:pt x="0" y="9360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21565" tIns="121565" rIns="121565" bIns="121565" spcCol="1299" anchor="ctr"/>
          <a:lstStyle/>
          <a:p>
            <a:pPr defTabSz="1091123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Defend against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cyberterrorism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52</a:t>
            </a:fld>
            <a:endParaRPr lang="en-US" altLang="en-US" sz="2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120E859F-A6BF-4658-9C66-96D98322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14288"/>
            <a:ext cx="8237537" cy="117475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 (cont’d)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F8821EA-8461-4CE8-B543-4BE79D88193D}"/>
              </a:ext>
            </a:extLst>
          </p:cNvPr>
          <p:cNvSpPr/>
          <p:nvPr/>
        </p:nvSpPr>
        <p:spPr>
          <a:xfrm>
            <a:off x="506413" y="1309688"/>
            <a:ext cx="8275637" cy="577850"/>
          </a:xfrm>
          <a:custGeom>
            <a:avLst/>
            <a:gdLst>
              <a:gd name="connsiteX0" fmla="*/ 0 w 8572500"/>
              <a:gd name="connsiteY0" fmla="*/ 93602 h 561599"/>
              <a:gd name="connsiteX1" fmla="*/ 93602 w 8572500"/>
              <a:gd name="connsiteY1" fmla="*/ 0 h 561599"/>
              <a:gd name="connsiteX2" fmla="*/ 8478898 w 8572500"/>
              <a:gd name="connsiteY2" fmla="*/ 0 h 561599"/>
              <a:gd name="connsiteX3" fmla="*/ 8572500 w 8572500"/>
              <a:gd name="connsiteY3" fmla="*/ 93602 h 561599"/>
              <a:gd name="connsiteX4" fmla="*/ 8572500 w 8572500"/>
              <a:gd name="connsiteY4" fmla="*/ 467997 h 561599"/>
              <a:gd name="connsiteX5" fmla="*/ 8478898 w 8572500"/>
              <a:gd name="connsiteY5" fmla="*/ 561599 h 561599"/>
              <a:gd name="connsiteX6" fmla="*/ 93602 w 8572500"/>
              <a:gd name="connsiteY6" fmla="*/ 561599 h 561599"/>
              <a:gd name="connsiteX7" fmla="*/ 0 w 8572500"/>
              <a:gd name="connsiteY7" fmla="*/ 467997 h 561599"/>
              <a:gd name="connsiteX8" fmla="*/ 0 w 8572500"/>
              <a:gd name="connsiteY8" fmla="*/ 93602 h 56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2500" h="561599">
                <a:moveTo>
                  <a:pt x="0" y="93602"/>
                </a:moveTo>
                <a:cubicBezTo>
                  <a:pt x="0" y="41907"/>
                  <a:pt x="41907" y="0"/>
                  <a:pt x="93602" y="0"/>
                </a:cubicBezTo>
                <a:lnTo>
                  <a:pt x="8478898" y="0"/>
                </a:lnTo>
                <a:cubicBezTo>
                  <a:pt x="8530593" y="0"/>
                  <a:pt x="8572500" y="41907"/>
                  <a:pt x="8572500" y="93602"/>
                </a:cubicBezTo>
                <a:lnTo>
                  <a:pt x="8572500" y="467997"/>
                </a:lnTo>
                <a:cubicBezTo>
                  <a:pt x="8572500" y="519692"/>
                  <a:pt x="8530593" y="561599"/>
                  <a:pt x="8478898" y="561599"/>
                </a:cubicBezTo>
                <a:lnTo>
                  <a:pt x="93602" y="561599"/>
                </a:lnTo>
                <a:cubicBezTo>
                  <a:pt x="41907" y="561599"/>
                  <a:pt x="0" y="519692"/>
                  <a:pt x="0" y="467997"/>
                </a:cubicBezTo>
                <a:lnTo>
                  <a:pt x="0" y="9360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21565" tIns="121565" rIns="121565" bIns="121565" spcCol="1299" anchor="ctr"/>
          <a:lstStyle/>
          <a:p>
            <a:pPr defTabSz="1091123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Conducting periodic IT security audits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36BDFD4-0775-458E-92EF-B5E9CE43A697}"/>
              </a:ext>
            </a:extLst>
          </p:cNvPr>
          <p:cNvSpPr/>
          <p:nvPr/>
        </p:nvSpPr>
        <p:spPr>
          <a:xfrm>
            <a:off x="242888" y="1690687"/>
            <a:ext cx="8774112" cy="5210175"/>
          </a:xfrm>
          <a:custGeom>
            <a:avLst/>
            <a:gdLst>
              <a:gd name="connsiteX0" fmla="*/ 0 w 8572500"/>
              <a:gd name="connsiteY0" fmla="*/ 0 h 558900"/>
              <a:gd name="connsiteX1" fmla="*/ 8572500 w 8572500"/>
              <a:gd name="connsiteY1" fmla="*/ 0 h 558900"/>
              <a:gd name="connsiteX2" fmla="*/ 8572500 w 8572500"/>
              <a:gd name="connsiteY2" fmla="*/ 558900 h 558900"/>
              <a:gd name="connsiteX3" fmla="*/ 0 w 8572500"/>
              <a:gd name="connsiteY3" fmla="*/ 558900 h 558900"/>
              <a:gd name="connsiteX4" fmla="*/ 0 w 8572500"/>
              <a:gd name="connsiteY4" fmla="*/ 0 h 5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558900">
                <a:moveTo>
                  <a:pt x="0" y="0"/>
                </a:moveTo>
                <a:lnTo>
                  <a:pt x="8572500" y="0"/>
                </a:lnTo>
                <a:lnTo>
                  <a:pt x="8572500" y="558900"/>
                </a:lnTo>
                <a:lnTo>
                  <a:pt x="0" y="55890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44000" tIns="0" rIns="174580" bIns="31175" spcCol="1299"/>
          <a:lstStyle/>
          <a:p>
            <a:pPr marL="0" lvl="1" indent="0" algn="just" defTabSz="863806" eaLnBrk="1" hangingPunct="1">
              <a:spcBef>
                <a:spcPts val="1200"/>
              </a:spcBef>
              <a:spcAft>
                <a:spcPts val="600"/>
              </a:spcAft>
              <a:defRPr/>
            </a:pP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 defTabSz="863806"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audit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Evaluates whether an organization has a well considered security policy in place and if it is being followed.</a:t>
            </a:r>
          </a:p>
          <a:p>
            <a:pPr marL="800100" lvl="1" indent="-342900" eaLnBrk="1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access and levels of authority</a:t>
            </a:r>
          </a:p>
          <a:p>
            <a:pPr marL="800100" lvl="1" indent="-342900" eaLnBrk="1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system safeguards</a:t>
            </a:r>
          </a:p>
          <a:p>
            <a:pPr marL="800100" lvl="1" indent="-342900" eaLnBrk="1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Protection Assessment kit is available from the Computer Security Institute.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53</a:t>
            </a:fld>
            <a:endParaRPr lang="en-US" altLang="en-US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50083-8A1C-5EEE-8241-AC96E907E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506" y="5349877"/>
            <a:ext cx="3696046" cy="150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1FD33EDE-E5C2-4077-9C19-F551243B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1" y="211931"/>
            <a:ext cx="8237537" cy="117475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Systems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9F6235B-EDA5-4C6A-B04B-F7CDB2183752}"/>
              </a:ext>
            </a:extLst>
          </p:cNvPr>
          <p:cNvSpPr/>
          <p:nvPr/>
        </p:nvSpPr>
        <p:spPr>
          <a:xfrm>
            <a:off x="322263" y="1649413"/>
            <a:ext cx="4160837" cy="2513012"/>
          </a:xfrm>
          <a:custGeom>
            <a:avLst/>
            <a:gdLst>
              <a:gd name="connsiteX0" fmla="*/ 0 w 4081146"/>
              <a:gd name="connsiteY0" fmla="*/ 0 h 2448687"/>
              <a:gd name="connsiteX1" fmla="*/ 4081146 w 4081146"/>
              <a:gd name="connsiteY1" fmla="*/ 0 h 2448687"/>
              <a:gd name="connsiteX2" fmla="*/ 4081146 w 4081146"/>
              <a:gd name="connsiteY2" fmla="*/ 2448687 h 2448687"/>
              <a:gd name="connsiteX3" fmla="*/ 0 w 4081146"/>
              <a:gd name="connsiteY3" fmla="*/ 2448687 h 2448687"/>
              <a:gd name="connsiteX4" fmla="*/ 0 w 4081146"/>
              <a:gd name="connsiteY4" fmla="*/ 0 h 244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1146" h="2448687">
                <a:moveTo>
                  <a:pt x="0" y="0"/>
                </a:moveTo>
                <a:lnTo>
                  <a:pt x="4081146" y="0"/>
                </a:lnTo>
                <a:lnTo>
                  <a:pt x="4081146" y="2448687"/>
                </a:lnTo>
                <a:lnTo>
                  <a:pt x="0" y="24486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55875" tIns="155875" rIns="155875" bIns="155875" spcCol="1299" anchor="ctr"/>
          <a:lstStyle/>
          <a:p>
            <a:pPr algn="ctr" defTabSz="1818538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Intruders in the Act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5CE2C90-FB1F-45EF-B767-EF23D17FAC81}"/>
              </a:ext>
            </a:extLst>
          </p:cNvPr>
          <p:cNvSpPr/>
          <p:nvPr/>
        </p:nvSpPr>
        <p:spPr>
          <a:xfrm>
            <a:off x="4900613" y="1649413"/>
            <a:ext cx="4162425" cy="2513012"/>
          </a:xfrm>
          <a:custGeom>
            <a:avLst/>
            <a:gdLst>
              <a:gd name="connsiteX0" fmla="*/ 0 w 4081146"/>
              <a:gd name="connsiteY0" fmla="*/ 0 h 2448687"/>
              <a:gd name="connsiteX1" fmla="*/ 4081146 w 4081146"/>
              <a:gd name="connsiteY1" fmla="*/ 0 h 2448687"/>
              <a:gd name="connsiteX2" fmla="*/ 4081146 w 4081146"/>
              <a:gd name="connsiteY2" fmla="*/ 2448687 h 2448687"/>
              <a:gd name="connsiteX3" fmla="*/ 0 w 4081146"/>
              <a:gd name="connsiteY3" fmla="*/ 2448687 h 2448687"/>
              <a:gd name="connsiteX4" fmla="*/ 0 w 4081146"/>
              <a:gd name="connsiteY4" fmla="*/ 0 h 244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1146" h="2448687">
                <a:moveTo>
                  <a:pt x="0" y="0"/>
                </a:moveTo>
                <a:lnTo>
                  <a:pt x="4081146" y="0"/>
                </a:lnTo>
                <a:lnTo>
                  <a:pt x="4081146" y="2448687"/>
                </a:lnTo>
                <a:lnTo>
                  <a:pt x="0" y="24486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55875" tIns="155875" rIns="155875" bIns="155875" spcCol="1299" anchor="ctr"/>
          <a:lstStyle/>
          <a:p>
            <a:pPr algn="ctr" defTabSz="1818538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Impact of Intruders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54</a:t>
            </a:fld>
            <a:endParaRPr lang="en-US" altLang="en-US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7EC517D-EEC3-47B1-8E35-D50E0F80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242888"/>
            <a:ext cx="8237537" cy="117475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8B90A5F-7562-400D-BD60-591BD6AE03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4513" y="1385888"/>
            <a:ext cx="8385175" cy="5334000"/>
          </a:xfrm>
        </p:spPr>
        <p:txBody>
          <a:bodyPr rtlCol="0">
            <a:normAutofit/>
          </a:bodyPr>
          <a:lstStyle/>
          <a:p>
            <a:pPr marL="174879" indent="-174879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plan </a:t>
            </a:r>
          </a:p>
          <a:p>
            <a:pPr marL="692658" lvl="1" indent="-342900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well in advance of any incident </a:t>
            </a:r>
          </a:p>
          <a:p>
            <a:pPr marL="692658" lvl="1" indent="-342900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Approved by:</a:t>
            </a:r>
          </a:p>
          <a:p>
            <a:pPr marL="1085850" lvl="2" indent="-361950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department</a:t>
            </a:r>
          </a:p>
          <a:p>
            <a:pPr marL="1085850" lvl="2" indent="-361950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Font typeface="Times New Roman" panose="02020603050405020304" pitchFamily="18" charset="0"/>
              <a:buChar char="⁃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management</a:t>
            </a:r>
          </a:p>
          <a:p>
            <a:pPr marL="174879" indent="-174879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goals </a:t>
            </a:r>
          </a:p>
          <a:p>
            <a:pPr marL="692658" lvl="1" indent="-342900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Regain control and limit damage</a:t>
            </a:r>
          </a:p>
          <a:p>
            <a:pPr marL="692658" lvl="1" indent="-342900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to monitor or catch an intruder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55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63B672F7-3B7E-425F-8F91-9303ABB8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90488"/>
            <a:ext cx="8237537" cy="117475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(cont’d)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8A1002A5-B77E-4D54-BBB7-6F1591B7F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4513" y="1157288"/>
            <a:ext cx="8237537" cy="5638800"/>
          </a:xfrm>
        </p:spPr>
        <p:txBody>
          <a:bodyPr rtlCol="0">
            <a:normAutofit/>
          </a:bodyPr>
          <a:lstStyle/>
          <a:p>
            <a:pPr marL="361950" indent="-361950" algn="just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notification</a:t>
            </a:r>
          </a:p>
          <a:p>
            <a:pPr marL="723900" lvl="1" indent="-342900" algn="just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notify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to notify</a:t>
            </a:r>
          </a:p>
          <a:p>
            <a:pPr marL="723900" lvl="1" indent="-342900" algn="just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experts recommend against releasing specific information about a security compromise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forums.</a:t>
            </a:r>
          </a:p>
          <a:p>
            <a:pPr marL="342900" indent="-342900" algn="just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evidence and activity logs</a:t>
            </a:r>
          </a:p>
          <a:p>
            <a:pPr marL="723900" lvl="1" indent="-342900" algn="just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tabLst>
                <a:tab pos="723900" algn="l"/>
              </a:tabLst>
              <a:defRPr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details of a security incident as it works to resolve the incident. </a:t>
            </a:r>
          </a:p>
          <a:p>
            <a:pPr marL="723900" lvl="1" indent="-342900" algn="just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tabLst>
                <a:tab pos="723900" algn="l"/>
              </a:tabLs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all system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specific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taken (what, when, and who), and all external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(what, when, and who) in a logbook.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56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6BD27EAD-CF33-42F0-BD32-F3A38F5F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90488"/>
            <a:ext cx="8237537" cy="117475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(cont’d)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6E0BA4F2-DE71-4080-8DEA-F3C288A200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081" y="1233488"/>
            <a:ext cx="8385969" cy="5638800"/>
          </a:xfrm>
        </p:spPr>
        <p:txBody>
          <a:bodyPr rtlCol="0">
            <a:normAutofit/>
          </a:bodyPr>
          <a:lstStyle/>
          <a:p>
            <a:pPr marL="361950" indent="-276225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Containment</a:t>
            </a:r>
          </a:p>
          <a:p>
            <a:pPr marL="723900" lvl="1" indent="-342900" algn="just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if an attack is dangerous enough to warrant shutting down the systems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disconnecting critical systems from the network.</a:t>
            </a:r>
          </a:p>
          <a:p>
            <a:pPr marL="361950" indent="-276225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Eradication</a:t>
            </a:r>
          </a:p>
          <a:p>
            <a:pPr marL="723900" lvl="1" indent="-342900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23900" algn="l"/>
              </a:tabLs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log all criminal evidence from the system.</a:t>
            </a:r>
          </a:p>
          <a:p>
            <a:pPr marL="723900" lvl="1" indent="-342900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23900" algn="l"/>
              </a:tabLs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that all backups are current, complete, and free of any virus.</a:t>
            </a:r>
          </a:p>
          <a:p>
            <a:pPr marL="723900" lvl="1" indent="-342900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23900" algn="l"/>
              </a:tabLs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virus eradication, the group must create a new backup.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9625" lvl="1" indent="-342900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57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D27C738E-A3A7-4523-9D95-45F47055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90488"/>
            <a:ext cx="8237537" cy="117475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(cont’d)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ABA0FE8C-91EA-4DBD-9BBA-E4E91DF7D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256" y="1257016"/>
            <a:ext cx="8782050" cy="5638800"/>
          </a:xfrm>
        </p:spPr>
        <p:txBody>
          <a:bodyPr rtlCol="0">
            <a:normAutofit/>
          </a:bodyPr>
          <a:lstStyle/>
          <a:p>
            <a:pPr marL="174879" indent="-174879" algn="just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follow-up</a:t>
            </a:r>
          </a:p>
          <a:p>
            <a:pPr marL="690563" lvl="1" indent="-342900" algn="just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how the security was compromised</a:t>
            </a:r>
          </a:p>
          <a:p>
            <a:pPr marL="690563" lvl="1" indent="-342900" algn="just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conducted after an incident to determine exactly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happened and to evaluate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organization responded. </a:t>
            </a:r>
          </a:p>
          <a:p>
            <a:pPr marL="1379538" indent="-342900" algn="just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 carefully the amount of effort required to capture the perpetrator</a:t>
            </a:r>
          </a:p>
          <a:p>
            <a:pPr marL="1379538" indent="-342900" algn="just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potential for negative publicity</a:t>
            </a:r>
          </a:p>
          <a:p>
            <a:pPr marL="1379538" indent="-342900" algn="just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precedent</a:t>
            </a:r>
          </a:p>
          <a:p>
            <a:pPr marL="1379538" lvl="1" indent="-342900" algn="just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organizations accountable for their own IT security weaknesses</a:t>
            </a:r>
          </a:p>
          <a:p>
            <a:pPr marL="524637" lvl="1" indent="-174879" algn="just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58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0FC6C0BF-17AA-447C-B528-1C491C23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90488"/>
            <a:ext cx="8237537" cy="117475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Forensics</a:t>
            </a:r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A0915862-A965-485C-9BE8-9863CD554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13" y="1309688"/>
            <a:ext cx="8237537" cy="5216525"/>
          </a:xfrm>
        </p:spPr>
        <p:txBody>
          <a:bodyPr/>
          <a:lstStyle/>
          <a:p>
            <a:pPr marL="448945" indent="-448945" algn="just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elements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to:</a:t>
            </a:r>
            <a:endParaRPr lang="en-US"/>
          </a:p>
          <a:p>
            <a:pPr marL="723900" lvl="1" indent="-36195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400" dirty="0">
                <a:latin typeface="Times New Roman"/>
                <a:cs typeface="Times New Roman"/>
              </a:rPr>
              <a:t>Identify, collect, examine, and preserve data from computer systems 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900" lvl="1" indent="-36195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in a manner that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preserves the integrity of the data gathered so that it is admissible as evidence in a court of law</a:t>
            </a:r>
          </a:p>
          <a:p>
            <a:pPr marL="448945" indent="-448945" algn="just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extensive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certification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laws that apply to gathering of criminal evidence.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59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3AC75-58E3-64B0-9AB8-8209318E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6</a:t>
            </a:fld>
            <a:endParaRPr lang="en-US" alt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FB5A1-718F-D45F-CE2B-2BC93716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2" y="1843881"/>
            <a:ext cx="8515036" cy="37338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B6CCFCE-EB36-4828-701B-2DB9B24F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2" y="482599"/>
            <a:ext cx="8237537" cy="117475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Security Incidents: A Major Concern</a:t>
            </a:r>
            <a:b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</a:p>
        </p:txBody>
      </p:sp>
    </p:spTree>
    <p:extLst>
      <p:ext uri="{BB962C8B-B14F-4D97-AF65-F5344CB8AC3E}">
        <p14:creationId xmlns:p14="http://schemas.microsoft.com/office/powerpoint/2010/main" val="215476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7E9DEEE0-1D32-4B5D-B262-74FC1E4C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08575040-98F7-45FB-94E7-6CE77C6F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615281"/>
            <a:ext cx="8043863" cy="4467225"/>
          </a:xfrm>
        </p:spPr>
        <p:txBody>
          <a:bodyPr/>
          <a:lstStyle/>
          <a:p>
            <a:pPr marL="449263" indent="-449263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decisions in determining which information systems and data most need protection</a:t>
            </a:r>
          </a:p>
          <a:p>
            <a:pPr marL="449263" indent="-449263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computer exploits</a:t>
            </a:r>
          </a:p>
          <a:p>
            <a:pPr marL="449263" indent="-449263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SG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Perpetrators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60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47D9814A-9FCD-4D70-8851-38BCAFF4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90488"/>
            <a:ext cx="8237537" cy="117475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(Cont’d)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A0A7785E-00EB-4A19-A106-41AFDC0B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13" y="1297572"/>
            <a:ext cx="8237537" cy="5258593"/>
          </a:xfrm>
        </p:spPr>
        <p:txBody>
          <a:bodyPr/>
          <a:lstStyle/>
          <a:p>
            <a:pPr marL="361950" indent="-36195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implement multilayer process for managing security vulnerabilities, including:</a:t>
            </a:r>
          </a:p>
          <a:p>
            <a:pPr marL="723900" lvl="1" indent="-36195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of threats</a:t>
            </a:r>
          </a:p>
          <a:p>
            <a:pPr marL="723900" lvl="1" indent="-36195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actions to address vulnerabilities</a:t>
            </a:r>
          </a:p>
          <a:p>
            <a:pPr marL="723900" lvl="1" indent="-361950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education</a:t>
            </a:r>
          </a:p>
          <a:p>
            <a:pPr marL="361950" indent="-36195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must lead the effort to implement:</a:t>
            </a:r>
          </a:p>
          <a:p>
            <a:pPr marL="723900" lvl="1" indent="-36195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policies and procedures</a:t>
            </a:r>
          </a:p>
          <a:p>
            <a:pPr marL="723900" lvl="1" indent="-361950" ea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to prevent security breaches</a:t>
            </a:r>
          </a:p>
          <a:p>
            <a:pPr marL="361950" indent="-36195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forensics is key to fighting computer crime in a court of law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61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8E78-15F3-464C-95B4-78143C1D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Resources</a:t>
            </a:r>
            <a:br>
              <a:rPr lang="en-US" b="1" kern="0" dirty="0"/>
            </a:br>
            <a:endParaRPr lang="en-US" dirty="0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9B4FC9E4-CE0B-48D6-8E6D-66E50D79C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1386681"/>
            <a:ext cx="783193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tabLst>
                <a:tab pos="457200" algn="l"/>
                <a:tab pos="685800" algn="l"/>
              </a:tabLs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685800" algn="l"/>
              </a:tabLs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685800" algn="l"/>
              </a:tabLs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685800" algn="l"/>
              </a:tabLs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685800" algn="l"/>
              </a:tabLs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327275" indent="-41275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</a:tabLs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784475" indent="-41275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</a:tabLs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241675" indent="-41275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</a:tabLs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698875" indent="-41275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85800" algn="l"/>
              </a:tabLs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1200"/>
              </a:spcBef>
              <a:spcAft>
                <a:spcPts val="600"/>
              </a:spcAft>
              <a:buFont typeface="Calibri Light" panose="020F0302020204030204" pitchFamily="34" charset="0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learn more about zero day attacks, visit: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http://www.informationweek.com/news/security/attacks/231601692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Calibri Light" panose="020F0302020204030204" pitchFamily="34" charset="0"/>
              <a:buAutoNum type="arabicPeriod"/>
            </a:pP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learn more about viruses, visit: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http://goo.gl/Zgf9q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Calibri Light" panose="020F0302020204030204" pitchFamily="34" charset="0"/>
              <a:buAutoNum type="arabicPeriod"/>
            </a:pP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The CERT/CC Web site: </a:t>
            </a:r>
            <a:r>
              <a:rPr lang="en-US" altLang="en-US" u="sng" dirty="0">
                <a:solidFill>
                  <a:schemeClr val="tx1"/>
                </a:solidFill>
                <a:cs typeface="Times New Roman" panose="02020603050405020304" pitchFamily="18" charset="0"/>
                <a:hlinkClick r:id="rId4"/>
              </a:rPr>
              <a:t>http://www.cert.org/</a:t>
            </a:r>
            <a:endParaRPr lang="en-US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Calibri Light" panose="020F0302020204030204" pitchFamily="34" charset="0"/>
              <a:buAutoNum type="arabicPeriod"/>
            </a:pP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The SANS Web site newsletter, with links to articles on Internet Security: </a:t>
            </a:r>
            <a:r>
              <a:rPr lang="en-US" altLang="en-US" u="sng" dirty="0">
                <a:solidFill>
                  <a:schemeClr val="tx1"/>
                </a:solidFill>
                <a:cs typeface="Times New Roman" panose="02020603050405020304" pitchFamily="18" charset="0"/>
                <a:hlinkClick r:id="rId5"/>
              </a:rPr>
              <a:t>http://www.sans.org/newsletters/newsbites/newsbites.php?vol=5&amp;issue=42</a:t>
            </a:r>
            <a:endParaRPr lang="en-US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Calibri Light" panose="020F0302020204030204" pitchFamily="34" charset="0"/>
              <a:buAutoNum type="arabicPeriod"/>
            </a:pP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The Defcon Web site: </a:t>
            </a:r>
            <a:r>
              <a:rPr lang="en-US" altLang="en-US" u="sng" dirty="0">
                <a:solidFill>
                  <a:schemeClr val="tx1"/>
                </a:solidFill>
                <a:cs typeface="Times New Roman" panose="02020603050405020304" pitchFamily="18" charset="0"/>
                <a:hlinkClick r:id="rId6"/>
              </a:rPr>
              <a:t>http://www.defcon.org</a:t>
            </a:r>
            <a:endParaRPr lang="en-US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62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05848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>
            <a:extLst>
              <a:ext uri="{FF2B5EF4-FFF2-40B4-BE49-F238E27FC236}">
                <a16:creationId xmlns:a16="http://schemas.microsoft.com/office/drawing/2014/main" id="{D85BD989-C262-4DFB-BB2D-C0615457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120835" name="Content Placeholder 2">
            <a:extLst>
              <a:ext uri="{FF2B5EF4-FFF2-40B4-BE49-F238E27FC236}">
                <a16:creationId xmlns:a16="http://schemas.microsoft.com/office/drawing/2014/main" id="{B5F5084D-6F1F-4A4E-AD5D-274D0DBF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539875"/>
            <a:ext cx="8043863" cy="1295400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Ethics in information technology 5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Pictures are from the internet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63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>
            <a:extLst>
              <a:ext uri="{FF2B5EF4-FFF2-40B4-BE49-F238E27FC236}">
                <a16:creationId xmlns:a16="http://schemas.microsoft.com/office/drawing/2014/main" id="{2EB49740-7296-4050-B77B-E8598221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167481"/>
            <a:ext cx="8237537" cy="117475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Computer Incidents Are So Prevalent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3F2040F4-232E-40B7-80A8-2D2193EFD9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4513" y="1538288"/>
            <a:ext cx="8237537" cy="4695825"/>
          </a:xfrm>
        </p:spPr>
        <p:txBody>
          <a:bodyPr rtlCol="0">
            <a:normAutofit/>
          </a:bodyPr>
          <a:lstStyle/>
          <a:p>
            <a:pPr marL="457200" indent="-457200" algn="just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complexity increases vulnerability</a:t>
            </a:r>
          </a:p>
          <a:p>
            <a:pPr marL="457200" indent="-457200" algn="just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user expectations</a:t>
            </a:r>
          </a:p>
          <a:p>
            <a:pPr marL="457200" indent="-457200" algn="just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Expanding/changing systems equal new risks</a:t>
            </a:r>
          </a:p>
          <a:p>
            <a:pPr marL="457200" indent="-457200" algn="just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reliance on commercial software with known vulnerabilities</a:t>
            </a:r>
          </a:p>
          <a:p>
            <a:pPr marL="457200" indent="-457200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699516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7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3E89AA9-8C07-4AA0-881D-D59B4FDB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91281"/>
            <a:ext cx="8237537" cy="117475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Computer Incidents Are So Prevalent (cont’d)</a:t>
            </a:r>
          </a:p>
        </p:txBody>
      </p:sp>
      <p:sp>
        <p:nvSpPr>
          <p:cNvPr id="26627" name="Rectangle 1027">
            <a:extLst>
              <a:ext uri="{FF2B5EF4-FFF2-40B4-BE49-F238E27FC236}">
                <a16:creationId xmlns:a16="http://schemas.microsoft.com/office/drawing/2014/main" id="{86D7E39C-59B6-4675-A9D0-38FD6A7EA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81" y="1234281"/>
            <a:ext cx="8774112" cy="4953000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Increasing complexity increases vulnerability</a:t>
            </a:r>
          </a:p>
          <a:p>
            <a:pPr marL="877887" lvl="2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environment is enormously complex</a:t>
            </a:r>
          </a:p>
          <a:p>
            <a:pPr marL="877887" lvl="2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entry points to a network expands continually, increasing the possibility of security breaches</a:t>
            </a:r>
          </a:p>
          <a:p>
            <a:pPr marL="877887" lvl="2" indent="-342900"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in which software and data storage are services provided via the Internet.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8</a:t>
            </a:fld>
            <a:endParaRPr lang="en-US" altLang="en-US" sz="2000"/>
          </a:p>
        </p:txBody>
      </p:sp>
      <p:pic>
        <p:nvPicPr>
          <p:cNvPr id="3" name="Picture 2" descr="These Are The Top Cloud Computing Skills Which Will Get You Hire">
            <a:extLst>
              <a:ext uri="{FF2B5EF4-FFF2-40B4-BE49-F238E27FC236}">
                <a16:creationId xmlns:a16="http://schemas.microsoft.com/office/drawing/2014/main" id="{2C952A16-2834-63DF-8B86-C038746CB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187" y="4172273"/>
            <a:ext cx="2695209" cy="224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22516F-46A9-AE00-00D3-9ED262EBF2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869" r="3159"/>
          <a:stretch/>
        </p:blipFill>
        <p:spPr>
          <a:xfrm>
            <a:off x="929482" y="4059562"/>
            <a:ext cx="3200400" cy="23899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52847A6-6636-4087-A721-486184EE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515938"/>
            <a:ext cx="8237537" cy="1174750"/>
          </a:xfrm>
        </p:spPr>
        <p:txBody>
          <a:bodyPr/>
          <a:lstStyle/>
          <a:p>
            <a:pPr algn="ctr"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Computer Incidents Are So Prevalent (cont’d)</a:t>
            </a:r>
          </a:p>
        </p:txBody>
      </p:sp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C1C43809-28CC-4674-9152-B0AEE1C0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1" y="1843881"/>
            <a:ext cx="8839200" cy="3657600"/>
          </a:xfrm>
        </p:spPr>
        <p:txBody>
          <a:bodyPr/>
          <a:lstStyle/>
          <a:p>
            <a:pPr marL="449263" lvl="1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software: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Operates in a software layer that runs on top of the operating system</a:t>
            </a:r>
          </a:p>
          <a:p>
            <a:pPr marL="1516062" lvl="3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multiple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run on a single computer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Higher computer user expectations</a:t>
            </a:r>
          </a:p>
          <a:p>
            <a:pPr marL="1081088" lvl="2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to verify users’ IDs or check authorizations</a:t>
            </a:r>
          </a:p>
          <a:p>
            <a:pPr marL="1081088" lvl="2" indent="-34290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users share login IDs and passwords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DC6B5-8896-4F1B-BC8C-55520DEF8E7E}" type="slidenum">
              <a:rPr lang="en-US" altLang="en-US" smtClean="0"/>
              <a:pPr>
                <a:defRPr/>
              </a:pPr>
              <a:t>9</a:t>
            </a:fld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1FC746E0-2DF1-477B-B028-8D742E8D8424}"/>
  <p:tag name="ISPRING_RESOURCE_FOLDER" val="G:\CS-306 (Ethics In IT)\Ch3 (306 Ethics in IT)\"/>
  <p:tag name="ISPRING_PRESENTATION_PATH" val="G:\CS-306 (Ethics In IT)\Ch3 (306 Ethics in IT).ppt"/>
  <p:tag name="ISPRING_PROJECT_VERSION" val="9.3"/>
  <p:tag name="ISPRING_PROJECT_FOLDER_UPDATED" val="1"/>
  <p:tag name="ISPRING_SCREEN_RECS_UPDATED" val="G:\CS-306 (Ethics In IT)\Ch3 (306 Ethics in IT)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3401</Words>
  <Application>Microsoft Office PowerPoint</Application>
  <PresentationFormat>Custom</PresentationFormat>
  <Paragraphs>478</Paragraphs>
  <Slides>63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Ethics in Information Technology</vt:lpstr>
      <vt:lpstr>Contents</vt:lpstr>
      <vt:lpstr>Objectives</vt:lpstr>
      <vt:lpstr>Objectives (cont’d)</vt:lpstr>
      <vt:lpstr>IT Security Incidents: A Major Concern</vt:lpstr>
      <vt:lpstr>IT Security Incidents: A Major Concern (Cont’d)</vt:lpstr>
      <vt:lpstr>Why Computer Incidents Are So Prevalent</vt:lpstr>
      <vt:lpstr>Why Computer Incidents Are So Prevalent (cont’d)</vt:lpstr>
      <vt:lpstr>Why Computer Incidents Are So Prevalent (cont’d)</vt:lpstr>
      <vt:lpstr>Why Computer Incidents Are So Prevalent (cont’d)</vt:lpstr>
      <vt:lpstr>Why Computer Incidents Are So Prevalent (cont’d)</vt:lpstr>
      <vt:lpstr>Why Computer Incidents Are So Prevalent (cont’d)</vt:lpstr>
      <vt:lpstr>Types of Exploits</vt:lpstr>
      <vt:lpstr>Types of Exploits (cont’d)</vt:lpstr>
      <vt:lpstr>Types of Exploits (cont’d)</vt:lpstr>
      <vt:lpstr>Types of Exploits (cont’d)</vt:lpstr>
      <vt:lpstr>Types of Exploits (cont’d)</vt:lpstr>
      <vt:lpstr>Types of Exploits (cont’d)</vt:lpstr>
      <vt:lpstr>Types of Exploits (cont’d)</vt:lpstr>
      <vt:lpstr>Types of Exploits (cont’d)</vt:lpstr>
      <vt:lpstr>Types of Exploits (cont’d)</vt:lpstr>
      <vt:lpstr>Types of Exploits (cont’d)</vt:lpstr>
      <vt:lpstr>Types of Exploits (cont’d)</vt:lpstr>
      <vt:lpstr>Types of Exploits (cont’d)</vt:lpstr>
      <vt:lpstr>Types of Exploits (cont’d)</vt:lpstr>
      <vt:lpstr>Types of Exploits (cont’d)</vt:lpstr>
      <vt:lpstr>Types of Perpetrators</vt:lpstr>
      <vt:lpstr>Table 3.5 - Classifying Perpetrators of Computer Crime</vt:lpstr>
      <vt:lpstr>Types of Perpetrators (cont’d) </vt:lpstr>
      <vt:lpstr>Types of Perpetrators (cont’d) </vt:lpstr>
      <vt:lpstr>Types of Perpetrators (cont’d) </vt:lpstr>
      <vt:lpstr>Types of Perpetrators (cont’d) </vt:lpstr>
      <vt:lpstr>Types of Perpetrators (cont’d) </vt:lpstr>
      <vt:lpstr>Types of Perpetrators (cont’d) </vt:lpstr>
      <vt:lpstr>Table 3.6 - Federal Laws that Address Computer Crime</vt:lpstr>
      <vt:lpstr>Implementing Trustworthy Computing</vt:lpstr>
      <vt:lpstr>Implementing Trustworthy Computing (cont’d)</vt:lpstr>
      <vt:lpstr>Implementing Trustworthy Computing (cont’d)</vt:lpstr>
      <vt:lpstr>Risk Assessment</vt:lpstr>
      <vt:lpstr>Risk Assessment (cont’d)</vt:lpstr>
      <vt:lpstr>Risk Assessment (cont’d)</vt:lpstr>
      <vt:lpstr>Establishing a Security Policy </vt:lpstr>
      <vt:lpstr>Establishing a Security Policy (cont’d)</vt:lpstr>
      <vt:lpstr>Educating Employees and Contract Workers</vt:lpstr>
      <vt:lpstr>Prevention </vt:lpstr>
      <vt:lpstr>Prevention (cont’d)</vt:lpstr>
      <vt:lpstr>Prevention (cont’d)</vt:lpstr>
      <vt:lpstr>Figure 3.6 - Intrusion Detection System</vt:lpstr>
      <vt:lpstr>Prevention (cont’d)</vt:lpstr>
      <vt:lpstr>PowerPoint Presentation</vt:lpstr>
      <vt:lpstr>Prevention (cont’d)</vt:lpstr>
      <vt:lpstr>Prevention (cont’d)</vt:lpstr>
      <vt:lpstr>Prevention (cont’d)</vt:lpstr>
      <vt:lpstr>Detection Systems</vt:lpstr>
      <vt:lpstr>Response</vt:lpstr>
      <vt:lpstr>Response (cont’d)</vt:lpstr>
      <vt:lpstr>Response (cont’d)</vt:lpstr>
      <vt:lpstr>Response (cont’d)</vt:lpstr>
      <vt:lpstr>Computer Forensics</vt:lpstr>
      <vt:lpstr>Summary</vt:lpstr>
      <vt:lpstr>Summary (Cont’d)</vt:lpstr>
      <vt:lpstr>Additional Resources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in Information Technology, Third Edition</dc:title>
  <dc:creator/>
  <cp:lastModifiedBy/>
  <cp:revision>600</cp:revision>
  <dcterms:created xsi:type="dcterms:W3CDTF">2002-09-27T23:29:22Z</dcterms:created>
  <dcterms:modified xsi:type="dcterms:W3CDTF">2023-01-12T14:24:45Z</dcterms:modified>
</cp:coreProperties>
</file>