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59" r:id="rId1"/>
    <p:sldMasterId id="2147484647" r:id="rId2"/>
    <p:sldMasterId id="2147483946" r:id="rId3"/>
  </p:sldMasterIdLst>
  <p:notesMasterIdLst>
    <p:notesMasterId r:id="rId44"/>
  </p:notesMasterIdLst>
  <p:handoutMasterIdLst>
    <p:handoutMasterId r:id="rId45"/>
  </p:handoutMasterIdLst>
  <p:sldIdLst>
    <p:sldId id="280" r:id="rId4"/>
    <p:sldId id="407" r:id="rId5"/>
    <p:sldId id="404" r:id="rId6"/>
    <p:sldId id="257" r:id="rId7"/>
    <p:sldId id="322" r:id="rId8"/>
    <p:sldId id="323" r:id="rId9"/>
    <p:sldId id="324" r:id="rId10"/>
    <p:sldId id="370" r:id="rId11"/>
    <p:sldId id="371" r:id="rId12"/>
    <p:sldId id="367" r:id="rId13"/>
    <p:sldId id="337" r:id="rId14"/>
    <p:sldId id="372" r:id="rId15"/>
    <p:sldId id="360" r:id="rId16"/>
    <p:sldId id="382" r:id="rId17"/>
    <p:sldId id="405" r:id="rId18"/>
    <p:sldId id="383" r:id="rId19"/>
    <p:sldId id="385" r:id="rId20"/>
    <p:sldId id="395" r:id="rId21"/>
    <p:sldId id="386" r:id="rId22"/>
    <p:sldId id="388" r:id="rId23"/>
    <p:sldId id="389" r:id="rId24"/>
    <p:sldId id="325" r:id="rId25"/>
    <p:sldId id="406" r:id="rId26"/>
    <p:sldId id="338" r:id="rId27"/>
    <p:sldId id="377" r:id="rId28"/>
    <p:sldId id="378" r:id="rId29"/>
    <p:sldId id="330" r:id="rId30"/>
    <p:sldId id="357" r:id="rId31"/>
    <p:sldId id="332" r:id="rId32"/>
    <p:sldId id="334" r:id="rId33"/>
    <p:sldId id="397" r:id="rId34"/>
    <p:sldId id="410" r:id="rId35"/>
    <p:sldId id="398" r:id="rId36"/>
    <p:sldId id="335" r:id="rId37"/>
    <p:sldId id="359" r:id="rId38"/>
    <p:sldId id="379" r:id="rId39"/>
    <p:sldId id="399" r:id="rId40"/>
    <p:sldId id="409" r:id="rId41"/>
    <p:sldId id="400" r:id="rId42"/>
    <p:sldId id="381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18B2B6"/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97EE5-BEE0-02D2-A4AA-C4D8BD84DE33}" v="350" dt="2023-01-15T11:35:30.261"/>
    <p1510:client id="{5EBA2180-B314-C858-8D73-5BA16F46961E}" v="135" dt="2023-01-15T18:00:55.686"/>
    <p1510:client id="{93A6F934-F7CB-681A-04CC-DCC206953DAE}" v="246" dt="2023-01-16T09:48:17.759"/>
    <p1510:client id="{D8C94E0C-830E-015E-2565-114938FEC7B3}" v="46" dt="2023-01-16T06:25:3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2" autoAdjust="0"/>
    <p:restoredTop sz="94061" autoAdjust="0"/>
  </p:normalViewPr>
  <p:slideViewPr>
    <p:cSldViewPr>
      <p:cViewPr varScale="1">
        <p:scale>
          <a:sx n="62" d="100"/>
          <a:sy n="62" d="100"/>
        </p:scale>
        <p:origin x="14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5B2763B9-2551-439E-21E4-80AA006D3B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CF7EDAF6-2055-F932-DD15-F3DE445226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1028">
            <a:extLst>
              <a:ext uri="{FF2B5EF4-FFF2-40B4-BE49-F238E27FC236}">
                <a16:creationId xmlns:a16="http://schemas.microsoft.com/office/drawing/2014/main" id="{241F9735-4740-F00D-7ACD-A601C2033F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1029">
            <a:extLst>
              <a:ext uri="{FF2B5EF4-FFF2-40B4-BE49-F238E27FC236}">
                <a16:creationId xmlns:a16="http://schemas.microsoft.com/office/drawing/2014/main" id="{774842D1-5E62-3DE4-50D2-440B78DCD4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D77753-CF98-4A3A-89E6-2444E4115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BF5A79F-86E7-C920-A58D-8F90E53FE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7A0DC68-5300-722A-5EC8-6725358463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B169B5B-0FD2-61BF-5581-05412BE1A3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2FDFFD4-DD8D-462B-70CB-BE3F0FFB03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7CF72F3B-3BB2-A70F-4209-F265990DDB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70745D6A-51F4-F39D-E71F-09ADF9DE0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59215E-2280-48DB-BB59-11A6EF2BE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3640A48-E6C7-8DF7-095E-16FC6E8CF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ABCCFA-71CD-4184-B64F-61102CD73765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D457531-7913-9D3F-E2AA-1BD25CE38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BD36326-3DCC-43B4-4531-AF99E6C1D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ECC7BE1-E897-8F3F-AB90-95E5D5B51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72C5AC-2BD0-4C77-B37A-27E968B4FC8D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32A745A-BB31-6F4D-BEE9-BB9702EE8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374CCBA-3DEB-DBAA-EA47-9FB3A5152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0839F89-026F-F24F-41E8-C9A764FA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9891C8-9900-4236-8665-4FBDE4A6C411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3BCA5B3-97DA-B410-18C6-32DA31DAD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B1B4B6F-D9D4-CB18-BC1D-BE84C5EF2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F814938-A881-1975-E6AA-89959D840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BF9ECB-9F0E-4ABF-A461-698B1A690058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7536EAC-3E20-B23A-1DDD-A23A224E2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4F3108A-278D-B858-C3BD-CC2FAC46D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B0314DA-A245-41B4-5B8C-4C6143325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970AD9-9CEE-48B1-B391-6D7B0A89B529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9EE409D-603F-9E50-79A8-3DBA9FC10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BD5EBF7-391A-CF8A-4383-1E0C8E27C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9E86C64-EA08-61A7-DCEB-FE6DFF0AF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6219FA-4897-4D4B-9164-348464D9F8C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3ECDAA3-B300-B67C-3B7F-BA05F2CE64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872641C-7C18-9FBD-8D71-690577118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FA608BCE-AF2D-9D72-9823-D7E6F652D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DEC717-B22C-4F46-BD31-521F01100DAD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D6DF4D9-1765-D748-0C2E-CC0B4025A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AC63EA1-083B-85A8-B880-E1D67CF1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101A10E-4C16-47D8-E20B-E433D0AC3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62CCC8-A7C3-40F7-AAFD-FAC56DC78F0A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F7A5466F-F3A6-1100-435F-6BD48D932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4C3E530-CE05-7EF5-A126-77C3D38CA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A81D59-0140-7C91-35FD-3F9B9D89E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CCA2DF-A305-4258-9A45-4D1BE0D87EA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A7666763-E775-3F0C-5E4E-E58D8FE7C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84D80254-018A-B241-77D8-D7656FDAC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2EC4281-78DF-DAA5-7BD3-9E0846F8E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5861AF-51D5-4527-B9D8-E7C64578A92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9939" name="Rectangle 1026">
            <a:extLst>
              <a:ext uri="{FF2B5EF4-FFF2-40B4-BE49-F238E27FC236}">
                <a16:creationId xmlns:a16="http://schemas.microsoft.com/office/drawing/2014/main" id="{D17C44C9-3774-A8A0-F671-A8352903B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>
            <a:extLst>
              <a:ext uri="{FF2B5EF4-FFF2-40B4-BE49-F238E27FC236}">
                <a16:creationId xmlns:a16="http://schemas.microsoft.com/office/drawing/2014/main" id="{2B7AE5C6-D7E8-340C-D333-E22962858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D931FFB-395A-EC3C-A909-86A325124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13CA59-4CAF-4A36-91B8-F9B690778C18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8EC100BA-03F2-3B15-0228-37821A835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13FAFAC7-19C7-23B7-902B-83031A8F7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E185FED-6906-5137-8BF4-196B1DC80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D60938-7813-43D7-BEC0-DD7A010FEAD5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2758B61C-7C62-C1B1-95A7-4F6E8E77B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173CBBB9-79D9-31A6-B620-0DF4A6180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5C9BE597-7614-501B-2B5F-009C3782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F9DB845C-681C-1A14-7B68-589ED05E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E2252027-CBFF-162C-3283-768CA0476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1F027E1-AAF9-44D4-B243-278D7741D29B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1C4D5EC-D235-2C80-B708-C7B107933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163E07D4-B1B7-6191-4BD1-18898DC6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82BB7BB-02E4-FAA4-4F02-37CB6B992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81B46A6-06F5-4942-9E43-30680850A0B4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B6A2587-159F-B258-7B71-9EE4D6F1E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052F99-EB2C-4FDD-B6E2-600382B8D5A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25D6D70-CA9E-A96F-3FAE-F827868D1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16FED29-BF73-DC70-9720-3133C6BB4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4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690B047-70E1-890F-3DC8-E07A9CFD7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347A6F-8007-414E-A67B-26D2872B19D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7BB0226-4D59-27D0-AAA7-E2EFECD4E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2BEDFCA-EED7-408B-EC44-532FA1B69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F3CD-1975-A196-C599-FECD2F7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CF97-CE72-EE68-E6AA-B0163774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DF88-23DE-D1F7-CB17-45C57C96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7F46-FB60-4BC3-9249-6125E313E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1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24FA-BDB4-0405-CAFF-022AA30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CF1F-1EB9-AC05-E608-360A48F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F164-2554-57FB-4355-BA47A00E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2898-6966-4628-AA34-64E9DC1318A1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2688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2E1A-B870-7A22-9F58-27B10E71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D348-7F00-0E88-DE28-7501C81A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7F80-56F0-9C28-F11A-4E4742D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BEDC-4E63-4B37-A6DD-50C27876C75F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815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4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788"/>
            </a:lvl1pPr>
            <a:lvl2pPr marL="340699" indent="0" algn="ctr">
              <a:buNone/>
              <a:defRPr sz="1490"/>
            </a:lvl2pPr>
            <a:lvl3pPr marL="681399" indent="0" algn="ctr">
              <a:buNone/>
              <a:defRPr sz="1341"/>
            </a:lvl3pPr>
            <a:lvl4pPr marL="1022098" indent="0" algn="ctr">
              <a:buNone/>
              <a:defRPr sz="1192"/>
            </a:lvl4pPr>
            <a:lvl5pPr marL="1362797" indent="0" algn="ctr">
              <a:buNone/>
              <a:defRPr sz="1192"/>
            </a:lvl5pPr>
            <a:lvl6pPr marL="1703496" indent="0" algn="ctr">
              <a:buNone/>
              <a:defRPr sz="1192"/>
            </a:lvl6pPr>
            <a:lvl7pPr marL="2044196" indent="0" algn="ctr">
              <a:buNone/>
              <a:defRPr sz="1192"/>
            </a:lvl7pPr>
            <a:lvl8pPr marL="2384895" indent="0" algn="ctr">
              <a:buNone/>
              <a:defRPr sz="1192"/>
            </a:lvl8pPr>
            <a:lvl9pPr marL="2725594" indent="0" algn="ctr">
              <a:buNone/>
              <a:defRPr sz="119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0E9C-C109-4CAA-B794-6F6B7C07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D0A9-2AD5-4B5A-A417-C765B7E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AF6F-E67A-4A8F-940B-8A04416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0AE338-3CD4-4B89-A9AA-942B95E8D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5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9834-249E-4A78-BAA5-B2709AE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1CB9-07E9-4465-BC38-34E0CB6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4FFA-6456-489C-A5FB-590F4CA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2DC6B5-8896-4F1B-BC8C-55520DEF8E7E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8698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1pPr>
            <a:lvl2pPr marL="340699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681399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3pPr>
            <a:lvl4pPr marL="1022098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4pPr>
            <a:lvl5pPr marL="1362797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5pPr>
            <a:lvl6pPr marL="1703496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6pPr>
            <a:lvl7pPr marL="2044196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7pPr>
            <a:lvl8pPr marL="2384895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8pPr>
            <a:lvl9pPr marL="2725594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7E2-615C-4A05-A5FA-5542ADE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2F4A-A9A5-4087-B244-F3867CC8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7D5A-B52B-4FB3-8CB1-1803CD4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74416-1196-45E4-A341-69E56679BD17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174719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6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E85F-1B59-44DC-9332-5E5E4D96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9A2A-FD67-4503-9293-AE9D4B7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63BA-2244-48A9-AF67-FDEAAE35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D98A55-FE8E-4451-99B8-F746242F509D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23516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788" b="1"/>
            </a:lvl1pPr>
            <a:lvl2pPr marL="340699" indent="0">
              <a:buNone/>
              <a:defRPr sz="1490" b="1"/>
            </a:lvl2pPr>
            <a:lvl3pPr marL="681399" indent="0">
              <a:buNone/>
              <a:defRPr sz="1341" b="1"/>
            </a:lvl3pPr>
            <a:lvl4pPr marL="1022098" indent="0">
              <a:buNone/>
              <a:defRPr sz="1192" b="1"/>
            </a:lvl4pPr>
            <a:lvl5pPr marL="1362797" indent="0">
              <a:buNone/>
              <a:defRPr sz="1192" b="1"/>
            </a:lvl5pPr>
            <a:lvl6pPr marL="1703496" indent="0">
              <a:buNone/>
              <a:defRPr sz="1192" b="1"/>
            </a:lvl6pPr>
            <a:lvl7pPr marL="2044196" indent="0">
              <a:buNone/>
              <a:defRPr sz="1192" b="1"/>
            </a:lvl7pPr>
            <a:lvl8pPr marL="2384895" indent="0">
              <a:buNone/>
              <a:defRPr sz="1192" b="1"/>
            </a:lvl8pPr>
            <a:lvl9pPr marL="2725594" indent="0">
              <a:buNone/>
              <a:defRPr sz="1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88" b="1"/>
            </a:lvl1pPr>
            <a:lvl2pPr marL="340699" indent="0">
              <a:buNone/>
              <a:defRPr sz="1490" b="1"/>
            </a:lvl2pPr>
            <a:lvl3pPr marL="681399" indent="0">
              <a:buNone/>
              <a:defRPr sz="1341" b="1"/>
            </a:lvl3pPr>
            <a:lvl4pPr marL="1022098" indent="0">
              <a:buNone/>
              <a:defRPr sz="1192" b="1"/>
            </a:lvl4pPr>
            <a:lvl5pPr marL="1362797" indent="0">
              <a:buNone/>
              <a:defRPr sz="1192" b="1"/>
            </a:lvl5pPr>
            <a:lvl6pPr marL="1703496" indent="0">
              <a:buNone/>
              <a:defRPr sz="1192" b="1"/>
            </a:lvl6pPr>
            <a:lvl7pPr marL="2044196" indent="0">
              <a:buNone/>
              <a:defRPr sz="1192" b="1"/>
            </a:lvl7pPr>
            <a:lvl8pPr marL="2384895" indent="0">
              <a:buNone/>
              <a:defRPr sz="1192" b="1"/>
            </a:lvl8pPr>
            <a:lvl9pPr marL="2725594" indent="0">
              <a:buNone/>
              <a:defRPr sz="1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69ED4-6CEF-4424-BC43-C8C3BCCE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684D-CC05-4274-AF5B-8EA5C0FF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2CEB5-2697-4DAF-BF32-230D2830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58EC3-5B6F-45B5-AED8-5ED2AD61EA13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20503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25DE-D2B0-43AC-9F0E-D224240B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CFF8-4CCB-400A-AE00-3408FC0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E046-C8BD-4AEC-8F68-86F97546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D34D12-F777-49FC-BD82-FC59BD0903D4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3769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F0055-9D9B-4100-B362-74EB1564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595E6-0D52-4468-AE11-F4A54AF5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49D9-C8ED-40D7-97E0-BB31885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7CB0D8-83DF-4BF1-83D5-F1DB4EEB67CA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30684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385"/>
            </a:lvl1pPr>
            <a:lvl2pPr>
              <a:defRPr sz="2087"/>
            </a:lvl2pPr>
            <a:lvl3pPr>
              <a:defRPr sz="1788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2"/>
            </a:lvl1pPr>
            <a:lvl2pPr marL="340699" indent="0">
              <a:buNone/>
              <a:defRPr sz="1043"/>
            </a:lvl2pPr>
            <a:lvl3pPr marL="681399" indent="0">
              <a:buNone/>
              <a:defRPr sz="894"/>
            </a:lvl3pPr>
            <a:lvl4pPr marL="1022098" indent="0">
              <a:buNone/>
              <a:defRPr sz="745"/>
            </a:lvl4pPr>
            <a:lvl5pPr marL="1362797" indent="0">
              <a:buNone/>
              <a:defRPr sz="745"/>
            </a:lvl5pPr>
            <a:lvl6pPr marL="1703496" indent="0">
              <a:buNone/>
              <a:defRPr sz="745"/>
            </a:lvl6pPr>
            <a:lvl7pPr marL="2044196" indent="0">
              <a:buNone/>
              <a:defRPr sz="745"/>
            </a:lvl7pPr>
            <a:lvl8pPr marL="2384895" indent="0">
              <a:buNone/>
              <a:defRPr sz="745"/>
            </a:lvl8pPr>
            <a:lvl9pPr marL="2725594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3D61-5EE5-4C7F-9FF3-EE7AD5E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1689-18AE-449C-8D3D-9F948B33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67E0-F6D3-4B75-838E-9C845ED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3F480C-B7DE-425C-8DBC-DD95ACFCFEF0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12278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662"/>
            <a:ext cx="8382000" cy="4757738"/>
          </a:xfrm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DA1A-F1C6-DF8B-5ACA-70B5ABEB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6D18-2C09-1102-0C26-1F15E663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CCBD-48FA-632A-9BBB-71431292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3A3DE-664E-4FA7-89B2-A14E70A2E91D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10390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385"/>
            </a:lvl1pPr>
            <a:lvl2pPr marL="340699" indent="0">
              <a:buNone/>
              <a:defRPr sz="2087"/>
            </a:lvl2pPr>
            <a:lvl3pPr marL="681399" indent="0">
              <a:buNone/>
              <a:defRPr sz="1788"/>
            </a:lvl3pPr>
            <a:lvl4pPr marL="1022098" indent="0">
              <a:buNone/>
              <a:defRPr sz="1490"/>
            </a:lvl4pPr>
            <a:lvl5pPr marL="1362797" indent="0">
              <a:buNone/>
              <a:defRPr sz="1490"/>
            </a:lvl5pPr>
            <a:lvl6pPr marL="1703496" indent="0">
              <a:buNone/>
              <a:defRPr sz="1490"/>
            </a:lvl6pPr>
            <a:lvl7pPr marL="2044196" indent="0">
              <a:buNone/>
              <a:defRPr sz="1490"/>
            </a:lvl7pPr>
            <a:lvl8pPr marL="2384895" indent="0">
              <a:buNone/>
              <a:defRPr sz="1490"/>
            </a:lvl8pPr>
            <a:lvl9pPr marL="2725594" indent="0">
              <a:buNone/>
              <a:defRPr sz="149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2"/>
            </a:lvl1pPr>
            <a:lvl2pPr marL="340699" indent="0">
              <a:buNone/>
              <a:defRPr sz="1043"/>
            </a:lvl2pPr>
            <a:lvl3pPr marL="681399" indent="0">
              <a:buNone/>
              <a:defRPr sz="894"/>
            </a:lvl3pPr>
            <a:lvl4pPr marL="1022098" indent="0">
              <a:buNone/>
              <a:defRPr sz="745"/>
            </a:lvl4pPr>
            <a:lvl5pPr marL="1362797" indent="0">
              <a:buNone/>
              <a:defRPr sz="745"/>
            </a:lvl5pPr>
            <a:lvl6pPr marL="1703496" indent="0">
              <a:buNone/>
              <a:defRPr sz="745"/>
            </a:lvl6pPr>
            <a:lvl7pPr marL="2044196" indent="0">
              <a:buNone/>
              <a:defRPr sz="745"/>
            </a:lvl7pPr>
            <a:lvl8pPr marL="2384895" indent="0">
              <a:buNone/>
              <a:defRPr sz="745"/>
            </a:lvl8pPr>
            <a:lvl9pPr marL="2725594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6817-390E-4CEE-A77D-7EAF4207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3266-4D5F-4C72-8B08-8617F5D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762F-0CA2-4DC0-A840-C18E1BE5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61B05-3E43-485B-B437-0B4080099A75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22749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700A-6953-4F25-A859-5C4E97F5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170D-69D0-488D-B60C-7E0CE87A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82B3-6874-4252-B05C-8585B0E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1BDAE-4956-47F9-AAA4-6FC048219104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13737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6367-E456-458E-AD85-54DC85C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3ABD-B91C-43B6-9A69-5342E6C6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1FF9-35B5-43D5-ABA1-D5C5709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A3298D-2412-423E-8647-932740DAE337}" type="slidenum">
              <a:rPr lang="en-US" altLang="en-US"/>
              <a:pPr>
                <a:defRPr/>
              </a:pPr>
              <a:t>‹#›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12241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5E921-1CDB-6145-68FF-294E73FCBC0C}"/>
              </a:ext>
            </a:extLst>
          </p:cNvPr>
          <p:cNvSpPr/>
          <p:nvPr userDrawn="1"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7A4EF-8B3B-9F2C-0E2F-AA22F10B1236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D4345-B6A8-29DF-E065-5218A3062260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2050-A6D4-966F-8EAE-459169530F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8250"/>
            <a:ext cx="6159443" cy="344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2060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9163E-D82D-16C0-1001-C3358B4969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38862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/>
              <a:t>Ethics in Information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4B36A-787B-FCA9-4946-EF17D64FE3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7400" y="6122988"/>
            <a:ext cx="3276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200" b="1">
                <a:solidFill>
                  <a:srgbClr val="002060"/>
                </a:solidFill>
              </a:rPr>
              <a:t>George W. Reynolds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ED3BDBAF-D814-F4DC-B18D-ECC73015B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14288"/>
            <a:ext cx="609600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  <a:latin typeface="Bookman Old Style" pitchFamily="18" charset="0"/>
              </a:rPr>
              <a:t>5e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E01F6-8F13-1C15-4885-D4C9C67E4C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611938"/>
            <a:ext cx="8077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en-US" sz="1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5CD6B-38FD-CEC2-CE5D-6617C18323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38862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chemeClr val="tx1"/>
                </a:solidFill>
              </a:rPr>
              <a:t>Ethics in Information Technology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724400"/>
            <a:ext cx="6781800" cy="1371600"/>
          </a:xfrm>
        </p:spPr>
        <p:txBody>
          <a:bodyPr>
            <a:normAutofit/>
          </a:bodyPr>
          <a:lstStyle>
            <a:lvl1pPr algn="ctr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61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A5502-C29E-E1F8-3145-01A4B8D9D901}"/>
              </a:ext>
            </a:extLst>
          </p:cNvPr>
          <p:cNvSpPr/>
          <p:nvPr userDrawn="1"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181BD-E3A9-4B27-A21A-D7D52DA21BDF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8F817-61EE-8FAD-4CC6-A6A1FBBE4BE5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E44A5-FB6B-FCDE-95A1-43FE09755F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8250"/>
            <a:ext cx="6159443" cy="344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2060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FBF05-5F0A-F9FB-4FD5-EEC7CF67E0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38862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/>
              <a:t>Ethics in Information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32E80-1811-5DFD-F2C5-4A2AA4062A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7400" y="6122988"/>
            <a:ext cx="3276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200" b="1">
                <a:solidFill>
                  <a:srgbClr val="002060"/>
                </a:solidFill>
              </a:rPr>
              <a:t>George W. Reynolds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EE621DD-27FA-D3D7-FB48-336F89075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14288"/>
            <a:ext cx="609600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  <a:latin typeface="Bookman Old Style" pitchFamily="18" charset="0"/>
              </a:rPr>
              <a:t>5e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BD906-C618-62A9-18BC-34270D0EA9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611938"/>
            <a:ext cx="8077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en-US" sz="1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3BA0B-C562-A3FE-9355-12D94630D5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38862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chemeClr val="tx1"/>
                </a:solidFill>
              </a:rPr>
              <a:t>Ethics in Information Technology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724400"/>
            <a:ext cx="6781800" cy="1371600"/>
          </a:xfrm>
        </p:spPr>
        <p:txBody>
          <a:bodyPr>
            <a:normAutofit/>
          </a:bodyPr>
          <a:lstStyle>
            <a:lvl1pPr algn="ctr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991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45D2AF5D-E3C4-BC2E-E3D2-DDCA53C36766}"/>
              </a:ext>
            </a:extLst>
          </p:cNvPr>
          <p:cNvSpPr txBox="1">
            <a:spLocks/>
          </p:cNvSpPr>
          <p:nvPr userDrawn="1"/>
        </p:nvSpPr>
        <p:spPr>
          <a:xfrm>
            <a:off x="8610600" y="6477000"/>
            <a:ext cx="457200" cy="304800"/>
          </a:xfrm>
          <a:prstGeom prst="rect">
            <a:avLst/>
          </a:prstGeom>
        </p:spPr>
        <p:txBody>
          <a:bodyPr anchor="b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027FD64-DC28-422B-800E-36C14C814ECB}" type="slidenum">
              <a:rPr lang="en-US" altLang="en-US" sz="140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F9FFE3-1C21-FB84-9607-14A24F09A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C92261-9E81-4C13-B3C2-EC6E7E115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69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D3F18F7-F999-3817-F930-84F0B5DD4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D23271-C871-413A-8C57-5125C6C81B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5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A8F99228-4268-8924-EBA8-FA6C20DEA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6D47F-90AE-4AE5-8D9D-0DEAD1061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78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6">
            <a:extLst>
              <a:ext uri="{FF2B5EF4-FFF2-40B4-BE49-F238E27FC236}">
                <a16:creationId xmlns:a16="http://schemas.microsoft.com/office/drawing/2014/main" id="{B54F0D03-B497-A75C-6958-8A81CEDE1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B67F4-2771-4CD0-85AC-BCE88ABF3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24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B18FD97-4785-3529-66A2-D0B0942B5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80662965-0D39-4138-9453-0C9323B16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7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B3F1-2C8B-2A15-434C-6E76981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D0B-4FC6-78A9-B605-7A7B0AE4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614E-7E0D-29C8-1C8E-419DE5A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DE13F-0486-4197-AF56-601090E7CF9E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17905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DFB3629F-DE02-8F33-5620-99FEDDAAC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60DED1-1E1A-4500-A79E-2030A5F29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16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E4E000B-AC36-C917-CF8C-5612894A8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5926C-4B94-41BE-8CBC-E4AD08401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83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21F8-3693-CC7A-BECB-4AF075B5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43E7-5C09-0641-63D5-052B5AA9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B2A7-A911-86D8-D718-F1EBBC6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4B78D-82AC-4156-AB55-BE8DC1B4F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94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DAC6-5C4E-41B2-D7EA-FE65294D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5D7E-5929-1E64-69E9-BCC0C875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A840-883E-BF9B-EB18-B3F44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4EBA8-820C-44AD-AC18-969230FF0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6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325C-2A38-C443-11D8-97A59499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56C8-7AAA-2B14-58E9-674ECF9B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35A5-A115-C24D-1D39-B56AD85C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5BD15-3438-4631-9D89-2F854E422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8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89E9-F674-1AA2-8987-15D11745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E7EFA-6003-230D-93A8-36F83C14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0991A-9C98-B4DE-5CFA-51F88CD6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ADD8-F11B-4422-9219-E9586EF690DC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99295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046F-B39C-7D0B-C6B0-B8257D90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99265-0739-E495-DB81-68DBD8B1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D234C-D34E-DE5B-C00E-81FDF86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46002-986B-4CD9-AD8F-BFDE193D0B70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2663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D2D04-0F34-593B-9D00-8AA93F17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9BA7-206C-6165-83D7-8091CEEA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A4759-1729-4694-BEE2-B317F6EF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E88C-F419-492D-8F81-6E710B3E7347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203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CFD5F-FF66-54A8-FA0C-3A25234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DA41F-DAB9-04E4-86A5-A5B12D76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81F2-05E6-7EA7-0878-D5A3150E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CDDF-70A6-4E6D-86FF-ABD760896A52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60436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0095-6659-567D-3940-EF5EB2EE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7992-6732-6E02-AD78-8FC8A0E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8DA36-8D4D-B8DE-C2A9-CACDB77C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92A0E-4C07-4C82-81C1-35CA3E85B96B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70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07EC1-0867-AAF2-692B-ED0187D1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DC3E-CF05-28BA-B55C-F06A501F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088C-E2E2-CE18-0CB5-B1E74D20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7630E-206A-4AFB-8797-BA70A5E17A2D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431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4C34DF-43CB-FF2D-3ECD-1EA48F48B1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8255"/>
            <a:ext cx="9144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96D830-348E-8EBA-DC92-EC3BDAFC17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8A17-FA3D-25CF-B478-B7D91617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E0F2-1DF5-4D61-440E-3E818E785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4500-75E4-F19A-F281-DAA6CA55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52CC72C-1366-4825-9DA5-059E502EB8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hf hdr="0" ftr="0" dt="0"/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7E0344E-8B1C-4C2D-9AD7-FE1FE269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796" y="364935"/>
            <a:ext cx="7886408" cy="1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B3CD18-F55A-41E3-B868-70ED843142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796" y="1826224"/>
            <a:ext cx="7886408" cy="435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34EC-9FBF-40CA-A704-5AA7CEE0D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97" y="6356987"/>
            <a:ext cx="2057594" cy="364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939-3B40-4CBA-AB4E-154AAFFC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804" y="6356987"/>
            <a:ext cx="3086392" cy="364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753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33F-C0B4-4B5A-ABDA-962C006C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610" y="6356987"/>
            <a:ext cx="2057594" cy="36493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77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849D52-BC76-4D5E-918B-5AC7CAE07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60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68040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1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040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2pPr>
      <a:lvl3pPr algn="l" defTabSz="68040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3pPr>
      <a:lvl4pPr algn="l" defTabSz="68040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4pPr>
      <a:lvl5pPr algn="l" defTabSz="68040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5pPr>
      <a:lvl6pPr marL="445359" algn="l" defTabSz="680409" rtl="0" fontAlgn="base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6pPr>
      <a:lvl7pPr marL="890717" algn="l" defTabSz="680409" rtl="0" fontAlgn="base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7pPr>
      <a:lvl8pPr marL="1336076" algn="l" defTabSz="680409" rtl="0" fontAlgn="base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8pPr>
      <a:lvl9pPr marL="1781434" algn="l" defTabSz="680409" rtl="0" fontAlgn="base">
        <a:lnSpc>
          <a:spcPct val="90000"/>
        </a:lnSpc>
        <a:spcBef>
          <a:spcPct val="0"/>
        </a:spcBef>
        <a:spcAft>
          <a:spcPct val="0"/>
        </a:spcAft>
        <a:defRPr sz="321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0102" indent="-170102" algn="l" defTabSz="680409" rtl="0" eaLnBrk="0" fontAlgn="base" hangingPunct="0">
        <a:lnSpc>
          <a:spcPct val="90000"/>
        </a:lnSpc>
        <a:spcBef>
          <a:spcPts val="743"/>
        </a:spcBef>
        <a:spcAft>
          <a:spcPct val="0"/>
        </a:spcAft>
        <a:buFont typeface="Arial" panose="020B0604020202020204" pitchFamily="34" charset="0"/>
        <a:buChar char="•"/>
        <a:defRPr sz="2046" kern="1200">
          <a:solidFill>
            <a:schemeClr val="tx1"/>
          </a:solidFill>
          <a:latin typeface="+mn-lt"/>
          <a:ea typeface="+mn-ea"/>
          <a:cs typeface="+mn-cs"/>
        </a:defRPr>
      </a:lvl1pPr>
      <a:lvl2pPr marL="510307" indent="-170102" algn="l" defTabSz="680409" rtl="0" eaLnBrk="0" fontAlgn="base" hangingPunct="0">
        <a:lnSpc>
          <a:spcPct val="90000"/>
        </a:lnSpc>
        <a:spcBef>
          <a:spcPts val="378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0511" indent="-170102" algn="l" defTabSz="680409" rtl="0" eaLnBrk="0" fontAlgn="base" hangingPunct="0">
        <a:lnSpc>
          <a:spcPct val="90000"/>
        </a:lnSpc>
        <a:spcBef>
          <a:spcPts val="378"/>
        </a:spcBef>
        <a:spcAft>
          <a:spcPct val="0"/>
        </a:spcAft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2" indent="-170102" algn="l" defTabSz="680409" rtl="0" eaLnBrk="0" fontAlgn="base" hangingPunct="0">
        <a:lnSpc>
          <a:spcPct val="90000"/>
        </a:lnSpc>
        <a:spcBef>
          <a:spcPts val="378"/>
        </a:spcBef>
        <a:spcAft>
          <a:spcPct val="0"/>
        </a:spcAft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532467" indent="-170102" algn="l" defTabSz="680409" rtl="0" eaLnBrk="0" fontAlgn="base" hangingPunct="0">
        <a:lnSpc>
          <a:spcPct val="90000"/>
        </a:lnSpc>
        <a:spcBef>
          <a:spcPts val="378"/>
        </a:spcBef>
        <a:spcAft>
          <a:spcPct val="0"/>
        </a:spcAft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873846" indent="-170350" algn="l" defTabSz="68139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214545" indent="-170350" algn="l" defTabSz="68139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555245" indent="-170350" algn="l" defTabSz="68139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895944" indent="-170350" algn="l" defTabSz="68139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1pPr>
      <a:lvl2pPr marL="340699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2pPr>
      <a:lvl3pPr marL="681399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22098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4pPr>
      <a:lvl5pPr marL="1362797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5pPr>
      <a:lvl6pPr marL="1703496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044196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384895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725594" algn="l" defTabSz="68139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EA2FA-DA63-14C3-A79F-DF5A4492A6F3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322883-E39B-4ADD-2005-BA41A184A26A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gradFill>
            <a:gsLst>
              <a:gs pos="0">
                <a:srgbClr val="002060">
                  <a:lumMod val="95000"/>
                </a:srgbClr>
              </a:gs>
              <a:gs pos="100000">
                <a:schemeClr val="accent6">
                  <a:lumMod val="98000"/>
                  <a:lumOff val="2000"/>
                </a:schemeClr>
              </a:gs>
            </a:gsLst>
            <a:lin ang="162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08FC91-2F57-9185-9E85-4A81020F193F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94772-0C8A-9CCB-9926-4350AD15A032}"/>
              </a:ext>
            </a:extLst>
          </p:cNvPr>
          <p:cNvSpPr/>
          <p:nvPr userDrawn="1"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3DF0-AA1D-14FD-1959-F2812D93F36C}"/>
              </a:ext>
            </a:extLst>
          </p:cNvPr>
          <p:cNvSpPr/>
          <p:nvPr userDrawn="1"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7C032-5AEF-4097-87EF-810A24ED25DC}"/>
              </a:ext>
            </a:extLst>
          </p:cNvPr>
          <p:cNvSpPr/>
          <p:nvPr userDrawn="1"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32FBB7-AC4B-B746-2041-5E86E4E662B2}"/>
              </a:ext>
            </a:extLst>
          </p:cNvPr>
          <p:cNvSpPr/>
          <p:nvPr userDrawn="1"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A8BF9-0106-4491-AD98-A09966E56078}"/>
              </a:ext>
            </a:extLst>
          </p:cNvPr>
          <p:cNvSpPr/>
          <p:nvPr userDrawn="1"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A51286-A013-E403-F707-BAF631B5B357}"/>
              </a:ext>
            </a:extLst>
          </p:cNvPr>
          <p:cNvSpPr/>
          <p:nvPr userDrawn="1"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5" name="Title Placeholder 21">
            <a:extLst>
              <a:ext uri="{FF2B5EF4-FFF2-40B4-BE49-F238E27FC236}">
                <a16:creationId xmlns:a16="http://schemas.microsoft.com/office/drawing/2014/main" id="{76CB6981-403B-4E5F-8677-746B8C6B37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511175"/>
            <a:ext cx="85693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6" name="Text Placeholder 12">
            <a:extLst>
              <a:ext uri="{FF2B5EF4-FFF2-40B4-BE49-F238E27FC236}">
                <a16:creationId xmlns:a16="http://schemas.microsoft.com/office/drawing/2014/main" id="{60876A60-A778-AB90-3EBC-231C9CD3F8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600200"/>
            <a:ext cx="8572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C46E24C-AFDC-64F1-3F35-4D37833C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70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1858303-1955-4E16-BA6B-FDF4C928FE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6B765-0F58-1502-4F2D-96B98E88C5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553200"/>
            <a:ext cx="807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en-US" sz="1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3" r:id="rId3"/>
    <p:sldLayoutId id="2147483984" r:id="rId4"/>
    <p:sldLayoutId id="2147483989" r:id="rId5"/>
    <p:sldLayoutId id="2147483990" r:id="rId6"/>
    <p:sldLayoutId id="2147483985" r:id="rId7"/>
    <p:sldLayoutId id="2147483986" r:id="rId8"/>
    <p:sldLayoutId id="2147483991" r:id="rId9"/>
    <p:sldLayoutId id="2147483992" r:id="rId10"/>
    <p:sldLayoutId id="21474839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  <p:bldP spid="1036" grpId="0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3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3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3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3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Cambria Math" panose="02040503050406030204" pitchFamily="18" charset="0"/>
          <a:ea typeface="Cambria Math" panose="02040503050406030204" pitchFamily="18" charset="0"/>
          <a:cs typeface="Cambria Math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 Math" pitchFamily="18" charset="0"/>
          <a:ea typeface="Cambria Math" pitchFamily="18" charset="0"/>
          <a:cs typeface="Cambria Math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very.gov/arra/About/Pages/About.aspx" TargetMode="External"/><Relationship Id="rId7" Type="http://schemas.openxmlformats.org/officeDocument/2006/relationships/hyperlink" Target="http://www.npr.org/templates/story/story.php?storyId=4759727&amp;sourceCode=gw" TargetMode="External"/><Relationship Id="rId2" Type="http://schemas.openxmlformats.org/officeDocument/2006/relationships/hyperlink" Target="http://business.ftc.gov/privacy-and-security/gramm-leach-bliley-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ition.cnn.com/2001/CAREER/trends/01/02/surveillence/index.html?iref=allsearch" TargetMode="External"/><Relationship Id="rId5" Type="http://schemas.openxmlformats.org/officeDocument/2006/relationships/hyperlink" Target="http://epic.org/privacy/profiling/" TargetMode="External"/><Relationship Id="rId4" Type="http://schemas.openxmlformats.org/officeDocument/2006/relationships/hyperlink" Target="http://www.consumer.ftc.gov/features/feature-0014-identity-thef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2.com/categories/cookie-tracking" TargetMode="External"/><Relationship Id="rId7" Type="http://schemas.openxmlformats.org/officeDocument/2006/relationships/hyperlink" Target="https://freeappsforme.com/best-stalking-apps/" TargetMode="External"/><Relationship Id="rId2" Type="http://schemas.openxmlformats.org/officeDocument/2006/relationships/hyperlink" Target="https://www.g2.com/categories/sensitive-data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tcom.com/blog/2022/11/event-data-recorders-mandatory-all-vehicles-2024" TargetMode="External"/><Relationship Id="rId5" Type="http://schemas.openxmlformats.org/officeDocument/2006/relationships/hyperlink" Target="https://skybrary.aero/portals" TargetMode="External"/><Relationship Id="rId4" Type="http://schemas.openxmlformats.org/officeDocument/2006/relationships/hyperlink" Target="https://www.enster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today.com/news/washington/2006-05-10-nsa_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9"/>
          <p:cNvSpPr/>
          <p:nvPr/>
        </p:nvSpPr>
        <p:spPr>
          <a:xfrm>
            <a:off x="25400" y="615567"/>
            <a:ext cx="9105895" cy="4550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69680" tIns="34840" rIns="69680" bIns="3484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22116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Ethics in Information Technology</a:t>
            </a:r>
            <a:endParaRPr lang="en-US" altLang="ko-KR" sz="2313" b="1" kern="0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3A94-28FA-42B0-AEE0-73984DBB490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9" name="Google Shape;513;p25"/>
          <p:cNvGrpSpPr/>
          <p:nvPr/>
        </p:nvGrpSpPr>
        <p:grpSpPr>
          <a:xfrm>
            <a:off x="2292084" y="2209058"/>
            <a:ext cx="2225250" cy="2225250"/>
            <a:chOff x="1436600" y="1347425"/>
            <a:chExt cx="2967000" cy="2967000"/>
          </a:xfrm>
        </p:grpSpPr>
        <p:sp>
          <p:nvSpPr>
            <p:cNvPr id="10" name="Google Shape;514;p25"/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name="adj1" fmla="val 17813811"/>
                <a:gd name="adj2" fmla="val 3845812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endParaRPr sz="12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515;p25"/>
            <p:cNvSpPr/>
            <p:nvPr/>
          </p:nvSpPr>
          <p:spPr>
            <a:xfrm>
              <a:off x="2082846" y="1993559"/>
              <a:ext cx="1674508" cy="1674508"/>
            </a:xfrm>
            <a:custGeom>
              <a:avLst/>
              <a:gdLst/>
              <a:ahLst/>
              <a:cxnLst/>
              <a:rect l="l" t="t" r="r" b="b"/>
              <a:pathLst>
                <a:path w="95156" h="95156" extrusionOk="0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5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516;p25"/>
            <p:cNvSpPr/>
            <p:nvPr/>
          </p:nvSpPr>
          <p:spPr>
            <a:xfrm>
              <a:off x="2155031" y="2065717"/>
              <a:ext cx="1530138" cy="1530190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228594" rIns="57141" bIns="57141" anchor="ctr" anchorCtr="0">
              <a:noAutofit/>
            </a:bodyPr>
            <a:lstStyle/>
            <a:p>
              <a:pPr algn="ctr"/>
              <a: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Table of</a:t>
              </a:r>
              <a:b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</a:br>
              <a: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Contents</a:t>
              </a:r>
              <a:endParaRPr sz="15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517;p25"/>
            <p:cNvSpPr/>
            <p:nvPr/>
          </p:nvSpPr>
          <p:spPr>
            <a:xfrm>
              <a:off x="2729496" y="2259292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endParaRPr sz="12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oogle Shape;519;p25"/>
          <p:cNvGrpSpPr/>
          <p:nvPr/>
        </p:nvGrpSpPr>
        <p:grpSpPr>
          <a:xfrm>
            <a:off x="3759924" y="1983915"/>
            <a:ext cx="2717048" cy="451112"/>
            <a:chOff x="3287528" y="1193159"/>
            <a:chExt cx="3622730" cy="601482"/>
          </a:xfrm>
        </p:grpSpPr>
        <p:sp>
          <p:nvSpPr>
            <p:cNvPr id="15" name="Google Shape;520;p25"/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523;p25"/>
            <p:cNvSpPr txBox="1"/>
            <p:nvPr/>
          </p:nvSpPr>
          <p:spPr>
            <a:xfrm>
              <a:off x="4021397" y="1235621"/>
              <a:ext cx="2888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An Overview of Ethics</a:t>
              </a:r>
              <a:endParaRPr sz="1500" b="1" dirty="0">
                <a:solidFill>
                  <a:schemeClr val="tx1"/>
                </a:solidFill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17" name="Google Shape;524;p25"/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625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01</a:t>
              </a: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oogle Shape;525;p25"/>
          <p:cNvGrpSpPr/>
          <p:nvPr/>
        </p:nvGrpSpPr>
        <p:grpSpPr>
          <a:xfrm>
            <a:off x="3548387" y="4311249"/>
            <a:ext cx="2510686" cy="451097"/>
            <a:chOff x="3287528" y="3867284"/>
            <a:chExt cx="3347581" cy="601462"/>
          </a:xfrm>
        </p:grpSpPr>
        <p:sp>
          <p:nvSpPr>
            <p:cNvPr id="19" name="Google Shape;526;p25"/>
            <p:cNvSpPr/>
            <p:nvPr/>
          </p:nvSpPr>
          <p:spPr>
            <a:xfrm>
              <a:off x="3287528" y="3867284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529;p25"/>
            <p:cNvSpPr txBox="1"/>
            <p:nvPr/>
          </p:nvSpPr>
          <p:spPr>
            <a:xfrm>
              <a:off x="4034280" y="3984331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Intellectual Property</a:t>
              </a:r>
              <a:endParaRPr sz="1500" b="1" dirty="0">
                <a:solidFill>
                  <a:schemeClr val="tx1"/>
                </a:solidFill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1" name="Google Shape;530;p25"/>
            <p:cNvSpPr/>
            <p:nvPr/>
          </p:nvSpPr>
          <p:spPr>
            <a:xfrm>
              <a:off x="3312336" y="3875802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625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06</a:t>
              </a: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oogle Shape;531;p25"/>
          <p:cNvGrpSpPr/>
          <p:nvPr/>
        </p:nvGrpSpPr>
        <p:grpSpPr>
          <a:xfrm>
            <a:off x="4084779" y="3723948"/>
            <a:ext cx="2526355" cy="451096"/>
            <a:chOff x="3833488" y="3252612"/>
            <a:chExt cx="3368473" cy="601462"/>
          </a:xfrm>
        </p:grpSpPr>
        <p:sp>
          <p:nvSpPr>
            <p:cNvPr id="23" name="Google Shape;532;p25"/>
            <p:cNvSpPr/>
            <p:nvPr/>
          </p:nvSpPr>
          <p:spPr>
            <a:xfrm>
              <a:off x="3833488" y="3252612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535;p25"/>
            <p:cNvSpPr txBox="1"/>
            <p:nvPr/>
          </p:nvSpPr>
          <p:spPr>
            <a:xfrm>
              <a:off x="4601132" y="3358476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2125" b="1" dirty="0">
                  <a:solidFill>
                    <a:srgbClr val="00B050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Privacy</a:t>
              </a:r>
              <a:endParaRPr sz="2125" b="1" dirty="0">
                <a:solidFill>
                  <a:srgbClr val="00B050"/>
                </a:solidFill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5" name="Google Shape;536;p25"/>
            <p:cNvSpPr/>
            <p:nvPr/>
          </p:nvSpPr>
          <p:spPr>
            <a:xfrm>
              <a:off x="3865050" y="328416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625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04</a:t>
              </a: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oogle Shape;537;p25"/>
          <p:cNvGrpSpPr/>
          <p:nvPr/>
        </p:nvGrpSpPr>
        <p:grpSpPr>
          <a:xfrm>
            <a:off x="4197762" y="2495693"/>
            <a:ext cx="3771986" cy="479377"/>
            <a:chOff x="3833488" y="1781406"/>
            <a:chExt cx="5029316" cy="639169"/>
          </a:xfrm>
        </p:grpSpPr>
        <p:sp>
          <p:nvSpPr>
            <p:cNvPr id="27" name="Google Shape;538;p25"/>
            <p:cNvSpPr/>
            <p:nvPr/>
          </p:nvSpPr>
          <p:spPr>
            <a:xfrm>
              <a:off x="3833488" y="1819113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541;p25"/>
            <p:cNvSpPr txBox="1"/>
            <p:nvPr/>
          </p:nvSpPr>
          <p:spPr>
            <a:xfrm>
              <a:off x="4541493" y="1781406"/>
              <a:ext cx="4321311" cy="452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Ethics for IT Workers and IT Users</a:t>
              </a:r>
              <a:endParaRPr sz="1500" b="1" dirty="0">
                <a:solidFill>
                  <a:schemeClr val="tx1"/>
                </a:solidFill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9" name="Google Shape;542;p25"/>
            <p:cNvSpPr/>
            <p:nvPr/>
          </p:nvSpPr>
          <p:spPr>
            <a:xfrm>
              <a:off x="3865050" y="185065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625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02</a:t>
              </a: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455880" y="1920252"/>
            <a:ext cx="1784939" cy="2214578"/>
            <a:chOff x="1199456" y="1556792"/>
            <a:chExt cx="1707858" cy="217957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9456" y="1556792"/>
              <a:ext cx="1656184" cy="2129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130" y="1606579"/>
              <a:ext cx="1656184" cy="21297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roup 26"/>
          <p:cNvGrpSpPr/>
          <p:nvPr/>
        </p:nvGrpSpPr>
        <p:grpSpPr>
          <a:xfrm>
            <a:off x="312372" y="4339640"/>
            <a:ext cx="2627784" cy="1033576"/>
            <a:chOff x="3" y="539055"/>
            <a:chExt cx="4824529" cy="1378102"/>
          </a:xfrm>
          <a:noFill/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3" y="539055"/>
              <a:ext cx="4824529" cy="1378102"/>
            </a:xfrm>
            <a:prstGeom prst="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 sz="12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" y="539055"/>
              <a:ext cx="4824529" cy="1378102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t" anchorCtr="0">
              <a:noAutofit/>
            </a:bodyPr>
            <a:lstStyle/>
            <a:p>
              <a:pPr defTabSz="599955">
                <a:lnSpc>
                  <a:spcPct val="90000"/>
                </a:lnSpc>
                <a:spcAft>
                  <a:spcPct val="35000"/>
                </a:spcAft>
              </a:pPr>
              <a:r>
                <a:rPr lang="en-US" sz="125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Reference Book</a:t>
              </a:r>
            </a:p>
            <a:p>
              <a:pPr marL="128561" lvl="1" indent="-128561" defTabSz="59995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25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Ethics in Information Technology</a:t>
              </a:r>
            </a:p>
            <a:p>
              <a:pPr marL="128561" lvl="1" indent="-128561" defTabSz="59995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25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Fifth Edition</a:t>
              </a:r>
            </a:p>
            <a:p>
              <a:pPr marL="128561" lvl="1" indent="-128561" defTabSz="599955">
                <a:lnSpc>
                  <a:spcPct val="90000"/>
                </a:lnSpc>
                <a:spcAft>
                  <a:spcPct val="15000"/>
                </a:spcAft>
              </a:pPr>
              <a:r>
                <a:rPr lang="en-US" sz="125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George W. Reynolds</a:t>
              </a:r>
            </a:p>
          </p:txBody>
        </p:sp>
      </p:grpSp>
      <p:grpSp>
        <p:nvGrpSpPr>
          <p:cNvPr id="4" name="Google Shape;525;p25">
            <a:extLst>
              <a:ext uri="{FF2B5EF4-FFF2-40B4-BE49-F238E27FC236}">
                <a16:creationId xmlns:a16="http://schemas.microsoft.com/office/drawing/2014/main" id="{A340CD70-7897-BE19-EAF8-7B2E0E77BFAE}"/>
              </a:ext>
            </a:extLst>
          </p:cNvPr>
          <p:cNvGrpSpPr/>
          <p:nvPr/>
        </p:nvGrpSpPr>
        <p:grpSpPr>
          <a:xfrm>
            <a:off x="4310326" y="3127310"/>
            <a:ext cx="3789648" cy="454093"/>
            <a:chOff x="3287528" y="3886611"/>
            <a:chExt cx="3487617" cy="605456"/>
          </a:xfrm>
        </p:grpSpPr>
        <p:sp>
          <p:nvSpPr>
            <p:cNvPr id="7" name="Google Shape;526;p25">
              <a:extLst>
                <a:ext uri="{FF2B5EF4-FFF2-40B4-BE49-F238E27FC236}">
                  <a16:creationId xmlns:a16="http://schemas.microsoft.com/office/drawing/2014/main" id="{F2A97448-607D-E96D-5AB2-EF83F5286022}"/>
                </a:ext>
              </a:extLst>
            </p:cNvPr>
            <p:cNvSpPr/>
            <p:nvPr/>
          </p:nvSpPr>
          <p:spPr>
            <a:xfrm>
              <a:off x="3287528" y="3983820"/>
              <a:ext cx="415145" cy="484926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529;p25">
              <a:extLst>
                <a:ext uri="{FF2B5EF4-FFF2-40B4-BE49-F238E27FC236}">
                  <a16:creationId xmlns:a16="http://schemas.microsoft.com/office/drawing/2014/main" id="{421A4ADD-5BF2-DDBF-ABAA-9E9E5E778A01}"/>
                </a:ext>
              </a:extLst>
            </p:cNvPr>
            <p:cNvSpPr txBox="1"/>
            <p:nvPr/>
          </p:nvSpPr>
          <p:spPr>
            <a:xfrm>
              <a:off x="3752205" y="3886611"/>
              <a:ext cx="3022940" cy="530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-SG" sz="1500" b="1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Computer and Internet Crime</a:t>
              </a:r>
            </a:p>
          </p:txBody>
        </p:sp>
        <p:sp>
          <p:nvSpPr>
            <p:cNvPr id="36" name="Google Shape;530;p25">
              <a:extLst>
                <a:ext uri="{FF2B5EF4-FFF2-40B4-BE49-F238E27FC236}">
                  <a16:creationId xmlns:a16="http://schemas.microsoft.com/office/drawing/2014/main" id="{58861374-624C-5FB9-2947-D980F95E6F0A}"/>
                </a:ext>
              </a:extLst>
            </p:cNvPr>
            <p:cNvSpPr/>
            <p:nvPr/>
          </p:nvSpPr>
          <p:spPr>
            <a:xfrm>
              <a:off x="3340628" y="3953696"/>
              <a:ext cx="538353" cy="538371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41" tIns="57141" rIns="57141" bIns="57141" anchor="ctr" anchorCtr="0">
              <a:noAutofit/>
            </a:bodyPr>
            <a:lstStyle/>
            <a:p>
              <a:r>
                <a:rPr lang="en" sz="1625" dirty="0">
                  <a:solidFill>
                    <a:schemeClr val="tx1"/>
                  </a:solidFill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03</a:t>
              </a:r>
              <a:endParaRPr sz="1625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55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5"/>
    </mc:Choice>
    <mc:Fallback xmlns="">
      <p:transition spd="slow" advTm="33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10A4F7C-7F3D-535E-1C8D-801723E4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163"/>
            <a:ext cx="7886700" cy="4515958"/>
          </a:xfrm>
        </p:spPr>
        <p:txBody>
          <a:bodyPr/>
          <a:lstStyle/>
          <a:p>
            <a:pPr marL="5715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(2)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Safeguards Rule: </a:t>
            </a:r>
            <a:r>
              <a:rPr lang="en-US" sz="2200" dirty="0">
                <a:latin typeface="Times New Roman"/>
                <a:cs typeface="Times New Roman"/>
              </a:rPr>
              <a:t>requires each financial institution to document</a:t>
            </a:r>
            <a:r>
              <a:rPr lang="en-US" sz="2200" i="1" dirty="0">
                <a:latin typeface="Times New Roman"/>
                <a:cs typeface="Times New Roman"/>
              </a:rPr>
              <a:t> </a:t>
            </a:r>
            <a:r>
              <a:rPr lang="en-US" sz="2200" dirty="0">
                <a:latin typeface="Times New Roman"/>
                <a:cs typeface="Times New Roman"/>
              </a:rPr>
              <a:t>a</a:t>
            </a:r>
            <a:r>
              <a:rPr lang="en-US" sz="2200" i="1" dirty="0">
                <a:latin typeface="Times New Roman"/>
                <a:cs typeface="Times New Roman"/>
              </a:rPr>
              <a:t> </a:t>
            </a:r>
            <a:r>
              <a:rPr lang="en-US" sz="2200" b="1" dirty="0">
                <a:latin typeface="Times New Roman"/>
                <a:cs typeface="Times New Roman"/>
              </a:rPr>
              <a:t>data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security plan </a:t>
            </a:r>
            <a:r>
              <a:rPr lang="en-US" sz="2200" dirty="0">
                <a:latin typeface="Times New Roman"/>
                <a:cs typeface="Times New Roman"/>
              </a:rPr>
              <a:t>describing the company’s preparation and plans for the ongoing protection of clients’ personal data.</a:t>
            </a:r>
            <a:endParaRPr lang="en-US" sz="2200" dirty="0">
              <a:latin typeface="Times New Roman"/>
              <a:ea typeface="+mn-lt"/>
              <a:cs typeface="+mn-lt"/>
            </a:endParaRPr>
          </a:p>
          <a:p>
            <a:pPr marL="5715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(3) Pretexting Rule: </a:t>
            </a:r>
            <a:r>
              <a:rPr lang="en-US" sz="2200" dirty="0">
                <a:latin typeface="Times New Roman"/>
                <a:cs typeface="Times New Roman"/>
              </a:rPr>
              <a:t>addresses attempts by people </a:t>
            </a:r>
            <a:r>
              <a:rPr lang="en-US" sz="2200" b="1" dirty="0">
                <a:latin typeface="Times New Roman"/>
                <a:cs typeface="Times New Roman"/>
              </a:rPr>
              <a:t>to access personal </a:t>
            </a:r>
            <a:r>
              <a:rPr lang="en-US" sz="2200" dirty="0">
                <a:latin typeface="Times New Roman"/>
                <a:cs typeface="Times New Roman"/>
              </a:rPr>
              <a:t>information </a:t>
            </a:r>
            <a:r>
              <a:rPr lang="en-US" sz="2200" b="1" dirty="0">
                <a:latin typeface="Times New Roman"/>
                <a:cs typeface="Times New Roman"/>
              </a:rPr>
              <a:t>without proper authority </a:t>
            </a:r>
            <a:r>
              <a:rPr lang="en-US" sz="2200" dirty="0">
                <a:latin typeface="Times New Roman"/>
                <a:cs typeface="Times New Roman"/>
              </a:rPr>
              <a:t>by such means as impersonating an account holder or phishing.</a:t>
            </a:r>
            <a:endParaRPr lang="en-US" sz="2200" dirty="0">
              <a:latin typeface="Times New Roman"/>
              <a:ea typeface="+mn-lt"/>
              <a:cs typeface="+mn-lt"/>
            </a:endParaRPr>
          </a:p>
          <a:p>
            <a:pPr marL="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Calibri"/>
            </a:endParaRPr>
          </a:p>
          <a:p>
            <a:pPr marL="914400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defRPr/>
            </a:pPr>
            <a:endParaRPr lang="en-US" sz="2200" dirty="0">
              <a:latin typeface="Times New Roman"/>
              <a:cs typeface="Calibri" panose="020F0502020204030204"/>
            </a:endParaRPr>
          </a:p>
        </p:txBody>
      </p:sp>
      <p:sp>
        <p:nvSpPr>
          <p:cNvPr id="45059" name="Title 1">
            <a:extLst>
              <a:ext uri="{FF2B5EF4-FFF2-40B4-BE49-F238E27FC236}">
                <a16:creationId xmlns:a16="http://schemas.microsoft.com/office/drawing/2014/main" id="{B71950AE-7D69-FEBF-11DC-345B4EBA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28600"/>
            <a:ext cx="836295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D50C7-9373-93A2-A15F-3A34E548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10</a:t>
            </a:fld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E868D1D6-D702-8AE9-6D93-FC97B513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9" y="1155000"/>
            <a:ext cx="8711242" cy="55626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Health information: </a:t>
            </a:r>
            <a:r>
              <a:rPr lang="en-US" sz="2200" dirty="0">
                <a:latin typeface="Times New Roman"/>
                <a:ea typeface="+mn-lt"/>
                <a:cs typeface="+mn-lt"/>
              </a:rPr>
              <a:t>The use of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electronic medical records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and the subsequent interlinking and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transferring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of this electronic information among different organizations has become widespread. </a:t>
            </a:r>
            <a:endParaRPr lang="en-US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36563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Health Insurance Portability and Accountability Act </a:t>
            </a:r>
            <a:r>
              <a:rPr lang="en-US" altLang="en-US" sz="2200" b="1" dirty="0">
                <a:latin typeface="Times New Roman"/>
                <a:cs typeface="Times New Roman"/>
              </a:rPr>
              <a:t>(1996) 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2635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Improves the portability and continuity of </a:t>
            </a:r>
            <a:r>
              <a:rPr lang="en-US" altLang="en-US" sz="2200" b="1" dirty="0">
                <a:latin typeface="Times New Roman"/>
                <a:cs typeface="Times New Roman"/>
              </a:rPr>
              <a:t>health insurance coverage</a:t>
            </a:r>
          </a:p>
          <a:p>
            <a:pPr marL="800100" lvl="2" indent="-2635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fraud, waste, and abuse </a:t>
            </a:r>
          </a:p>
          <a:p>
            <a:pPr marL="800100" lvl="2" indent="-2635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administration of health insurance</a:t>
            </a:r>
          </a:p>
          <a:p>
            <a:pPr marL="800100" lvl="1" indent="-436563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2.  American Recovery and Reinvestment Act </a:t>
            </a:r>
            <a:r>
              <a:rPr lang="en-US" altLang="en-US" sz="2200" b="1" dirty="0">
                <a:latin typeface="Times New Roman"/>
                <a:cs typeface="Times New Roman"/>
              </a:rPr>
              <a:t>(2009)</a:t>
            </a:r>
          </a:p>
          <a:p>
            <a:pPr marL="800100" lvl="2" indent="-263525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Included </a:t>
            </a:r>
            <a:r>
              <a:rPr lang="en-US" altLang="en-US" sz="2200" b="1" dirty="0">
                <a:latin typeface="Times New Roman"/>
                <a:cs typeface="Times New Roman"/>
              </a:rPr>
              <a:t>strong privacy provisions </a:t>
            </a:r>
            <a:r>
              <a:rPr lang="en-US" altLang="en-US" sz="2200" dirty="0">
                <a:latin typeface="Times New Roman"/>
                <a:cs typeface="Times New Roman"/>
              </a:rPr>
              <a:t>for electronic health records</a:t>
            </a:r>
          </a:p>
          <a:p>
            <a:pPr marL="800100" lvl="2" indent="-263525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Offers protection for victims of data breaches</a:t>
            </a:r>
          </a:p>
          <a:p>
            <a:pPr marL="800100" lvl="2" indent="-2635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Bans the sale of health information, promotes the use of audit trails and encryption, and provides rights of access for patients</a:t>
            </a:r>
            <a:endParaRPr lang="en-US" altLang="en-US" sz="2200" dirty="0">
              <a:latin typeface="Times New Roman"/>
              <a:cs typeface="Times New Roman" panose="02020603050405020304" pitchFamily="18" charset="0"/>
            </a:endParaRPr>
          </a:p>
          <a:p>
            <a:pPr marL="914400"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Title 1">
            <a:extLst>
              <a:ext uri="{FF2B5EF4-FFF2-40B4-BE49-F238E27FC236}">
                <a16:creationId xmlns:a16="http://schemas.microsoft.com/office/drawing/2014/main" id="{98727D38-3E6C-4B02-658C-433EB251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0D14E-ADBD-2E25-44AD-C272CCE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11</a:t>
            </a:fld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D79EE295-E735-DAB0-D590-AE056516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371600"/>
            <a:ext cx="8331200" cy="50625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Children’s personal data: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only a few laws have been implemented to protect children online, and most of these have been ruled unconstitutional under the First Amendment and its protection of freedom of expression.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lvl="1" indent="-536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1. Children’s Online Privacy Protection Act </a:t>
            </a:r>
            <a:r>
              <a:rPr lang="en-US" sz="2200" b="1" dirty="0">
                <a:latin typeface="Times New Roman"/>
                <a:cs typeface="Times New Roman"/>
              </a:rPr>
              <a:t>(1998)</a:t>
            </a:r>
          </a:p>
          <a:p>
            <a:pPr marL="900113" lvl="2" indent="-188913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914400" algn="l"/>
              </a:tabLst>
              <a:defRPr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Aims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to give parents control over the collection, use, and disclosure of their children’s personal information over the Internet 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00113" lvl="1" indent="-536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2. Family Education Rights and Privacy Act </a:t>
            </a:r>
            <a:r>
              <a:rPr lang="en-US" sz="2200" b="1" dirty="0">
                <a:latin typeface="Times New Roman"/>
                <a:cs typeface="Times New Roman"/>
              </a:rPr>
              <a:t>(1974)</a:t>
            </a:r>
          </a:p>
          <a:p>
            <a:pPr marL="900113" lvl="2" indent="-18891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rights to parents regarding their children’s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records</a:t>
            </a:r>
          </a:p>
          <a:p>
            <a:pPr marL="900113" lvl="2" indent="-18891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Rights transfer to student once student becomes 18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18552589-B1B6-D882-CCC7-F64E24BB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20C18-17FB-1EC1-A1C9-D0DED93A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12</a:t>
            </a:fld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E469EDB8-41CB-AEAD-BB32-BFB91D9D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371600"/>
            <a:ext cx="8667750" cy="50292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Electronic surveillance: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laws that address government surveillance, including various forms of electronic surveillance. New laws have been added and old laws amended in recent years</a:t>
            </a:r>
            <a:r>
              <a:rPr lang="en-US" dirty="0"/>
              <a:t> </a:t>
            </a:r>
          </a:p>
          <a:p>
            <a:pPr marL="900113" indent="-536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1. Communications Act </a:t>
            </a:r>
            <a:r>
              <a:rPr lang="en-US" altLang="en-US" sz="2200" b="1" dirty="0">
                <a:latin typeface="Times New Roman"/>
                <a:cs typeface="Times New Roman"/>
              </a:rPr>
              <a:t>(1934)</a:t>
            </a:r>
          </a:p>
          <a:p>
            <a:pPr marL="900113" lvl="2" indent="-2762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the Federal Communications Commission</a:t>
            </a:r>
          </a:p>
          <a:p>
            <a:pPr marL="900113" lvl="2" indent="-2762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Regulates all non-federal-government use of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television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all interstate communications</a:t>
            </a: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b="1" dirty="0"/>
              <a:t>Title III of the Omnibus Crime Control and Safe Streets Act </a:t>
            </a:r>
            <a:r>
              <a:rPr lang="en-US" altLang="en-US" b="1" dirty="0">
                <a:solidFill>
                  <a:srgbClr val="0070C0"/>
                </a:solidFill>
              </a:rPr>
              <a:t>Wiretap Act </a:t>
            </a:r>
            <a:r>
              <a:rPr lang="en-SG" b="1" i="0" dirty="0">
                <a:solidFill>
                  <a:srgbClr val="000000"/>
                </a:solidFill>
                <a:effectLst/>
              </a:rPr>
              <a:t>(1968 amended 1986)</a:t>
            </a:r>
            <a:r>
              <a:rPr lang="en-SG" b="1" dirty="0"/>
              <a:t> </a:t>
            </a:r>
          </a:p>
          <a:p>
            <a:pPr marL="900113" lvl="1" indent="-18891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Regulates interception of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oral communications</a:t>
            </a:r>
          </a:p>
          <a:p>
            <a:pPr marL="900113" lvl="2" indent="-18891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amended by new laws</a:t>
            </a: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BEE6CD92-8E5B-25ED-8C29-CEA141AC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1CA1A-51B1-D6C8-13F9-59E85B9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13</a:t>
            </a:fld>
            <a:endParaRPr lang="en-US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D2F2AEE-54D9-6357-F3F9-3A3EFF2D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2413"/>
            <a:ext cx="8524875" cy="5029200"/>
          </a:xfrm>
        </p:spPr>
        <p:txBody>
          <a:bodyPr rtlCol="0">
            <a:noAutofit/>
          </a:bodyPr>
          <a:lstStyle/>
          <a:p>
            <a:pPr marL="900113" indent="-5365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363538" algn="l"/>
              </a:tabLst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3. Foreign Intelligence Surveillance Act (FISA)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b="1" dirty="0">
                <a:latin typeface="Times New Roman"/>
                <a:cs typeface="Times New Roman"/>
              </a:rPr>
              <a:t>1978)</a:t>
            </a:r>
          </a:p>
          <a:p>
            <a:pPr marL="900113" indent="-27622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Describes procedures for electronic surveillance and collection of </a:t>
            </a:r>
            <a:r>
              <a:rPr lang="en-US" sz="2200" b="1" dirty="0">
                <a:latin typeface="Times New Roman"/>
                <a:cs typeface="Times New Roman"/>
              </a:rPr>
              <a:t>foreign intelligence</a:t>
            </a:r>
            <a:r>
              <a:rPr lang="en-US" sz="2200" dirty="0">
                <a:latin typeface="Times New Roman"/>
                <a:cs typeface="Times New Roman"/>
              </a:rPr>
              <a:t> information in communications between foreign powers and agents of foreign powers</a:t>
            </a:r>
          </a:p>
          <a:p>
            <a:pPr marL="900113" indent="-5365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74625" algn="l"/>
              </a:tabLst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4. Foreign Intelligence Surveillance Act (FISA) Amendments Act  </a:t>
            </a:r>
            <a:r>
              <a:rPr lang="en-US" sz="2200" b="1" dirty="0">
                <a:latin typeface="Times New Roman"/>
                <a:cs typeface="Times New Roman"/>
              </a:rPr>
              <a:t>(2008)</a:t>
            </a:r>
            <a:endParaRPr lang="en-US" sz="2200" b="1" dirty="0"/>
          </a:p>
          <a:p>
            <a:pPr marL="900113" indent="-27622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Granted NSA expanded authority to collect international communications as they flow through U.S. telecom network equipment and facilities</a:t>
            </a:r>
            <a:endParaRPr lang="en-US" dirty="0">
              <a:latin typeface="Times New Roman"/>
              <a:cs typeface="Calibri"/>
            </a:endParaRPr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414272B3-2051-5B17-33EB-C414C10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85738"/>
            <a:ext cx="8362950" cy="13255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C1BD3-6FD4-1100-B699-7484B0E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14</a:t>
            </a:fld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D2F2AEE-54D9-6357-F3F9-3A3EFF2D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2413"/>
            <a:ext cx="8686800" cy="502920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5. Electronic Communications Privacy Act (ECPA) </a:t>
            </a:r>
            <a:r>
              <a:rPr lang="en-US" sz="2200" b="1" dirty="0">
                <a:latin typeface="Times New Roman"/>
                <a:cs typeface="Times New Roman"/>
              </a:rPr>
              <a:t>(1986 )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4055" indent="-45720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communications in transfer from sender to receiver</a:t>
            </a:r>
          </a:p>
          <a:p>
            <a:pPr marL="694055" indent="-45720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communications held in electronic storage</a:t>
            </a:r>
          </a:p>
          <a:p>
            <a:pPr marL="694055" indent="-45720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AutoNum type="arabicParenR"/>
              <a:defRPr/>
            </a:pPr>
            <a:r>
              <a:rPr lang="en-US" sz="2200" dirty="0">
                <a:latin typeface="Times New Roman"/>
                <a:cs typeface="Times New Roman"/>
              </a:rPr>
              <a:t>Prohibits recording dialing, routing, addressing, and signaling information without a search warrant</a:t>
            </a:r>
          </a:p>
          <a:p>
            <a:pPr marL="457200" indent="-22034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Pen register records: </a:t>
            </a:r>
            <a:r>
              <a:rPr lang="en-US" sz="2200" dirty="0">
                <a:latin typeface="Times New Roman"/>
                <a:cs typeface="Times New Roman"/>
              </a:rPr>
              <a:t>electronic impulses to identify numbers dialed for </a:t>
            </a:r>
            <a:r>
              <a:rPr lang="en-US" sz="2200" b="1" dirty="0">
                <a:latin typeface="Times New Roman"/>
                <a:cs typeface="Times New Roman"/>
              </a:rPr>
              <a:t>outgoing calls</a:t>
            </a:r>
          </a:p>
          <a:p>
            <a:pPr marL="457200" indent="-22034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Trap and trace records: </a:t>
            </a:r>
            <a:r>
              <a:rPr lang="en-US" sz="2200" dirty="0">
                <a:latin typeface="Times New Roman"/>
                <a:cs typeface="Times New Roman"/>
              </a:rPr>
              <a:t>originating number of </a:t>
            </a:r>
            <a:r>
              <a:rPr lang="en-US" sz="2200" b="1" dirty="0">
                <a:latin typeface="Times New Roman"/>
                <a:cs typeface="Times New Roman"/>
              </a:rPr>
              <a:t>incoming calls</a:t>
            </a: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414272B3-2051-5B17-33EB-C414C10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2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BDDFA-2292-7CD9-3413-87D494BB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15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9746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C94134D-5534-F603-6281-4C1D855D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11" y="1295400"/>
            <a:ext cx="8458200" cy="5259387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6. Communications Assistance for Law Enforcement Act (CALEA) </a:t>
            </a:r>
            <a:r>
              <a:rPr lang="en-US" sz="2200" b="1" dirty="0">
                <a:latin typeface="Times New Roman"/>
                <a:cs typeface="Times New Roman"/>
              </a:rPr>
              <a:t>(1994)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59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Amended both the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Wiretap Act </a:t>
            </a:r>
            <a:r>
              <a:rPr lang="en-US" sz="2200" dirty="0">
                <a:latin typeface="Times New Roman"/>
                <a:cs typeface="Times New Roman"/>
              </a:rPr>
              <a:t>and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ECPA</a:t>
            </a:r>
          </a:p>
          <a:p>
            <a:pPr marL="56959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Required the</a:t>
            </a:r>
            <a:r>
              <a:rPr lang="en-US" sz="2200" b="1" dirty="0">
                <a:latin typeface="Times New Roman"/>
                <a:cs typeface="Times New Roman"/>
              </a:rPr>
              <a:t> telecommunications industry </a:t>
            </a:r>
            <a:r>
              <a:rPr lang="en-US" sz="2200" dirty="0">
                <a:latin typeface="Times New Roman"/>
                <a:cs typeface="Times New Roman"/>
              </a:rPr>
              <a:t>to </a:t>
            </a:r>
            <a:r>
              <a:rPr lang="en-US" sz="2200" b="1" dirty="0">
                <a:latin typeface="Times New Roman"/>
                <a:cs typeface="Times New Roman"/>
              </a:rPr>
              <a:t>build tools </a:t>
            </a:r>
            <a:r>
              <a:rPr lang="en-US" sz="2200" dirty="0">
                <a:latin typeface="Times New Roman"/>
                <a:cs typeface="Times New Roman"/>
              </a:rPr>
              <a:t>into its products so federal investigators could eavesdrop and intercept electronic communications.</a:t>
            </a:r>
          </a:p>
          <a:p>
            <a:pPr marL="56959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</a:p>
          <a:p>
            <a:pPr marL="97472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modems</a:t>
            </a:r>
          </a:p>
          <a:p>
            <a:pPr marL="97472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Radio-based electronic mail</a:t>
            </a:r>
          </a:p>
          <a:p>
            <a:pPr marL="974725" indent="-3429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data networks</a:t>
            </a:r>
          </a:p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7. USA Patriot Act </a:t>
            </a:r>
            <a:r>
              <a:rPr lang="en-US" sz="2200" b="1" dirty="0">
                <a:latin typeface="Times New Roman"/>
                <a:cs typeface="Times New Roman"/>
              </a:rPr>
              <a:t>(2001)</a:t>
            </a:r>
          </a:p>
          <a:p>
            <a:pPr marL="45720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Increased ability of law enforcement </a:t>
            </a:r>
            <a:r>
              <a:rPr lang="en-US" sz="2200" b="1" dirty="0">
                <a:latin typeface="Times New Roman"/>
                <a:cs typeface="Times New Roman"/>
              </a:rPr>
              <a:t>agencies to search </a:t>
            </a:r>
            <a:r>
              <a:rPr lang="en-US" sz="2200" dirty="0">
                <a:latin typeface="Times New Roman"/>
                <a:cs typeface="Times New Roman"/>
              </a:rPr>
              <a:t>telephone, email, medical, financial, and other records</a:t>
            </a:r>
          </a:p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9D736EAA-CC85-E9BE-9D54-B8C94E7A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923A8-9506-7F84-96BB-E55C657D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16</a:t>
            </a:fld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F5254A7-408C-BC6F-70E1-72F71D55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522413"/>
            <a:ext cx="8429625" cy="5029200"/>
          </a:xfrm>
        </p:spPr>
        <p:txBody>
          <a:bodyPr rtlCol="0">
            <a:noAutofit/>
          </a:bodyPr>
          <a:lstStyle/>
          <a:p>
            <a:pPr marL="363538" indent="-3635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Fair Information Practices: </a:t>
            </a:r>
            <a:r>
              <a:rPr lang="en-US" sz="2200" dirty="0">
                <a:latin typeface="Times New Roman"/>
                <a:cs typeface="Times New Roman"/>
              </a:rPr>
              <a:t>is a term for a set of </a:t>
            </a:r>
            <a:r>
              <a:rPr lang="en-US" sz="2200" b="1" dirty="0">
                <a:latin typeface="Times New Roman"/>
                <a:cs typeface="Times New Roman"/>
              </a:rPr>
              <a:t>guidelines</a:t>
            </a:r>
            <a:r>
              <a:rPr lang="en-US" sz="2200" dirty="0">
                <a:latin typeface="Times New Roman"/>
                <a:cs typeface="Times New Roman"/>
              </a:rPr>
              <a:t> that govern the collection and use of personal data. 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Transborder data flow: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Flow of personal data across national boundaries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 panose="02020603050405020304" pitchFamily="18" charset="0"/>
            </a:endParaRPr>
          </a:p>
          <a:p>
            <a:pPr marL="363538" indent="-3635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Organization for Economic Co-operation and Development Fair Information Practices (OECD) </a:t>
            </a:r>
            <a:r>
              <a:rPr lang="en-US" sz="2200" b="1" dirty="0">
                <a:latin typeface="Times New Roman"/>
                <a:cs typeface="Times New Roman"/>
              </a:rPr>
              <a:t>(1980)</a:t>
            </a:r>
          </a:p>
          <a:p>
            <a:pPr marL="812800" indent="-3635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principles </a:t>
            </a:r>
          </a:p>
          <a:p>
            <a:pPr marL="812800" indent="-3635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Model of </a:t>
            </a:r>
            <a:r>
              <a:rPr lang="en-US" sz="2200" b="1" dirty="0">
                <a:latin typeface="Times New Roman"/>
                <a:cs typeface="Times New Roman"/>
              </a:rPr>
              <a:t>ethical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treatment of consumer data</a:t>
            </a:r>
          </a:p>
        </p:txBody>
      </p:sp>
      <p:sp>
        <p:nvSpPr>
          <p:cNvPr id="55299" name="Title 1">
            <a:extLst>
              <a:ext uri="{FF2B5EF4-FFF2-40B4-BE49-F238E27FC236}">
                <a16:creationId xmlns:a16="http://schemas.microsoft.com/office/drawing/2014/main" id="{9A1A8212-F99A-B490-DADA-E75F160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80C91-EC51-DC0C-AAD5-7CD10422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17</a:t>
            </a:fld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>
            <a:extLst>
              <a:ext uri="{FF2B5EF4-FFF2-40B4-BE49-F238E27FC236}">
                <a16:creationId xmlns:a16="http://schemas.microsoft.com/office/drawing/2014/main" id="{9BA58F0A-B6DF-8CC0-8F75-C10EB655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0354"/>
            <a:ext cx="7702070" cy="530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0F988-C716-8168-9DCC-0102BF64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70D46-A7C6-AAFA-890B-34351DDB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18</a:t>
            </a:fld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7546FE1-D11B-497C-2567-82C1B714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99" y="1551167"/>
            <a:ext cx="8377327" cy="5000446"/>
          </a:xfrm>
        </p:spPr>
        <p:txBody>
          <a:bodyPr rtlCol="0">
            <a:noAutofit/>
          </a:bodyPr>
          <a:lstStyle/>
          <a:p>
            <a:pPr marL="342900" indent="-34290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20B0604020202020204" pitchFamily="34" charset="0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European Union Data Protection Directive </a:t>
            </a:r>
            <a:r>
              <a:rPr lang="en-US" sz="2200" b="1" dirty="0">
                <a:latin typeface="Times New Roman"/>
                <a:cs typeface="Times New Roman"/>
              </a:rPr>
              <a:t>(1995)</a:t>
            </a:r>
            <a:endParaRPr lang="en-US" dirty="0">
              <a:cs typeface="Calibri" panose="020F0502020204030204"/>
            </a:endParaRPr>
          </a:p>
          <a:p>
            <a:pPr marL="857250" indent="-23495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companies doing business within the borders of 15 European nations to implement a set of privacy directives on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</a:t>
            </a:r>
          </a:p>
          <a:p>
            <a:pPr marL="857250" indent="-23495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lang="en-US" sz="2200" b="1" dirty="0">
                <a:latin typeface="Times New Roman"/>
                <a:cs typeface="Times New Roman"/>
              </a:rPr>
              <a:t>:</a:t>
            </a:r>
            <a:r>
              <a:rPr lang="en-US" sz="2200" dirty="0">
                <a:latin typeface="Times New Roman"/>
                <a:cs typeface="Times New Roman"/>
              </a:rPr>
              <a:t> to ensure </a:t>
            </a:r>
            <a:r>
              <a:rPr lang="en-US" sz="2200" b="1" dirty="0">
                <a:latin typeface="Times New Roman"/>
                <a:cs typeface="Times New Roman"/>
              </a:rPr>
              <a:t>data transferred </a:t>
            </a:r>
            <a:r>
              <a:rPr lang="en-US" sz="2200" dirty="0">
                <a:latin typeface="Times New Roman"/>
                <a:cs typeface="Times New Roman"/>
              </a:rPr>
              <a:t>to</a:t>
            </a:r>
            <a:r>
              <a:rPr lang="en-US" sz="2200" b="1" dirty="0">
                <a:latin typeface="Times New Roman"/>
                <a:cs typeface="Times New Roman"/>
              </a:rPr>
              <a:t> non-European </a:t>
            </a:r>
            <a:r>
              <a:rPr lang="en-US" sz="2200" dirty="0">
                <a:latin typeface="Times New Roman"/>
                <a:cs typeface="Times New Roman"/>
              </a:rPr>
              <a:t>countries is protected</a:t>
            </a:r>
          </a:p>
          <a:p>
            <a:pPr marL="342900" indent="-34290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20B0604020202020204" pitchFamily="34" charset="0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European Data Protection Regulation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(2012)</a:t>
            </a:r>
            <a:endParaRPr lang="en-US" sz="22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8572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Enforces a single set of rules for data protection across the EU, eliminating the need for costly administrative processes</a:t>
            </a:r>
            <a:endParaRPr lang="en-US" sz="2200" dirty="0">
              <a:cs typeface="Calibri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24E03-C510-B0FA-6C9C-FA3F9F03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04B7F-C7D4-21DC-72E8-FD03922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19</a:t>
            </a:fld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FD26F28-2E59-E1F0-77A2-0590077D3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166489EB-12AD-4943-CAFA-49189621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886200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Ethics in Information 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7E5E17A-35B4-15AE-0811-8A1C681E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2374"/>
            <a:ext cx="8555067" cy="5489425"/>
          </a:xfrm>
        </p:spPr>
        <p:txBody>
          <a:bodyPr rtlCol="0">
            <a:noAutofit/>
          </a:bodyPr>
          <a:lstStyle/>
          <a:p>
            <a:pPr marL="3429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government records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Freedom of Information Act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(1966 amended 1974)</a:t>
            </a:r>
          </a:p>
          <a:p>
            <a:pPr marL="5715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Grants citizens the right to access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information and records of the federal government upon request</a:t>
            </a:r>
          </a:p>
          <a:p>
            <a:pPr marL="571500" indent="-34607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,Sans-Serif" panose="020B0604020202020204" pitchFamily="34" charset="0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must: </a:t>
            </a:r>
            <a:endParaRPr lang="en-US" sz="22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1143000" indent="-34607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20B0604020202020204" pitchFamily="34" charset="0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wide-ranging, unreasonable, or burdensome searches for records</a:t>
            </a:r>
            <a:endParaRPr lang="en-US" sz="22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1143000" indent="-346075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,Sans-Serif" panose="020B0604020202020204" pitchFamily="34" charset="0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made according to procedural regulations published in the Federal Register</a:t>
            </a:r>
          </a:p>
          <a:p>
            <a:pPr marL="5715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Exemptions bar disclosure of information that could:</a:t>
            </a:r>
          </a:p>
          <a:p>
            <a:pPr marL="11430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 national security </a:t>
            </a:r>
          </a:p>
          <a:p>
            <a:pPr marL="11430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with active law enforcement investigation</a:t>
            </a:r>
          </a:p>
          <a:p>
            <a:pPr marL="11430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Invade someone’s privacy</a:t>
            </a:r>
          </a:p>
          <a:p>
            <a:pPr marL="342900" indent="-346075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5000000000000000000" pitchFamily="2" charset="2"/>
              <a:buChar char="•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6075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8A1C7D-F7F2-C2EE-CFA3-640BCFB6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06BEF-2103-955B-24BD-F57EF6E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20</a:t>
            </a:fld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68933C8-4E0B-F53D-AC7D-A8AB1AA6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3"/>
            <a:ext cx="8448675" cy="5029200"/>
          </a:xfrm>
        </p:spPr>
        <p:txBody>
          <a:bodyPr rtlCol="0">
            <a:noAutofit/>
          </a:bodyPr>
          <a:lstStyle/>
          <a:p>
            <a:pPr marL="231775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2. The Privacy Act </a:t>
            </a:r>
            <a:r>
              <a:rPr lang="en-US" sz="2200" b="1" dirty="0">
                <a:latin typeface="Times New Roman"/>
                <a:cs typeface="Times New Roman"/>
              </a:rPr>
              <a:t>(1974)</a:t>
            </a:r>
          </a:p>
          <a:p>
            <a:pPr marL="736600" indent="-2873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Sets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rules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for the collection, maintenance, use, and dissemination of personal data kept in systems of records by federal agencies</a:t>
            </a:r>
            <a:endParaRPr lang="en-US" sz="2200" dirty="0">
              <a:latin typeface="Times New Roman"/>
              <a:cs typeface="Times New Roman"/>
            </a:endParaRPr>
          </a:p>
          <a:p>
            <a:pPr marL="736600" indent="-2873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cs typeface="Times New Roman"/>
              </a:rPr>
              <a:t>Prohibits government agencies from concealing the existence of any personal data </a:t>
            </a:r>
            <a:r>
              <a:rPr lang="en-US" sz="2200" b="1" dirty="0">
                <a:latin typeface="Times New Roman"/>
                <a:cs typeface="Times New Roman"/>
              </a:rPr>
              <a:t>record-keeping system</a:t>
            </a:r>
          </a:p>
          <a:p>
            <a:pPr marL="736600" indent="-2873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12 requirements that each record-keeping agency must meet</a:t>
            </a:r>
          </a:p>
          <a:p>
            <a:pPr marL="736600" indent="-2873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CIA and law enforcement agencies are excluded from this act</a:t>
            </a:r>
          </a:p>
          <a:p>
            <a:pPr marL="736600" indent="-2873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cover actions of private industry</a:t>
            </a:r>
          </a:p>
          <a:p>
            <a:pPr marL="231775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4B82B524-6AB4-55B7-2843-D023743E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28600"/>
            <a:ext cx="836295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85CA4-70FF-BE2A-979B-8AEA9964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21</a:t>
            </a:fld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71500" y="1619250"/>
            <a:ext cx="6866706" cy="4000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3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3" tIns="34283" rIns="68563" bIns="34283" rtlCol="0" anchor="ctr"/>
          <a:lstStyle/>
          <a:p>
            <a:pPr algn="ctr" defTabSz="685635"/>
            <a:endParaRPr lang="en-US" sz="1250" b="1" dirty="0">
              <a:solidFill>
                <a:prstClr val="white"/>
              </a:solidFill>
            </a:endParaRPr>
          </a:p>
        </p:txBody>
      </p:sp>
      <p:grpSp>
        <p:nvGrpSpPr>
          <p:cNvPr id="9" name="Group 4"/>
          <p:cNvGrpSpPr/>
          <p:nvPr/>
        </p:nvGrpSpPr>
        <p:grpSpPr>
          <a:xfrm>
            <a:off x="3103227" y="1832712"/>
            <a:ext cx="2002789" cy="1501039"/>
            <a:chOff x="5484813" y="1069975"/>
            <a:chExt cx="5762625" cy="453072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>
                <a:lumMod val="75000"/>
                <a:lumOff val="25000"/>
                <a:alpha val="39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rgbClr val="59595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7C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rgbClr val="3F3F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35" tIns="28568" rIns="57135" bIns="28568" numCol="1" anchor="t" anchorCtr="0" compatLnSpc="1">
              <a:prstTxWarp prst="textNoShape">
                <a:avLst/>
              </a:prstTxWarp>
            </a:bodyPr>
            <a:lstStyle/>
            <a:p>
              <a:pPr defTabSz="685635">
                <a:defRPr/>
              </a:pPr>
              <a:endParaRPr lang="en-US" sz="1813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108"/>
          <p:cNvGrpSpPr/>
          <p:nvPr/>
        </p:nvGrpSpPr>
        <p:grpSpPr>
          <a:xfrm>
            <a:off x="1378248" y="1823028"/>
            <a:ext cx="1619931" cy="1146050"/>
            <a:chOff x="1699052" y="1628800"/>
            <a:chExt cx="2446196" cy="1704330"/>
          </a:xfrm>
        </p:grpSpPr>
        <p:sp>
          <p:nvSpPr>
            <p:cNvPr id="41" name="Rectangle 40"/>
            <p:cNvSpPr/>
            <p:nvPr/>
          </p:nvSpPr>
          <p:spPr>
            <a:xfrm>
              <a:off x="1699052" y="2780927"/>
              <a:ext cx="2446196" cy="55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635"/>
              <a:r>
                <a:rPr lang="en-US" sz="1813" b="1" dirty="0">
                  <a:solidFill>
                    <a:prstClr val="black"/>
                  </a:solidFill>
                  <a:cs typeface="Times New Roman" pitchFamily="18" charset="0"/>
                </a:rPr>
                <a:t>Data Breaches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279576" y="1628800"/>
              <a:ext cx="1188720" cy="1188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35"/>
              <a:endParaRPr lang="en-US" sz="1250" b="1" dirty="0">
                <a:solidFill>
                  <a:prstClr val="white"/>
                </a:solidFill>
              </a:endParaRPr>
            </a:p>
          </p:txBody>
        </p:sp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2669008" y="1922462"/>
              <a:ext cx="409856" cy="601396"/>
              <a:chOff x="2029" y="1151"/>
              <a:chExt cx="199" cy="292"/>
            </a:xfrm>
            <a:solidFill>
              <a:schemeClr val="bg1"/>
            </a:solidFill>
          </p:grpSpPr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>
                <a:off x="2029" y="1151"/>
                <a:ext cx="169" cy="292"/>
              </a:xfrm>
              <a:custGeom>
                <a:avLst/>
                <a:gdLst>
                  <a:gd name="T0" fmla="*/ 638 w 1859"/>
                  <a:gd name="T1" fmla="*/ 2971 h 3222"/>
                  <a:gd name="T2" fmla="*/ 1221 w 1859"/>
                  <a:gd name="T3" fmla="*/ 2796 h 3222"/>
                  <a:gd name="T4" fmla="*/ 609 w 1859"/>
                  <a:gd name="T5" fmla="*/ 170 h 3222"/>
                  <a:gd name="T6" fmla="*/ 1250 w 1859"/>
                  <a:gd name="T7" fmla="*/ 238 h 3222"/>
                  <a:gd name="T8" fmla="*/ 609 w 1859"/>
                  <a:gd name="T9" fmla="*/ 170 h 3222"/>
                  <a:gd name="T10" fmla="*/ 1443 w 1859"/>
                  <a:gd name="T11" fmla="*/ 150 h 3222"/>
                  <a:gd name="T12" fmla="*/ 1413 w 1859"/>
                  <a:gd name="T13" fmla="*/ 172 h 3222"/>
                  <a:gd name="T14" fmla="*/ 1401 w 1859"/>
                  <a:gd name="T15" fmla="*/ 207 h 3222"/>
                  <a:gd name="T16" fmla="*/ 1413 w 1859"/>
                  <a:gd name="T17" fmla="*/ 243 h 3222"/>
                  <a:gd name="T18" fmla="*/ 1443 w 1859"/>
                  <a:gd name="T19" fmla="*/ 263 h 3222"/>
                  <a:gd name="T20" fmla="*/ 1482 w 1859"/>
                  <a:gd name="T21" fmla="*/ 263 h 3222"/>
                  <a:gd name="T22" fmla="*/ 1511 w 1859"/>
                  <a:gd name="T23" fmla="*/ 243 h 3222"/>
                  <a:gd name="T24" fmla="*/ 1523 w 1859"/>
                  <a:gd name="T25" fmla="*/ 207 h 3222"/>
                  <a:gd name="T26" fmla="*/ 1511 w 1859"/>
                  <a:gd name="T27" fmla="*/ 172 h 3222"/>
                  <a:gd name="T28" fmla="*/ 1482 w 1859"/>
                  <a:gd name="T29" fmla="*/ 150 h 3222"/>
                  <a:gd name="T30" fmla="*/ 238 w 1859"/>
                  <a:gd name="T31" fmla="*/ 0 h 3222"/>
                  <a:gd name="T32" fmla="*/ 1658 w 1859"/>
                  <a:gd name="T33" fmla="*/ 3 h 3222"/>
                  <a:gd name="T34" fmla="*/ 1729 w 1859"/>
                  <a:gd name="T35" fmla="*/ 26 h 3222"/>
                  <a:gd name="T36" fmla="*/ 1788 w 1859"/>
                  <a:gd name="T37" fmla="*/ 69 h 3222"/>
                  <a:gd name="T38" fmla="*/ 1831 w 1859"/>
                  <a:gd name="T39" fmla="*/ 127 h 3222"/>
                  <a:gd name="T40" fmla="*/ 1855 w 1859"/>
                  <a:gd name="T41" fmla="*/ 197 h 3222"/>
                  <a:gd name="T42" fmla="*/ 1858 w 1859"/>
                  <a:gd name="T43" fmla="*/ 873 h 3222"/>
                  <a:gd name="T44" fmla="*/ 1680 w 1859"/>
                  <a:gd name="T45" fmla="*/ 395 h 3222"/>
                  <a:gd name="T46" fmla="*/ 179 w 1859"/>
                  <a:gd name="T47" fmla="*/ 2611 h 3222"/>
                  <a:gd name="T48" fmla="*/ 1680 w 1859"/>
                  <a:gd name="T49" fmla="*/ 1954 h 3222"/>
                  <a:gd name="T50" fmla="*/ 1859 w 1859"/>
                  <a:gd name="T51" fmla="*/ 2987 h 3222"/>
                  <a:gd name="T52" fmla="*/ 1846 w 1859"/>
                  <a:gd name="T53" fmla="*/ 3061 h 3222"/>
                  <a:gd name="T54" fmla="*/ 1812 w 1859"/>
                  <a:gd name="T55" fmla="*/ 3125 h 3222"/>
                  <a:gd name="T56" fmla="*/ 1760 w 1859"/>
                  <a:gd name="T57" fmla="*/ 3176 h 3222"/>
                  <a:gd name="T58" fmla="*/ 1695 w 1859"/>
                  <a:gd name="T59" fmla="*/ 3210 h 3222"/>
                  <a:gd name="T60" fmla="*/ 1619 w 1859"/>
                  <a:gd name="T61" fmla="*/ 3222 h 3222"/>
                  <a:gd name="T62" fmla="*/ 200 w 1859"/>
                  <a:gd name="T63" fmla="*/ 3219 h 3222"/>
                  <a:gd name="T64" fmla="*/ 129 w 1859"/>
                  <a:gd name="T65" fmla="*/ 3196 h 3222"/>
                  <a:gd name="T66" fmla="*/ 70 w 1859"/>
                  <a:gd name="T67" fmla="*/ 3153 h 3222"/>
                  <a:gd name="T68" fmla="*/ 26 w 1859"/>
                  <a:gd name="T69" fmla="*/ 3095 h 3222"/>
                  <a:gd name="T70" fmla="*/ 3 w 1859"/>
                  <a:gd name="T71" fmla="*/ 3026 h 3222"/>
                  <a:gd name="T72" fmla="*/ 0 w 1859"/>
                  <a:gd name="T73" fmla="*/ 235 h 3222"/>
                  <a:gd name="T74" fmla="*/ 13 w 1859"/>
                  <a:gd name="T75" fmla="*/ 160 h 3222"/>
                  <a:gd name="T76" fmla="*/ 47 w 1859"/>
                  <a:gd name="T77" fmla="*/ 96 h 3222"/>
                  <a:gd name="T78" fmla="*/ 97 w 1859"/>
                  <a:gd name="T79" fmla="*/ 46 h 3222"/>
                  <a:gd name="T80" fmla="*/ 163 w 1859"/>
                  <a:gd name="T81" fmla="*/ 12 h 3222"/>
                  <a:gd name="T82" fmla="*/ 238 w 1859"/>
                  <a:gd name="T83" fmla="*/ 0 h 3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59" h="3222">
                    <a:moveTo>
                      <a:pt x="638" y="2796"/>
                    </a:moveTo>
                    <a:lnTo>
                      <a:pt x="638" y="2971"/>
                    </a:lnTo>
                    <a:lnTo>
                      <a:pt x="1221" y="2971"/>
                    </a:lnTo>
                    <a:lnTo>
                      <a:pt x="1221" y="2796"/>
                    </a:lnTo>
                    <a:lnTo>
                      <a:pt x="638" y="2796"/>
                    </a:lnTo>
                    <a:close/>
                    <a:moveTo>
                      <a:pt x="609" y="170"/>
                    </a:moveTo>
                    <a:lnTo>
                      <a:pt x="609" y="238"/>
                    </a:lnTo>
                    <a:lnTo>
                      <a:pt x="1250" y="238"/>
                    </a:lnTo>
                    <a:lnTo>
                      <a:pt x="1250" y="170"/>
                    </a:lnTo>
                    <a:lnTo>
                      <a:pt x="609" y="170"/>
                    </a:lnTo>
                    <a:close/>
                    <a:moveTo>
                      <a:pt x="1462" y="147"/>
                    </a:moveTo>
                    <a:lnTo>
                      <a:pt x="1443" y="150"/>
                    </a:lnTo>
                    <a:lnTo>
                      <a:pt x="1426" y="158"/>
                    </a:lnTo>
                    <a:lnTo>
                      <a:pt x="1413" y="172"/>
                    </a:lnTo>
                    <a:lnTo>
                      <a:pt x="1403" y="188"/>
                    </a:lnTo>
                    <a:lnTo>
                      <a:pt x="1401" y="207"/>
                    </a:lnTo>
                    <a:lnTo>
                      <a:pt x="1403" y="226"/>
                    </a:lnTo>
                    <a:lnTo>
                      <a:pt x="1413" y="243"/>
                    </a:lnTo>
                    <a:lnTo>
                      <a:pt x="1426" y="255"/>
                    </a:lnTo>
                    <a:lnTo>
                      <a:pt x="1443" y="263"/>
                    </a:lnTo>
                    <a:lnTo>
                      <a:pt x="1462" y="266"/>
                    </a:lnTo>
                    <a:lnTo>
                      <a:pt x="1482" y="263"/>
                    </a:lnTo>
                    <a:lnTo>
                      <a:pt x="1499" y="255"/>
                    </a:lnTo>
                    <a:lnTo>
                      <a:pt x="1511" y="243"/>
                    </a:lnTo>
                    <a:lnTo>
                      <a:pt x="1520" y="226"/>
                    </a:lnTo>
                    <a:lnTo>
                      <a:pt x="1523" y="207"/>
                    </a:lnTo>
                    <a:lnTo>
                      <a:pt x="1520" y="188"/>
                    </a:lnTo>
                    <a:lnTo>
                      <a:pt x="1511" y="172"/>
                    </a:lnTo>
                    <a:lnTo>
                      <a:pt x="1499" y="158"/>
                    </a:lnTo>
                    <a:lnTo>
                      <a:pt x="1482" y="150"/>
                    </a:lnTo>
                    <a:lnTo>
                      <a:pt x="1462" y="147"/>
                    </a:lnTo>
                    <a:close/>
                    <a:moveTo>
                      <a:pt x="238" y="0"/>
                    </a:moveTo>
                    <a:lnTo>
                      <a:pt x="1619" y="0"/>
                    </a:lnTo>
                    <a:lnTo>
                      <a:pt x="1658" y="3"/>
                    </a:lnTo>
                    <a:lnTo>
                      <a:pt x="1695" y="12"/>
                    </a:lnTo>
                    <a:lnTo>
                      <a:pt x="1729" y="26"/>
                    </a:lnTo>
                    <a:lnTo>
                      <a:pt x="1760" y="46"/>
                    </a:lnTo>
                    <a:lnTo>
                      <a:pt x="1788" y="69"/>
                    </a:lnTo>
                    <a:lnTo>
                      <a:pt x="1812" y="96"/>
                    </a:lnTo>
                    <a:lnTo>
                      <a:pt x="1831" y="127"/>
                    </a:lnTo>
                    <a:lnTo>
                      <a:pt x="1846" y="160"/>
                    </a:lnTo>
                    <a:lnTo>
                      <a:pt x="1855" y="197"/>
                    </a:lnTo>
                    <a:lnTo>
                      <a:pt x="1858" y="235"/>
                    </a:lnTo>
                    <a:lnTo>
                      <a:pt x="1858" y="873"/>
                    </a:lnTo>
                    <a:lnTo>
                      <a:pt x="1680" y="873"/>
                    </a:lnTo>
                    <a:lnTo>
                      <a:pt x="1680" y="395"/>
                    </a:lnTo>
                    <a:lnTo>
                      <a:pt x="179" y="395"/>
                    </a:lnTo>
                    <a:lnTo>
                      <a:pt x="179" y="2611"/>
                    </a:lnTo>
                    <a:lnTo>
                      <a:pt x="1680" y="2611"/>
                    </a:lnTo>
                    <a:lnTo>
                      <a:pt x="1680" y="1954"/>
                    </a:lnTo>
                    <a:lnTo>
                      <a:pt x="1859" y="1954"/>
                    </a:lnTo>
                    <a:lnTo>
                      <a:pt x="1859" y="2987"/>
                    </a:lnTo>
                    <a:lnTo>
                      <a:pt x="1856" y="3026"/>
                    </a:lnTo>
                    <a:lnTo>
                      <a:pt x="1846" y="3061"/>
                    </a:lnTo>
                    <a:lnTo>
                      <a:pt x="1831" y="3095"/>
                    </a:lnTo>
                    <a:lnTo>
                      <a:pt x="1812" y="3125"/>
                    </a:lnTo>
                    <a:lnTo>
                      <a:pt x="1788" y="3153"/>
                    </a:lnTo>
                    <a:lnTo>
                      <a:pt x="1760" y="3176"/>
                    </a:lnTo>
                    <a:lnTo>
                      <a:pt x="1730" y="3196"/>
                    </a:lnTo>
                    <a:lnTo>
                      <a:pt x="1695" y="3210"/>
                    </a:lnTo>
                    <a:lnTo>
                      <a:pt x="1658" y="3219"/>
                    </a:lnTo>
                    <a:lnTo>
                      <a:pt x="1619" y="3222"/>
                    </a:lnTo>
                    <a:lnTo>
                      <a:pt x="238" y="3222"/>
                    </a:lnTo>
                    <a:lnTo>
                      <a:pt x="200" y="3219"/>
                    </a:lnTo>
                    <a:lnTo>
                      <a:pt x="163" y="3210"/>
                    </a:lnTo>
                    <a:lnTo>
                      <a:pt x="129" y="3196"/>
                    </a:lnTo>
                    <a:lnTo>
                      <a:pt x="97" y="3176"/>
                    </a:lnTo>
                    <a:lnTo>
                      <a:pt x="70" y="3153"/>
                    </a:lnTo>
                    <a:lnTo>
                      <a:pt x="47" y="3125"/>
                    </a:lnTo>
                    <a:lnTo>
                      <a:pt x="26" y="3095"/>
                    </a:lnTo>
                    <a:lnTo>
                      <a:pt x="13" y="3061"/>
                    </a:lnTo>
                    <a:lnTo>
                      <a:pt x="3" y="3026"/>
                    </a:lnTo>
                    <a:lnTo>
                      <a:pt x="0" y="2987"/>
                    </a:lnTo>
                    <a:lnTo>
                      <a:pt x="0" y="235"/>
                    </a:lnTo>
                    <a:lnTo>
                      <a:pt x="3" y="197"/>
                    </a:lnTo>
                    <a:lnTo>
                      <a:pt x="13" y="160"/>
                    </a:lnTo>
                    <a:lnTo>
                      <a:pt x="26" y="127"/>
                    </a:lnTo>
                    <a:lnTo>
                      <a:pt x="47" y="96"/>
                    </a:lnTo>
                    <a:lnTo>
                      <a:pt x="70" y="69"/>
                    </a:lnTo>
                    <a:lnTo>
                      <a:pt x="97" y="46"/>
                    </a:lnTo>
                    <a:lnTo>
                      <a:pt x="129" y="26"/>
                    </a:lnTo>
                    <a:lnTo>
                      <a:pt x="163" y="12"/>
                    </a:lnTo>
                    <a:lnTo>
                      <a:pt x="200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2102" y="1237"/>
                <a:ext cx="126" cy="117"/>
              </a:xfrm>
              <a:custGeom>
                <a:avLst/>
                <a:gdLst>
                  <a:gd name="T0" fmla="*/ 0 w 1382"/>
                  <a:gd name="T1" fmla="*/ 0 h 1289"/>
                  <a:gd name="T2" fmla="*/ 1382 w 1382"/>
                  <a:gd name="T3" fmla="*/ 0 h 1289"/>
                  <a:gd name="T4" fmla="*/ 1382 w 1382"/>
                  <a:gd name="T5" fmla="*/ 914 h 1289"/>
                  <a:gd name="T6" fmla="*/ 469 w 1382"/>
                  <a:gd name="T7" fmla="*/ 914 h 1289"/>
                  <a:gd name="T8" fmla="*/ 0 w 1382"/>
                  <a:gd name="T9" fmla="*/ 1289 h 1289"/>
                  <a:gd name="T10" fmla="*/ 161 w 1382"/>
                  <a:gd name="T11" fmla="*/ 914 h 1289"/>
                  <a:gd name="T12" fmla="*/ 0 w 1382"/>
                  <a:gd name="T13" fmla="*/ 914 h 1289"/>
                  <a:gd name="T14" fmla="*/ 0 w 1382"/>
                  <a:gd name="T15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2" h="1289">
                    <a:moveTo>
                      <a:pt x="0" y="0"/>
                    </a:moveTo>
                    <a:lnTo>
                      <a:pt x="1382" y="0"/>
                    </a:lnTo>
                    <a:lnTo>
                      <a:pt x="1382" y="914"/>
                    </a:lnTo>
                    <a:lnTo>
                      <a:pt x="469" y="914"/>
                    </a:lnTo>
                    <a:lnTo>
                      <a:pt x="0" y="1289"/>
                    </a:lnTo>
                    <a:lnTo>
                      <a:pt x="161" y="914"/>
                    </a:lnTo>
                    <a:lnTo>
                      <a:pt x="0" y="9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6" name="Group 110"/>
          <p:cNvGrpSpPr/>
          <p:nvPr/>
        </p:nvGrpSpPr>
        <p:grpSpPr>
          <a:xfrm>
            <a:off x="3642564" y="3826835"/>
            <a:ext cx="2133469" cy="1194472"/>
            <a:chOff x="3566014" y="4695527"/>
            <a:chExt cx="3221669" cy="1776339"/>
          </a:xfrm>
        </p:grpSpPr>
        <p:sp>
          <p:nvSpPr>
            <p:cNvPr id="47" name="Rectangle 46"/>
            <p:cNvSpPr/>
            <p:nvPr/>
          </p:nvSpPr>
          <p:spPr>
            <a:xfrm>
              <a:off x="3566014" y="5919664"/>
              <a:ext cx="3221669" cy="552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635"/>
              <a:r>
                <a:rPr lang="en-US" sz="1813" b="1" dirty="0">
                  <a:solidFill>
                    <a:prstClr val="black"/>
                  </a:solidFill>
                  <a:cs typeface="Times New Roman" pitchFamily="18" charset="0"/>
                </a:rPr>
                <a:t>Consumer profiling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14086" y="4695527"/>
              <a:ext cx="1188720" cy="1188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35"/>
              <a:endParaRPr lang="en-US" sz="125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4509202" y="5010487"/>
              <a:ext cx="598488" cy="558800"/>
            </a:xfrm>
            <a:custGeom>
              <a:avLst/>
              <a:gdLst>
                <a:gd name="T0" fmla="*/ 1220 w 3390"/>
                <a:gd name="T1" fmla="*/ 2886 h 3167"/>
                <a:gd name="T2" fmla="*/ 1015 w 3390"/>
                <a:gd name="T3" fmla="*/ 2329 h 3167"/>
                <a:gd name="T4" fmla="*/ 222 w 3390"/>
                <a:gd name="T5" fmla="*/ 2438 h 3167"/>
                <a:gd name="T6" fmla="*/ 1015 w 3390"/>
                <a:gd name="T7" fmla="*/ 1916 h 3167"/>
                <a:gd name="T8" fmla="*/ 222 w 3390"/>
                <a:gd name="T9" fmla="*/ 1814 h 3167"/>
                <a:gd name="T10" fmla="*/ 1130 w 3390"/>
                <a:gd name="T11" fmla="*/ 1404 h 3167"/>
                <a:gd name="T12" fmla="*/ 1096 w 3390"/>
                <a:gd name="T13" fmla="*/ 1503 h 3167"/>
                <a:gd name="T14" fmla="*/ 1064 w 3390"/>
                <a:gd name="T15" fmla="*/ 1404 h 3167"/>
                <a:gd name="T16" fmla="*/ 796 w 3390"/>
                <a:gd name="T17" fmla="*/ 1448 h 3167"/>
                <a:gd name="T18" fmla="*/ 696 w 3390"/>
                <a:gd name="T19" fmla="*/ 1481 h 3167"/>
                <a:gd name="T20" fmla="*/ 1096 w 3390"/>
                <a:gd name="T21" fmla="*/ 1303 h 3167"/>
                <a:gd name="T22" fmla="*/ 952 w 3390"/>
                <a:gd name="T23" fmla="*/ 1448 h 3167"/>
                <a:gd name="T24" fmla="*/ 1096 w 3390"/>
                <a:gd name="T25" fmla="*/ 1594 h 3167"/>
                <a:gd name="T26" fmla="*/ 1242 w 3390"/>
                <a:gd name="T27" fmla="*/ 1448 h 3167"/>
                <a:gd name="T28" fmla="*/ 1096 w 3390"/>
                <a:gd name="T29" fmla="*/ 1303 h 3167"/>
                <a:gd name="T30" fmla="*/ 599 w 3390"/>
                <a:gd name="T31" fmla="*/ 1419 h 3167"/>
                <a:gd name="T32" fmla="*/ 712 w 3390"/>
                <a:gd name="T33" fmla="*/ 1591 h 3167"/>
                <a:gd name="T34" fmla="*/ 882 w 3390"/>
                <a:gd name="T35" fmla="*/ 1477 h 3167"/>
                <a:gd name="T36" fmla="*/ 770 w 3390"/>
                <a:gd name="T37" fmla="*/ 1307 h 3167"/>
                <a:gd name="T38" fmla="*/ 1887 w 3390"/>
                <a:gd name="T39" fmla="*/ 0 h 3167"/>
                <a:gd name="T40" fmla="*/ 2619 w 3390"/>
                <a:gd name="T41" fmla="*/ 191 h 3167"/>
                <a:gd name="T42" fmla="*/ 3153 w 3390"/>
                <a:gd name="T43" fmla="*/ 695 h 3167"/>
                <a:gd name="T44" fmla="*/ 3387 w 3390"/>
                <a:gd name="T45" fmla="*/ 1410 h 3167"/>
                <a:gd name="T46" fmla="*/ 3244 w 3390"/>
                <a:gd name="T47" fmla="*/ 2157 h 3167"/>
                <a:gd name="T48" fmla="*/ 2775 w 3390"/>
                <a:gd name="T49" fmla="*/ 2725 h 3167"/>
                <a:gd name="T50" fmla="*/ 2084 w 3390"/>
                <a:gd name="T51" fmla="*/ 3004 h 3167"/>
                <a:gd name="T52" fmla="*/ 1683 w 3390"/>
                <a:gd name="T53" fmla="*/ 2127 h 3167"/>
                <a:gd name="T54" fmla="*/ 1863 w 3390"/>
                <a:gd name="T55" fmla="*/ 2184 h 3167"/>
                <a:gd name="T56" fmla="*/ 2045 w 3390"/>
                <a:gd name="T57" fmla="*/ 2229 h 3167"/>
                <a:gd name="T58" fmla="*/ 2114 w 3390"/>
                <a:gd name="T59" fmla="*/ 2420 h 3167"/>
                <a:gd name="T60" fmla="*/ 2175 w 3390"/>
                <a:gd name="T61" fmla="*/ 2621 h 3167"/>
                <a:gd name="T62" fmla="*/ 2140 w 3390"/>
                <a:gd name="T63" fmla="*/ 2816 h 3167"/>
                <a:gd name="T64" fmla="*/ 2641 w 3390"/>
                <a:gd name="T65" fmla="*/ 2621 h 3167"/>
                <a:gd name="T66" fmla="*/ 2655 w 3390"/>
                <a:gd name="T67" fmla="*/ 2353 h 3167"/>
                <a:gd name="T68" fmla="*/ 2540 w 3390"/>
                <a:gd name="T69" fmla="*/ 2105 h 3167"/>
                <a:gd name="T70" fmla="*/ 2640 w 3390"/>
                <a:gd name="T71" fmla="*/ 1876 h 3167"/>
                <a:gd name="T72" fmla="*/ 2866 w 3390"/>
                <a:gd name="T73" fmla="*/ 1811 h 3167"/>
                <a:gd name="T74" fmla="*/ 3122 w 3390"/>
                <a:gd name="T75" fmla="*/ 1778 h 3167"/>
                <a:gd name="T76" fmla="*/ 3215 w 3390"/>
                <a:gd name="T77" fmla="*/ 1323 h 3167"/>
                <a:gd name="T78" fmla="*/ 2938 w 3390"/>
                <a:gd name="T79" fmla="*/ 675 h 3167"/>
                <a:gd name="T80" fmla="*/ 2594 w 3390"/>
                <a:gd name="T81" fmla="*/ 388 h 3167"/>
                <a:gd name="T82" fmla="*/ 2721 w 3390"/>
                <a:gd name="T83" fmla="*/ 592 h 3167"/>
                <a:gd name="T84" fmla="*/ 2716 w 3390"/>
                <a:gd name="T85" fmla="*/ 774 h 3167"/>
                <a:gd name="T86" fmla="*/ 2739 w 3390"/>
                <a:gd name="T87" fmla="*/ 987 h 3167"/>
                <a:gd name="T88" fmla="*/ 2858 w 3390"/>
                <a:gd name="T89" fmla="*/ 1070 h 3167"/>
                <a:gd name="T90" fmla="*/ 2907 w 3390"/>
                <a:gd name="T91" fmla="*/ 1240 h 3167"/>
                <a:gd name="T92" fmla="*/ 2859 w 3390"/>
                <a:gd name="T93" fmla="*/ 1428 h 3167"/>
                <a:gd name="T94" fmla="*/ 2754 w 3390"/>
                <a:gd name="T95" fmla="*/ 1471 h 3167"/>
                <a:gd name="T96" fmla="*/ 2529 w 3390"/>
                <a:gd name="T97" fmla="*/ 1348 h 3167"/>
                <a:gd name="T98" fmla="*/ 2358 w 3390"/>
                <a:gd name="T99" fmla="*/ 1371 h 3167"/>
                <a:gd name="T100" fmla="*/ 2241 w 3390"/>
                <a:gd name="T101" fmla="*/ 1289 h 3167"/>
                <a:gd name="T102" fmla="*/ 2114 w 3390"/>
                <a:gd name="T103" fmla="*/ 1150 h 3167"/>
                <a:gd name="T104" fmla="*/ 1961 w 3390"/>
                <a:gd name="T105" fmla="*/ 1232 h 3167"/>
                <a:gd name="T106" fmla="*/ 1897 w 3390"/>
                <a:gd name="T107" fmla="*/ 1419 h 3167"/>
                <a:gd name="T108" fmla="*/ 1826 w 3390"/>
                <a:gd name="T109" fmla="*/ 1578 h 3167"/>
                <a:gd name="T110" fmla="*/ 1647 w 3390"/>
                <a:gd name="T111" fmla="*/ 1576 h 3167"/>
                <a:gd name="T112" fmla="*/ 1419 w 3390"/>
                <a:gd name="T113" fmla="*/ 731 h 3167"/>
                <a:gd name="T114" fmla="*/ 1282 w 3390"/>
                <a:gd name="T115" fmla="*/ 411 h 3167"/>
                <a:gd name="T116" fmla="*/ 838 w 3390"/>
                <a:gd name="T117" fmla="*/ 675 h 3167"/>
                <a:gd name="T118" fmla="*/ 616 w 3390"/>
                <a:gd name="T119" fmla="*/ 707 h 3167"/>
                <a:gd name="T120" fmla="*/ 1150 w 3390"/>
                <a:gd name="T121" fmla="*/ 194 h 3167"/>
                <a:gd name="T122" fmla="*/ 1887 w 3390"/>
                <a:gd name="T123" fmla="*/ 0 h 3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3167">
                  <a:moveTo>
                    <a:pt x="1015" y="2777"/>
                  </a:moveTo>
                  <a:lnTo>
                    <a:pt x="1015" y="2825"/>
                  </a:lnTo>
                  <a:lnTo>
                    <a:pt x="1151" y="2825"/>
                  </a:lnTo>
                  <a:lnTo>
                    <a:pt x="1151" y="2777"/>
                  </a:lnTo>
                  <a:lnTo>
                    <a:pt x="1015" y="2777"/>
                  </a:lnTo>
                  <a:close/>
                  <a:moveTo>
                    <a:pt x="222" y="2715"/>
                  </a:moveTo>
                  <a:lnTo>
                    <a:pt x="1220" y="2715"/>
                  </a:lnTo>
                  <a:lnTo>
                    <a:pt x="1220" y="2886"/>
                  </a:lnTo>
                  <a:lnTo>
                    <a:pt x="222" y="2886"/>
                  </a:lnTo>
                  <a:lnTo>
                    <a:pt x="222" y="2715"/>
                  </a:lnTo>
                  <a:close/>
                  <a:moveTo>
                    <a:pt x="132" y="2626"/>
                  </a:moveTo>
                  <a:lnTo>
                    <a:pt x="132" y="2975"/>
                  </a:lnTo>
                  <a:lnTo>
                    <a:pt x="1309" y="2975"/>
                  </a:lnTo>
                  <a:lnTo>
                    <a:pt x="1309" y="2626"/>
                  </a:lnTo>
                  <a:lnTo>
                    <a:pt x="132" y="2626"/>
                  </a:lnTo>
                  <a:close/>
                  <a:moveTo>
                    <a:pt x="1015" y="2329"/>
                  </a:moveTo>
                  <a:lnTo>
                    <a:pt x="1015" y="2376"/>
                  </a:lnTo>
                  <a:lnTo>
                    <a:pt x="1151" y="2376"/>
                  </a:lnTo>
                  <a:lnTo>
                    <a:pt x="1151" y="2329"/>
                  </a:lnTo>
                  <a:lnTo>
                    <a:pt x="1015" y="2329"/>
                  </a:lnTo>
                  <a:close/>
                  <a:moveTo>
                    <a:pt x="222" y="2268"/>
                  </a:moveTo>
                  <a:lnTo>
                    <a:pt x="1220" y="2268"/>
                  </a:lnTo>
                  <a:lnTo>
                    <a:pt x="1220" y="2438"/>
                  </a:lnTo>
                  <a:lnTo>
                    <a:pt x="222" y="2438"/>
                  </a:lnTo>
                  <a:lnTo>
                    <a:pt x="222" y="2268"/>
                  </a:lnTo>
                  <a:close/>
                  <a:moveTo>
                    <a:pt x="132" y="2177"/>
                  </a:moveTo>
                  <a:lnTo>
                    <a:pt x="132" y="2528"/>
                  </a:lnTo>
                  <a:lnTo>
                    <a:pt x="1309" y="2528"/>
                  </a:lnTo>
                  <a:lnTo>
                    <a:pt x="1309" y="2177"/>
                  </a:lnTo>
                  <a:lnTo>
                    <a:pt x="132" y="2177"/>
                  </a:lnTo>
                  <a:close/>
                  <a:moveTo>
                    <a:pt x="1015" y="1869"/>
                  </a:moveTo>
                  <a:lnTo>
                    <a:pt x="1015" y="1916"/>
                  </a:lnTo>
                  <a:lnTo>
                    <a:pt x="1151" y="1916"/>
                  </a:lnTo>
                  <a:lnTo>
                    <a:pt x="1151" y="1869"/>
                  </a:lnTo>
                  <a:lnTo>
                    <a:pt x="1015" y="1869"/>
                  </a:lnTo>
                  <a:close/>
                  <a:moveTo>
                    <a:pt x="222" y="1814"/>
                  </a:moveTo>
                  <a:lnTo>
                    <a:pt x="1220" y="1814"/>
                  </a:lnTo>
                  <a:lnTo>
                    <a:pt x="1220" y="1984"/>
                  </a:lnTo>
                  <a:lnTo>
                    <a:pt x="222" y="1984"/>
                  </a:lnTo>
                  <a:lnTo>
                    <a:pt x="222" y="1814"/>
                  </a:lnTo>
                  <a:close/>
                  <a:moveTo>
                    <a:pt x="132" y="1724"/>
                  </a:moveTo>
                  <a:lnTo>
                    <a:pt x="132" y="2074"/>
                  </a:lnTo>
                  <a:lnTo>
                    <a:pt x="1309" y="2074"/>
                  </a:lnTo>
                  <a:lnTo>
                    <a:pt x="1309" y="1724"/>
                  </a:lnTo>
                  <a:lnTo>
                    <a:pt x="132" y="1724"/>
                  </a:lnTo>
                  <a:close/>
                  <a:moveTo>
                    <a:pt x="1096" y="1393"/>
                  </a:moveTo>
                  <a:lnTo>
                    <a:pt x="1114" y="1396"/>
                  </a:lnTo>
                  <a:lnTo>
                    <a:pt x="1130" y="1404"/>
                  </a:lnTo>
                  <a:lnTo>
                    <a:pt x="1141" y="1416"/>
                  </a:lnTo>
                  <a:lnTo>
                    <a:pt x="1149" y="1431"/>
                  </a:lnTo>
                  <a:lnTo>
                    <a:pt x="1151" y="1448"/>
                  </a:lnTo>
                  <a:lnTo>
                    <a:pt x="1149" y="1466"/>
                  </a:lnTo>
                  <a:lnTo>
                    <a:pt x="1141" y="1481"/>
                  </a:lnTo>
                  <a:lnTo>
                    <a:pt x="1130" y="1493"/>
                  </a:lnTo>
                  <a:lnTo>
                    <a:pt x="1114" y="1501"/>
                  </a:lnTo>
                  <a:lnTo>
                    <a:pt x="1096" y="1503"/>
                  </a:lnTo>
                  <a:lnTo>
                    <a:pt x="1080" y="1501"/>
                  </a:lnTo>
                  <a:lnTo>
                    <a:pt x="1064" y="1493"/>
                  </a:lnTo>
                  <a:lnTo>
                    <a:pt x="1053" y="1481"/>
                  </a:lnTo>
                  <a:lnTo>
                    <a:pt x="1045" y="1466"/>
                  </a:lnTo>
                  <a:lnTo>
                    <a:pt x="1042" y="1448"/>
                  </a:lnTo>
                  <a:lnTo>
                    <a:pt x="1045" y="1431"/>
                  </a:lnTo>
                  <a:lnTo>
                    <a:pt x="1053" y="1416"/>
                  </a:lnTo>
                  <a:lnTo>
                    <a:pt x="1064" y="1404"/>
                  </a:lnTo>
                  <a:lnTo>
                    <a:pt x="1080" y="1396"/>
                  </a:lnTo>
                  <a:lnTo>
                    <a:pt x="1096" y="1393"/>
                  </a:lnTo>
                  <a:close/>
                  <a:moveTo>
                    <a:pt x="741" y="1393"/>
                  </a:moveTo>
                  <a:lnTo>
                    <a:pt x="759" y="1396"/>
                  </a:lnTo>
                  <a:lnTo>
                    <a:pt x="773" y="1404"/>
                  </a:lnTo>
                  <a:lnTo>
                    <a:pt x="786" y="1416"/>
                  </a:lnTo>
                  <a:lnTo>
                    <a:pt x="793" y="1431"/>
                  </a:lnTo>
                  <a:lnTo>
                    <a:pt x="796" y="1448"/>
                  </a:lnTo>
                  <a:lnTo>
                    <a:pt x="793" y="1466"/>
                  </a:lnTo>
                  <a:lnTo>
                    <a:pt x="786" y="1481"/>
                  </a:lnTo>
                  <a:lnTo>
                    <a:pt x="773" y="1493"/>
                  </a:lnTo>
                  <a:lnTo>
                    <a:pt x="759" y="1501"/>
                  </a:lnTo>
                  <a:lnTo>
                    <a:pt x="741" y="1503"/>
                  </a:lnTo>
                  <a:lnTo>
                    <a:pt x="723" y="1501"/>
                  </a:lnTo>
                  <a:lnTo>
                    <a:pt x="709" y="1493"/>
                  </a:lnTo>
                  <a:lnTo>
                    <a:pt x="696" y="1481"/>
                  </a:lnTo>
                  <a:lnTo>
                    <a:pt x="689" y="1466"/>
                  </a:lnTo>
                  <a:lnTo>
                    <a:pt x="686" y="1448"/>
                  </a:lnTo>
                  <a:lnTo>
                    <a:pt x="689" y="1431"/>
                  </a:lnTo>
                  <a:lnTo>
                    <a:pt x="696" y="1416"/>
                  </a:lnTo>
                  <a:lnTo>
                    <a:pt x="709" y="1404"/>
                  </a:lnTo>
                  <a:lnTo>
                    <a:pt x="723" y="1396"/>
                  </a:lnTo>
                  <a:lnTo>
                    <a:pt x="741" y="1393"/>
                  </a:lnTo>
                  <a:close/>
                  <a:moveTo>
                    <a:pt x="1096" y="1303"/>
                  </a:moveTo>
                  <a:lnTo>
                    <a:pt x="1067" y="1307"/>
                  </a:lnTo>
                  <a:lnTo>
                    <a:pt x="1041" y="1315"/>
                  </a:lnTo>
                  <a:lnTo>
                    <a:pt x="1016" y="1328"/>
                  </a:lnTo>
                  <a:lnTo>
                    <a:pt x="995" y="1346"/>
                  </a:lnTo>
                  <a:lnTo>
                    <a:pt x="977" y="1367"/>
                  </a:lnTo>
                  <a:lnTo>
                    <a:pt x="964" y="1392"/>
                  </a:lnTo>
                  <a:lnTo>
                    <a:pt x="956" y="1419"/>
                  </a:lnTo>
                  <a:lnTo>
                    <a:pt x="952" y="1448"/>
                  </a:lnTo>
                  <a:lnTo>
                    <a:pt x="956" y="1477"/>
                  </a:lnTo>
                  <a:lnTo>
                    <a:pt x="964" y="1505"/>
                  </a:lnTo>
                  <a:lnTo>
                    <a:pt x="977" y="1529"/>
                  </a:lnTo>
                  <a:lnTo>
                    <a:pt x="995" y="1551"/>
                  </a:lnTo>
                  <a:lnTo>
                    <a:pt x="1016" y="1569"/>
                  </a:lnTo>
                  <a:lnTo>
                    <a:pt x="1041" y="1582"/>
                  </a:lnTo>
                  <a:lnTo>
                    <a:pt x="1067" y="1591"/>
                  </a:lnTo>
                  <a:lnTo>
                    <a:pt x="1096" y="1594"/>
                  </a:lnTo>
                  <a:lnTo>
                    <a:pt x="1125" y="1591"/>
                  </a:lnTo>
                  <a:lnTo>
                    <a:pt x="1153" y="1582"/>
                  </a:lnTo>
                  <a:lnTo>
                    <a:pt x="1177" y="1569"/>
                  </a:lnTo>
                  <a:lnTo>
                    <a:pt x="1199" y="1551"/>
                  </a:lnTo>
                  <a:lnTo>
                    <a:pt x="1217" y="1529"/>
                  </a:lnTo>
                  <a:lnTo>
                    <a:pt x="1230" y="1505"/>
                  </a:lnTo>
                  <a:lnTo>
                    <a:pt x="1238" y="1477"/>
                  </a:lnTo>
                  <a:lnTo>
                    <a:pt x="1242" y="1448"/>
                  </a:lnTo>
                  <a:lnTo>
                    <a:pt x="1238" y="1419"/>
                  </a:lnTo>
                  <a:lnTo>
                    <a:pt x="1230" y="1392"/>
                  </a:lnTo>
                  <a:lnTo>
                    <a:pt x="1217" y="1367"/>
                  </a:lnTo>
                  <a:lnTo>
                    <a:pt x="1199" y="1346"/>
                  </a:lnTo>
                  <a:lnTo>
                    <a:pt x="1177" y="1328"/>
                  </a:lnTo>
                  <a:lnTo>
                    <a:pt x="1153" y="1315"/>
                  </a:lnTo>
                  <a:lnTo>
                    <a:pt x="1125" y="1307"/>
                  </a:lnTo>
                  <a:lnTo>
                    <a:pt x="1096" y="1303"/>
                  </a:lnTo>
                  <a:close/>
                  <a:moveTo>
                    <a:pt x="741" y="1303"/>
                  </a:moveTo>
                  <a:lnTo>
                    <a:pt x="712" y="1307"/>
                  </a:lnTo>
                  <a:lnTo>
                    <a:pt x="685" y="1315"/>
                  </a:lnTo>
                  <a:lnTo>
                    <a:pt x="660" y="1328"/>
                  </a:lnTo>
                  <a:lnTo>
                    <a:pt x="638" y="1346"/>
                  </a:lnTo>
                  <a:lnTo>
                    <a:pt x="621" y="1367"/>
                  </a:lnTo>
                  <a:lnTo>
                    <a:pt x="607" y="1392"/>
                  </a:lnTo>
                  <a:lnTo>
                    <a:pt x="599" y="1419"/>
                  </a:lnTo>
                  <a:lnTo>
                    <a:pt x="596" y="1448"/>
                  </a:lnTo>
                  <a:lnTo>
                    <a:pt x="599" y="1477"/>
                  </a:lnTo>
                  <a:lnTo>
                    <a:pt x="607" y="1505"/>
                  </a:lnTo>
                  <a:lnTo>
                    <a:pt x="621" y="1529"/>
                  </a:lnTo>
                  <a:lnTo>
                    <a:pt x="638" y="1551"/>
                  </a:lnTo>
                  <a:lnTo>
                    <a:pt x="660" y="1569"/>
                  </a:lnTo>
                  <a:lnTo>
                    <a:pt x="685" y="1582"/>
                  </a:lnTo>
                  <a:lnTo>
                    <a:pt x="712" y="1591"/>
                  </a:lnTo>
                  <a:lnTo>
                    <a:pt x="741" y="1594"/>
                  </a:lnTo>
                  <a:lnTo>
                    <a:pt x="770" y="1591"/>
                  </a:lnTo>
                  <a:lnTo>
                    <a:pt x="797" y="1582"/>
                  </a:lnTo>
                  <a:lnTo>
                    <a:pt x="822" y="1569"/>
                  </a:lnTo>
                  <a:lnTo>
                    <a:pt x="843" y="1551"/>
                  </a:lnTo>
                  <a:lnTo>
                    <a:pt x="860" y="1529"/>
                  </a:lnTo>
                  <a:lnTo>
                    <a:pt x="874" y="1505"/>
                  </a:lnTo>
                  <a:lnTo>
                    <a:pt x="882" y="1477"/>
                  </a:lnTo>
                  <a:lnTo>
                    <a:pt x="885" y="1448"/>
                  </a:lnTo>
                  <a:lnTo>
                    <a:pt x="882" y="1419"/>
                  </a:lnTo>
                  <a:lnTo>
                    <a:pt x="874" y="1392"/>
                  </a:lnTo>
                  <a:lnTo>
                    <a:pt x="860" y="1367"/>
                  </a:lnTo>
                  <a:lnTo>
                    <a:pt x="843" y="1346"/>
                  </a:lnTo>
                  <a:lnTo>
                    <a:pt x="822" y="1328"/>
                  </a:lnTo>
                  <a:lnTo>
                    <a:pt x="797" y="1315"/>
                  </a:lnTo>
                  <a:lnTo>
                    <a:pt x="770" y="1307"/>
                  </a:lnTo>
                  <a:lnTo>
                    <a:pt x="741" y="1303"/>
                  </a:lnTo>
                  <a:close/>
                  <a:moveTo>
                    <a:pt x="0" y="1156"/>
                  </a:moveTo>
                  <a:lnTo>
                    <a:pt x="1427" y="1156"/>
                  </a:lnTo>
                  <a:lnTo>
                    <a:pt x="1427" y="3167"/>
                  </a:lnTo>
                  <a:lnTo>
                    <a:pt x="0" y="3167"/>
                  </a:lnTo>
                  <a:lnTo>
                    <a:pt x="0" y="2404"/>
                  </a:lnTo>
                  <a:lnTo>
                    <a:pt x="0" y="1156"/>
                  </a:lnTo>
                  <a:close/>
                  <a:moveTo>
                    <a:pt x="1887" y="0"/>
                  </a:moveTo>
                  <a:lnTo>
                    <a:pt x="1987" y="3"/>
                  </a:lnTo>
                  <a:lnTo>
                    <a:pt x="2083" y="13"/>
                  </a:lnTo>
                  <a:lnTo>
                    <a:pt x="2178" y="29"/>
                  </a:lnTo>
                  <a:lnTo>
                    <a:pt x="2272" y="50"/>
                  </a:lnTo>
                  <a:lnTo>
                    <a:pt x="2362" y="77"/>
                  </a:lnTo>
                  <a:lnTo>
                    <a:pt x="2450" y="110"/>
                  </a:lnTo>
                  <a:lnTo>
                    <a:pt x="2536" y="147"/>
                  </a:lnTo>
                  <a:lnTo>
                    <a:pt x="2619" y="191"/>
                  </a:lnTo>
                  <a:lnTo>
                    <a:pt x="2698" y="239"/>
                  </a:lnTo>
                  <a:lnTo>
                    <a:pt x="2774" y="291"/>
                  </a:lnTo>
                  <a:lnTo>
                    <a:pt x="2847" y="348"/>
                  </a:lnTo>
                  <a:lnTo>
                    <a:pt x="2916" y="410"/>
                  </a:lnTo>
                  <a:lnTo>
                    <a:pt x="2982" y="475"/>
                  </a:lnTo>
                  <a:lnTo>
                    <a:pt x="3043" y="545"/>
                  </a:lnTo>
                  <a:lnTo>
                    <a:pt x="3100" y="618"/>
                  </a:lnTo>
                  <a:lnTo>
                    <a:pt x="3153" y="695"/>
                  </a:lnTo>
                  <a:lnTo>
                    <a:pt x="3200" y="775"/>
                  </a:lnTo>
                  <a:lnTo>
                    <a:pt x="3243" y="858"/>
                  </a:lnTo>
                  <a:lnTo>
                    <a:pt x="3281" y="943"/>
                  </a:lnTo>
                  <a:lnTo>
                    <a:pt x="3313" y="1032"/>
                  </a:lnTo>
                  <a:lnTo>
                    <a:pt x="3340" y="1123"/>
                  </a:lnTo>
                  <a:lnTo>
                    <a:pt x="3362" y="1217"/>
                  </a:lnTo>
                  <a:lnTo>
                    <a:pt x="3378" y="1312"/>
                  </a:lnTo>
                  <a:lnTo>
                    <a:pt x="3387" y="1410"/>
                  </a:lnTo>
                  <a:lnTo>
                    <a:pt x="3390" y="1508"/>
                  </a:lnTo>
                  <a:lnTo>
                    <a:pt x="3388" y="1596"/>
                  </a:lnTo>
                  <a:lnTo>
                    <a:pt x="3380" y="1682"/>
                  </a:lnTo>
                  <a:lnTo>
                    <a:pt x="3367" y="1767"/>
                  </a:lnTo>
                  <a:lnTo>
                    <a:pt x="3341" y="1890"/>
                  </a:lnTo>
                  <a:lnTo>
                    <a:pt x="3314" y="1981"/>
                  </a:lnTo>
                  <a:lnTo>
                    <a:pt x="3282" y="2070"/>
                  </a:lnTo>
                  <a:lnTo>
                    <a:pt x="3244" y="2157"/>
                  </a:lnTo>
                  <a:lnTo>
                    <a:pt x="3201" y="2240"/>
                  </a:lnTo>
                  <a:lnTo>
                    <a:pt x="3154" y="2320"/>
                  </a:lnTo>
                  <a:lnTo>
                    <a:pt x="3102" y="2397"/>
                  </a:lnTo>
                  <a:lnTo>
                    <a:pt x="3045" y="2470"/>
                  </a:lnTo>
                  <a:lnTo>
                    <a:pt x="2984" y="2539"/>
                  </a:lnTo>
                  <a:lnTo>
                    <a:pt x="2918" y="2605"/>
                  </a:lnTo>
                  <a:lnTo>
                    <a:pt x="2849" y="2666"/>
                  </a:lnTo>
                  <a:lnTo>
                    <a:pt x="2775" y="2725"/>
                  </a:lnTo>
                  <a:lnTo>
                    <a:pt x="2700" y="2777"/>
                  </a:lnTo>
                  <a:lnTo>
                    <a:pt x="2620" y="2826"/>
                  </a:lnTo>
                  <a:lnTo>
                    <a:pt x="2537" y="2868"/>
                  </a:lnTo>
                  <a:lnTo>
                    <a:pt x="2451" y="2907"/>
                  </a:lnTo>
                  <a:lnTo>
                    <a:pt x="2363" y="2939"/>
                  </a:lnTo>
                  <a:lnTo>
                    <a:pt x="2272" y="2967"/>
                  </a:lnTo>
                  <a:lnTo>
                    <a:pt x="2178" y="2988"/>
                  </a:lnTo>
                  <a:lnTo>
                    <a:pt x="2084" y="3004"/>
                  </a:lnTo>
                  <a:lnTo>
                    <a:pt x="1987" y="3014"/>
                  </a:lnTo>
                  <a:lnTo>
                    <a:pt x="1888" y="3017"/>
                  </a:lnTo>
                  <a:lnTo>
                    <a:pt x="1800" y="3014"/>
                  </a:lnTo>
                  <a:lnTo>
                    <a:pt x="1713" y="3007"/>
                  </a:lnTo>
                  <a:lnTo>
                    <a:pt x="1628" y="2994"/>
                  </a:lnTo>
                  <a:lnTo>
                    <a:pt x="1628" y="2095"/>
                  </a:lnTo>
                  <a:lnTo>
                    <a:pt x="1656" y="2110"/>
                  </a:lnTo>
                  <a:lnTo>
                    <a:pt x="1683" y="2127"/>
                  </a:lnTo>
                  <a:lnTo>
                    <a:pt x="1709" y="2147"/>
                  </a:lnTo>
                  <a:lnTo>
                    <a:pt x="1735" y="2169"/>
                  </a:lnTo>
                  <a:lnTo>
                    <a:pt x="1754" y="2179"/>
                  </a:lnTo>
                  <a:lnTo>
                    <a:pt x="1774" y="2187"/>
                  </a:lnTo>
                  <a:lnTo>
                    <a:pt x="1795" y="2189"/>
                  </a:lnTo>
                  <a:lnTo>
                    <a:pt x="1818" y="2189"/>
                  </a:lnTo>
                  <a:lnTo>
                    <a:pt x="1841" y="2187"/>
                  </a:lnTo>
                  <a:lnTo>
                    <a:pt x="1863" y="2184"/>
                  </a:lnTo>
                  <a:lnTo>
                    <a:pt x="1886" y="2181"/>
                  </a:lnTo>
                  <a:lnTo>
                    <a:pt x="1908" y="2178"/>
                  </a:lnTo>
                  <a:lnTo>
                    <a:pt x="1929" y="2178"/>
                  </a:lnTo>
                  <a:lnTo>
                    <a:pt x="1958" y="2182"/>
                  </a:lnTo>
                  <a:lnTo>
                    <a:pt x="1984" y="2189"/>
                  </a:lnTo>
                  <a:lnTo>
                    <a:pt x="2006" y="2199"/>
                  </a:lnTo>
                  <a:lnTo>
                    <a:pt x="2027" y="2213"/>
                  </a:lnTo>
                  <a:lnTo>
                    <a:pt x="2045" y="2229"/>
                  </a:lnTo>
                  <a:lnTo>
                    <a:pt x="2059" y="2248"/>
                  </a:lnTo>
                  <a:lnTo>
                    <a:pt x="2073" y="2270"/>
                  </a:lnTo>
                  <a:lnTo>
                    <a:pt x="2083" y="2293"/>
                  </a:lnTo>
                  <a:lnTo>
                    <a:pt x="2092" y="2317"/>
                  </a:lnTo>
                  <a:lnTo>
                    <a:pt x="2100" y="2342"/>
                  </a:lnTo>
                  <a:lnTo>
                    <a:pt x="2106" y="2368"/>
                  </a:lnTo>
                  <a:lnTo>
                    <a:pt x="2111" y="2394"/>
                  </a:lnTo>
                  <a:lnTo>
                    <a:pt x="2114" y="2420"/>
                  </a:lnTo>
                  <a:lnTo>
                    <a:pt x="2117" y="2446"/>
                  </a:lnTo>
                  <a:lnTo>
                    <a:pt x="2119" y="2471"/>
                  </a:lnTo>
                  <a:lnTo>
                    <a:pt x="2125" y="2497"/>
                  </a:lnTo>
                  <a:lnTo>
                    <a:pt x="2132" y="2522"/>
                  </a:lnTo>
                  <a:lnTo>
                    <a:pt x="2142" y="2547"/>
                  </a:lnTo>
                  <a:lnTo>
                    <a:pt x="2154" y="2572"/>
                  </a:lnTo>
                  <a:lnTo>
                    <a:pt x="2165" y="2596"/>
                  </a:lnTo>
                  <a:lnTo>
                    <a:pt x="2175" y="2621"/>
                  </a:lnTo>
                  <a:lnTo>
                    <a:pt x="2184" y="2646"/>
                  </a:lnTo>
                  <a:lnTo>
                    <a:pt x="2189" y="2671"/>
                  </a:lnTo>
                  <a:lnTo>
                    <a:pt x="2191" y="2697"/>
                  </a:lnTo>
                  <a:lnTo>
                    <a:pt x="2187" y="2725"/>
                  </a:lnTo>
                  <a:lnTo>
                    <a:pt x="2179" y="2749"/>
                  </a:lnTo>
                  <a:lnTo>
                    <a:pt x="2169" y="2773"/>
                  </a:lnTo>
                  <a:lnTo>
                    <a:pt x="2156" y="2795"/>
                  </a:lnTo>
                  <a:lnTo>
                    <a:pt x="2140" y="2816"/>
                  </a:lnTo>
                  <a:lnTo>
                    <a:pt x="2120" y="2833"/>
                  </a:lnTo>
                  <a:lnTo>
                    <a:pt x="2201" y="2816"/>
                  </a:lnTo>
                  <a:lnTo>
                    <a:pt x="2280" y="2794"/>
                  </a:lnTo>
                  <a:lnTo>
                    <a:pt x="2357" y="2768"/>
                  </a:lnTo>
                  <a:lnTo>
                    <a:pt x="2431" y="2737"/>
                  </a:lnTo>
                  <a:lnTo>
                    <a:pt x="2504" y="2703"/>
                  </a:lnTo>
                  <a:lnTo>
                    <a:pt x="2573" y="2663"/>
                  </a:lnTo>
                  <a:lnTo>
                    <a:pt x="2641" y="2621"/>
                  </a:lnTo>
                  <a:lnTo>
                    <a:pt x="2705" y="2574"/>
                  </a:lnTo>
                  <a:lnTo>
                    <a:pt x="2766" y="2523"/>
                  </a:lnTo>
                  <a:lnTo>
                    <a:pt x="2753" y="2493"/>
                  </a:lnTo>
                  <a:lnTo>
                    <a:pt x="2736" y="2464"/>
                  </a:lnTo>
                  <a:lnTo>
                    <a:pt x="2717" y="2435"/>
                  </a:lnTo>
                  <a:lnTo>
                    <a:pt x="2698" y="2407"/>
                  </a:lnTo>
                  <a:lnTo>
                    <a:pt x="2677" y="2380"/>
                  </a:lnTo>
                  <a:lnTo>
                    <a:pt x="2655" y="2353"/>
                  </a:lnTo>
                  <a:lnTo>
                    <a:pt x="2634" y="2326"/>
                  </a:lnTo>
                  <a:lnTo>
                    <a:pt x="2614" y="2299"/>
                  </a:lnTo>
                  <a:lnTo>
                    <a:pt x="2595" y="2270"/>
                  </a:lnTo>
                  <a:lnTo>
                    <a:pt x="2578" y="2241"/>
                  </a:lnTo>
                  <a:lnTo>
                    <a:pt x="2564" y="2210"/>
                  </a:lnTo>
                  <a:lnTo>
                    <a:pt x="2552" y="2177"/>
                  </a:lnTo>
                  <a:lnTo>
                    <a:pt x="2544" y="2142"/>
                  </a:lnTo>
                  <a:lnTo>
                    <a:pt x="2540" y="2105"/>
                  </a:lnTo>
                  <a:lnTo>
                    <a:pt x="2540" y="2065"/>
                  </a:lnTo>
                  <a:lnTo>
                    <a:pt x="2546" y="2028"/>
                  </a:lnTo>
                  <a:lnTo>
                    <a:pt x="2556" y="1993"/>
                  </a:lnTo>
                  <a:lnTo>
                    <a:pt x="2567" y="1963"/>
                  </a:lnTo>
                  <a:lnTo>
                    <a:pt x="2582" y="1936"/>
                  </a:lnTo>
                  <a:lnTo>
                    <a:pt x="2598" y="1913"/>
                  </a:lnTo>
                  <a:lnTo>
                    <a:pt x="2618" y="1893"/>
                  </a:lnTo>
                  <a:lnTo>
                    <a:pt x="2640" y="1876"/>
                  </a:lnTo>
                  <a:lnTo>
                    <a:pt x="2662" y="1861"/>
                  </a:lnTo>
                  <a:lnTo>
                    <a:pt x="2687" y="1850"/>
                  </a:lnTo>
                  <a:lnTo>
                    <a:pt x="2714" y="1839"/>
                  </a:lnTo>
                  <a:lnTo>
                    <a:pt x="2742" y="1831"/>
                  </a:lnTo>
                  <a:lnTo>
                    <a:pt x="2772" y="1825"/>
                  </a:lnTo>
                  <a:lnTo>
                    <a:pt x="2802" y="1818"/>
                  </a:lnTo>
                  <a:lnTo>
                    <a:pt x="2833" y="1814"/>
                  </a:lnTo>
                  <a:lnTo>
                    <a:pt x="2866" y="1811"/>
                  </a:lnTo>
                  <a:lnTo>
                    <a:pt x="2898" y="1808"/>
                  </a:lnTo>
                  <a:lnTo>
                    <a:pt x="2930" y="1805"/>
                  </a:lnTo>
                  <a:lnTo>
                    <a:pt x="2963" y="1802"/>
                  </a:lnTo>
                  <a:lnTo>
                    <a:pt x="2996" y="1799"/>
                  </a:lnTo>
                  <a:lnTo>
                    <a:pt x="3028" y="1795"/>
                  </a:lnTo>
                  <a:lnTo>
                    <a:pt x="3060" y="1790"/>
                  </a:lnTo>
                  <a:lnTo>
                    <a:pt x="3091" y="1784"/>
                  </a:lnTo>
                  <a:lnTo>
                    <a:pt x="3122" y="1778"/>
                  </a:lnTo>
                  <a:lnTo>
                    <a:pt x="3152" y="1768"/>
                  </a:lnTo>
                  <a:lnTo>
                    <a:pt x="3180" y="1758"/>
                  </a:lnTo>
                  <a:lnTo>
                    <a:pt x="3207" y="1746"/>
                  </a:lnTo>
                  <a:lnTo>
                    <a:pt x="3218" y="1668"/>
                  </a:lnTo>
                  <a:lnTo>
                    <a:pt x="3225" y="1589"/>
                  </a:lnTo>
                  <a:lnTo>
                    <a:pt x="3227" y="1508"/>
                  </a:lnTo>
                  <a:lnTo>
                    <a:pt x="3224" y="1415"/>
                  </a:lnTo>
                  <a:lnTo>
                    <a:pt x="3215" y="1323"/>
                  </a:lnTo>
                  <a:lnTo>
                    <a:pt x="3199" y="1233"/>
                  </a:lnTo>
                  <a:lnTo>
                    <a:pt x="3177" y="1145"/>
                  </a:lnTo>
                  <a:lnTo>
                    <a:pt x="3151" y="1060"/>
                  </a:lnTo>
                  <a:lnTo>
                    <a:pt x="3118" y="977"/>
                  </a:lnTo>
                  <a:lnTo>
                    <a:pt x="3081" y="897"/>
                  </a:lnTo>
                  <a:lnTo>
                    <a:pt x="3038" y="820"/>
                  </a:lnTo>
                  <a:lnTo>
                    <a:pt x="2990" y="745"/>
                  </a:lnTo>
                  <a:lnTo>
                    <a:pt x="2938" y="675"/>
                  </a:lnTo>
                  <a:lnTo>
                    <a:pt x="2882" y="607"/>
                  </a:lnTo>
                  <a:lnTo>
                    <a:pt x="2821" y="545"/>
                  </a:lnTo>
                  <a:lnTo>
                    <a:pt x="2757" y="486"/>
                  </a:lnTo>
                  <a:lnTo>
                    <a:pt x="2688" y="430"/>
                  </a:lnTo>
                  <a:lnTo>
                    <a:pt x="2616" y="381"/>
                  </a:lnTo>
                  <a:lnTo>
                    <a:pt x="2541" y="335"/>
                  </a:lnTo>
                  <a:lnTo>
                    <a:pt x="2561" y="353"/>
                  </a:lnTo>
                  <a:lnTo>
                    <a:pt x="2594" y="388"/>
                  </a:lnTo>
                  <a:lnTo>
                    <a:pt x="2623" y="420"/>
                  </a:lnTo>
                  <a:lnTo>
                    <a:pt x="2648" y="449"/>
                  </a:lnTo>
                  <a:lnTo>
                    <a:pt x="2668" y="476"/>
                  </a:lnTo>
                  <a:lnTo>
                    <a:pt x="2684" y="502"/>
                  </a:lnTo>
                  <a:lnTo>
                    <a:pt x="2698" y="526"/>
                  </a:lnTo>
                  <a:lnTo>
                    <a:pt x="2708" y="549"/>
                  </a:lnTo>
                  <a:lnTo>
                    <a:pt x="2716" y="571"/>
                  </a:lnTo>
                  <a:lnTo>
                    <a:pt x="2721" y="592"/>
                  </a:lnTo>
                  <a:lnTo>
                    <a:pt x="2725" y="613"/>
                  </a:lnTo>
                  <a:lnTo>
                    <a:pt x="2726" y="633"/>
                  </a:lnTo>
                  <a:lnTo>
                    <a:pt x="2726" y="654"/>
                  </a:lnTo>
                  <a:lnTo>
                    <a:pt x="2725" y="676"/>
                  </a:lnTo>
                  <a:lnTo>
                    <a:pt x="2723" y="699"/>
                  </a:lnTo>
                  <a:lnTo>
                    <a:pt x="2720" y="722"/>
                  </a:lnTo>
                  <a:lnTo>
                    <a:pt x="2718" y="747"/>
                  </a:lnTo>
                  <a:lnTo>
                    <a:pt x="2716" y="774"/>
                  </a:lnTo>
                  <a:lnTo>
                    <a:pt x="2715" y="803"/>
                  </a:lnTo>
                  <a:lnTo>
                    <a:pt x="2715" y="834"/>
                  </a:lnTo>
                  <a:lnTo>
                    <a:pt x="2716" y="867"/>
                  </a:lnTo>
                  <a:lnTo>
                    <a:pt x="2718" y="904"/>
                  </a:lnTo>
                  <a:lnTo>
                    <a:pt x="2724" y="944"/>
                  </a:lnTo>
                  <a:lnTo>
                    <a:pt x="2725" y="960"/>
                  </a:lnTo>
                  <a:lnTo>
                    <a:pt x="2731" y="975"/>
                  </a:lnTo>
                  <a:lnTo>
                    <a:pt x="2739" y="987"/>
                  </a:lnTo>
                  <a:lnTo>
                    <a:pt x="2749" y="999"/>
                  </a:lnTo>
                  <a:lnTo>
                    <a:pt x="2762" y="1009"/>
                  </a:lnTo>
                  <a:lnTo>
                    <a:pt x="2776" y="1018"/>
                  </a:lnTo>
                  <a:lnTo>
                    <a:pt x="2793" y="1028"/>
                  </a:lnTo>
                  <a:lnTo>
                    <a:pt x="2809" y="1038"/>
                  </a:lnTo>
                  <a:lnTo>
                    <a:pt x="2825" y="1047"/>
                  </a:lnTo>
                  <a:lnTo>
                    <a:pt x="2842" y="1059"/>
                  </a:lnTo>
                  <a:lnTo>
                    <a:pt x="2858" y="1070"/>
                  </a:lnTo>
                  <a:lnTo>
                    <a:pt x="2873" y="1084"/>
                  </a:lnTo>
                  <a:lnTo>
                    <a:pt x="2885" y="1099"/>
                  </a:lnTo>
                  <a:lnTo>
                    <a:pt x="2897" y="1116"/>
                  </a:lnTo>
                  <a:lnTo>
                    <a:pt x="2906" y="1136"/>
                  </a:lnTo>
                  <a:lnTo>
                    <a:pt x="2911" y="1159"/>
                  </a:lnTo>
                  <a:lnTo>
                    <a:pt x="2914" y="1184"/>
                  </a:lnTo>
                  <a:lnTo>
                    <a:pt x="2912" y="1213"/>
                  </a:lnTo>
                  <a:lnTo>
                    <a:pt x="2907" y="1240"/>
                  </a:lnTo>
                  <a:lnTo>
                    <a:pt x="2901" y="1267"/>
                  </a:lnTo>
                  <a:lnTo>
                    <a:pt x="2896" y="1294"/>
                  </a:lnTo>
                  <a:lnTo>
                    <a:pt x="2890" y="1320"/>
                  </a:lnTo>
                  <a:lnTo>
                    <a:pt x="2885" y="1345"/>
                  </a:lnTo>
                  <a:lnTo>
                    <a:pt x="2879" y="1368"/>
                  </a:lnTo>
                  <a:lnTo>
                    <a:pt x="2874" y="1390"/>
                  </a:lnTo>
                  <a:lnTo>
                    <a:pt x="2867" y="1411"/>
                  </a:lnTo>
                  <a:lnTo>
                    <a:pt x="2859" y="1428"/>
                  </a:lnTo>
                  <a:lnTo>
                    <a:pt x="2851" y="1444"/>
                  </a:lnTo>
                  <a:lnTo>
                    <a:pt x="2842" y="1457"/>
                  </a:lnTo>
                  <a:lnTo>
                    <a:pt x="2830" y="1468"/>
                  </a:lnTo>
                  <a:lnTo>
                    <a:pt x="2819" y="1476"/>
                  </a:lnTo>
                  <a:lnTo>
                    <a:pt x="2805" y="1480"/>
                  </a:lnTo>
                  <a:lnTo>
                    <a:pt x="2790" y="1480"/>
                  </a:lnTo>
                  <a:lnTo>
                    <a:pt x="2772" y="1478"/>
                  </a:lnTo>
                  <a:lnTo>
                    <a:pt x="2754" y="1471"/>
                  </a:lnTo>
                  <a:lnTo>
                    <a:pt x="2732" y="1459"/>
                  </a:lnTo>
                  <a:lnTo>
                    <a:pt x="2709" y="1444"/>
                  </a:lnTo>
                  <a:lnTo>
                    <a:pt x="2682" y="1423"/>
                  </a:lnTo>
                  <a:lnTo>
                    <a:pt x="2649" y="1398"/>
                  </a:lnTo>
                  <a:lnTo>
                    <a:pt x="2617" y="1378"/>
                  </a:lnTo>
                  <a:lnTo>
                    <a:pt x="2586" y="1364"/>
                  </a:lnTo>
                  <a:lnTo>
                    <a:pt x="2557" y="1353"/>
                  </a:lnTo>
                  <a:lnTo>
                    <a:pt x="2529" y="1348"/>
                  </a:lnTo>
                  <a:lnTo>
                    <a:pt x="2503" y="1345"/>
                  </a:lnTo>
                  <a:lnTo>
                    <a:pt x="2478" y="1346"/>
                  </a:lnTo>
                  <a:lnTo>
                    <a:pt x="2454" y="1348"/>
                  </a:lnTo>
                  <a:lnTo>
                    <a:pt x="2432" y="1352"/>
                  </a:lnTo>
                  <a:lnTo>
                    <a:pt x="2412" y="1358"/>
                  </a:lnTo>
                  <a:lnTo>
                    <a:pt x="2392" y="1363"/>
                  </a:lnTo>
                  <a:lnTo>
                    <a:pt x="2374" y="1367"/>
                  </a:lnTo>
                  <a:lnTo>
                    <a:pt x="2358" y="1371"/>
                  </a:lnTo>
                  <a:lnTo>
                    <a:pt x="2343" y="1374"/>
                  </a:lnTo>
                  <a:lnTo>
                    <a:pt x="2329" y="1374"/>
                  </a:lnTo>
                  <a:lnTo>
                    <a:pt x="2317" y="1372"/>
                  </a:lnTo>
                  <a:lnTo>
                    <a:pt x="2300" y="1362"/>
                  </a:lnTo>
                  <a:lnTo>
                    <a:pt x="2284" y="1347"/>
                  </a:lnTo>
                  <a:lnTo>
                    <a:pt x="2270" y="1329"/>
                  </a:lnTo>
                  <a:lnTo>
                    <a:pt x="2255" y="1310"/>
                  </a:lnTo>
                  <a:lnTo>
                    <a:pt x="2241" y="1289"/>
                  </a:lnTo>
                  <a:lnTo>
                    <a:pt x="2227" y="1267"/>
                  </a:lnTo>
                  <a:lnTo>
                    <a:pt x="2213" y="1245"/>
                  </a:lnTo>
                  <a:lnTo>
                    <a:pt x="2199" y="1223"/>
                  </a:lnTo>
                  <a:lnTo>
                    <a:pt x="2184" y="1204"/>
                  </a:lnTo>
                  <a:lnTo>
                    <a:pt x="2168" y="1186"/>
                  </a:lnTo>
                  <a:lnTo>
                    <a:pt x="2151" y="1170"/>
                  </a:lnTo>
                  <a:lnTo>
                    <a:pt x="2134" y="1159"/>
                  </a:lnTo>
                  <a:lnTo>
                    <a:pt x="2114" y="1150"/>
                  </a:lnTo>
                  <a:lnTo>
                    <a:pt x="2093" y="1148"/>
                  </a:lnTo>
                  <a:lnTo>
                    <a:pt x="2068" y="1152"/>
                  </a:lnTo>
                  <a:lnTo>
                    <a:pt x="2045" y="1159"/>
                  </a:lnTo>
                  <a:lnTo>
                    <a:pt x="2023" y="1168"/>
                  </a:lnTo>
                  <a:lnTo>
                    <a:pt x="2005" y="1181"/>
                  </a:lnTo>
                  <a:lnTo>
                    <a:pt x="1989" y="1195"/>
                  </a:lnTo>
                  <a:lnTo>
                    <a:pt x="1974" y="1213"/>
                  </a:lnTo>
                  <a:lnTo>
                    <a:pt x="1961" y="1232"/>
                  </a:lnTo>
                  <a:lnTo>
                    <a:pt x="1950" y="1251"/>
                  </a:lnTo>
                  <a:lnTo>
                    <a:pt x="1940" y="1273"/>
                  </a:lnTo>
                  <a:lnTo>
                    <a:pt x="1931" y="1296"/>
                  </a:lnTo>
                  <a:lnTo>
                    <a:pt x="1923" y="1320"/>
                  </a:lnTo>
                  <a:lnTo>
                    <a:pt x="1916" y="1345"/>
                  </a:lnTo>
                  <a:lnTo>
                    <a:pt x="1909" y="1369"/>
                  </a:lnTo>
                  <a:lnTo>
                    <a:pt x="1903" y="1394"/>
                  </a:lnTo>
                  <a:lnTo>
                    <a:pt x="1897" y="1419"/>
                  </a:lnTo>
                  <a:lnTo>
                    <a:pt x="1890" y="1443"/>
                  </a:lnTo>
                  <a:lnTo>
                    <a:pt x="1883" y="1467"/>
                  </a:lnTo>
                  <a:lnTo>
                    <a:pt x="1876" y="1489"/>
                  </a:lnTo>
                  <a:lnTo>
                    <a:pt x="1869" y="1510"/>
                  </a:lnTo>
                  <a:lnTo>
                    <a:pt x="1859" y="1530"/>
                  </a:lnTo>
                  <a:lnTo>
                    <a:pt x="1850" y="1548"/>
                  </a:lnTo>
                  <a:lnTo>
                    <a:pt x="1839" y="1564"/>
                  </a:lnTo>
                  <a:lnTo>
                    <a:pt x="1826" y="1578"/>
                  </a:lnTo>
                  <a:lnTo>
                    <a:pt x="1812" y="1590"/>
                  </a:lnTo>
                  <a:lnTo>
                    <a:pt x="1795" y="1598"/>
                  </a:lnTo>
                  <a:lnTo>
                    <a:pt x="1777" y="1603"/>
                  </a:lnTo>
                  <a:lnTo>
                    <a:pt x="1757" y="1605"/>
                  </a:lnTo>
                  <a:lnTo>
                    <a:pt x="1734" y="1604"/>
                  </a:lnTo>
                  <a:lnTo>
                    <a:pt x="1708" y="1599"/>
                  </a:lnTo>
                  <a:lnTo>
                    <a:pt x="1679" y="1590"/>
                  </a:lnTo>
                  <a:lnTo>
                    <a:pt x="1647" y="1576"/>
                  </a:lnTo>
                  <a:lnTo>
                    <a:pt x="1628" y="1565"/>
                  </a:lnTo>
                  <a:lnTo>
                    <a:pt x="1628" y="961"/>
                  </a:lnTo>
                  <a:lnTo>
                    <a:pt x="1436" y="961"/>
                  </a:lnTo>
                  <a:lnTo>
                    <a:pt x="1434" y="914"/>
                  </a:lnTo>
                  <a:lnTo>
                    <a:pt x="1432" y="869"/>
                  </a:lnTo>
                  <a:lnTo>
                    <a:pt x="1429" y="822"/>
                  </a:lnTo>
                  <a:lnTo>
                    <a:pt x="1425" y="776"/>
                  </a:lnTo>
                  <a:lnTo>
                    <a:pt x="1419" y="731"/>
                  </a:lnTo>
                  <a:lnTo>
                    <a:pt x="1412" y="686"/>
                  </a:lnTo>
                  <a:lnTo>
                    <a:pt x="1402" y="644"/>
                  </a:lnTo>
                  <a:lnTo>
                    <a:pt x="1390" y="601"/>
                  </a:lnTo>
                  <a:lnTo>
                    <a:pt x="1375" y="559"/>
                  </a:lnTo>
                  <a:lnTo>
                    <a:pt x="1358" y="520"/>
                  </a:lnTo>
                  <a:lnTo>
                    <a:pt x="1336" y="481"/>
                  </a:lnTo>
                  <a:lnTo>
                    <a:pt x="1311" y="445"/>
                  </a:lnTo>
                  <a:lnTo>
                    <a:pt x="1282" y="411"/>
                  </a:lnTo>
                  <a:lnTo>
                    <a:pt x="1250" y="377"/>
                  </a:lnTo>
                  <a:lnTo>
                    <a:pt x="1212" y="347"/>
                  </a:lnTo>
                  <a:lnTo>
                    <a:pt x="1141" y="392"/>
                  </a:lnTo>
                  <a:lnTo>
                    <a:pt x="1074" y="441"/>
                  </a:lnTo>
                  <a:lnTo>
                    <a:pt x="1009" y="494"/>
                  </a:lnTo>
                  <a:lnTo>
                    <a:pt x="948" y="550"/>
                  </a:lnTo>
                  <a:lnTo>
                    <a:pt x="891" y="610"/>
                  </a:lnTo>
                  <a:lnTo>
                    <a:pt x="838" y="675"/>
                  </a:lnTo>
                  <a:lnTo>
                    <a:pt x="789" y="742"/>
                  </a:lnTo>
                  <a:lnTo>
                    <a:pt x="743" y="812"/>
                  </a:lnTo>
                  <a:lnTo>
                    <a:pt x="702" y="885"/>
                  </a:lnTo>
                  <a:lnTo>
                    <a:pt x="665" y="961"/>
                  </a:lnTo>
                  <a:lnTo>
                    <a:pt x="488" y="961"/>
                  </a:lnTo>
                  <a:lnTo>
                    <a:pt x="525" y="874"/>
                  </a:lnTo>
                  <a:lnTo>
                    <a:pt x="568" y="789"/>
                  </a:lnTo>
                  <a:lnTo>
                    <a:pt x="616" y="707"/>
                  </a:lnTo>
                  <a:lnTo>
                    <a:pt x="667" y="630"/>
                  </a:lnTo>
                  <a:lnTo>
                    <a:pt x="724" y="555"/>
                  </a:lnTo>
                  <a:lnTo>
                    <a:pt x="786" y="485"/>
                  </a:lnTo>
                  <a:lnTo>
                    <a:pt x="851" y="418"/>
                  </a:lnTo>
                  <a:lnTo>
                    <a:pt x="920" y="356"/>
                  </a:lnTo>
                  <a:lnTo>
                    <a:pt x="994" y="297"/>
                  </a:lnTo>
                  <a:lnTo>
                    <a:pt x="1071" y="243"/>
                  </a:lnTo>
                  <a:lnTo>
                    <a:pt x="1150" y="194"/>
                  </a:lnTo>
                  <a:lnTo>
                    <a:pt x="1233" y="151"/>
                  </a:lnTo>
                  <a:lnTo>
                    <a:pt x="1319" y="112"/>
                  </a:lnTo>
                  <a:lnTo>
                    <a:pt x="1408" y="79"/>
                  </a:lnTo>
                  <a:lnTo>
                    <a:pt x="1501" y="51"/>
                  </a:lnTo>
                  <a:lnTo>
                    <a:pt x="1594" y="29"/>
                  </a:lnTo>
                  <a:lnTo>
                    <a:pt x="1690" y="13"/>
                  </a:lnTo>
                  <a:lnTo>
                    <a:pt x="1788" y="3"/>
                  </a:lnTo>
                  <a:lnTo>
                    <a:pt x="18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defTabSz="685635"/>
              <a:endParaRPr lang="en-US" sz="125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109"/>
          <p:cNvGrpSpPr/>
          <p:nvPr/>
        </p:nvGrpSpPr>
        <p:grpSpPr>
          <a:xfrm>
            <a:off x="1450875" y="3312985"/>
            <a:ext cx="2237087" cy="1146050"/>
            <a:chOff x="1435849" y="3645024"/>
            <a:chExt cx="3378141" cy="1704330"/>
          </a:xfrm>
        </p:grpSpPr>
        <p:sp>
          <p:nvSpPr>
            <p:cNvPr id="51" name="Rectangle 50"/>
            <p:cNvSpPr/>
            <p:nvPr/>
          </p:nvSpPr>
          <p:spPr>
            <a:xfrm>
              <a:off x="1435849" y="4797151"/>
              <a:ext cx="3378141" cy="55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635"/>
              <a:r>
                <a:rPr lang="en-US" sz="1813" b="1" dirty="0">
                  <a:solidFill>
                    <a:prstClr val="black"/>
                  </a:solidFill>
                  <a:cs typeface="Times New Roman" pitchFamily="18" charset="0"/>
                </a:rPr>
                <a:t>Electronic Discovery</a:t>
              </a:r>
            </a:p>
          </p:txBody>
        </p:sp>
        <p:grpSp>
          <p:nvGrpSpPr>
            <p:cNvPr id="52" name="Group 84"/>
            <p:cNvGrpSpPr/>
            <p:nvPr/>
          </p:nvGrpSpPr>
          <p:grpSpPr>
            <a:xfrm>
              <a:off x="2279576" y="3645024"/>
              <a:ext cx="1188720" cy="1188720"/>
              <a:chOff x="4079776" y="0"/>
              <a:chExt cx="1188720" cy="118872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079776" y="0"/>
                <a:ext cx="1188720" cy="1188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35"/>
                <a:endParaRPr lang="en-US" sz="125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Group 29"/>
              <p:cNvGrpSpPr>
                <a:grpSpLocks noChangeAspect="1"/>
              </p:cNvGrpSpPr>
              <p:nvPr/>
            </p:nvGrpSpPr>
            <p:grpSpPr bwMode="auto">
              <a:xfrm>
                <a:off x="4439816" y="332656"/>
                <a:ext cx="648072" cy="638944"/>
                <a:chOff x="5908" y="3012"/>
                <a:chExt cx="213" cy="210"/>
              </a:xfrm>
              <a:solidFill>
                <a:schemeClr val="bg1"/>
              </a:solidFill>
            </p:grpSpPr>
            <p:sp>
              <p:nvSpPr>
                <p:cNvPr id="55" name="Freeform 31"/>
                <p:cNvSpPr>
                  <a:spLocks noEditPoints="1"/>
                </p:cNvSpPr>
                <p:nvPr/>
              </p:nvSpPr>
              <p:spPr bwMode="auto">
                <a:xfrm>
                  <a:off x="5908" y="3012"/>
                  <a:ext cx="56" cy="56"/>
                </a:xfrm>
                <a:custGeom>
                  <a:avLst/>
                  <a:gdLst>
                    <a:gd name="T0" fmla="*/ 177 w 899"/>
                    <a:gd name="T1" fmla="*/ 156 h 898"/>
                    <a:gd name="T2" fmla="*/ 166 w 899"/>
                    <a:gd name="T3" fmla="*/ 159 h 898"/>
                    <a:gd name="T4" fmla="*/ 158 w 899"/>
                    <a:gd name="T5" fmla="*/ 166 h 898"/>
                    <a:gd name="T6" fmla="*/ 156 w 899"/>
                    <a:gd name="T7" fmla="*/ 177 h 898"/>
                    <a:gd name="T8" fmla="*/ 156 w 899"/>
                    <a:gd name="T9" fmla="*/ 715 h 898"/>
                    <a:gd name="T10" fmla="*/ 158 w 899"/>
                    <a:gd name="T11" fmla="*/ 726 h 898"/>
                    <a:gd name="T12" fmla="*/ 166 w 899"/>
                    <a:gd name="T13" fmla="*/ 733 h 898"/>
                    <a:gd name="T14" fmla="*/ 177 w 899"/>
                    <a:gd name="T15" fmla="*/ 736 h 898"/>
                    <a:gd name="T16" fmla="*/ 714 w 899"/>
                    <a:gd name="T17" fmla="*/ 736 h 898"/>
                    <a:gd name="T18" fmla="*/ 725 w 899"/>
                    <a:gd name="T19" fmla="*/ 733 h 898"/>
                    <a:gd name="T20" fmla="*/ 733 w 899"/>
                    <a:gd name="T21" fmla="*/ 726 h 898"/>
                    <a:gd name="T22" fmla="*/ 736 w 899"/>
                    <a:gd name="T23" fmla="*/ 715 h 898"/>
                    <a:gd name="T24" fmla="*/ 736 w 899"/>
                    <a:gd name="T25" fmla="*/ 177 h 898"/>
                    <a:gd name="T26" fmla="*/ 733 w 899"/>
                    <a:gd name="T27" fmla="*/ 166 h 898"/>
                    <a:gd name="T28" fmla="*/ 725 w 899"/>
                    <a:gd name="T29" fmla="*/ 159 h 898"/>
                    <a:gd name="T30" fmla="*/ 714 w 899"/>
                    <a:gd name="T31" fmla="*/ 156 h 898"/>
                    <a:gd name="T32" fmla="*/ 177 w 899"/>
                    <a:gd name="T33" fmla="*/ 156 h 898"/>
                    <a:gd name="T34" fmla="*/ 179 w 899"/>
                    <a:gd name="T35" fmla="*/ 0 h 898"/>
                    <a:gd name="T36" fmla="*/ 718 w 899"/>
                    <a:gd name="T37" fmla="*/ 0 h 898"/>
                    <a:gd name="T38" fmla="*/ 750 w 899"/>
                    <a:gd name="T39" fmla="*/ 3 h 898"/>
                    <a:gd name="T40" fmla="*/ 781 w 899"/>
                    <a:gd name="T41" fmla="*/ 11 h 898"/>
                    <a:gd name="T42" fmla="*/ 809 w 899"/>
                    <a:gd name="T43" fmla="*/ 25 h 898"/>
                    <a:gd name="T44" fmla="*/ 834 w 899"/>
                    <a:gd name="T45" fmla="*/ 42 h 898"/>
                    <a:gd name="T46" fmla="*/ 855 w 899"/>
                    <a:gd name="T47" fmla="*/ 64 h 898"/>
                    <a:gd name="T48" fmla="*/ 873 w 899"/>
                    <a:gd name="T49" fmla="*/ 88 h 898"/>
                    <a:gd name="T50" fmla="*/ 887 w 899"/>
                    <a:gd name="T51" fmla="*/ 117 h 898"/>
                    <a:gd name="T52" fmla="*/ 895 w 899"/>
                    <a:gd name="T53" fmla="*/ 147 h 898"/>
                    <a:gd name="T54" fmla="*/ 899 w 899"/>
                    <a:gd name="T55" fmla="*/ 179 h 898"/>
                    <a:gd name="T56" fmla="*/ 899 w 899"/>
                    <a:gd name="T57" fmla="*/ 718 h 898"/>
                    <a:gd name="T58" fmla="*/ 895 w 899"/>
                    <a:gd name="T59" fmla="*/ 750 h 898"/>
                    <a:gd name="T60" fmla="*/ 887 w 899"/>
                    <a:gd name="T61" fmla="*/ 781 h 898"/>
                    <a:gd name="T62" fmla="*/ 873 w 899"/>
                    <a:gd name="T63" fmla="*/ 809 h 898"/>
                    <a:gd name="T64" fmla="*/ 855 w 899"/>
                    <a:gd name="T65" fmla="*/ 834 h 898"/>
                    <a:gd name="T66" fmla="*/ 834 w 899"/>
                    <a:gd name="T67" fmla="*/ 856 h 898"/>
                    <a:gd name="T68" fmla="*/ 809 w 899"/>
                    <a:gd name="T69" fmla="*/ 874 h 898"/>
                    <a:gd name="T70" fmla="*/ 781 w 899"/>
                    <a:gd name="T71" fmla="*/ 887 h 898"/>
                    <a:gd name="T72" fmla="*/ 750 w 899"/>
                    <a:gd name="T73" fmla="*/ 895 h 898"/>
                    <a:gd name="T74" fmla="*/ 718 w 899"/>
                    <a:gd name="T75" fmla="*/ 898 h 898"/>
                    <a:gd name="T76" fmla="*/ 179 w 899"/>
                    <a:gd name="T77" fmla="*/ 898 h 898"/>
                    <a:gd name="T78" fmla="*/ 146 w 899"/>
                    <a:gd name="T79" fmla="*/ 895 h 898"/>
                    <a:gd name="T80" fmla="*/ 116 w 899"/>
                    <a:gd name="T81" fmla="*/ 887 h 898"/>
                    <a:gd name="T82" fmla="*/ 88 w 899"/>
                    <a:gd name="T83" fmla="*/ 874 h 898"/>
                    <a:gd name="T84" fmla="*/ 63 w 899"/>
                    <a:gd name="T85" fmla="*/ 856 h 898"/>
                    <a:gd name="T86" fmla="*/ 42 w 899"/>
                    <a:gd name="T87" fmla="*/ 834 h 898"/>
                    <a:gd name="T88" fmla="*/ 24 w 899"/>
                    <a:gd name="T89" fmla="*/ 809 h 898"/>
                    <a:gd name="T90" fmla="*/ 12 w 899"/>
                    <a:gd name="T91" fmla="*/ 781 h 898"/>
                    <a:gd name="T92" fmla="*/ 3 w 899"/>
                    <a:gd name="T93" fmla="*/ 750 h 898"/>
                    <a:gd name="T94" fmla="*/ 0 w 899"/>
                    <a:gd name="T95" fmla="*/ 718 h 898"/>
                    <a:gd name="T96" fmla="*/ 0 w 899"/>
                    <a:gd name="T97" fmla="*/ 179 h 898"/>
                    <a:gd name="T98" fmla="*/ 3 w 899"/>
                    <a:gd name="T99" fmla="*/ 147 h 898"/>
                    <a:gd name="T100" fmla="*/ 12 w 899"/>
                    <a:gd name="T101" fmla="*/ 117 h 898"/>
                    <a:gd name="T102" fmla="*/ 24 w 899"/>
                    <a:gd name="T103" fmla="*/ 88 h 898"/>
                    <a:gd name="T104" fmla="*/ 42 w 899"/>
                    <a:gd name="T105" fmla="*/ 64 h 898"/>
                    <a:gd name="T106" fmla="*/ 63 w 899"/>
                    <a:gd name="T107" fmla="*/ 42 h 898"/>
                    <a:gd name="T108" fmla="*/ 88 w 899"/>
                    <a:gd name="T109" fmla="*/ 25 h 898"/>
                    <a:gd name="T110" fmla="*/ 116 w 899"/>
                    <a:gd name="T111" fmla="*/ 11 h 898"/>
                    <a:gd name="T112" fmla="*/ 146 w 899"/>
                    <a:gd name="T113" fmla="*/ 3 h 898"/>
                    <a:gd name="T114" fmla="*/ 179 w 899"/>
                    <a:gd name="T115" fmla="*/ 0 h 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99" h="898">
                      <a:moveTo>
                        <a:pt x="177" y="156"/>
                      </a:moveTo>
                      <a:lnTo>
                        <a:pt x="166" y="159"/>
                      </a:lnTo>
                      <a:lnTo>
                        <a:pt x="158" y="166"/>
                      </a:lnTo>
                      <a:lnTo>
                        <a:pt x="156" y="177"/>
                      </a:lnTo>
                      <a:lnTo>
                        <a:pt x="156" y="715"/>
                      </a:lnTo>
                      <a:lnTo>
                        <a:pt x="158" y="726"/>
                      </a:lnTo>
                      <a:lnTo>
                        <a:pt x="166" y="733"/>
                      </a:lnTo>
                      <a:lnTo>
                        <a:pt x="177" y="736"/>
                      </a:lnTo>
                      <a:lnTo>
                        <a:pt x="714" y="736"/>
                      </a:lnTo>
                      <a:lnTo>
                        <a:pt x="725" y="733"/>
                      </a:lnTo>
                      <a:lnTo>
                        <a:pt x="733" y="726"/>
                      </a:lnTo>
                      <a:lnTo>
                        <a:pt x="736" y="715"/>
                      </a:lnTo>
                      <a:lnTo>
                        <a:pt x="736" y="177"/>
                      </a:lnTo>
                      <a:lnTo>
                        <a:pt x="733" y="166"/>
                      </a:lnTo>
                      <a:lnTo>
                        <a:pt x="725" y="159"/>
                      </a:lnTo>
                      <a:lnTo>
                        <a:pt x="714" y="156"/>
                      </a:lnTo>
                      <a:lnTo>
                        <a:pt x="177" y="156"/>
                      </a:lnTo>
                      <a:close/>
                      <a:moveTo>
                        <a:pt x="179" y="0"/>
                      </a:moveTo>
                      <a:lnTo>
                        <a:pt x="718" y="0"/>
                      </a:lnTo>
                      <a:lnTo>
                        <a:pt x="750" y="3"/>
                      </a:lnTo>
                      <a:lnTo>
                        <a:pt x="781" y="11"/>
                      </a:lnTo>
                      <a:lnTo>
                        <a:pt x="809" y="25"/>
                      </a:lnTo>
                      <a:lnTo>
                        <a:pt x="834" y="42"/>
                      </a:lnTo>
                      <a:lnTo>
                        <a:pt x="855" y="64"/>
                      </a:lnTo>
                      <a:lnTo>
                        <a:pt x="873" y="88"/>
                      </a:lnTo>
                      <a:lnTo>
                        <a:pt x="887" y="117"/>
                      </a:lnTo>
                      <a:lnTo>
                        <a:pt x="895" y="147"/>
                      </a:lnTo>
                      <a:lnTo>
                        <a:pt x="899" y="179"/>
                      </a:lnTo>
                      <a:lnTo>
                        <a:pt x="899" y="718"/>
                      </a:lnTo>
                      <a:lnTo>
                        <a:pt x="895" y="750"/>
                      </a:lnTo>
                      <a:lnTo>
                        <a:pt x="887" y="781"/>
                      </a:lnTo>
                      <a:lnTo>
                        <a:pt x="873" y="809"/>
                      </a:lnTo>
                      <a:lnTo>
                        <a:pt x="855" y="834"/>
                      </a:lnTo>
                      <a:lnTo>
                        <a:pt x="834" y="856"/>
                      </a:lnTo>
                      <a:lnTo>
                        <a:pt x="809" y="874"/>
                      </a:lnTo>
                      <a:lnTo>
                        <a:pt x="781" y="887"/>
                      </a:lnTo>
                      <a:lnTo>
                        <a:pt x="750" y="895"/>
                      </a:lnTo>
                      <a:lnTo>
                        <a:pt x="718" y="898"/>
                      </a:lnTo>
                      <a:lnTo>
                        <a:pt x="179" y="898"/>
                      </a:lnTo>
                      <a:lnTo>
                        <a:pt x="146" y="895"/>
                      </a:lnTo>
                      <a:lnTo>
                        <a:pt x="116" y="887"/>
                      </a:lnTo>
                      <a:lnTo>
                        <a:pt x="88" y="874"/>
                      </a:lnTo>
                      <a:lnTo>
                        <a:pt x="63" y="856"/>
                      </a:lnTo>
                      <a:lnTo>
                        <a:pt x="42" y="834"/>
                      </a:lnTo>
                      <a:lnTo>
                        <a:pt x="24" y="809"/>
                      </a:lnTo>
                      <a:lnTo>
                        <a:pt x="12" y="781"/>
                      </a:lnTo>
                      <a:lnTo>
                        <a:pt x="3" y="750"/>
                      </a:lnTo>
                      <a:lnTo>
                        <a:pt x="0" y="718"/>
                      </a:lnTo>
                      <a:lnTo>
                        <a:pt x="0" y="179"/>
                      </a:lnTo>
                      <a:lnTo>
                        <a:pt x="3" y="147"/>
                      </a:lnTo>
                      <a:lnTo>
                        <a:pt x="12" y="117"/>
                      </a:lnTo>
                      <a:lnTo>
                        <a:pt x="24" y="88"/>
                      </a:lnTo>
                      <a:lnTo>
                        <a:pt x="42" y="64"/>
                      </a:lnTo>
                      <a:lnTo>
                        <a:pt x="63" y="42"/>
                      </a:lnTo>
                      <a:lnTo>
                        <a:pt x="88" y="25"/>
                      </a:lnTo>
                      <a:lnTo>
                        <a:pt x="116" y="11"/>
                      </a:lnTo>
                      <a:lnTo>
                        <a:pt x="146" y="3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5925" y="3029"/>
                  <a:ext cx="22" cy="2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33"/>
                <p:cNvSpPr>
                  <a:spLocks noEditPoints="1"/>
                </p:cNvSpPr>
                <p:nvPr/>
              </p:nvSpPr>
              <p:spPr bwMode="auto">
                <a:xfrm>
                  <a:off x="5908" y="3100"/>
                  <a:ext cx="56" cy="56"/>
                </a:xfrm>
                <a:custGeom>
                  <a:avLst/>
                  <a:gdLst>
                    <a:gd name="T0" fmla="*/ 178 w 899"/>
                    <a:gd name="T1" fmla="*/ 154 h 897"/>
                    <a:gd name="T2" fmla="*/ 169 w 899"/>
                    <a:gd name="T3" fmla="*/ 156 h 897"/>
                    <a:gd name="T4" fmla="*/ 162 w 899"/>
                    <a:gd name="T5" fmla="*/ 162 h 897"/>
                    <a:gd name="T6" fmla="*/ 158 w 899"/>
                    <a:gd name="T7" fmla="*/ 170 h 897"/>
                    <a:gd name="T8" fmla="*/ 156 w 899"/>
                    <a:gd name="T9" fmla="*/ 178 h 897"/>
                    <a:gd name="T10" fmla="*/ 156 w 899"/>
                    <a:gd name="T11" fmla="*/ 716 h 897"/>
                    <a:gd name="T12" fmla="*/ 158 w 899"/>
                    <a:gd name="T13" fmla="*/ 723 h 897"/>
                    <a:gd name="T14" fmla="*/ 162 w 899"/>
                    <a:gd name="T15" fmla="*/ 730 h 897"/>
                    <a:gd name="T16" fmla="*/ 169 w 899"/>
                    <a:gd name="T17" fmla="*/ 734 h 897"/>
                    <a:gd name="T18" fmla="*/ 178 w 899"/>
                    <a:gd name="T19" fmla="*/ 735 h 897"/>
                    <a:gd name="T20" fmla="*/ 715 w 899"/>
                    <a:gd name="T21" fmla="*/ 735 h 897"/>
                    <a:gd name="T22" fmla="*/ 724 w 899"/>
                    <a:gd name="T23" fmla="*/ 734 h 897"/>
                    <a:gd name="T24" fmla="*/ 730 w 899"/>
                    <a:gd name="T25" fmla="*/ 730 h 897"/>
                    <a:gd name="T26" fmla="*/ 734 w 899"/>
                    <a:gd name="T27" fmla="*/ 723 h 897"/>
                    <a:gd name="T28" fmla="*/ 736 w 899"/>
                    <a:gd name="T29" fmla="*/ 716 h 897"/>
                    <a:gd name="T30" fmla="*/ 736 w 899"/>
                    <a:gd name="T31" fmla="*/ 178 h 897"/>
                    <a:gd name="T32" fmla="*/ 734 w 899"/>
                    <a:gd name="T33" fmla="*/ 170 h 897"/>
                    <a:gd name="T34" fmla="*/ 730 w 899"/>
                    <a:gd name="T35" fmla="*/ 162 h 897"/>
                    <a:gd name="T36" fmla="*/ 724 w 899"/>
                    <a:gd name="T37" fmla="*/ 156 h 897"/>
                    <a:gd name="T38" fmla="*/ 715 w 899"/>
                    <a:gd name="T39" fmla="*/ 154 h 897"/>
                    <a:gd name="T40" fmla="*/ 178 w 899"/>
                    <a:gd name="T41" fmla="*/ 154 h 897"/>
                    <a:gd name="T42" fmla="*/ 179 w 899"/>
                    <a:gd name="T43" fmla="*/ 0 h 897"/>
                    <a:gd name="T44" fmla="*/ 718 w 899"/>
                    <a:gd name="T45" fmla="*/ 0 h 897"/>
                    <a:gd name="T46" fmla="*/ 750 w 899"/>
                    <a:gd name="T47" fmla="*/ 2 h 897"/>
                    <a:gd name="T48" fmla="*/ 781 w 899"/>
                    <a:gd name="T49" fmla="*/ 10 h 897"/>
                    <a:gd name="T50" fmla="*/ 809 w 899"/>
                    <a:gd name="T51" fmla="*/ 24 h 897"/>
                    <a:gd name="T52" fmla="*/ 834 w 899"/>
                    <a:gd name="T53" fmla="*/ 41 h 897"/>
                    <a:gd name="T54" fmla="*/ 855 w 899"/>
                    <a:gd name="T55" fmla="*/ 63 h 897"/>
                    <a:gd name="T56" fmla="*/ 873 w 899"/>
                    <a:gd name="T57" fmla="*/ 87 h 897"/>
                    <a:gd name="T58" fmla="*/ 887 w 899"/>
                    <a:gd name="T59" fmla="*/ 115 h 897"/>
                    <a:gd name="T60" fmla="*/ 895 w 899"/>
                    <a:gd name="T61" fmla="*/ 145 h 897"/>
                    <a:gd name="T62" fmla="*/ 899 w 899"/>
                    <a:gd name="T63" fmla="*/ 177 h 897"/>
                    <a:gd name="T64" fmla="*/ 899 w 899"/>
                    <a:gd name="T65" fmla="*/ 716 h 897"/>
                    <a:gd name="T66" fmla="*/ 895 w 899"/>
                    <a:gd name="T67" fmla="*/ 749 h 897"/>
                    <a:gd name="T68" fmla="*/ 887 w 899"/>
                    <a:gd name="T69" fmla="*/ 779 h 897"/>
                    <a:gd name="T70" fmla="*/ 873 w 899"/>
                    <a:gd name="T71" fmla="*/ 808 h 897"/>
                    <a:gd name="T72" fmla="*/ 855 w 899"/>
                    <a:gd name="T73" fmla="*/ 833 h 897"/>
                    <a:gd name="T74" fmla="*/ 834 w 899"/>
                    <a:gd name="T75" fmla="*/ 855 h 897"/>
                    <a:gd name="T76" fmla="*/ 809 w 899"/>
                    <a:gd name="T77" fmla="*/ 873 h 897"/>
                    <a:gd name="T78" fmla="*/ 781 w 899"/>
                    <a:gd name="T79" fmla="*/ 885 h 897"/>
                    <a:gd name="T80" fmla="*/ 750 w 899"/>
                    <a:gd name="T81" fmla="*/ 894 h 897"/>
                    <a:gd name="T82" fmla="*/ 718 w 899"/>
                    <a:gd name="T83" fmla="*/ 897 h 897"/>
                    <a:gd name="T84" fmla="*/ 179 w 899"/>
                    <a:gd name="T85" fmla="*/ 897 h 897"/>
                    <a:gd name="T86" fmla="*/ 146 w 899"/>
                    <a:gd name="T87" fmla="*/ 894 h 897"/>
                    <a:gd name="T88" fmla="*/ 116 w 899"/>
                    <a:gd name="T89" fmla="*/ 885 h 897"/>
                    <a:gd name="T90" fmla="*/ 88 w 899"/>
                    <a:gd name="T91" fmla="*/ 873 h 897"/>
                    <a:gd name="T92" fmla="*/ 63 w 899"/>
                    <a:gd name="T93" fmla="*/ 855 h 897"/>
                    <a:gd name="T94" fmla="*/ 42 w 899"/>
                    <a:gd name="T95" fmla="*/ 833 h 897"/>
                    <a:gd name="T96" fmla="*/ 24 w 899"/>
                    <a:gd name="T97" fmla="*/ 808 h 897"/>
                    <a:gd name="T98" fmla="*/ 12 w 899"/>
                    <a:gd name="T99" fmla="*/ 779 h 897"/>
                    <a:gd name="T100" fmla="*/ 3 w 899"/>
                    <a:gd name="T101" fmla="*/ 749 h 897"/>
                    <a:gd name="T102" fmla="*/ 0 w 899"/>
                    <a:gd name="T103" fmla="*/ 716 h 897"/>
                    <a:gd name="T104" fmla="*/ 0 w 899"/>
                    <a:gd name="T105" fmla="*/ 177 h 897"/>
                    <a:gd name="T106" fmla="*/ 3 w 899"/>
                    <a:gd name="T107" fmla="*/ 145 h 897"/>
                    <a:gd name="T108" fmla="*/ 12 w 899"/>
                    <a:gd name="T109" fmla="*/ 115 h 897"/>
                    <a:gd name="T110" fmla="*/ 24 w 899"/>
                    <a:gd name="T111" fmla="*/ 87 h 897"/>
                    <a:gd name="T112" fmla="*/ 42 w 899"/>
                    <a:gd name="T113" fmla="*/ 63 h 897"/>
                    <a:gd name="T114" fmla="*/ 63 w 899"/>
                    <a:gd name="T115" fmla="*/ 41 h 897"/>
                    <a:gd name="T116" fmla="*/ 88 w 899"/>
                    <a:gd name="T117" fmla="*/ 24 h 897"/>
                    <a:gd name="T118" fmla="*/ 116 w 899"/>
                    <a:gd name="T119" fmla="*/ 10 h 897"/>
                    <a:gd name="T120" fmla="*/ 146 w 899"/>
                    <a:gd name="T121" fmla="*/ 2 h 897"/>
                    <a:gd name="T122" fmla="*/ 179 w 899"/>
                    <a:gd name="T123" fmla="*/ 0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9" h="897">
                      <a:moveTo>
                        <a:pt x="178" y="154"/>
                      </a:moveTo>
                      <a:lnTo>
                        <a:pt x="169" y="156"/>
                      </a:lnTo>
                      <a:lnTo>
                        <a:pt x="162" y="162"/>
                      </a:lnTo>
                      <a:lnTo>
                        <a:pt x="158" y="170"/>
                      </a:lnTo>
                      <a:lnTo>
                        <a:pt x="156" y="178"/>
                      </a:lnTo>
                      <a:lnTo>
                        <a:pt x="156" y="716"/>
                      </a:lnTo>
                      <a:lnTo>
                        <a:pt x="158" y="723"/>
                      </a:lnTo>
                      <a:lnTo>
                        <a:pt x="162" y="730"/>
                      </a:lnTo>
                      <a:lnTo>
                        <a:pt x="169" y="734"/>
                      </a:lnTo>
                      <a:lnTo>
                        <a:pt x="178" y="735"/>
                      </a:lnTo>
                      <a:lnTo>
                        <a:pt x="715" y="735"/>
                      </a:lnTo>
                      <a:lnTo>
                        <a:pt x="724" y="734"/>
                      </a:lnTo>
                      <a:lnTo>
                        <a:pt x="730" y="730"/>
                      </a:lnTo>
                      <a:lnTo>
                        <a:pt x="734" y="723"/>
                      </a:lnTo>
                      <a:lnTo>
                        <a:pt x="736" y="716"/>
                      </a:lnTo>
                      <a:lnTo>
                        <a:pt x="736" y="178"/>
                      </a:lnTo>
                      <a:lnTo>
                        <a:pt x="734" y="170"/>
                      </a:lnTo>
                      <a:lnTo>
                        <a:pt x="730" y="162"/>
                      </a:lnTo>
                      <a:lnTo>
                        <a:pt x="724" y="156"/>
                      </a:lnTo>
                      <a:lnTo>
                        <a:pt x="715" y="154"/>
                      </a:lnTo>
                      <a:lnTo>
                        <a:pt x="178" y="154"/>
                      </a:lnTo>
                      <a:close/>
                      <a:moveTo>
                        <a:pt x="179" y="0"/>
                      </a:moveTo>
                      <a:lnTo>
                        <a:pt x="718" y="0"/>
                      </a:lnTo>
                      <a:lnTo>
                        <a:pt x="750" y="2"/>
                      </a:lnTo>
                      <a:lnTo>
                        <a:pt x="781" y="10"/>
                      </a:lnTo>
                      <a:lnTo>
                        <a:pt x="809" y="24"/>
                      </a:lnTo>
                      <a:lnTo>
                        <a:pt x="834" y="41"/>
                      </a:lnTo>
                      <a:lnTo>
                        <a:pt x="855" y="63"/>
                      </a:lnTo>
                      <a:lnTo>
                        <a:pt x="873" y="87"/>
                      </a:lnTo>
                      <a:lnTo>
                        <a:pt x="887" y="115"/>
                      </a:lnTo>
                      <a:lnTo>
                        <a:pt x="895" y="145"/>
                      </a:lnTo>
                      <a:lnTo>
                        <a:pt x="899" y="177"/>
                      </a:lnTo>
                      <a:lnTo>
                        <a:pt x="899" y="716"/>
                      </a:lnTo>
                      <a:lnTo>
                        <a:pt x="895" y="749"/>
                      </a:lnTo>
                      <a:lnTo>
                        <a:pt x="887" y="779"/>
                      </a:lnTo>
                      <a:lnTo>
                        <a:pt x="873" y="808"/>
                      </a:lnTo>
                      <a:lnTo>
                        <a:pt x="855" y="833"/>
                      </a:lnTo>
                      <a:lnTo>
                        <a:pt x="834" y="855"/>
                      </a:lnTo>
                      <a:lnTo>
                        <a:pt x="809" y="873"/>
                      </a:lnTo>
                      <a:lnTo>
                        <a:pt x="781" y="885"/>
                      </a:lnTo>
                      <a:lnTo>
                        <a:pt x="750" y="894"/>
                      </a:lnTo>
                      <a:lnTo>
                        <a:pt x="718" y="897"/>
                      </a:lnTo>
                      <a:lnTo>
                        <a:pt x="179" y="897"/>
                      </a:lnTo>
                      <a:lnTo>
                        <a:pt x="146" y="894"/>
                      </a:lnTo>
                      <a:lnTo>
                        <a:pt x="116" y="885"/>
                      </a:lnTo>
                      <a:lnTo>
                        <a:pt x="88" y="873"/>
                      </a:lnTo>
                      <a:lnTo>
                        <a:pt x="63" y="855"/>
                      </a:lnTo>
                      <a:lnTo>
                        <a:pt x="42" y="833"/>
                      </a:lnTo>
                      <a:lnTo>
                        <a:pt x="24" y="808"/>
                      </a:lnTo>
                      <a:lnTo>
                        <a:pt x="12" y="779"/>
                      </a:lnTo>
                      <a:lnTo>
                        <a:pt x="3" y="749"/>
                      </a:lnTo>
                      <a:lnTo>
                        <a:pt x="0" y="716"/>
                      </a:lnTo>
                      <a:lnTo>
                        <a:pt x="0" y="177"/>
                      </a:lnTo>
                      <a:lnTo>
                        <a:pt x="3" y="145"/>
                      </a:lnTo>
                      <a:lnTo>
                        <a:pt x="12" y="115"/>
                      </a:lnTo>
                      <a:lnTo>
                        <a:pt x="24" y="87"/>
                      </a:lnTo>
                      <a:lnTo>
                        <a:pt x="42" y="63"/>
                      </a:lnTo>
                      <a:lnTo>
                        <a:pt x="63" y="41"/>
                      </a:lnTo>
                      <a:lnTo>
                        <a:pt x="88" y="24"/>
                      </a:lnTo>
                      <a:lnTo>
                        <a:pt x="116" y="10"/>
                      </a:lnTo>
                      <a:lnTo>
                        <a:pt x="146" y="2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Rectangle 34"/>
                <p:cNvSpPr>
                  <a:spLocks noChangeArrowheads="1"/>
                </p:cNvSpPr>
                <p:nvPr/>
              </p:nvSpPr>
              <p:spPr bwMode="auto">
                <a:xfrm>
                  <a:off x="5925" y="3117"/>
                  <a:ext cx="22" cy="2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35"/>
                <p:cNvSpPr>
                  <a:spLocks noEditPoints="1"/>
                </p:cNvSpPr>
                <p:nvPr/>
              </p:nvSpPr>
              <p:spPr bwMode="auto">
                <a:xfrm>
                  <a:off x="5995" y="3012"/>
                  <a:ext cx="56" cy="56"/>
                </a:xfrm>
                <a:custGeom>
                  <a:avLst/>
                  <a:gdLst>
                    <a:gd name="T0" fmla="*/ 177 w 899"/>
                    <a:gd name="T1" fmla="*/ 156 h 898"/>
                    <a:gd name="T2" fmla="*/ 166 w 899"/>
                    <a:gd name="T3" fmla="*/ 159 h 898"/>
                    <a:gd name="T4" fmla="*/ 159 w 899"/>
                    <a:gd name="T5" fmla="*/ 166 h 898"/>
                    <a:gd name="T6" fmla="*/ 156 w 899"/>
                    <a:gd name="T7" fmla="*/ 177 h 898"/>
                    <a:gd name="T8" fmla="*/ 156 w 899"/>
                    <a:gd name="T9" fmla="*/ 715 h 898"/>
                    <a:gd name="T10" fmla="*/ 159 w 899"/>
                    <a:gd name="T11" fmla="*/ 726 h 898"/>
                    <a:gd name="T12" fmla="*/ 166 w 899"/>
                    <a:gd name="T13" fmla="*/ 733 h 898"/>
                    <a:gd name="T14" fmla="*/ 177 w 899"/>
                    <a:gd name="T15" fmla="*/ 736 h 898"/>
                    <a:gd name="T16" fmla="*/ 716 w 899"/>
                    <a:gd name="T17" fmla="*/ 736 h 898"/>
                    <a:gd name="T18" fmla="*/ 726 w 899"/>
                    <a:gd name="T19" fmla="*/ 733 h 898"/>
                    <a:gd name="T20" fmla="*/ 734 w 899"/>
                    <a:gd name="T21" fmla="*/ 726 h 898"/>
                    <a:gd name="T22" fmla="*/ 737 w 899"/>
                    <a:gd name="T23" fmla="*/ 715 h 898"/>
                    <a:gd name="T24" fmla="*/ 737 w 899"/>
                    <a:gd name="T25" fmla="*/ 177 h 898"/>
                    <a:gd name="T26" fmla="*/ 734 w 899"/>
                    <a:gd name="T27" fmla="*/ 166 h 898"/>
                    <a:gd name="T28" fmla="*/ 726 w 899"/>
                    <a:gd name="T29" fmla="*/ 159 h 898"/>
                    <a:gd name="T30" fmla="*/ 716 w 899"/>
                    <a:gd name="T31" fmla="*/ 156 h 898"/>
                    <a:gd name="T32" fmla="*/ 177 w 899"/>
                    <a:gd name="T33" fmla="*/ 156 h 898"/>
                    <a:gd name="T34" fmla="*/ 179 w 899"/>
                    <a:gd name="T35" fmla="*/ 0 h 898"/>
                    <a:gd name="T36" fmla="*/ 718 w 899"/>
                    <a:gd name="T37" fmla="*/ 0 h 898"/>
                    <a:gd name="T38" fmla="*/ 750 w 899"/>
                    <a:gd name="T39" fmla="*/ 3 h 898"/>
                    <a:gd name="T40" fmla="*/ 781 w 899"/>
                    <a:gd name="T41" fmla="*/ 11 h 898"/>
                    <a:gd name="T42" fmla="*/ 808 w 899"/>
                    <a:gd name="T43" fmla="*/ 25 h 898"/>
                    <a:gd name="T44" fmla="*/ 835 w 899"/>
                    <a:gd name="T45" fmla="*/ 42 h 898"/>
                    <a:gd name="T46" fmla="*/ 856 w 899"/>
                    <a:gd name="T47" fmla="*/ 64 h 898"/>
                    <a:gd name="T48" fmla="*/ 873 w 899"/>
                    <a:gd name="T49" fmla="*/ 88 h 898"/>
                    <a:gd name="T50" fmla="*/ 887 w 899"/>
                    <a:gd name="T51" fmla="*/ 117 h 898"/>
                    <a:gd name="T52" fmla="*/ 896 w 899"/>
                    <a:gd name="T53" fmla="*/ 147 h 898"/>
                    <a:gd name="T54" fmla="*/ 899 w 899"/>
                    <a:gd name="T55" fmla="*/ 179 h 898"/>
                    <a:gd name="T56" fmla="*/ 899 w 899"/>
                    <a:gd name="T57" fmla="*/ 718 h 898"/>
                    <a:gd name="T58" fmla="*/ 896 w 899"/>
                    <a:gd name="T59" fmla="*/ 750 h 898"/>
                    <a:gd name="T60" fmla="*/ 887 w 899"/>
                    <a:gd name="T61" fmla="*/ 781 h 898"/>
                    <a:gd name="T62" fmla="*/ 873 w 899"/>
                    <a:gd name="T63" fmla="*/ 809 h 898"/>
                    <a:gd name="T64" fmla="*/ 856 w 899"/>
                    <a:gd name="T65" fmla="*/ 834 h 898"/>
                    <a:gd name="T66" fmla="*/ 835 w 899"/>
                    <a:gd name="T67" fmla="*/ 856 h 898"/>
                    <a:gd name="T68" fmla="*/ 808 w 899"/>
                    <a:gd name="T69" fmla="*/ 874 h 898"/>
                    <a:gd name="T70" fmla="*/ 781 w 899"/>
                    <a:gd name="T71" fmla="*/ 887 h 898"/>
                    <a:gd name="T72" fmla="*/ 750 w 899"/>
                    <a:gd name="T73" fmla="*/ 895 h 898"/>
                    <a:gd name="T74" fmla="*/ 718 w 899"/>
                    <a:gd name="T75" fmla="*/ 898 h 898"/>
                    <a:gd name="T76" fmla="*/ 179 w 899"/>
                    <a:gd name="T77" fmla="*/ 898 h 898"/>
                    <a:gd name="T78" fmla="*/ 146 w 899"/>
                    <a:gd name="T79" fmla="*/ 895 h 898"/>
                    <a:gd name="T80" fmla="*/ 116 w 899"/>
                    <a:gd name="T81" fmla="*/ 887 h 898"/>
                    <a:gd name="T82" fmla="*/ 89 w 899"/>
                    <a:gd name="T83" fmla="*/ 874 h 898"/>
                    <a:gd name="T84" fmla="*/ 63 w 899"/>
                    <a:gd name="T85" fmla="*/ 856 h 898"/>
                    <a:gd name="T86" fmla="*/ 42 w 899"/>
                    <a:gd name="T87" fmla="*/ 834 h 898"/>
                    <a:gd name="T88" fmla="*/ 24 w 899"/>
                    <a:gd name="T89" fmla="*/ 809 h 898"/>
                    <a:gd name="T90" fmla="*/ 12 w 899"/>
                    <a:gd name="T91" fmla="*/ 781 h 898"/>
                    <a:gd name="T92" fmla="*/ 3 w 899"/>
                    <a:gd name="T93" fmla="*/ 750 h 898"/>
                    <a:gd name="T94" fmla="*/ 0 w 899"/>
                    <a:gd name="T95" fmla="*/ 718 h 898"/>
                    <a:gd name="T96" fmla="*/ 0 w 899"/>
                    <a:gd name="T97" fmla="*/ 179 h 898"/>
                    <a:gd name="T98" fmla="*/ 3 w 899"/>
                    <a:gd name="T99" fmla="*/ 147 h 898"/>
                    <a:gd name="T100" fmla="*/ 12 w 899"/>
                    <a:gd name="T101" fmla="*/ 117 h 898"/>
                    <a:gd name="T102" fmla="*/ 24 w 899"/>
                    <a:gd name="T103" fmla="*/ 88 h 898"/>
                    <a:gd name="T104" fmla="*/ 42 w 899"/>
                    <a:gd name="T105" fmla="*/ 64 h 898"/>
                    <a:gd name="T106" fmla="*/ 63 w 899"/>
                    <a:gd name="T107" fmla="*/ 42 h 898"/>
                    <a:gd name="T108" fmla="*/ 89 w 899"/>
                    <a:gd name="T109" fmla="*/ 25 h 898"/>
                    <a:gd name="T110" fmla="*/ 116 w 899"/>
                    <a:gd name="T111" fmla="*/ 11 h 898"/>
                    <a:gd name="T112" fmla="*/ 146 w 899"/>
                    <a:gd name="T113" fmla="*/ 3 h 898"/>
                    <a:gd name="T114" fmla="*/ 179 w 899"/>
                    <a:gd name="T115" fmla="*/ 0 h 8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99" h="898">
                      <a:moveTo>
                        <a:pt x="177" y="156"/>
                      </a:moveTo>
                      <a:lnTo>
                        <a:pt x="166" y="159"/>
                      </a:lnTo>
                      <a:lnTo>
                        <a:pt x="159" y="166"/>
                      </a:lnTo>
                      <a:lnTo>
                        <a:pt x="156" y="177"/>
                      </a:lnTo>
                      <a:lnTo>
                        <a:pt x="156" y="715"/>
                      </a:lnTo>
                      <a:lnTo>
                        <a:pt x="159" y="726"/>
                      </a:lnTo>
                      <a:lnTo>
                        <a:pt x="166" y="733"/>
                      </a:lnTo>
                      <a:lnTo>
                        <a:pt x="177" y="736"/>
                      </a:lnTo>
                      <a:lnTo>
                        <a:pt x="716" y="736"/>
                      </a:lnTo>
                      <a:lnTo>
                        <a:pt x="726" y="733"/>
                      </a:lnTo>
                      <a:lnTo>
                        <a:pt x="734" y="726"/>
                      </a:lnTo>
                      <a:lnTo>
                        <a:pt x="737" y="715"/>
                      </a:lnTo>
                      <a:lnTo>
                        <a:pt x="737" y="177"/>
                      </a:lnTo>
                      <a:lnTo>
                        <a:pt x="734" y="166"/>
                      </a:lnTo>
                      <a:lnTo>
                        <a:pt x="726" y="159"/>
                      </a:lnTo>
                      <a:lnTo>
                        <a:pt x="716" y="156"/>
                      </a:lnTo>
                      <a:lnTo>
                        <a:pt x="177" y="156"/>
                      </a:lnTo>
                      <a:close/>
                      <a:moveTo>
                        <a:pt x="179" y="0"/>
                      </a:moveTo>
                      <a:lnTo>
                        <a:pt x="718" y="0"/>
                      </a:lnTo>
                      <a:lnTo>
                        <a:pt x="750" y="3"/>
                      </a:lnTo>
                      <a:lnTo>
                        <a:pt x="781" y="11"/>
                      </a:lnTo>
                      <a:lnTo>
                        <a:pt x="808" y="25"/>
                      </a:lnTo>
                      <a:lnTo>
                        <a:pt x="835" y="42"/>
                      </a:lnTo>
                      <a:lnTo>
                        <a:pt x="856" y="64"/>
                      </a:lnTo>
                      <a:lnTo>
                        <a:pt x="873" y="88"/>
                      </a:lnTo>
                      <a:lnTo>
                        <a:pt x="887" y="117"/>
                      </a:lnTo>
                      <a:lnTo>
                        <a:pt x="896" y="147"/>
                      </a:lnTo>
                      <a:lnTo>
                        <a:pt x="899" y="179"/>
                      </a:lnTo>
                      <a:lnTo>
                        <a:pt x="899" y="718"/>
                      </a:lnTo>
                      <a:lnTo>
                        <a:pt x="896" y="750"/>
                      </a:lnTo>
                      <a:lnTo>
                        <a:pt x="887" y="781"/>
                      </a:lnTo>
                      <a:lnTo>
                        <a:pt x="873" y="809"/>
                      </a:lnTo>
                      <a:lnTo>
                        <a:pt x="856" y="834"/>
                      </a:lnTo>
                      <a:lnTo>
                        <a:pt x="835" y="856"/>
                      </a:lnTo>
                      <a:lnTo>
                        <a:pt x="808" y="874"/>
                      </a:lnTo>
                      <a:lnTo>
                        <a:pt x="781" y="887"/>
                      </a:lnTo>
                      <a:lnTo>
                        <a:pt x="750" y="895"/>
                      </a:lnTo>
                      <a:lnTo>
                        <a:pt x="718" y="898"/>
                      </a:lnTo>
                      <a:lnTo>
                        <a:pt x="179" y="898"/>
                      </a:lnTo>
                      <a:lnTo>
                        <a:pt x="146" y="895"/>
                      </a:lnTo>
                      <a:lnTo>
                        <a:pt x="116" y="887"/>
                      </a:lnTo>
                      <a:lnTo>
                        <a:pt x="89" y="874"/>
                      </a:lnTo>
                      <a:lnTo>
                        <a:pt x="63" y="856"/>
                      </a:lnTo>
                      <a:lnTo>
                        <a:pt x="42" y="834"/>
                      </a:lnTo>
                      <a:lnTo>
                        <a:pt x="24" y="809"/>
                      </a:lnTo>
                      <a:lnTo>
                        <a:pt x="12" y="781"/>
                      </a:lnTo>
                      <a:lnTo>
                        <a:pt x="3" y="750"/>
                      </a:lnTo>
                      <a:lnTo>
                        <a:pt x="0" y="718"/>
                      </a:lnTo>
                      <a:lnTo>
                        <a:pt x="0" y="179"/>
                      </a:lnTo>
                      <a:lnTo>
                        <a:pt x="3" y="147"/>
                      </a:lnTo>
                      <a:lnTo>
                        <a:pt x="12" y="117"/>
                      </a:lnTo>
                      <a:lnTo>
                        <a:pt x="24" y="88"/>
                      </a:lnTo>
                      <a:lnTo>
                        <a:pt x="42" y="64"/>
                      </a:lnTo>
                      <a:lnTo>
                        <a:pt x="63" y="42"/>
                      </a:lnTo>
                      <a:lnTo>
                        <a:pt x="89" y="25"/>
                      </a:lnTo>
                      <a:lnTo>
                        <a:pt x="116" y="11"/>
                      </a:lnTo>
                      <a:lnTo>
                        <a:pt x="146" y="3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Rectangle 36"/>
                <p:cNvSpPr>
                  <a:spLocks noChangeArrowheads="1"/>
                </p:cNvSpPr>
                <p:nvPr/>
              </p:nvSpPr>
              <p:spPr bwMode="auto">
                <a:xfrm>
                  <a:off x="6012" y="3029"/>
                  <a:ext cx="22" cy="2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37"/>
                <p:cNvSpPr>
                  <a:spLocks/>
                </p:cNvSpPr>
                <p:nvPr/>
              </p:nvSpPr>
              <p:spPr bwMode="auto">
                <a:xfrm>
                  <a:off x="5918" y="3075"/>
                  <a:ext cx="43" cy="19"/>
                </a:xfrm>
                <a:custGeom>
                  <a:avLst/>
                  <a:gdLst>
                    <a:gd name="T0" fmla="*/ 48 w 688"/>
                    <a:gd name="T1" fmla="*/ 0 h 317"/>
                    <a:gd name="T2" fmla="*/ 167 w 688"/>
                    <a:gd name="T3" fmla="*/ 0 h 317"/>
                    <a:gd name="T4" fmla="*/ 182 w 688"/>
                    <a:gd name="T5" fmla="*/ 3 h 317"/>
                    <a:gd name="T6" fmla="*/ 195 w 688"/>
                    <a:gd name="T7" fmla="*/ 9 h 317"/>
                    <a:gd name="T8" fmla="*/ 206 w 688"/>
                    <a:gd name="T9" fmla="*/ 19 h 317"/>
                    <a:gd name="T10" fmla="*/ 212 w 688"/>
                    <a:gd name="T11" fmla="*/ 32 h 317"/>
                    <a:gd name="T12" fmla="*/ 215 w 688"/>
                    <a:gd name="T13" fmla="*/ 47 h 317"/>
                    <a:gd name="T14" fmla="*/ 215 w 688"/>
                    <a:gd name="T15" fmla="*/ 108 h 317"/>
                    <a:gd name="T16" fmla="*/ 425 w 688"/>
                    <a:gd name="T17" fmla="*/ 108 h 317"/>
                    <a:gd name="T18" fmla="*/ 425 w 688"/>
                    <a:gd name="T19" fmla="*/ 47 h 317"/>
                    <a:gd name="T20" fmla="*/ 427 w 688"/>
                    <a:gd name="T21" fmla="*/ 32 h 317"/>
                    <a:gd name="T22" fmla="*/ 433 w 688"/>
                    <a:gd name="T23" fmla="*/ 19 h 317"/>
                    <a:gd name="T24" fmla="*/ 443 w 688"/>
                    <a:gd name="T25" fmla="*/ 9 h 317"/>
                    <a:gd name="T26" fmla="*/ 455 w 688"/>
                    <a:gd name="T27" fmla="*/ 3 h 317"/>
                    <a:gd name="T28" fmla="*/ 469 w 688"/>
                    <a:gd name="T29" fmla="*/ 0 h 317"/>
                    <a:gd name="T30" fmla="*/ 533 w 688"/>
                    <a:gd name="T31" fmla="*/ 0 h 317"/>
                    <a:gd name="T32" fmla="*/ 548 w 688"/>
                    <a:gd name="T33" fmla="*/ 3 h 317"/>
                    <a:gd name="T34" fmla="*/ 562 w 688"/>
                    <a:gd name="T35" fmla="*/ 9 h 317"/>
                    <a:gd name="T36" fmla="*/ 571 w 688"/>
                    <a:gd name="T37" fmla="*/ 19 h 317"/>
                    <a:gd name="T38" fmla="*/ 577 w 688"/>
                    <a:gd name="T39" fmla="*/ 32 h 317"/>
                    <a:gd name="T40" fmla="*/ 580 w 688"/>
                    <a:gd name="T41" fmla="*/ 47 h 317"/>
                    <a:gd name="T42" fmla="*/ 580 w 688"/>
                    <a:gd name="T43" fmla="*/ 108 h 317"/>
                    <a:gd name="T44" fmla="*/ 639 w 688"/>
                    <a:gd name="T45" fmla="*/ 108 h 317"/>
                    <a:gd name="T46" fmla="*/ 655 w 688"/>
                    <a:gd name="T47" fmla="*/ 110 h 317"/>
                    <a:gd name="T48" fmla="*/ 668 w 688"/>
                    <a:gd name="T49" fmla="*/ 116 h 317"/>
                    <a:gd name="T50" fmla="*/ 678 w 688"/>
                    <a:gd name="T51" fmla="*/ 127 h 317"/>
                    <a:gd name="T52" fmla="*/ 686 w 688"/>
                    <a:gd name="T53" fmla="*/ 139 h 317"/>
                    <a:gd name="T54" fmla="*/ 688 w 688"/>
                    <a:gd name="T55" fmla="*/ 154 h 317"/>
                    <a:gd name="T56" fmla="*/ 688 w 688"/>
                    <a:gd name="T57" fmla="*/ 269 h 317"/>
                    <a:gd name="T58" fmla="*/ 686 w 688"/>
                    <a:gd name="T59" fmla="*/ 283 h 317"/>
                    <a:gd name="T60" fmla="*/ 678 w 688"/>
                    <a:gd name="T61" fmla="*/ 297 h 317"/>
                    <a:gd name="T62" fmla="*/ 668 w 688"/>
                    <a:gd name="T63" fmla="*/ 308 h 317"/>
                    <a:gd name="T64" fmla="*/ 655 w 688"/>
                    <a:gd name="T65" fmla="*/ 314 h 317"/>
                    <a:gd name="T66" fmla="*/ 639 w 688"/>
                    <a:gd name="T67" fmla="*/ 317 h 317"/>
                    <a:gd name="T68" fmla="*/ 521 w 688"/>
                    <a:gd name="T69" fmla="*/ 317 h 317"/>
                    <a:gd name="T70" fmla="*/ 506 w 688"/>
                    <a:gd name="T71" fmla="*/ 314 h 317"/>
                    <a:gd name="T72" fmla="*/ 492 w 688"/>
                    <a:gd name="T73" fmla="*/ 308 h 317"/>
                    <a:gd name="T74" fmla="*/ 482 w 688"/>
                    <a:gd name="T75" fmla="*/ 297 h 317"/>
                    <a:gd name="T76" fmla="*/ 474 w 688"/>
                    <a:gd name="T77" fmla="*/ 283 h 317"/>
                    <a:gd name="T78" fmla="*/ 472 w 688"/>
                    <a:gd name="T79" fmla="*/ 269 h 317"/>
                    <a:gd name="T80" fmla="*/ 472 w 688"/>
                    <a:gd name="T81" fmla="*/ 263 h 317"/>
                    <a:gd name="T82" fmla="*/ 206 w 688"/>
                    <a:gd name="T83" fmla="*/ 263 h 317"/>
                    <a:gd name="T84" fmla="*/ 191 w 688"/>
                    <a:gd name="T85" fmla="*/ 261 h 317"/>
                    <a:gd name="T86" fmla="*/ 179 w 688"/>
                    <a:gd name="T87" fmla="*/ 254 h 317"/>
                    <a:gd name="T88" fmla="*/ 169 w 688"/>
                    <a:gd name="T89" fmla="*/ 245 h 317"/>
                    <a:gd name="T90" fmla="*/ 164 w 688"/>
                    <a:gd name="T91" fmla="*/ 232 h 317"/>
                    <a:gd name="T92" fmla="*/ 162 w 688"/>
                    <a:gd name="T93" fmla="*/ 217 h 317"/>
                    <a:gd name="T94" fmla="*/ 162 w 688"/>
                    <a:gd name="T95" fmla="*/ 216 h 317"/>
                    <a:gd name="T96" fmla="*/ 48 w 688"/>
                    <a:gd name="T97" fmla="*/ 216 h 317"/>
                    <a:gd name="T98" fmla="*/ 33 w 688"/>
                    <a:gd name="T99" fmla="*/ 213 h 317"/>
                    <a:gd name="T100" fmla="*/ 20 w 688"/>
                    <a:gd name="T101" fmla="*/ 206 h 317"/>
                    <a:gd name="T102" fmla="*/ 9 w 688"/>
                    <a:gd name="T103" fmla="*/ 195 h 317"/>
                    <a:gd name="T104" fmla="*/ 2 w 688"/>
                    <a:gd name="T105" fmla="*/ 181 h 317"/>
                    <a:gd name="T106" fmla="*/ 0 w 688"/>
                    <a:gd name="T107" fmla="*/ 166 h 317"/>
                    <a:gd name="T108" fmla="*/ 0 w 688"/>
                    <a:gd name="T109" fmla="*/ 47 h 317"/>
                    <a:gd name="T110" fmla="*/ 2 w 688"/>
                    <a:gd name="T111" fmla="*/ 32 h 317"/>
                    <a:gd name="T112" fmla="*/ 9 w 688"/>
                    <a:gd name="T113" fmla="*/ 19 h 317"/>
                    <a:gd name="T114" fmla="*/ 20 w 688"/>
                    <a:gd name="T115" fmla="*/ 9 h 317"/>
                    <a:gd name="T116" fmla="*/ 33 w 688"/>
                    <a:gd name="T117" fmla="*/ 3 h 317"/>
                    <a:gd name="T118" fmla="*/ 48 w 688"/>
                    <a:gd name="T119" fmla="*/ 0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88" h="317">
                      <a:moveTo>
                        <a:pt x="48" y="0"/>
                      </a:moveTo>
                      <a:lnTo>
                        <a:pt x="167" y="0"/>
                      </a:lnTo>
                      <a:lnTo>
                        <a:pt x="182" y="3"/>
                      </a:lnTo>
                      <a:lnTo>
                        <a:pt x="195" y="9"/>
                      </a:lnTo>
                      <a:lnTo>
                        <a:pt x="206" y="19"/>
                      </a:lnTo>
                      <a:lnTo>
                        <a:pt x="212" y="32"/>
                      </a:lnTo>
                      <a:lnTo>
                        <a:pt x="215" y="47"/>
                      </a:lnTo>
                      <a:lnTo>
                        <a:pt x="215" y="108"/>
                      </a:lnTo>
                      <a:lnTo>
                        <a:pt x="425" y="108"/>
                      </a:lnTo>
                      <a:lnTo>
                        <a:pt x="425" y="47"/>
                      </a:lnTo>
                      <a:lnTo>
                        <a:pt x="427" y="32"/>
                      </a:lnTo>
                      <a:lnTo>
                        <a:pt x="433" y="19"/>
                      </a:lnTo>
                      <a:lnTo>
                        <a:pt x="443" y="9"/>
                      </a:lnTo>
                      <a:lnTo>
                        <a:pt x="455" y="3"/>
                      </a:lnTo>
                      <a:lnTo>
                        <a:pt x="469" y="0"/>
                      </a:lnTo>
                      <a:lnTo>
                        <a:pt x="533" y="0"/>
                      </a:lnTo>
                      <a:lnTo>
                        <a:pt x="548" y="3"/>
                      </a:lnTo>
                      <a:lnTo>
                        <a:pt x="562" y="9"/>
                      </a:lnTo>
                      <a:lnTo>
                        <a:pt x="571" y="19"/>
                      </a:lnTo>
                      <a:lnTo>
                        <a:pt x="577" y="32"/>
                      </a:lnTo>
                      <a:lnTo>
                        <a:pt x="580" y="47"/>
                      </a:lnTo>
                      <a:lnTo>
                        <a:pt x="580" y="108"/>
                      </a:lnTo>
                      <a:lnTo>
                        <a:pt x="639" y="108"/>
                      </a:lnTo>
                      <a:lnTo>
                        <a:pt x="655" y="110"/>
                      </a:lnTo>
                      <a:lnTo>
                        <a:pt x="668" y="116"/>
                      </a:lnTo>
                      <a:lnTo>
                        <a:pt x="678" y="127"/>
                      </a:lnTo>
                      <a:lnTo>
                        <a:pt x="686" y="139"/>
                      </a:lnTo>
                      <a:lnTo>
                        <a:pt x="688" y="154"/>
                      </a:lnTo>
                      <a:lnTo>
                        <a:pt x="688" y="269"/>
                      </a:lnTo>
                      <a:lnTo>
                        <a:pt x="686" y="283"/>
                      </a:lnTo>
                      <a:lnTo>
                        <a:pt x="678" y="297"/>
                      </a:lnTo>
                      <a:lnTo>
                        <a:pt x="668" y="308"/>
                      </a:lnTo>
                      <a:lnTo>
                        <a:pt x="655" y="314"/>
                      </a:lnTo>
                      <a:lnTo>
                        <a:pt x="639" y="317"/>
                      </a:lnTo>
                      <a:lnTo>
                        <a:pt x="521" y="317"/>
                      </a:lnTo>
                      <a:lnTo>
                        <a:pt x="506" y="314"/>
                      </a:lnTo>
                      <a:lnTo>
                        <a:pt x="492" y="308"/>
                      </a:lnTo>
                      <a:lnTo>
                        <a:pt x="482" y="297"/>
                      </a:lnTo>
                      <a:lnTo>
                        <a:pt x="474" y="283"/>
                      </a:lnTo>
                      <a:lnTo>
                        <a:pt x="472" y="269"/>
                      </a:lnTo>
                      <a:lnTo>
                        <a:pt x="472" y="263"/>
                      </a:lnTo>
                      <a:lnTo>
                        <a:pt x="206" y="263"/>
                      </a:lnTo>
                      <a:lnTo>
                        <a:pt x="191" y="261"/>
                      </a:lnTo>
                      <a:lnTo>
                        <a:pt x="179" y="254"/>
                      </a:lnTo>
                      <a:lnTo>
                        <a:pt x="169" y="245"/>
                      </a:lnTo>
                      <a:lnTo>
                        <a:pt x="164" y="232"/>
                      </a:lnTo>
                      <a:lnTo>
                        <a:pt x="162" y="217"/>
                      </a:lnTo>
                      <a:lnTo>
                        <a:pt x="162" y="216"/>
                      </a:lnTo>
                      <a:lnTo>
                        <a:pt x="48" y="216"/>
                      </a:lnTo>
                      <a:lnTo>
                        <a:pt x="33" y="213"/>
                      </a:lnTo>
                      <a:lnTo>
                        <a:pt x="20" y="206"/>
                      </a:lnTo>
                      <a:lnTo>
                        <a:pt x="9" y="195"/>
                      </a:lnTo>
                      <a:lnTo>
                        <a:pt x="2" y="181"/>
                      </a:lnTo>
                      <a:lnTo>
                        <a:pt x="0" y="166"/>
                      </a:lnTo>
                      <a:lnTo>
                        <a:pt x="0" y="47"/>
                      </a:lnTo>
                      <a:lnTo>
                        <a:pt x="2" y="32"/>
                      </a:lnTo>
                      <a:lnTo>
                        <a:pt x="9" y="19"/>
                      </a:lnTo>
                      <a:lnTo>
                        <a:pt x="20" y="9"/>
                      </a:lnTo>
                      <a:lnTo>
                        <a:pt x="33" y="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38"/>
                <p:cNvSpPr>
                  <a:spLocks/>
                </p:cNvSpPr>
                <p:nvPr/>
              </p:nvSpPr>
              <p:spPr bwMode="auto">
                <a:xfrm>
                  <a:off x="5969" y="3017"/>
                  <a:ext cx="23" cy="46"/>
                </a:xfrm>
                <a:custGeom>
                  <a:avLst/>
                  <a:gdLst>
                    <a:gd name="T0" fmla="*/ 46 w 372"/>
                    <a:gd name="T1" fmla="*/ 0 h 736"/>
                    <a:gd name="T2" fmla="*/ 271 w 372"/>
                    <a:gd name="T3" fmla="*/ 0 h 736"/>
                    <a:gd name="T4" fmla="*/ 286 w 372"/>
                    <a:gd name="T5" fmla="*/ 3 h 736"/>
                    <a:gd name="T6" fmla="*/ 299 w 372"/>
                    <a:gd name="T7" fmla="*/ 9 h 736"/>
                    <a:gd name="T8" fmla="*/ 308 w 372"/>
                    <a:gd name="T9" fmla="*/ 19 h 736"/>
                    <a:gd name="T10" fmla="*/ 316 w 372"/>
                    <a:gd name="T11" fmla="*/ 31 h 736"/>
                    <a:gd name="T12" fmla="*/ 318 w 372"/>
                    <a:gd name="T13" fmla="*/ 46 h 736"/>
                    <a:gd name="T14" fmla="*/ 318 w 372"/>
                    <a:gd name="T15" fmla="*/ 110 h 736"/>
                    <a:gd name="T16" fmla="*/ 316 w 372"/>
                    <a:gd name="T17" fmla="*/ 125 h 736"/>
                    <a:gd name="T18" fmla="*/ 308 w 372"/>
                    <a:gd name="T19" fmla="*/ 138 h 736"/>
                    <a:gd name="T20" fmla="*/ 299 w 372"/>
                    <a:gd name="T21" fmla="*/ 147 h 736"/>
                    <a:gd name="T22" fmla="*/ 286 w 372"/>
                    <a:gd name="T23" fmla="*/ 154 h 736"/>
                    <a:gd name="T24" fmla="*/ 271 w 372"/>
                    <a:gd name="T25" fmla="*/ 156 h 736"/>
                    <a:gd name="T26" fmla="*/ 263 w 372"/>
                    <a:gd name="T27" fmla="*/ 156 h 736"/>
                    <a:gd name="T28" fmla="*/ 263 w 372"/>
                    <a:gd name="T29" fmla="*/ 520 h 736"/>
                    <a:gd name="T30" fmla="*/ 322 w 372"/>
                    <a:gd name="T31" fmla="*/ 520 h 736"/>
                    <a:gd name="T32" fmla="*/ 338 w 372"/>
                    <a:gd name="T33" fmla="*/ 523 h 736"/>
                    <a:gd name="T34" fmla="*/ 351 w 372"/>
                    <a:gd name="T35" fmla="*/ 530 h 736"/>
                    <a:gd name="T36" fmla="*/ 362 w 372"/>
                    <a:gd name="T37" fmla="*/ 542 h 736"/>
                    <a:gd name="T38" fmla="*/ 369 w 372"/>
                    <a:gd name="T39" fmla="*/ 555 h 736"/>
                    <a:gd name="T40" fmla="*/ 372 w 372"/>
                    <a:gd name="T41" fmla="*/ 570 h 736"/>
                    <a:gd name="T42" fmla="*/ 372 w 372"/>
                    <a:gd name="T43" fmla="*/ 689 h 736"/>
                    <a:gd name="T44" fmla="*/ 369 w 372"/>
                    <a:gd name="T45" fmla="*/ 704 h 736"/>
                    <a:gd name="T46" fmla="*/ 362 w 372"/>
                    <a:gd name="T47" fmla="*/ 717 h 736"/>
                    <a:gd name="T48" fmla="*/ 351 w 372"/>
                    <a:gd name="T49" fmla="*/ 727 h 736"/>
                    <a:gd name="T50" fmla="*/ 338 w 372"/>
                    <a:gd name="T51" fmla="*/ 734 h 736"/>
                    <a:gd name="T52" fmla="*/ 322 w 372"/>
                    <a:gd name="T53" fmla="*/ 736 h 736"/>
                    <a:gd name="T54" fmla="*/ 152 w 372"/>
                    <a:gd name="T55" fmla="*/ 736 h 736"/>
                    <a:gd name="T56" fmla="*/ 138 w 372"/>
                    <a:gd name="T57" fmla="*/ 734 h 736"/>
                    <a:gd name="T58" fmla="*/ 125 w 372"/>
                    <a:gd name="T59" fmla="*/ 727 h 736"/>
                    <a:gd name="T60" fmla="*/ 116 w 372"/>
                    <a:gd name="T61" fmla="*/ 717 h 736"/>
                    <a:gd name="T62" fmla="*/ 111 w 372"/>
                    <a:gd name="T63" fmla="*/ 704 h 736"/>
                    <a:gd name="T64" fmla="*/ 109 w 372"/>
                    <a:gd name="T65" fmla="*/ 689 h 736"/>
                    <a:gd name="T66" fmla="*/ 109 w 372"/>
                    <a:gd name="T67" fmla="*/ 426 h 736"/>
                    <a:gd name="T68" fmla="*/ 46 w 372"/>
                    <a:gd name="T69" fmla="*/ 426 h 736"/>
                    <a:gd name="T70" fmla="*/ 32 w 372"/>
                    <a:gd name="T71" fmla="*/ 424 h 736"/>
                    <a:gd name="T72" fmla="*/ 19 w 372"/>
                    <a:gd name="T73" fmla="*/ 418 h 736"/>
                    <a:gd name="T74" fmla="*/ 9 w 372"/>
                    <a:gd name="T75" fmla="*/ 408 h 736"/>
                    <a:gd name="T76" fmla="*/ 2 w 372"/>
                    <a:gd name="T77" fmla="*/ 395 h 736"/>
                    <a:gd name="T78" fmla="*/ 0 w 372"/>
                    <a:gd name="T79" fmla="*/ 381 h 736"/>
                    <a:gd name="T80" fmla="*/ 0 w 372"/>
                    <a:gd name="T81" fmla="*/ 372 h 736"/>
                    <a:gd name="T82" fmla="*/ 2 w 372"/>
                    <a:gd name="T83" fmla="*/ 358 h 736"/>
                    <a:gd name="T84" fmla="*/ 9 w 372"/>
                    <a:gd name="T85" fmla="*/ 344 h 736"/>
                    <a:gd name="T86" fmla="*/ 19 w 372"/>
                    <a:gd name="T87" fmla="*/ 333 h 736"/>
                    <a:gd name="T88" fmla="*/ 32 w 372"/>
                    <a:gd name="T89" fmla="*/ 327 h 736"/>
                    <a:gd name="T90" fmla="*/ 46 w 372"/>
                    <a:gd name="T91" fmla="*/ 324 h 736"/>
                    <a:gd name="T92" fmla="*/ 109 w 372"/>
                    <a:gd name="T93" fmla="*/ 324 h 736"/>
                    <a:gd name="T94" fmla="*/ 109 w 372"/>
                    <a:gd name="T95" fmla="*/ 156 h 736"/>
                    <a:gd name="T96" fmla="*/ 46 w 372"/>
                    <a:gd name="T97" fmla="*/ 156 h 736"/>
                    <a:gd name="T98" fmla="*/ 32 w 372"/>
                    <a:gd name="T99" fmla="*/ 154 h 736"/>
                    <a:gd name="T100" fmla="*/ 19 w 372"/>
                    <a:gd name="T101" fmla="*/ 147 h 736"/>
                    <a:gd name="T102" fmla="*/ 9 w 372"/>
                    <a:gd name="T103" fmla="*/ 138 h 736"/>
                    <a:gd name="T104" fmla="*/ 2 w 372"/>
                    <a:gd name="T105" fmla="*/ 125 h 736"/>
                    <a:gd name="T106" fmla="*/ 0 w 372"/>
                    <a:gd name="T107" fmla="*/ 110 h 736"/>
                    <a:gd name="T108" fmla="*/ 0 w 372"/>
                    <a:gd name="T109" fmla="*/ 46 h 736"/>
                    <a:gd name="T110" fmla="*/ 2 w 372"/>
                    <a:gd name="T111" fmla="*/ 31 h 736"/>
                    <a:gd name="T112" fmla="*/ 9 w 372"/>
                    <a:gd name="T113" fmla="*/ 19 h 736"/>
                    <a:gd name="T114" fmla="*/ 19 w 372"/>
                    <a:gd name="T115" fmla="*/ 9 h 736"/>
                    <a:gd name="T116" fmla="*/ 32 w 372"/>
                    <a:gd name="T117" fmla="*/ 3 h 736"/>
                    <a:gd name="T118" fmla="*/ 46 w 372"/>
                    <a:gd name="T119" fmla="*/ 0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2" h="736">
                      <a:moveTo>
                        <a:pt x="46" y="0"/>
                      </a:moveTo>
                      <a:lnTo>
                        <a:pt x="271" y="0"/>
                      </a:lnTo>
                      <a:lnTo>
                        <a:pt x="286" y="3"/>
                      </a:lnTo>
                      <a:lnTo>
                        <a:pt x="299" y="9"/>
                      </a:lnTo>
                      <a:lnTo>
                        <a:pt x="308" y="19"/>
                      </a:lnTo>
                      <a:lnTo>
                        <a:pt x="316" y="31"/>
                      </a:lnTo>
                      <a:lnTo>
                        <a:pt x="318" y="46"/>
                      </a:lnTo>
                      <a:lnTo>
                        <a:pt x="318" y="110"/>
                      </a:lnTo>
                      <a:lnTo>
                        <a:pt x="316" y="125"/>
                      </a:lnTo>
                      <a:lnTo>
                        <a:pt x="308" y="138"/>
                      </a:lnTo>
                      <a:lnTo>
                        <a:pt x="299" y="147"/>
                      </a:lnTo>
                      <a:lnTo>
                        <a:pt x="286" y="154"/>
                      </a:lnTo>
                      <a:lnTo>
                        <a:pt x="271" y="156"/>
                      </a:lnTo>
                      <a:lnTo>
                        <a:pt x="263" y="156"/>
                      </a:lnTo>
                      <a:lnTo>
                        <a:pt x="263" y="520"/>
                      </a:lnTo>
                      <a:lnTo>
                        <a:pt x="322" y="520"/>
                      </a:lnTo>
                      <a:lnTo>
                        <a:pt x="338" y="523"/>
                      </a:lnTo>
                      <a:lnTo>
                        <a:pt x="351" y="530"/>
                      </a:lnTo>
                      <a:lnTo>
                        <a:pt x="362" y="542"/>
                      </a:lnTo>
                      <a:lnTo>
                        <a:pt x="369" y="555"/>
                      </a:lnTo>
                      <a:lnTo>
                        <a:pt x="372" y="570"/>
                      </a:lnTo>
                      <a:lnTo>
                        <a:pt x="372" y="689"/>
                      </a:lnTo>
                      <a:lnTo>
                        <a:pt x="369" y="704"/>
                      </a:lnTo>
                      <a:lnTo>
                        <a:pt x="362" y="717"/>
                      </a:lnTo>
                      <a:lnTo>
                        <a:pt x="351" y="727"/>
                      </a:lnTo>
                      <a:lnTo>
                        <a:pt x="338" y="734"/>
                      </a:lnTo>
                      <a:lnTo>
                        <a:pt x="322" y="736"/>
                      </a:lnTo>
                      <a:lnTo>
                        <a:pt x="152" y="736"/>
                      </a:lnTo>
                      <a:lnTo>
                        <a:pt x="138" y="734"/>
                      </a:lnTo>
                      <a:lnTo>
                        <a:pt x="125" y="727"/>
                      </a:lnTo>
                      <a:lnTo>
                        <a:pt x="116" y="717"/>
                      </a:lnTo>
                      <a:lnTo>
                        <a:pt x="111" y="704"/>
                      </a:lnTo>
                      <a:lnTo>
                        <a:pt x="109" y="689"/>
                      </a:lnTo>
                      <a:lnTo>
                        <a:pt x="109" y="426"/>
                      </a:lnTo>
                      <a:lnTo>
                        <a:pt x="46" y="426"/>
                      </a:lnTo>
                      <a:lnTo>
                        <a:pt x="32" y="424"/>
                      </a:lnTo>
                      <a:lnTo>
                        <a:pt x="19" y="418"/>
                      </a:lnTo>
                      <a:lnTo>
                        <a:pt x="9" y="408"/>
                      </a:lnTo>
                      <a:lnTo>
                        <a:pt x="2" y="395"/>
                      </a:lnTo>
                      <a:lnTo>
                        <a:pt x="0" y="381"/>
                      </a:lnTo>
                      <a:lnTo>
                        <a:pt x="0" y="372"/>
                      </a:lnTo>
                      <a:lnTo>
                        <a:pt x="2" y="358"/>
                      </a:lnTo>
                      <a:lnTo>
                        <a:pt x="9" y="344"/>
                      </a:lnTo>
                      <a:lnTo>
                        <a:pt x="19" y="333"/>
                      </a:lnTo>
                      <a:lnTo>
                        <a:pt x="32" y="327"/>
                      </a:lnTo>
                      <a:lnTo>
                        <a:pt x="46" y="324"/>
                      </a:lnTo>
                      <a:lnTo>
                        <a:pt x="109" y="324"/>
                      </a:lnTo>
                      <a:lnTo>
                        <a:pt x="109" y="156"/>
                      </a:lnTo>
                      <a:lnTo>
                        <a:pt x="46" y="156"/>
                      </a:lnTo>
                      <a:lnTo>
                        <a:pt x="32" y="154"/>
                      </a:lnTo>
                      <a:lnTo>
                        <a:pt x="19" y="147"/>
                      </a:lnTo>
                      <a:lnTo>
                        <a:pt x="9" y="138"/>
                      </a:lnTo>
                      <a:lnTo>
                        <a:pt x="2" y="125"/>
                      </a:lnTo>
                      <a:lnTo>
                        <a:pt x="0" y="110"/>
                      </a:lnTo>
                      <a:lnTo>
                        <a:pt x="0" y="46"/>
                      </a:lnTo>
                      <a:lnTo>
                        <a:pt x="2" y="31"/>
                      </a:lnTo>
                      <a:lnTo>
                        <a:pt x="9" y="19"/>
                      </a:lnTo>
                      <a:lnTo>
                        <a:pt x="19" y="9"/>
                      </a:lnTo>
                      <a:lnTo>
                        <a:pt x="32" y="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39"/>
                <p:cNvSpPr>
                  <a:spLocks/>
                </p:cNvSpPr>
                <p:nvPr/>
              </p:nvSpPr>
              <p:spPr bwMode="auto">
                <a:xfrm>
                  <a:off x="5970" y="3068"/>
                  <a:ext cx="14" cy="13"/>
                </a:xfrm>
                <a:custGeom>
                  <a:avLst/>
                  <a:gdLst>
                    <a:gd name="T0" fmla="*/ 46 w 209"/>
                    <a:gd name="T1" fmla="*/ 0 h 209"/>
                    <a:gd name="T2" fmla="*/ 162 w 209"/>
                    <a:gd name="T3" fmla="*/ 0 h 209"/>
                    <a:gd name="T4" fmla="*/ 176 w 209"/>
                    <a:gd name="T5" fmla="*/ 2 h 209"/>
                    <a:gd name="T6" fmla="*/ 189 w 209"/>
                    <a:gd name="T7" fmla="*/ 9 h 209"/>
                    <a:gd name="T8" fmla="*/ 199 w 209"/>
                    <a:gd name="T9" fmla="*/ 19 h 209"/>
                    <a:gd name="T10" fmla="*/ 206 w 209"/>
                    <a:gd name="T11" fmla="*/ 32 h 209"/>
                    <a:gd name="T12" fmla="*/ 209 w 209"/>
                    <a:gd name="T13" fmla="*/ 46 h 209"/>
                    <a:gd name="T14" fmla="*/ 209 w 209"/>
                    <a:gd name="T15" fmla="*/ 162 h 209"/>
                    <a:gd name="T16" fmla="*/ 206 w 209"/>
                    <a:gd name="T17" fmla="*/ 177 h 209"/>
                    <a:gd name="T18" fmla="*/ 199 w 209"/>
                    <a:gd name="T19" fmla="*/ 189 h 209"/>
                    <a:gd name="T20" fmla="*/ 189 w 209"/>
                    <a:gd name="T21" fmla="*/ 200 h 209"/>
                    <a:gd name="T22" fmla="*/ 176 w 209"/>
                    <a:gd name="T23" fmla="*/ 206 h 209"/>
                    <a:gd name="T24" fmla="*/ 162 w 209"/>
                    <a:gd name="T25" fmla="*/ 209 h 209"/>
                    <a:gd name="T26" fmla="*/ 46 w 209"/>
                    <a:gd name="T27" fmla="*/ 209 h 209"/>
                    <a:gd name="T28" fmla="*/ 31 w 209"/>
                    <a:gd name="T29" fmla="*/ 206 h 209"/>
                    <a:gd name="T30" fmla="*/ 18 w 209"/>
                    <a:gd name="T31" fmla="*/ 200 h 209"/>
                    <a:gd name="T32" fmla="*/ 8 w 209"/>
                    <a:gd name="T33" fmla="*/ 189 h 209"/>
                    <a:gd name="T34" fmla="*/ 2 w 209"/>
                    <a:gd name="T35" fmla="*/ 177 h 209"/>
                    <a:gd name="T36" fmla="*/ 0 w 209"/>
                    <a:gd name="T37" fmla="*/ 162 h 209"/>
                    <a:gd name="T38" fmla="*/ 0 w 209"/>
                    <a:gd name="T39" fmla="*/ 46 h 209"/>
                    <a:gd name="T40" fmla="*/ 2 w 209"/>
                    <a:gd name="T41" fmla="*/ 32 h 209"/>
                    <a:gd name="T42" fmla="*/ 8 w 209"/>
                    <a:gd name="T43" fmla="*/ 19 h 209"/>
                    <a:gd name="T44" fmla="*/ 18 w 209"/>
                    <a:gd name="T45" fmla="*/ 9 h 209"/>
                    <a:gd name="T46" fmla="*/ 31 w 209"/>
                    <a:gd name="T47" fmla="*/ 2 h 209"/>
                    <a:gd name="T48" fmla="*/ 46 w 209"/>
                    <a:gd name="T49" fmla="*/ 0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9" h="209">
                      <a:moveTo>
                        <a:pt x="46" y="0"/>
                      </a:moveTo>
                      <a:lnTo>
                        <a:pt x="162" y="0"/>
                      </a:lnTo>
                      <a:lnTo>
                        <a:pt x="176" y="2"/>
                      </a:lnTo>
                      <a:lnTo>
                        <a:pt x="189" y="9"/>
                      </a:lnTo>
                      <a:lnTo>
                        <a:pt x="199" y="19"/>
                      </a:lnTo>
                      <a:lnTo>
                        <a:pt x="206" y="32"/>
                      </a:lnTo>
                      <a:lnTo>
                        <a:pt x="209" y="46"/>
                      </a:lnTo>
                      <a:lnTo>
                        <a:pt x="209" y="162"/>
                      </a:lnTo>
                      <a:lnTo>
                        <a:pt x="206" y="177"/>
                      </a:lnTo>
                      <a:lnTo>
                        <a:pt x="199" y="189"/>
                      </a:lnTo>
                      <a:lnTo>
                        <a:pt x="189" y="200"/>
                      </a:lnTo>
                      <a:lnTo>
                        <a:pt x="176" y="206"/>
                      </a:lnTo>
                      <a:lnTo>
                        <a:pt x="162" y="209"/>
                      </a:lnTo>
                      <a:lnTo>
                        <a:pt x="46" y="209"/>
                      </a:lnTo>
                      <a:lnTo>
                        <a:pt x="31" y="206"/>
                      </a:lnTo>
                      <a:lnTo>
                        <a:pt x="18" y="200"/>
                      </a:lnTo>
                      <a:lnTo>
                        <a:pt x="8" y="189"/>
                      </a:lnTo>
                      <a:lnTo>
                        <a:pt x="2" y="177"/>
                      </a:lnTo>
                      <a:lnTo>
                        <a:pt x="0" y="162"/>
                      </a:lnTo>
                      <a:lnTo>
                        <a:pt x="0" y="46"/>
                      </a:lnTo>
                      <a:lnTo>
                        <a:pt x="2" y="32"/>
                      </a:lnTo>
                      <a:lnTo>
                        <a:pt x="8" y="19"/>
                      </a:lnTo>
                      <a:lnTo>
                        <a:pt x="18" y="9"/>
                      </a:lnTo>
                      <a:lnTo>
                        <a:pt x="31" y="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40"/>
                <p:cNvSpPr>
                  <a:spLocks/>
                </p:cNvSpPr>
                <p:nvPr/>
              </p:nvSpPr>
              <p:spPr bwMode="auto">
                <a:xfrm>
                  <a:off x="5993" y="3081"/>
                  <a:ext cx="8" cy="5"/>
                </a:xfrm>
                <a:custGeom>
                  <a:avLst/>
                  <a:gdLst>
                    <a:gd name="T0" fmla="*/ 50 w 129"/>
                    <a:gd name="T1" fmla="*/ 0 h 95"/>
                    <a:gd name="T2" fmla="*/ 129 w 129"/>
                    <a:gd name="T3" fmla="*/ 0 h 95"/>
                    <a:gd name="T4" fmla="*/ 85 w 129"/>
                    <a:gd name="T5" fmla="*/ 30 h 95"/>
                    <a:gd name="T6" fmla="*/ 42 w 129"/>
                    <a:gd name="T7" fmla="*/ 61 h 95"/>
                    <a:gd name="T8" fmla="*/ 0 w 129"/>
                    <a:gd name="T9" fmla="*/ 95 h 95"/>
                    <a:gd name="T10" fmla="*/ 0 w 129"/>
                    <a:gd name="T11" fmla="*/ 48 h 95"/>
                    <a:gd name="T12" fmla="*/ 3 w 129"/>
                    <a:gd name="T13" fmla="*/ 34 h 95"/>
                    <a:gd name="T14" fmla="*/ 10 w 129"/>
                    <a:gd name="T15" fmla="*/ 20 h 95"/>
                    <a:gd name="T16" fmla="*/ 21 w 129"/>
                    <a:gd name="T17" fmla="*/ 10 h 95"/>
                    <a:gd name="T18" fmla="*/ 34 w 129"/>
                    <a:gd name="T19" fmla="*/ 3 h 95"/>
                    <a:gd name="T20" fmla="*/ 50 w 129"/>
                    <a:gd name="T2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" h="95">
                      <a:moveTo>
                        <a:pt x="50" y="0"/>
                      </a:moveTo>
                      <a:lnTo>
                        <a:pt x="129" y="0"/>
                      </a:lnTo>
                      <a:lnTo>
                        <a:pt x="85" y="30"/>
                      </a:lnTo>
                      <a:lnTo>
                        <a:pt x="42" y="61"/>
                      </a:lnTo>
                      <a:lnTo>
                        <a:pt x="0" y="95"/>
                      </a:lnTo>
                      <a:lnTo>
                        <a:pt x="0" y="48"/>
                      </a:lnTo>
                      <a:lnTo>
                        <a:pt x="3" y="34"/>
                      </a:lnTo>
                      <a:lnTo>
                        <a:pt x="10" y="20"/>
                      </a:lnTo>
                      <a:lnTo>
                        <a:pt x="21" y="10"/>
                      </a:lnTo>
                      <a:lnTo>
                        <a:pt x="34" y="3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41"/>
                <p:cNvSpPr>
                  <a:spLocks/>
                </p:cNvSpPr>
                <p:nvPr/>
              </p:nvSpPr>
              <p:spPr bwMode="auto">
                <a:xfrm>
                  <a:off x="5977" y="3087"/>
                  <a:ext cx="15" cy="20"/>
                </a:xfrm>
                <a:custGeom>
                  <a:avLst/>
                  <a:gdLst>
                    <a:gd name="T0" fmla="*/ 49 w 251"/>
                    <a:gd name="T1" fmla="*/ 0 h 318"/>
                    <a:gd name="T2" fmla="*/ 251 w 251"/>
                    <a:gd name="T3" fmla="*/ 0 h 318"/>
                    <a:gd name="T4" fmla="*/ 225 w 251"/>
                    <a:gd name="T5" fmla="*/ 23 h 318"/>
                    <a:gd name="T6" fmla="*/ 199 w 251"/>
                    <a:gd name="T7" fmla="*/ 47 h 318"/>
                    <a:gd name="T8" fmla="*/ 153 w 251"/>
                    <a:gd name="T9" fmla="*/ 97 h 318"/>
                    <a:gd name="T10" fmla="*/ 110 w 251"/>
                    <a:gd name="T11" fmla="*/ 150 h 318"/>
                    <a:gd name="T12" fmla="*/ 70 w 251"/>
                    <a:gd name="T13" fmla="*/ 204 h 318"/>
                    <a:gd name="T14" fmla="*/ 33 w 251"/>
                    <a:gd name="T15" fmla="*/ 260 h 318"/>
                    <a:gd name="T16" fmla="*/ 0 w 251"/>
                    <a:gd name="T17" fmla="*/ 318 h 318"/>
                    <a:gd name="T18" fmla="*/ 0 w 251"/>
                    <a:gd name="T19" fmla="*/ 47 h 318"/>
                    <a:gd name="T20" fmla="*/ 3 w 251"/>
                    <a:gd name="T21" fmla="*/ 32 h 318"/>
                    <a:gd name="T22" fmla="*/ 10 w 251"/>
                    <a:gd name="T23" fmla="*/ 19 h 318"/>
                    <a:gd name="T24" fmla="*/ 21 w 251"/>
                    <a:gd name="T25" fmla="*/ 9 h 318"/>
                    <a:gd name="T26" fmla="*/ 34 w 251"/>
                    <a:gd name="T27" fmla="*/ 3 h 318"/>
                    <a:gd name="T28" fmla="*/ 49 w 251"/>
                    <a:gd name="T29" fmla="*/ 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1" h="318">
                      <a:moveTo>
                        <a:pt x="49" y="0"/>
                      </a:moveTo>
                      <a:lnTo>
                        <a:pt x="251" y="0"/>
                      </a:lnTo>
                      <a:lnTo>
                        <a:pt x="225" y="23"/>
                      </a:lnTo>
                      <a:lnTo>
                        <a:pt x="199" y="47"/>
                      </a:lnTo>
                      <a:lnTo>
                        <a:pt x="153" y="97"/>
                      </a:lnTo>
                      <a:lnTo>
                        <a:pt x="110" y="150"/>
                      </a:lnTo>
                      <a:lnTo>
                        <a:pt x="70" y="204"/>
                      </a:lnTo>
                      <a:lnTo>
                        <a:pt x="33" y="260"/>
                      </a:lnTo>
                      <a:lnTo>
                        <a:pt x="0" y="318"/>
                      </a:lnTo>
                      <a:lnTo>
                        <a:pt x="0" y="47"/>
                      </a:lnTo>
                      <a:lnTo>
                        <a:pt x="3" y="32"/>
                      </a:lnTo>
                      <a:lnTo>
                        <a:pt x="10" y="19"/>
                      </a:lnTo>
                      <a:lnTo>
                        <a:pt x="21" y="9"/>
                      </a:lnTo>
                      <a:lnTo>
                        <a:pt x="34" y="3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42"/>
                <p:cNvSpPr>
                  <a:spLocks noEditPoints="1"/>
                </p:cNvSpPr>
                <p:nvPr/>
              </p:nvSpPr>
              <p:spPr bwMode="auto">
                <a:xfrm>
                  <a:off x="5978" y="3079"/>
                  <a:ext cx="143" cy="143"/>
                </a:xfrm>
                <a:custGeom>
                  <a:avLst/>
                  <a:gdLst>
                    <a:gd name="T0" fmla="*/ 846 w 2290"/>
                    <a:gd name="T1" fmla="*/ 270 h 2289"/>
                    <a:gd name="T2" fmla="*/ 671 w 2290"/>
                    <a:gd name="T3" fmla="*/ 323 h 2289"/>
                    <a:gd name="T4" fmla="*/ 513 w 2290"/>
                    <a:gd name="T5" fmla="*/ 423 h 2289"/>
                    <a:gd name="T6" fmla="*/ 385 w 2290"/>
                    <a:gd name="T7" fmla="*/ 564 h 2289"/>
                    <a:gd name="T8" fmla="*/ 301 w 2290"/>
                    <a:gd name="T9" fmla="*/ 728 h 2289"/>
                    <a:gd name="T10" fmla="*/ 263 w 2290"/>
                    <a:gd name="T11" fmla="*/ 905 h 2289"/>
                    <a:gd name="T12" fmla="*/ 270 w 2290"/>
                    <a:gd name="T13" fmla="*/ 1085 h 2289"/>
                    <a:gd name="T14" fmla="*/ 324 w 2290"/>
                    <a:gd name="T15" fmla="*/ 1259 h 2289"/>
                    <a:gd name="T16" fmla="*/ 423 w 2290"/>
                    <a:gd name="T17" fmla="*/ 1417 h 2289"/>
                    <a:gd name="T18" fmla="*/ 564 w 2290"/>
                    <a:gd name="T19" fmla="*/ 1546 h 2289"/>
                    <a:gd name="T20" fmla="*/ 728 w 2290"/>
                    <a:gd name="T21" fmla="*/ 1630 h 2289"/>
                    <a:gd name="T22" fmla="*/ 904 w 2290"/>
                    <a:gd name="T23" fmla="*/ 1668 h 2289"/>
                    <a:gd name="T24" fmla="*/ 1085 w 2290"/>
                    <a:gd name="T25" fmla="*/ 1660 h 2289"/>
                    <a:gd name="T26" fmla="*/ 1259 w 2290"/>
                    <a:gd name="T27" fmla="*/ 1607 h 2289"/>
                    <a:gd name="T28" fmla="*/ 1417 w 2290"/>
                    <a:gd name="T29" fmla="*/ 1508 h 2289"/>
                    <a:gd name="T30" fmla="*/ 1545 w 2290"/>
                    <a:gd name="T31" fmla="*/ 1367 h 2289"/>
                    <a:gd name="T32" fmla="*/ 1629 w 2290"/>
                    <a:gd name="T33" fmla="*/ 1203 h 2289"/>
                    <a:gd name="T34" fmla="*/ 1668 w 2290"/>
                    <a:gd name="T35" fmla="*/ 1025 h 2289"/>
                    <a:gd name="T36" fmla="*/ 1660 w 2290"/>
                    <a:gd name="T37" fmla="*/ 845 h 2289"/>
                    <a:gd name="T38" fmla="*/ 1607 w 2290"/>
                    <a:gd name="T39" fmla="*/ 671 h 2289"/>
                    <a:gd name="T40" fmla="*/ 1507 w 2290"/>
                    <a:gd name="T41" fmla="*/ 513 h 2289"/>
                    <a:gd name="T42" fmla="*/ 1366 w 2290"/>
                    <a:gd name="T43" fmla="*/ 385 h 2289"/>
                    <a:gd name="T44" fmla="*/ 1202 w 2290"/>
                    <a:gd name="T45" fmla="*/ 301 h 2289"/>
                    <a:gd name="T46" fmla="*/ 1025 w 2290"/>
                    <a:gd name="T47" fmla="*/ 262 h 2289"/>
                    <a:gd name="T48" fmla="*/ 1000 w 2290"/>
                    <a:gd name="T49" fmla="*/ 0 h 2289"/>
                    <a:gd name="T50" fmla="*/ 1211 w 2290"/>
                    <a:gd name="T51" fmla="*/ 30 h 2289"/>
                    <a:gd name="T52" fmla="*/ 1411 w 2290"/>
                    <a:gd name="T53" fmla="*/ 107 h 2289"/>
                    <a:gd name="T54" fmla="*/ 1593 w 2290"/>
                    <a:gd name="T55" fmla="*/ 230 h 2289"/>
                    <a:gd name="T56" fmla="*/ 1741 w 2290"/>
                    <a:gd name="T57" fmla="*/ 390 h 2289"/>
                    <a:gd name="T58" fmla="*/ 1846 w 2290"/>
                    <a:gd name="T59" fmla="*/ 569 h 2289"/>
                    <a:gd name="T60" fmla="*/ 1909 w 2290"/>
                    <a:gd name="T61" fmla="*/ 762 h 2289"/>
                    <a:gd name="T62" fmla="*/ 1930 w 2290"/>
                    <a:gd name="T63" fmla="*/ 963 h 2289"/>
                    <a:gd name="T64" fmla="*/ 1910 w 2290"/>
                    <a:gd name="T65" fmla="*/ 1163 h 2289"/>
                    <a:gd name="T66" fmla="*/ 1848 w 2290"/>
                    <a:gd name="T67" fmla="*/ 1356 h 2289"/>
                    <a:gd name="T68" fmla="*/ 2226 w 2290"/>
                    <a:gd name="T69" fmla="*/ 1920 h 2289"/>
                    <a:gd name="T70" fmla="*/ 2280 w 2290"/>
                    <a:gd name="T71" fmla="*/ 2007 h 2289"/>
                    <a:gd name="T72" fmla="*/ 2288 w 2290"/>
                    <a:gd name="T73" fmla="*/ 2106 h 2289"/>
                    <a:gd name="T74" fmla="*/ 2250 w 2290"/>
                    <a:gd name="T75" fmla="*/ 2199 h 2289"/>
                    <a:gd name="T76" fmla="*/ 2170 w 2290"/>
                    <a:gd name="T77" fmla="*/ 2266 h 2289"/>
                    <a:gd name="T78" fmla="*/ 2073 w 2290"/>
                    <a:gd name="T79" fmla="*/ 2289 h 2289"/>
                    <a:gd name="T80" fmla="*/ 1977 w 2290"/>
                    <a:gd name="T81" fmla="*/ 2266 h 2289"/>
                    <a:gd name="T82" fmla="*/ 1479 w 2290"/>
                    <a:gd name="T83" fmla="*/ 1783 h 2289"/>
                    <a:gd name="T84" fmla="*/ 1282 w 2290"/>
                    <a:gd name="T85" fmla="*/ 1878 h 2289"/>
                    <a:gd name="T86" fmla="*/ 1074 w 2290"/>
                    <a:gd name="T87" fmla="*/ 1925 h 2289"/>
                    <a:gd name="T88" fmla="*/ 861 w 2290"/>
                    <a:gd name="T89" fmla="*/ 1925 h 2289"/>
                    <a:gd name="T90" fmla="*/ 653 w 2290"/>
                    <a:gd name="T91" fmla="*/ 1879 h 2289"/>
                    <a:gd name="T92" fmla="*/ 457 w 2290"/>
                    <a:gd name="T93" fmla="*/ 1786 h 2289"/>
                    <a:gd name="T94" fmla="*/ 283 w 2290"/>
                    <a:gd name="T95" fmla="*/ 1648 h 2289"/>
                    <a:gd name="T96" fmla="*/ 144 w 2290"/>
                    <a:gd name="T97" fmla="*/ 1473 h 2289"/>
                    <a:gd name="T98" fmla="*/ 51 w 2290"/>
                    <a:gd name="T99" fmla="*/ 1278 h 2289"/>
                    <a:gd name="T100" fmla="*/ 5 w 2290"/>
                    <a:gd name="T101" fmla="*/ 1071 h 2289"/>
                    <a:gd name="T102" fmla="*/ 5 w 2290"/>
                    <a:gd name="T103" fmla="*/ 860 h 2289"/>
                    <a:gd name="T104" fmla="*/ 51 w 2290"/>
                    <a:gd name="T105" fmla="*/ 651 h 2289"/>
                    <a:gd name="T106" fmla="*/ 144 w 2290"/>
                    <a:gd name="T107" fmla="*/ 457 h 2289"/>
                    <a:gd name="T108" fmla="*/ 282 w 2290"/>
                    <a:gd name="T109" fmla="*/ 282 h 2289"/>
                    <a:gd name="T110" fmla="*/ 456 w 2290"/>
                    <a:gd name="T111" fmla="*/ 143 h 2289"/>
                    <a:gd name="T112" fmla="*/ 652 w 2290"/>
                    <a:gd name="T113" fmla="*/ 51 h 2289"/>
                    <a:gd name="T114" fmla="*/ 859 w 2290"/>
                    <a:gd name="T115" fmla="*/ 5 h 2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290" h="2289">
                      <a:moveTo>
                        <a:pt x="966" y="260"/>
                      </a:moveTo>
                      <a:lnTo>
                        <a:pt x="904" y="262"/>
                      </a:lnTo>
                      <a:lnTo>
                        <a:pt x="846" y="270"/>
                      </a:lnTo>
                      <a:lnTo>
                        <a:pt x="786" y="283"/>
                      </a:lnTo>
                      <a:lnTo>
                        <a:pt x="728" y="301"/>
                      </a:lnTo>
                      <a:lnTo>
                        <a:pt x="671" y="323"/>
                      </a:lnTo>
                      <a:lnTo>
                        <a:pt x="616" y="351"/>
                      </a:lnTo>
                      <a:lnTo>
                        <a:pt x="564" y="385"/>
                      </a:lnTo>
                      <a:lnTo>
                        <a:pt x="513" y="423"/>
                      </a:lnTo>
                      <a:lnTo>
                        <a:pt x="466" y="466"/>
                      </a:lnTo>
                      <a:lnTo>
                        <a:pt x="423" y="513"/>
                      </a:lnTo>
                      <a:lnTo>
                        <a:pt x="385" y="564"/>
                      </a:lnTo>
                      <a:lnTo>
                        <a:pt x="351" y="616"/>
                      </a:lnTo>
                      <a:lnTo>
                        <a:pt x="324" y="671"/>
                      </a:lnTo>
                      <a:lnTo>
                        <a:pt x="301" y="728"/>
                      </a:lnTo>
                      <a:lnTo>
                        <a:pt x="283" y="786"/>
                      </a:lnTo>
                      <a:lnTo>
                        <a:pt x="270" y="845"/>
                      </a:lnTo>
                      <a:lnTo>
                        <a:pt x="263" y="905"/>
                      </a:lnTo>
                      <a:lnTo>
                        <a:pt x="260" y="965"/>
                      </a:lnTo>
                      <a:lnTo>
                        <a:pt x="263" y="1025"/>
                      </a:lnTo>
                      <a:lnTo>
                        <a:pt x="270" y="1085"/>
                      </a:lnTo>
                      <a:lnTo>
                        <a:pt x="283" y="1145"/>
                      </a:lnTo>
                      <a:lnTo>
                        <a:pt x="301" y="1203"/>
                      </a:lnTo>
                      <a:lnTo>
                        <a:pt x="324" y="1259"/>
                      </a:lnTo>
                      <a:lnTo>
                        <a:pt x="351" y="1314"/>
                      </a:lnTo>
                      <a:lnTo>
                        <a:pt x="385" y="1367"/>
                      </a:lnTo>
                      <a:lnTo>
                        <a:pt x="423" y="1417"/>
                      </a:lnTo>
                      <a:lnTo>
                        <a:pt x="466" y="1464"/>
                      </a:lnTo>
                      <a:lnTo>
                        <a:pt x="513" y="1508"/>
                      </a:lnTo>
                      <a:lnTo>
                        <a:pt x="564" y="1546"/>
                      </a:lnTo>
                      <a:lnTo>
                        <a:pt x="616" y="1579"/>
                      </a:lnTo>
                      <a:lnTo>
                        <a:pt x="671" y="1607"/>
                      </a:lnTo>
                      <a:lnTo>
                        <a:pt x="728" y="1630"/>
                      </a:lnTo>
                      <a:lnTo>
                        <a:pt x="786" y="1648"/>
                      </a:lnTo>
                      <a:lnTo>
                        <a:pt x="846" y="1660"/>
                      </a:lnTo>
                      <a:lnTo>
                        <a:pt x="904" y="1668"/>
                      </a:lnTo>
                      <a:lnTo>
                        <a:pt x="966" y="1671"/>
                      </a:lnTo>
                      <a:lnTo>
                        <a:pt x="1025" y="1668"/>
                      </a:lnTo>
                      <a:lnTo>
                        <a:pt x="1085" y="1660"/>
                      </a:lnTo>
                      <a:lnTo>
                        <a:pt x="1144" y="1648"/>
                      </a:lnTo>
                      <a:lnTo>
                        <a:pt x="1202" y="1630"/>
                      </a:lnTo>
                      <a:lnTo>
                        <a:pt x="1259" y="1607"/>
                      </a:lnTo>
                      <a:lnTo>
                        <a:pt x="1314" y="1579"/>
                      </a:lnTo>
                      <a:lnTo>
                        <a:pt x="1366" y="1546"/>
                      </a:lnTo>
                      <a:lnTo>
                        <a:pt x="1417" y="1508"/>
                      </a:lnTo>
                      <a:lnTo>
                        <a:pt x="1464" y="1464"/>
                      </a:lnTo>
                      <a:lnTo>
                        <a:pt x="1507" y="1417"/>
                      </a:lnTo>
                      <a:lnTo>
                        <a:pt x="1545" y="1367"/>
                      </a:lnTo>
                      <a:lnTo>
                        <a:pt x="1579" y="1314"/>
                      </a:lnTo>
                      <a:lnTo>
                        <a:pt x="1607" y="1259"/>
                      </a:lnTo>
                      <a:lnTo>
                        <a:pt x="1629" y="1203"/>
                      </a:lnTo>
                      <a:lnTo>
                        <a:pt x="1647" y="1145"/>
                      </a:lnTo>
                      <a:lnTo>
                        <a:pt x="1660" y="1085"/>
                      </a:lnTo>
                      <a:lnTo>
                        <a:pt x="1668" y="1025"/>
                      </a:lnTo>
                      <a:lnTo>
                        <a:pt x="1670" y="965"/>
                      </a:lnTo>
                      <a:lnTo>
                        <a:pt x="1668" y="905"/>
                      </a:lnTo>
                      <a:lnTo>
                        <a:pt x="1660" y="845"/>
                      </a:lnTo>
                      <a:lnTo>
                        <a:pt x="1647" y="786"/>
                      </a:lnTo>
                      <a:lnTo>
                        <a:pt x="1629" y="728"/>
                      </a:lnTo>
                      <a:lnTo>
                        <a:pt x="1607" y="671"/>
                      </a:lnTo>
                      <a:lnTo>
                        <a:pt x="1579" y="616"/>
                      </a:lnTo>
                      <a:lnTo>
                        <a:pt x="1545" y="564"/>
                      </a:lnTo>
                      <a:lnTo>
                        <a:pt x="1507" y="513"/>
                      </a:lnTo>
                      <a:lnTo>
                        <a:pt x="1464" y="466"/>
                      </a:lnTo>
                      <a:lnTo>
                        <a:pt x="1417" y="423"/>
                      </a:lnTo>
                      <a:lnTo>
                        <a:pt x="1366" y="385"/>
                      </a:lnTo>
                      <a:lnTo>
                        <a:pt x="1314" y="351"/>
                      </a:lnTo>
                      <a:lnTo>
                        <a:pt x="1259" y="323"/>
                      </a:lnTo>
                      <a:lnTo>
                        <a:pt x="1202" y="301"/>
                      </a:lnTo>
                      <a:lnTo>
                        <a:pt x="1144" y="283"/>
                      </a:lnTo>
                      <a:lnTo>
                        <a:pt x="1085" y="270"/>
                      </a:lnTo>
                      <a:lnTo>
                        <a:pt x="1025" y="262"/>
                      </a:lnTo>
                      <a:lnTo>
                        <a:pt x="966" y="260"/>
                      </a:lnTo>
                      <a:close/>
                      <a:moveTo>
                        <a:pt x="930" y="0"/>
                      </a:moveTo>
                      <a:lnTo>
                        <a:pt x="1000" y="0"/>
                      </a:lnTo>
                      <a:lnTo>
                        <a:pt x="1071" y="5"/>
                      </a:lnTo>
                      <a:lnTo>
                        <a:pt x="1141" y="16"/>
                      </a:lnTo>
                      <a:lnTo>
                        <a:pt x="1211" y="30"/>
                      </a:lnTo>
                      <a:lnTo>
                        <a:pt x="1278" y="51"/>
                      </a:lnTo>
                      <a:lnTo>
                        <a:pt x="1345" y="77"/>
                      </a:lnTo>
                      <a:lnTo>
                        <a:pt x="1411" y="107"/>
                      </a:lnTo>
                      <a:lnTo>
                        <a:pt x="1474" y="144"/>
                      </a:lnTo>
                      <a:lnTo>
                        <a:pt x="1535" y="185"/>
                      </a:lnTo>
                      <a:lnTo>
                        <a:pt x="1593" y="230"/>
                      </a:lnTo>
                      <a:lnTo>
                        <a:pt x="1648" y="282"/>
                      </a:lnTo>
                      <a:lnTo>
                        <a:pt x="1697" y="335"/>
                      </a:lnTo>
                      <a:lnTo>
                        <a:pt x="1741" y="390"/>
                      </a:lnTo>
                      <a:lnTo>
                        <a:pt x="1781" y="447"/>
                      </a:lnTo>
                      <a:lnTo>
                        <a:pt x="1816" y="507"/>
                      </a:lnTo>
                      <a:lnTo>
                        <a:pt x="1846" y="569"/>
                      </a:lnTo>
                      <a:lnTo>
                        <a:pt x="1871" y="632"/>
                      </a:lnTo>
                      <a:lnTo>
                        <a:pt x="1892" y="696"/>
                      </a:lnTo>
                      <a:lnTo>
                        <a:pt x="1909" y="762"/>
                      </a:lnTo>
                      <a:lnTo>
                        <a:pt x="1921" y="828"/>
                      </a:lnTo>
                      <a:lnTo>
                        <a:pt x="1928" y="895"/>
                      </a:lnTo>
                      <a:lnTo>
                        <a:pt x="1930" y="963"/>
                      </a:lnTo>
                      <a:lnTo>
                        <a:pt x="1928" y="1030"/>
                      </a:lnTo>
                      <a:lnTo>
                        <a:pt x="1922" y="1096"/>
                      </a:lnTo>
                      <a:lnTo>
                        <a:pt x="1910" y="1163"/>
                      </a:lnTo>
                      <a:lnTo>
                        <a:pt x="1895" y="1229"/>
                      </a:lnTo>
                      <a:lnTo>
                        <a:pt x="1873" y="1293"/>
                      </a:lnTo>
                      <a:lnTo>
                        <a:pt x="1848" y="1356"/>
                      </a:lnTo>
                      <a:lnTo>
                        <a:pt x="1819" y="1418"/>
                      </a:lnTo>
                      <a:lnTo>
                        <a:pt x="1784" y="1478"/>
                      </a:lnTo>
                      <a:lnTo>
                        <a:pt x="2226" y="1920"/>
                      </a:lnTo>
                      <a:lnTo>
                        <a:pt x="2249" y="1946"/>
                      </a:lnTo>
                      <a:lnTo>
                        <a:pt x="2267" y="1976"/>
                      </a:lnTo>
                      <a:lnTo>
                        <a:pt x="2280" y="2007"/>
                      </a:lnTo>
                      <a:lnTo>
                        <a:pt x="2287" y="2040"/>
                      </a:lnTo>
                      <a:lnTo>
                        <a:pt x="2290" y="2073"/>
                      </a:lnTo>
                      <a:lnTo>
                        <a:pt x="2288" y="2106"/>
                      </a:lnTo>
                      <a:lnTo>
                        <a:pt x="2281" y="2138"/>
                      </a:lnTo>
                      <a:lnTo>
                        <a:pt x="2268" y="2169"/>
                      </a:lnTo>
                      <a:lnTo>
                        <a:pt x="2250" y="2199"/>
                      </a:lnTo>
                      <a:lnTo>
                        <a:pt x="2227" y="2226"/>
                      </a:lnTo>
                      <a:lnTo>
                        <a:pt x="2200" y="2248"/>
                      </a:lnTo>
                      <a:lnTo>
                        <a:pt x="2170" y="2266"/>
                      </a:lnTo>
                      <a:lnTo>
                        <a:pt x="2140" y="2279"/>
                      </a:lnTo>
                      <a:lnTo>
                        <a:pt x="2107" y="2287"/>
                      </a:lnTo>
                      <a:lnTo>
                        <a:pt x="2073" y="2289"/>
                      </a:lnTo>
                      <a:lnTo>
                        <a:pt x="2041" y="2286"/>
                      </a:lnTo>
                      <a:lnTo>
                        <a:pt x="2008" y="2279"/>
                      </a:lnTo>
                      <a:lnTo>
                        <a:pt x="1977" y="2266"/>
                      </a:lnTo>
                      <a:lnTo>
                        <a:pt x="1947" y="2248"/>
                      </a:lnTo>
                      <a:lnTo>
                        <a:pt x="1921" y="2225"/>
                      </a:lnTo>
                      <a:lnTo>
                        <a:pt x="1479" y="1783"/>
                      </a:lnTo>
                      <a:lnTo>
                        <a:pt x="1415" y="1820"/>
                      </a:lnTo>
                      <a:lnTo>
                        <a:pt x="1350" y="1852"/>
                      </a:lnTo>
                      <a:lnTo>
                        <a:pt x="1282" y="1878"/>
                      </a:lnTo>
                      <a:lnTo>
                        <a:pt x="1214" y="1899"/>
                      </a:lnTo>
                      <a:lnTo>
                        <a:pt x="1144" y="1915"/>
                      </a:lnTo>
                      <a:lnTo>
                        <a:pt x="1074" y="1925"/>
                      </a:lnTo>
                      <a:lnTo>
                        <a:pt x="1002" y="1931"/>
                      </a:lnTo>
                      <a:lnTo>
                        <a:pt x="932" y="1931"/>
                      </a:lnTo>
                      <a:lnTo>
                        <a:pt x="861" y="1925"/>
                      </a:lnTo>
                      <a:lnTo>
                        <a:pt x="791" y="1915"/>
                      </a:lnTo>
                      <a:lnTo>
                        <a:pt x="721" y="1900"/>
                      </a:lnTo>
                      <a:lnTo>
                        <a:pt x="653" y="1879"/>
                      </a:lnTo>
                      <a:lnTo>
                        <a:pt x="586" y="1854"/>
                      </a:lnTo>
                      <a:lnTo>
                        <a:pt x="520" y="1822"/>
                      </a:lnTo>
                      <a:lnTo>
                        <a:pt x="457" y="1786"/>
                      </a:lnTo>
                      <a:lnTo>
                        <a:pt x="396" y="1745"/>
                      </a:lnTo>
                      <a:lnTo>
                        <a:pt x="338" y="1699"/>
                      </a:lnTo>
                      <a:lnTo>
                        <a:pt x="283" y="1648"/>
                      </a:lnTo>
                      <a:lnTo>
                        <a:pt x="231" y="1593"/>
                      </a:lnTo>
                      <a:lnTo>
                        <a:pt x="185" y="1534"/>
                      </a:lnTo>
                      <a:lnTo>
                        <a:pt x="144" y="1473"/>
                      </a:lnTo>
                      <a:lnTo>
                        <a:pt x="108" y="1410"/>
                      </a:lnTo>
                      <a:lnTo>
                        <a:pt x="78" y="1346"/>
                      </a:lnTo>
                      <a:lnTo>
                        <a:pt x="51" y="1278"/>
                      </a:lnTo>
                      <a:lnTo>
                        <a:pt x="31" y="1210"/>
                      </a:lnTo>
                      <a:lnTo>
                        <a:pt x="15" y="1140"/>
                      </a:lnTo>
                      <a:lnTo>
                        <a:pt x="5" y="1071"/>
                      </a:lnTo>
                      <a:lnTo>
                        <a:pt x="0" y="1001"/>
                      </a:lnTo>
                      <a:lnTo>
                        <a:pt x="0" y="930"/>
                      </a:lnTo>
                      <a:lnTo>
                        <a:pt x="5" y="860"/>
                      </a:lnTo>
                      <a:lnTo>
                        <a:pt x="15" y="789"/>
                      </a:lnTo>
                      <a:lnTo>
                        <a:pt x="31" y="720"/>
                      </a:lnTo>
                      <a:lnTo>
                        <a:pt x="51" y="651"/>
                      </a:lnTo>
                      <a:lnTo>
                        <a:pt x="76" y="585"/>
                      </a:lnTo>
                      <a:lnTo>
                        <a:pt x="107" y="520"/>
                      </a:lnTo>
                      <a:lnTo>
                        <a:pt x="144" y="457"/>
                      </a:lnTo>
                      <a:lnTo>
                        <a:pt x="185" y="396"/>
                      </a:lnTo>
                      <a:lnTo>
                        <a:pt x="230" y="338"/>
                      </a:lnTo>
                      <a:lnTo>
                        <a:pt x="282" y="282"/>
                      </a:lnTo>
                      <a:lnTo>
                        <a:pt x="337" y="230"/>
                      </a:lnTo>
                      <a:lnTo>
                        <a:pt x="395" y="184"/>
                      </a:lnTo>
                      <a:lnTo>
                        <a:pt x="456" y="143"/>
                      </a:lnTo>
                      <a:lnTo>
                        <a:pt x="519" y="107"/>
                      </a:lnTo>
                      <a:lnTo>
                        <a:pt x="585" y="77"/>
                      </a:lnTo>
                      <a:lnTo>
                        <a:pt x="652" y="51"/>
                      </a:lnTo>
                      <a:lnTo>
                        <a:pt x="719" y="30"/>
                      </a:lnTo>
                      <a:lnTo>
                        <a:pt x="789" y="16"/>
                      </a:lnTo>
                      <a:lnTo>
                        <a:pt x="859" y="5"/>
                      </a:lnTo>
                      <a:lnTo>
                        <a:pt x="9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635"/>
                  <a:endParaRPr lang="en-US" sz="125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7" name="Group 113"/>
          <p:cNvGrpSpPr/>
          <p:nvPr/>
        </p:nvGrpSpPr>
        <p:grpSpPr>
          <a:xfrm>
            <a:off x="5463348" y="1952628"/>
            <a:ext cx="3650423" cy="1146050"/>
            <a:chOff x="7780850" y="1628800"/>
            <a:chExt cx="5512366" cy="1704330"/>
          </a:xfrm>
        </p:grpSpPr>
        <p:sp>
          <p:nvSpPr>
            <p:cNvPr id="68" name="Rectangle 67"/>
            <p:cNvSpPr/>
            <p:nvPr/>
          </p:nvSpPr>
          <p:spPr>
            <a:xfrm>
              <a:off x="7780850" y="2780927"/>
              <a:ext cx="5512366" cy="55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635"/>
              <a:r>
                <a:rPr lang="en-US" sz="1813" b="1" dirty="0">
                  <a:solidFill>
                    <a:prstClr val="black"/>
                  </a:solidFill>
                  <a:cs typeface="Times New Roman" pitchFamily="18" charset="0"/>
                </a:rPr>
                <a:t>Advanced Surveillance Technology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8291656" y="1628800"/>
              <a:ext cx="1188720" cy="1188720"/>
            </a:xfrm>
            <a:prstGeom prst="ellipse">
              <a:avLst/>
            </a:prstGeom>
            <a:solidFill>
              <a:srgbClr val="83C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35"/>
              <a:endParaRPr lang="en-US" sz="125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8579688" y="1988840"/>
              <a:ext cx="673100" cy="503238"/>
            </a:xfrm>
            <a:custGeom>
              <a:avLst/>
              <a:gdLst>
                <a:gd name="T0" fmla="*/ 2212 w 3390"/>
                <a:gd name="T1" fmla="*/ 1401 h 2540"/>
                <a:gd name="T2" fmla="*/ 2082 w 3390"/>
                <a:gd name="T3" fmla="*/ 1890 h 2540"/>
                <a:gd name="T4" fmla="*/ 2394 w 3390"/>
                <a:gd name="T5" fmla="*/ 2275 h 2540"/>
                <a:gd name="T6" fmla="*/ 2900 w 3390"/>
                <a:gd name="T7" fmla="*/ 2249 h 2540"/>
                <a:gd name="T8" fmla="*/ 3170 w 3390"/>
                <a:gd name="T9" fmla="*/ 1832 h 2540"/>
                <a:gd name="T10" fmla="*/ 2991 w 3390"/>
                <a:gd name="T11" fmla="*/ 1361 h 2540"/>
                <a:gd name="T12" fmla="*/ 707 w 3390"/>
                <a:gd name="T13" fmla="*/ 1223 h 2540"/>
                <a:gd name="T14" fmla="*/ 290 w 3390"/>
                <a:gd name="T15" fmla="*/ 1493 h 2540"/>
                <a:gd name="T16" fmla="*/ 264 w 3390"/>
                <a:gd name="T17" fmla="*/ 1999 h 2540"/>
                <a:gd name="T18" fmla="*/ 649 w 3390"/>
                <a:gd name="T19" fmla="*/ 2312 h 2540"/>
                <a:gd name="T20" fmla="*/ 1137 w 3390"/>
                <a:gd name="T21" fmla="*/ 2182 h 2540"/>
                <a:gd name="T22" fmla="*/ 1316 w 3390"/>
                <a:gd name="T23" fmla="*/ 1712 h 2540"/>
                <a:gd name="T24" fmla="*/ 1046 w 3390"/>
                <a:gd name="T25" fmla="*/ 1295 h 2540"/>
                <a:gd name="T26" fmla="*/ 1556 w 3390"/>
                <a:gd name="T27" fmla="*/ 896 h 2540"/>
                <a:gd name="T28" fmla="*/ 1337 w 3390"/>
                <a:gd name="T29" fmla="*/ 1029 h 2540"/>
                <a:gd name="T30" fmla="*/ 1556 w 3390"/>
                <a:gd name="T31" fmla="*/ 1160 h 2540"/>
                <a:gd name="T32" fmla="*/ 1947 w 3390"/>
                <a:gd name="T33" fmla="*/ 1130 h 2540"/>
                <a:gd name="T34" fmla="*/ 2024 w 3390"/>
                <a:gd name="T35" fmla="*/ 973 h 2540"/>
                <a:gd name="T36" fmla="*/ 1695 w 3390"/>
                <a:gd name="T37" fmla="*/ 886 h 2540"/>
                <a:gd name="T38" fmla="*/ 1950 w 3390"/>
                <a:gd name="T39" fmla="*/ 406 h 2540"/>
                <a:gd name="T40" fmla="*/ 2007 w 3390"/>
                <a:gd name="T41" fmla="*/ 460 h 2540"/>
                <a:gd name="T42" fmla="*/ 2283 w 3390"/>
                <a:gd name="T43" fmla="*/ 342 h 2540"/>
                <a:gd name="T44" fmla="*/ 2422 w 3390"/>
                <a:gd name="T45" fmla="*/ 372 h 2540"/>
                <a:gd name="T46" fmla="*/ 2439 w 3390"/>
                <a:gd name="T47" fmla="*/ 294 h 2540"/>
                <a:gd name="T48" fmla="*/ 2260 w 3390"/>
                <a:gd name="T49" fmla="*/ 260 h 2540"/>
                <a:gd name="T50" fmla="*/ 954 w 3390"/>
                <a:gd name="T51" fmla="*/ 292 h 2540"/>
                <a:gd name="T52" fmla="*/ 955 w 3390"/>
                <a:gd name="T53" fmla="*/ 371 h 2540"/>
                <a:gd name="T54" fmla="*/ 1078 w 3390"/>
                <a:gd name="T55" fmla="*/ 346 h 2540"/>
                <a:gd name="T56" fmla="*/ 1326 w 3390"/>
                <a:gd name="T57" fmla="*/ 400 h 2540"/>
                <a:gd name="T58" fmla="*/ 1445 w 3390"/>
                <a:gd name="T59" fmla="*/ 441 h 2540"/>
                <a:gd name="T60" fmla="*/ 1225 w 3390"/>
                <a:gd name="T61" fmla="*/ 268 h 2540"/>
                <a:gd name="T62" fmla="*/ 1449 w 3390"/>
                <a:gd name="T63" fmla="*/ 92 h 2540"/>
                <a:gd name="T64" fmla="*/ 1505 w 3390"/>
                <a:gd name="T65" fmla="*/ 324 h 2540"/>
                <a:gd name="T66" fmla="*/ 1529 w 3390"/>
                <a:gd name="T67" fmla="*/ 705 h 2540"/>
                <a:gd name="T68" fmla="*/ 1626 w 3390"/>
                <a:gd name="T69" fmla="*/ 626 h 2540"/>
                <a:gd name="T70" fmla="*/ 1745 w 3390"/>
                <a:gd name="T71" fmla="*/ 610 h 2540"/>
                <a:gd name="T72" fmla="*/ 1828 w 3390"/>
                <a:gd name="T73" fmla="*/ 699 h 2540"/>
                <a:gd name="T74" fmla="*/ 1879 w 3390"/>
                <a:gd name="T75" fmla="*/ 406 h 2540"/>
                <a:gd name="T76" fmla="*/ 1904 w 3390"/>
                <a:gd name="T77" fmla="*/ 153 h 2540"/>
                <a:gd name="T78" fmla="*/ 2166 w 3390"/>
                <a:gd name="T79" fmla="*/ 1 h 2540"/>
                <a:gd name="T80" fmla="*/ 2396 w 3390"/>
                <a:gd name="T81" fmla="*/ 155 h 2540"/>
                <a:gd name="T82" fmla="*/ 2582 w 3390"/>
                <a:gd name="T83" fmla="*/ 410 h 2540"/>
                <a:gd name="T84" fmla="*/ 2844 w 3390"/>
                <a:gd name="T85" fmla="*/ 783 h 2540"/>
                <a:gd name="T86" fmla="*/ 3126 w 3390"/>
                <a:gd name="T87" fmla="*/ 1187 h 2540"/>
                <a:gd name="T88" fmla="*/ 3292 w 3390"/>
                <a:gd name="T89" fmla="*/ 1426 h 2540"/>
                <a:gd name="T90" fmla="*/ 3390 w 3390"/>
                <a:gd name="T91" fmla="*/ 1772 h 2540"/>
                <a:gd name="T92" fmla="*/ 3166 w 3390"/>
                <a:gd name="T93" fmla="*/ 2314 h 2540"/>
                <a:gd name="T94" fmla="*/ 2624 w 3390"/>
                <a:gd name="T95" fmla="*/ 2540 h 2540"/>
                <a:gd name="T96" fmla="*/ 2082 w 3390"/>
                <a:gd name="T97" fmla="*/ 2314 h 2540"/>
                <a:gd name="T98" fmla="*/ 1859 w 3390"/>
                <a:gd name="T99" fmla="*/ 1772 h 2540"/>
                <a:gd name="T100" fmla="*/ 1805 w 3390"/>
                <a:gd name="T101" fmla="*/ 1469 h 2540"/>
                <a:gd name="T102" fmla="*/ 1547 w 3390"/>
                <a:gd name="T103" fmla="*/ 1507 h 2540"/>
                <a:gd name="T104" fmla="*/ 1468 w 3390"/>
                <a:gd name="T105" fmla="*/ 2101 h 2540"/>
                <a:gd name="T106" fmla="*/ 1039 w 3390"/>
                <a:gd name="T107" fmla="*/ 2491 h 2540"/>
                <a:gd name="T108" fmla="*/ 442 w 3390"/>
                <a:gd name="T109" fmla="*/ 2466 h 2540"/>
                <a:gd name="T110" fmla="*/ 48 w 3390"/>
                <a:gd name="T111" fmla="*/ 2039 h 2540"/>
                <a:gd name="T112" fmla="*/ 34 w 3390"/>
                <a:gd name="T113" fmla="*/ 1579 h 2540"/>
                <a:gd name="T114" fmla="*/ 170 w 3390"/>
                <a:gd name="T115" fmla="*/ 1318 h 2540"/>
                <a:gd name="T116" fmla="*/ 413 w 3390"/>
                <a:gd name="T117" fmla="*/ 972 h 2540"/>
                <a:gd name="T118" fmla="*/ 703 w 3390"/>
                <a:gd name="T119" fmla="*/ 558 h 2540"/>
                <a:gd name="T120" fmla="*/ 888 w 3390"/>
                <a:gd name="T121" fmla="*/ 294 h 2540"/>
                <a:gd name="T122" fmla="*/ 1124 w 3390"/>
                <a:gd name="T123" fmla="*/ 34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540">
                  <a:moveTo>
                    <a:pt x="2622" y="1219"/>
                  </a:moveTo>
                  <a:lnTo>
                    <a:pt x="2561" y="1223"/>
                  </a:lnTo>
                  <a:lnTo>
                    <a:pt x="2503" y="1232"/>
                  </a:lnTo>
                  <a:lnTo>
                    <a:pt x="2447" y="1248"/>
                  </a:lnTo>
                  <a:lnTo>
                    <a:pt x="2394" y="1269"/>
                  </a:lnTo>
                  <a:lnTo>
                    <a:pt x="2343" y="1295"/>
                  </a:lnTo>
                  <a:lnTo>
                    <a:pt x="2296" y="1326"/>
                  </a:lnTo>
                  <a:lnTo>
                    <a:pt x="2252" y="1361"/>
                  </a:lnTo>
                  <a:lnTo>
                    <a:pt x="2212" y="1401"/>
                  </a:lnTo>
                  <a:lnTo>
                    <a:pt x="2176" y="1446"/>
                  </a:lnTo>
                  <a:lnTo>
                    <a:pt x="2144" y="1493"/>
                  </a:lnTo>
                  <a:lnTo>
                    <a:pt x="2118" y="1544"/>
                  </a:lnTo>
                  <a:lnTo>
                    <a:pt x="2097" y="1597"/>
                  </a:lnTo>
                  <a:lnTo>
                    <a:pt x="2082" y="1653"/>
                  </a:lnTo>
                  <a:lnTo>
                    <a:pt x="2073" y="1712"/>
                  </a:lnTo>
                  <a:lnTo>
                    <a:pt x="2070" y="1772"/>
                  </a:lnTo>
                  <a:lnTo>
                    <a:pt x="2073" y="1832"/>
                  </a:lnTo>
                  <a:lnTo>
                    <a:pt x="2082" y="1890"/>
                  </a:lnTo>
                  <a:lnTo>
                    <a:pt x="2097" y="1947"/>
                  </a:lnTo>
                  <a:lnTo>
                    <a:pt x="2118" y="1999"/>
                  </a:lnTo>
                  <a:lnTo>
                    <a:pt x="2144" y="2051"/>
                  </a:lnTo>
                  <a:lnTo>
                    <a:pt x="2176" y="2098"/>
                  </a:lnTo>
                  <a:lnTo>
                    <a:pt x="2212" y="2142"/>
                  </a:lnTo>
                  <a:lnTo>
                    <a:pt x="2252" y="2182"/>
                  </a:lnTo>
                  <a:lnTo>
                    <a:pt x="2296" y="2218"/>
                  </a:lnTo>
                  <a:lnTo>
                    <a:pt x="2343" y="2249"/>
                  </a:lnTo>
                  <a:lnTo>
                    <a:pt x="2394" y="2275"/>
                  </a:lnTo>
                  <a:lnTo>
                    <a:pt x="2447" y="2296"/>
                  </a:lnTo>
                  <a:lnTo>
                    <a:pt x="2503" y="2312"/>
                  </a:lnTo>
                  <a:lnTo>
                    <a:pt x="2561" y="2322"/>
                  </a:lnTo>
                  <a:lnTo>
                    <a:pt x="2622" y="2325"/>
                  </a:lnTo>
                  <a:lnTo>
                    <a:pt x="2682" y="2322"/>
                  </a:lnTo>
                  <a:lnTo>
                    <a:pt x="2740" y="2312"/>
                  </a:lnTo>
                  <a:lnTo>
                    <a:pt x="2795" y="2296"/>
                  </a:lnTo>
                  <a:lnTo>
                    <a:pt x="2849" y="2275"/>
                  </a:lnTo>
                  <a:lnTo>
                    <a:pt x="2900" y="2249"/>
                  </a:lnTo>
                  <a:lnTo>
                    <a:pt x="2947" y="2218"/>
                  </a:lnTo>
                  <a:lnTo>
                    <a:pt x="2991" y="2182"/>
                  </a:lnTo>
                  <a:lnTo>
                    <a:pt x="3031" y="2142"/>
                  </a:lnTo>
                  <a:lnTo>
                    <a:pt x="3067" y="2098"/>
                  </a:lnTo>
                  <a:lnTo>
                    <a:pt x="3098" y="2051"/>
                  </a:lnTo>
                  <a:lnTo>
                    <a:pt x="3125" y="1999"/>
                  </a:lnTo>
                  <a:lnTo>
                    <a:pt x="3146" y="1947"/>
                  </a:lnTo>
                  <a:lnTo>
                    <a:pt x="3161" y="1890"/>
                  </a:lnTo>
                  <a:lnTo>
                    <a:pt x="3170" y="1832"/>
                  </a:lnTo>
                  <a:lnTo>
                    <a:pt x="3173" y="1772"/>
                  </a:lnTo>
                  <a:lnTo>
                    <a:pt x="3170" y="1712"/>
                  </a:lnTo>
                  <a:lnTo>
                    <a:pt x="3161" y="1653"/>
                  </a:lnTo>
                  <a:lnTo>
                    <a:pt x="3146" y="1597"/>
                  </a:lnTo>
                  <a:lnTo>
                    <a:pt x="3125" y="1544"/>
                  </a:lnTo>
                  <a:lnTo>
                    <a:pt x="3098" y="1493"/>
                  </a:lnTo>
                  <a:lnTo>
                    <a:pt x="3067" y="1446"/>
                  </a:lnTo>
                  <a:lnTo>
                    <a:pt x="3031" y="1401"/>
                  </a:lnTo>
                  <a:lnTo>
                    <a:pt x="2991" y="1361"/>
                  </a:lnTo>
                  <a:lnTo>
                    <a:pt x="2947" y="1326"/>
                  </a:lnTo>
                  <a:lnTo>
                    <a:pt x="2900" y="1295"/>
                  </a:lnTo>
                  <a:lnTo>
                    <a:pt x="2849" y="1269"/>
                  </a:lnTo>
                  <a:lnTo>
                    <a:pt x="2795" y="1248"/>
                  </a:lnTo>
                  <a:lnTo>
                    <a:pt x="2740" y="1232"/>
                  </a:lnTo>
                  <a:lnTo>
                    <a:pt x="2682" y="1223"/>
                  </a:lnTo>
                  <a:lnTo>
                    <a:pt x="2622" y="1219"/>
                  </a:lnTo>
                  <a:close/>
                  <a:moveTo>
                    <a:pt x="767" y="1219"/>
                  </a:moveTo>
                  <a:lnTo>
                    <a:pt x="707" y="1223"/>
                  </a:lnTo>
                  <a:lnTo>
                    <a:pt x="649" y="1232"/>
                  </a:lnTo>
                  <a:lnTo>
                    <a:pt x="593" y="1248"/>
                  </a:lnTo>
                  <a:lnTo>
                    <a:pt x="540" y="1269"/>
                  </a:lnTo>
                  <a:lnTo>
                    <a:pt x="489" y="1295"/>
                  </a:lnTo>
                  <a:lnTo>
                    <a:pt x="441" y="1326"/>
                  </a:lnTo>
                  <a:lnTo>
                    <a:pt x="398" y="1361"/>
                  </a:lnTo>
                  <a:lnTo>
                    <a:pt x="358" y="1401"/>
                  </a:lnTo>
                  <a:lnTo>
                    <a:pt x="322" y="1446"/>
                  </a:lnTo>
                  <a:lnTo>
                    <a:pt x="290" y="1493"/>
                  </a:lnTo>
                  <a:lnTo>
                    <a:pt x="264" y="1544"/>
                  </a:lnTo>
                  <a:lnTo>
                    <a:pt x="243" y="1597"/>
                  </a:lnTo>
                  <a:lnTo>
                    <a:pt x="228" y="1653"/>
                  </a:lnTo>
                  <a:lnTo>
                    <a:pt x="219" y="1712"/>
                  </a:lnTo>
                  <a:lnTo>
                    <a:pt x="216" y="1772"/>
                  </a:lnTo>
                  <a:lnTo>
                    <a:pt x="219" y="1832"/>
                  </a:lnTo>
                  <a:lnTo>
                    <a:pt x="228" y="1890"/>
                  </a:lnTo>
                  <a:lnTo>
                    <a:pt x="243" y="1947"/>
                  </a:lnTo>
                  <a:lnTo>
                    <a:pt x="264" y="1999"/>
                  </a:lnTo>
                  <a:lnTo>
                    <a:pt x="290" y="2051"/>
                  </a:lnTo>
                  <a:lnTo>
                    <a:pt x="322" y="2098"/>
                  </a:lnTo>
                  <a:lnTo>
                    <a:pt x="358" y="2142"/>
                  </a:lnTo>
                  <a:lnTo>
                    <a:pt x="398" y="2182"/>
                  </a:lnTo>
                  <a:lnTo>
                    <a:pt x="441" y="2218"/>
                  </a:lnTo>
                  <a:lnTo>
                    <a:pt x="489" y="2249"/>
                  </a:lnTo>
                  <a:lnTo>
                    <a:pt x="540" y="2275"/>
                  </a:lnTo>
                  <a:lnTo>
                    <a:pt x="593" y="2296"/>
                  </a:lnTo>
                  <a:lnTo>
                    <a:pt x="649" y="2312"/>
                  </a:lnTo>
                  <a:lnTo>
                    <a:pt x="707" y="2322"/>
                  </a:lnTo>
                  <a:lnTo>
                    <a:pt x="767" y="2325"/>
                  </a:lnTo>
                  <a:lnTo>
                    <a:pt x="828" y="2322"/>
                  </a:lnTo>
                  <a:lnTo>
                    <a:pt x="886" y="2312"/>
                  </a:lnTo>
                  <a:lnTo>
                    <a:pt x="942" y="2296"/>
                  </a:lnTo>
                  <a:lnTo>
                    <a:pt x="995" y="2275"/>
                  </a:lnTo>
                  <a:lnTo>
                    <a:pt x="1046" y="2249"/>
                  </a:lnTo>
                  <a:lnTo>
                    <a:pt x="1093" y="2218"/>
                  </a:lnTo>
                  <a:lnTo>
                    <a:pt x="1137" y="2182"/>
                  </a:lnTo>
                  <a:lnTo>
                    <a:pt x="1177" y="2142"/>
                  </a:lnTo>
                  <a:lnTo>
                    <a:pt x="1213" y="2098"/>
                  </a:lnTo>
                  <a:lnTo>
                    <a:pt x="1245" y="2051"/>
                  </a:lnTo>
                  <a:lnTo>
                    <a:pt x="1271" y="1999"/>
                  </a:lnTo>
                  <a:lnTo>
                    <a:pt x="1292" y="1947"/>
                  </a:lnTo>
                  <a:lnTo>
                    <a:pt x="1307" y="1890"/>
                  </a:lnTo>
                  <a:lnTo>
                    <a:pt x="1316" y="1832"/>
                  </a:lnTo>
                  <a:lnTo>
                    <a:pt x="1319" y="1772"/>
                  </a:lnTo>
                  <a:lnTo>
                    <a:pt x="1316" y="1712"/>
                  </a:lnTo>
                  <a:lnTo>
                    <a:pt x="1307" y="1653"/>
                  </a:lnTo>
                  <a:lnTo>
                    <a:pt x="1292" y="1597"/>
                  </a:lnTo>
                  <a:lnTo>
                    <a:pt x="1271" y="1544"/>
                  </a:lnTo>
                  <a:lnTo>
                    <a:pt x="1245" y="1493"/>
                  </a:lnTo>
                  <a:lnTo>
                    <a:pt x="1213" y="1446"/>
                  </a:lnTo>
                  <a:lnTo>
                    <a:pt x="1177" y="1401"/>
                  </a:lnTo>
                  <a:lnTo>
                    <a:pt x="1137" y="1361"/>
                  </a:lnTo>
                  <a:lnTo>
                    <a:pt x="1093" y="1326"/>
                  </a:lnTo>
                  <a:lnTo>
                    <a:pt x="1046" y="1295"/>
                  </a:lnTo>
                  <a:lnTo>
                    <a:pt x="995" y="1269"/>
                  </a:lnTo>
                  <a:lnTo>
                    <a:pt x="942" y="1248"/>
                  </a:lnTo>
                  <a:lnTo>
                    <a:pt x="886" y="1232"/>
                  </a:lnTo>
                  <a:lnTo>
                    <a:pt x="828" y="1223"/>
                  </a:lnTo>
                  <a:lnTo>
                    <a:pt x="767" y="1219"/>
                  </a:lnTo>
                  <a:close/>
                  <a:moveTo>
                    <a:pt x="1695" y="886"/>
                  </a:moveTo>
                  <a:lnTo>
                    <a:pt x="1647" y="887"/>
                  </a:lnTo>
                  <a:lnTo>
                    <a:pt x="1599" y="891"/>
                  </a:lnTo>
                  <a:lnTo>
                    <a:pt x="1556" y="896"/>
                  </a:lnTo>
                  <a:lnTo>
                    <a:pt x="1514" y="905"/>
                  </a:lnTo>
                  <a:lnTo>
                    <a:pt x="1476" y="915"/>
                  </a:lnTo>
                  <a:lnTo>
                    <a:pt x="1442" y="927"/>
                  </a:lnTo>
                  <a:lnTo>
                    <a:pt x="1412" y="941"/>
                  </a:lnTo>
                  <a:lnTo>
                    <a:pt x="1387" y="956"/>
                  </a:lnTo>
                  <a:lnTo>
                    <a:pt x="1366" y="973"/>
                  </a:lnTo>
                  <a:lnTo>
                    <a:pt x="1350" y="991"/>
                  </a:lnTo>
                  <a:lnTo>
                    <a:pt x="1340" y="1009"/>
                  </a:lnTo>
                  <a:lnTo>
                    <a:pt x="1337" y="1029"/>
                  </a:lnTo>
                  <a:lnTo>
                    <a:pt x="1340" y="1048"/>
                  </a:lnTo>
                  <a:lnTo>
                    <a:pt x="1350" y="1067"/>
                  </a:lnTo>
                  <a:lnTo>
                    <a:pt x="1366" y="1085"/>
                  </a:lnTo>
                  <a:lnTo>
                    <a:pt x="1387" y="1100"/>
                  </a:lnTo>
                  <a:lnTo>
                    <a:pt x="1412" y="1116"/>
                  </a:lnTo>
                  <a:lnTo>
                    <a:pt x="1442" y="1130"/>
                  </a:lnTo>
                  <a:lnTo>
                    <a:pt x="1476" y="1143"/>
                  </a:lnTo>
                  <a:lnTo>
                    <a:pt x="1514" y="1152"/>
                  </a:lnTo>
                  <a:lnTo>
                    <a:pt x="1556" y="1160"/>
                  </a:lnTo>
                  <a:lnTo>
                    <a:pt x="1599" y="1167"/>
                  </a:lnTo>
                  <a:lnTo>
                    <a:pt x="1647" y="1171"/>
                  </a:lnTo>
                  <a:lnTo>
                    <a:pt x="1695" y="1172"/>
                  </a:lnTo>
                  <a:lnTo>
                    <a:pt x="1743" y="1171"/>
                  </a:lnTo>
                  <a:lnTo>
                    <a:pt x="1790" y="1167"/>
                  </a:lnTo>
                  <a:lnTo>
                    <a:pt x="1834" y="1160"/>
                  </a:lnTo>
                  <a:lnTo>
                    <a:pt x="1875" y="1152"/>
                  </a:lnTo>
                  <a:lnTo>
                    <a:pt x="1913" y="1143"/>
                  </a:lnTo>
                  <a:lnTo>
                    <a:pt x="1947" y="1130"/>
                  </a:lnTo>
                  <a:lnTo>
                    <a:pt x="1978" y="1116"/>
                  </a:lnTo>
                  <a:lnTo>
                    <a:pt x="2003" y="1100"/>
                  </a:lnTo>
                  <a:lnTo>
                    <a:pt x="2024" y="1085"/>
                  </a:lnTo>
                  <a:lnTo>
                    <a:pt x="2039" y="1067"/>
                  </a:lnTo>
                  <a:lnTo>
                    <a:pt x="2048" y="1048"/>
                  </a:lnTo>
                  <a:lnTo>
                    <a:pt x="2052" y="1029"/>
                  </a:lnTo>
                  <a:lnTo>
                    <a:pt x="2048" y="1009"/>
                  </a:lnTo>
                  <a:lnTo>
                    <a:pt x="2039" y="991"/>
                  </a:lnTo>
                  <a:lnTo>
                    <a:pt x="2024" y="973"/>
                  </a:lnTo>
                  <a:lnTo>
                    <a:pt x="2003" y="956"/>
                  </a:lnTo>
                  <a:lnTo>
                    <a:pt x="1978" y="941"/>
                  </a:lnTo>
                  <a:lnTo>
                    <a:pt x="1947" y="927"/>
                  </a:lnTo>
                  <a:lnTo>
                    <a:pt x="1913" y="915"/>
                  </a:lnTo>
                  <a:lnTo>
                    <a:pt x="1875" y="905"/>
                  </a:lnTo>
                  <a:lnTo>
                    <a:pt x="1834" y="896"/>
                  </a:lnTo>
                  <a:lnTo>
                    <a:pt x="1790" y="891"/>
                  </a:lnTo>
                  <a:lnTo>
                    <a:pt x="1743" y="887"/>
                  </a:lnTo>
                  <a:lnTo>
                    <a:pt x="1695" y="886"/>
                  </a:lnTo>
                  <a:close/>
                  <a:moveTo>
                    <a:pt x="2260" y="260"/>
                  </a:moveTo>
                  <a:lnTo>
                    <a:pt x="2211" y="261"/>
                  </a:lnTo>
                  <a:lnTo>
                    <a:pt x="2164" y="268"/>
                  </a:lnTo>
                  <a:lnTo>
                    <a:pt x="2121" y="278"/>
                  </a:lnTo>
                  <a:lnTo>
                    <a:pt x="2080" y="294"/>
                  </a:lnTo>
                  <a:lnTo>
                    <a:pt x="2043" y="315"/>
                  </a:lnTo>
                  <a:lnTo>
                    <a:pt x="2008" y="340"/>
                  </a:lnTo>
                  <a:lnTo>
                    <a:pt x="1977" y="371"/>
                  </a:lnTo>
                  <a:lnTo>
                    <a:pt x="1950" y="406"/>
                  </a:lnTo>
                  <a:lnTo>
                    <a:pt x="1944" y="417"/>
                  </a:lnTo>
                  <a:lnTo>
                    <a:pt x="1943" y="429"/>
                  </a:lnTo>
                  <a:lnTo>
                    <a:pt x="1945" y="441"/>
                  </a:lnTo>
                  <a:lnTo>
                    <a:pt x="1951" y="452"/>
                  </a:lnTo>
                  <a:lnTo>
                    <a:pt x="1960" y="461"/>
                  </a:lnTo>
                  <a:lnTo>
                    <a:pt x="1972" y="467"/>
                  </a:lnTo>
                  <a:lnTo>
                    <a:pt x="1983" y="469"/>
                  </a:lnTo>
                  <a:lnTo>
                    <a:pt x="1996" y="467"/>
                  </a:lnTo>
                  <a:lnTo>
                    <a:pt x="2007" y="460"/>
                  </a:lnTo>
                  <a:lnTo>
                    <a:pt x="2016" y="451"/>
                  </a:lnTo>
                  <a:lnTo>
                    <a:pt x="2040" y="421"/>
                  </a:lnTo>
                  <a:lnTo>
                    <a:pt x="2068" y="396"/>
                  </a:lnTo>
                  <a:lnTo>
                    <a:pt x="2099" y="375"/>
                  </a:lnTo>
                  <a:lnTo>
                    <a:pt x="2134" y="359"/>
                  </a:lnTo>
                  <a:lnTo>
                    <a:pt x="2172" y="349"/>
                  </a:lnTo>
                  <a:lnTo>
                    <a:pt x="2212" y="342"/>
                  </a:lnTo>
                  <a:lnTo>
                    <a:pt x="2256" y="340"/>
                  </a:lnTo>
                  <a:lnTo>
                    <a:pt x="2283" y="342"/>
                  </a:lnTo>
                  <a:lnTo>
                    <a:pt x="2308" y="344"/>
                  </a:lnTo>
                  <a:lnTo>
                    <a:pt x="2333" y="349"/>
                  </a:lnTo>
                  <a:lnTo>
                    <a:pt x="2354" y="353"/>
                  </a:lnTo>
                  <a:lnTo>
                    <a:pt x="2371" y="357"/>
                  </a:lnTo>
                  <a:lnTo>
                    <a:pt x="2387" y="361"/>
                  </a:lnTo>
                  <a:lnTo>
                    <a:pt x="2399" y="366"/>
                  </a:lnTo>
                  <a:lnTo>
                    <a:pt x="2406" y="368"/>
                  </a:lnTo>
                  <a:lnTo>
                    <a:pt x="2409" y="369"/>
                  </a:lnTo>
                  <a:lnTo>
                    <a:pt x="2422" y="372"/>
                  </a:lnTo>
                  <a:lnTo>
                    <a:pt x="2435" y="371"/>
                  </a:lnTo>
                  <a:lnTo>
                    <a:pt x="2446" y="366"/>
                  </a:lnTo>
                  <a:lnTo>
                    <a:pt x="2455" y="357"/>
                  </a:lnTo>
                  <a:lnTo>
                    <a:pt x="2462" y="346"/>
                  </a:lnTo>
                  <a:lnTo>
                    <a:pt x="2464" y="333"/>
                  </a:lnTo>
                  <a:lnTo>
                    <a:pt x="2463" y="321"/>
                  </a:lnTo>
                  <a:lnTo>
                    <a:pt x="2458" y="310"/>
                  </a:lnTo>
                  <a:lnTo>
                    <a:pt x="2450" y="300"/>
                  </a:lnTo>
                  <a:lnTo>
                    <a:pt x="2439" y="294"/>
                  </a:lnTo>
                  <a:lnTo>
                    <a:pt x="2435" y="292"/>
                  </a:lnTo>
                  <a:lnTo>
                    <a:pt x="2426" y="289"/>
                  </a:lnTo>
                  <a:lnTo>
                    <a:pt x="2413" y="284"/>
                  </a:lnTo>
                  <a:lnTo>
                    <a:pt x="2395" y="280"/>
                  </a:lnTo>
                  <a:lnTo>
                    <a:pt x="2374" y="275"/>
                  </a:lnTo>
                  <a:lnTo>
                    <a:pt x="2349" y="270"/>
                  </a:lnTo>
                  <a:lnTo>
                    <a:pt x="2322" y="266"/>
                  </a:lnTo>
                  <a:lnTo>
                    <a:pt x="2292" y="261"/>
                  </a:lnTo>
                  <a:lnTo>
                    <a:pt x="2260" y="260"/>
                  </a:lnTo>
                  <a:close/>
                  <a:moveTo>
                    <a:pt x="1130" y="260"/>
                  </a:moveTo>
                  <a:lnTo>
                    <a:pt x="1097" y="261"/>
                  </a:lnTo>
                  <a:lnTo>
                    <a:pt x="1068" y="266"/>
                  </a:lnTo>
                  <a:lnTo>
                    <a:pt x="1041" y="270"/>
                  </a:lnTo>
                  <a:lnTo>
                    <a:pt x="1015" y="275"/>
                  </a:lnTo>
                  <a:lnTo>
                    <a:pt x="994" y="280"/>
                  </a:lnTo>
                  <a:lnTo>
                    <a:pt x="976" y="284"/>
                  </a:lnTo>
                  <a:lnTo>
                    <a:pt x="964" y="289"/>
                  </a:lnTo>
                  <a:lnTo>
                    <a:pt x="954" y="292"/>
                  </a:lnTo>
                  <a:lnTo>
                    <a:pt x="951" y="294"/>
                  </a:lnTo>
                  <a:lnTo>
                    <a:pt x="940" y="300"/>
                  </a:lnTo>
                  <a:lnTo>
                    <a:pt x="931" y="310"/>
                  </a:lnTo>
                  <a:lnTo>
                    <a:pt x="927" y="321"/>
                  </a:lnTo>
                  <a:lnTo>
                    <a:pt x="925" y="333"/>
                  </a:lnTo>
                  <a:lnTo>
                    <a:pt x="928" y="346"/>
                  </a:lnTo>
                  <a:lnTo>
                    <a:pt x="934" y="357"/>
                  </a:lnTo>
                  <a:lnTo>
                    <a:pt x="944" y="366"/>
                  </a:lnTo>
                  <a:lnTo>
                    <a:pt x="955" y="371"/>
                  </a:lnTo>
                  <a:lnTo>
                    <a:pt x="968" y="372"/>
                  </a:lnTo>
                  <a:lnTo>
                    <a:pt x="981" y="369"/>
                  </a:lnTo>
                  <a:lnTo>
                    <a:pt x="983" y="368"/>
                  </a:lnTo>
                  <a:lnTo>
                    <a:pt x="990" y="366"/>
                  </a:lnTo>
                  <a:lnTo>
                    <a:pt x="1002" y="362"/>
                  </a:lnTo>
                  <a:lnTo>
                    <a:pt x="1016" y="358"/>
                  </a:lnTo>
                  <a:lnTo>
                    <a:pt x="1034" y="353"/>
                  </a:lnTo>
                  <a:lnTo>
                    <a:pt x="1055" y="349"/>
                  </a:lnTo>
                  <a:lnTo>
                    <a:pt x="1078" y="346"/>
                  </a:lnTo>
                  <a:lnTo>
                    <a:pt x="1103" y="342"/>
                  </a:lnTo>
                  <a:lnTo>
                    <a:pt x="1130" y="341"/>
                  </a:lnTo>
                  <a:lnTo>
                    <a:pt x="1157" y="341"/>
                  </a:lnTo>
                  <a:lnTo>
                    <a:pt x="1186" y="343"/>
                  </a:lnTo>
                  <a:lnTo>
                    <a:pt x="1215" y="348"/>
                  </a:lnTo>
                  <a:lnTo>
                    <a:pt x="1244" y="356"/>
                  </a:lnTo>
                  <a:lnTo>
                    <a:pt x="1272" y="367"/>
                  </a:lnTo>
                  <a:lnTo>
                    <a:pt x="1300" y="381"/>
                  </a:lnTo>
                  <a:lnTo>
                    <a:pt x="1326" y="400"/>
                  </a:lnTo>
                  <a:lnTo>
                    <a:pt x="1351" y="423"/>
                  </a:lnTo>
                  <a:lnTo>
                    <a:pt x="1373" y="451"/>
                  </a:lnTo>
                  <a:lnTo>
                    <a:pt x="1382" y="460"/>
                  </a:lnTo>
                  <a:lnTo>
                    <a:pt x="1394" y="467"/>
                  </a:lnTo>
                  <a:lnTo>
                    <a:pt x="1407" y="469"/>
                  </a:lnTo>
                  <a:lnTo>
                    <a:pt x="1418" y="467"/>
                  </a:lnTo>
                  <a:lnTo>
                    <a:pt x="1430" y="461"/>
                  </a:lnTo>
                  <a:lnTo>
                    <a:pt x="1439" y="452"/>
                  </a:lnTo>
                  <a:lnTo>
                    <a:pt x="1445" y="441"/>
                  </a:lnTo>
                  <a:lnTo>
                    <a:pt x="1447" y="429"/>
                  </a:lnTo>
                  <a:lnTo>
                    <a:pt x="1446" y="416"/>
                  </a:lnTo>
                  <a:lnTo>
                    <a:pt x="1439" y="404"/>
                  </a:lnTo>
                  <a:lnTo>
                    <a:pt x="1412" y="370"/>
                  </a:lnTo>
                  <a:lnTo>
                    <a:pt x="1381" y="340"/>
                  </a:lnTo>
                  <a:lnTo>
                    <a:pt x="1347" y="315"/>
                  </a:lnTo>
                  <a:lnTo>
                    <a:pt x="1309" y="294"/>
                  </a:lnTo>
                  <a:lnTo>
                    <a:pt x="1269" y="278"/>
                  </a:lnTo>
                  <a:lnTo>
                    <a:pt x="1225" y="268"/>
                  </a:lnTo>
                  <a:lnTo>
                    <a:pt x="1178" y="261"/>
                  </a:lnTo>
                  <a:lnTo>
                    <a:pt x="1130" y="260"/>
                  </a:lnTo>
                  <a:close/>
                  <a:moveTo>
                    <a:pt x="1249" y="0"/>
                  </a:moveTo>
                  <a:lnTo>
                    <a:pt x="1288" y="3"/>
                  </a:lnTo>
                  <a:lnTo>
                    <a:pt x="1326" y="12"/>
                  </a:lnTo>
                  <a:lnTo>
                    <a:pt x="1361" y="25"/>
                  </a:lnTo>
                  <a:lnTo>
                    <a:pt x="1394" y="44"/>
                  </a:lnTo>
                  <a:lnTo>
                    <a:pt x="1424" y="67"/>
                  </a:lnTo>
                  <a:lnTo>
                    <a:pt x="1449" y="92"/>
                  </a:lnTo>
                  <a:lnTo>
                    <a:pt x="1470" y="121"/>
                  </a:lnTo>
                  <a:lnTo>
                    <a:pt x="1485" y="153"/>
                  </a:lnTo>
                  <a:lnTo>
                    <a:pt x="1494" y="186"/>
                  </a:lnTo>
                  <a:lnTo>
                    <a:pt x="1495" y="194"/>
                  </a:lnTo>
                  <a:lnTo>
                    <a:pt x="1496" y="209"/>
                  </a:lnTo>
                  <a:lnTo>
                    <a:pt x="1498" y="230"/>
                  </a:lnTo>
                  <a:lnTo>
                    <a:pt x="1500" y="257"/>
                  </a:lnTo>
                  <a:lnTo>
                    <a:pt x="1502" y="289"/>
                  </a:lnTo>
                  <a:lnTo>
                    <a:pt x="1505" y="324"/>
                  </a:lnTo>
                  <a:lnTo>
                    <a:pt x="1508" y="364"/>
                  </a:lnTo>
                  <a:lnTo>
                    <a:pt x="1511" y="406"/>
                  </a:lnTo>
                  <a:lnTo>
                    <a:pt x="1513" y="450"/>
                  </a:lnTo>
                  <a:lnTo>
                    <a:pt x="1516" y="494"/>
                  </a:lnTo>
                  <a:lnTo>
                    <a:pt x="1519" y="539"/>
                  </a:lnTo>
                  <a:lnTo>
                    <a:pt x="1521" y="583"/>
                  </a:lnTo>
                  <a:lnTo>
                    <a:pt x="1525" y="626"/>
                  </a:lnTo>
                  <a:lnTo>
                    <a:pt x="1527" y="667"/>
                  </a:lnTo>
                  <a:lnTo>
                    <a:pt x="1529" y="705"/>
                  </a:lnTo>
                  <a:lnTo>
                    <a:pt x="1547" y="703"/>
                  </a:lnTo>
                  <a:lnTo>
                    <a:pt x="1561" y="699"/>
                  </a:lnTo>
                  <a:lnTo>
                    <a:pt x="1573" y="693"/>
                  </a:lnTo>
                  <a:lnTo>
                    <a:pt x="1582" y="685"/>
                  </a:lnTo>
                  <a:lnTo>
                    <a:pt x="1591" y="675"/>
                  </a:lnTo>
                  <a:lnTo>
                    <a:pt x="1599" y="665"/>
                  </a:lnTo>
                  <a:lnTo>
                    <a:pt x="1607" y="652"/>
                  </a:lnTo>
                  <a:lnTo>
                    <a:pt x="1615" y="639"/>
                  </a:lnTo>
                  <a:lnTo>
                    <a:pt x="1626" y="626"/>
                  </a:lnTo>
                  <a:lnTo>
                    <a:pt x="1638" y="613"/>
                  </a:lnTo>
                  <a:lnTo>
                    <a:pt x="1643" y="610"/>
                  </a:lnTo>
                  <a:lnTo>
                    <a:pt x="1654" y="609"/>
                  </a:lnTo>
                  <a:lnTo>
                    <a:pt x="1669" y="607"/>
                  </a:lnTo>
                  <a:lnTo>
                    <a:pt x="1685" y="607"/>
                  </a:lnTo>
                  <a:lnTo>
                    <a:pt x="1703" y="607"/>
                  </a:lnTo>
                  <a:lnTo>
                    <a:pt x="1720" y="607"/>
                  </a:lnTo>
                  <a:lnTo>
                    <a:pt x="1735" y="609"/>
                  </a:lnTo>
                  <a:lnTo>
                    <a:pt x="1745" y="610"/>
                  </a:lnTo>
                  <a:lnTo>
                    <a:pt x="1752" y="613"/>
                  </a:lnTo>
                  <a:lnTo>
                    <a:pt x="1764" y="626"/>
                  </a:lnTo>
                  <a:lnTo>
                    <a:pt x="1774" y="639"/>
                  </a:lnTo>
                  <a:lnTo>
                    <a:pt x="1782" y="652"/>
                  </a:lnTo>
                  <a:lnTo>
                    <a:pt x="1791" y="665"/>
                  </a:lnTo>
                  <a:lnTo>
                    <a:pt x="1798" y="675"/>
                  </a:lnTo>
                  <a:lnTo>
                    <a:pt x="1806" y="685"/>
                  </a:lnTo>
                  <a:lnTo>
                    <a:pt x="1816" y="693"/>
                  </a:lnTo>
                  <a:lnTo>
                    <a:pt x="1828" y="699"/>
                  </a:lnTo>
                  <a:lnTo>
                    <a:pt x="1842" y="703"/>
                  </a:lnTo>
                  <a:lnTo>
                    <a:pt x="1860" y="705"/>
                  </a:lnTo>
                  <a:lnTo>
                    <a:pt x="1862" y="667"/>
                  </a:lnTo>
                  <a:lnTo>
                    <a:pt x="1865" y="626"/>
                  </a:lnTo>
                  <a:lnTo>
                    <a:pt x="1868" y="583"/>
                  </a:lnTo>
                  <a:lnTo>
                    <a:pt x="1871" y="539"/>
                  </a:lnTo>
                  <a:lnTo>
                    <a:pt x="1873" y="494"/>
                  </a:lnTo>
                  <a:lnTo>
                    <a:pt x="1876" y="450"/>
                  </a:lnTo>
                  <a:lnTo>
                    <a:pt x="1879" y="406"/>
                  </a:lnTo>
                  <a:lnTo>
                    <a:pt x="1881" y="364"/>
                  </a:lnTo>
                  <a:lnTo>
                    <a:pt x="1884" y="324"/>
                  </a:lnTo>
                  <a:lnTo>
                    <a:pt x="1886" y="289"/>
                  </a:lnTo>
                  <a:lnTo>
                    <a:pt x="1889" y="257"/>
                  </a:lnTo>
                  <a:lnTo>
                    <a:pt x="1891" y="230"/>
                  </a:lnTo>
                  <a:lnTo>
                    <a:pt x="1893" y="209"/>
                  </a:lnTo>
                  <a:lnTo>
                    <a:pt x="1894" y="194"/>
                  </a:lnTo>
                  <a:lnTo>
                    <a:pt x="1895" y="186"/>
                  </a:lnTo>
                  <a:lnTo>
                    <a:pt x="1904" y="153"/>
                  </a:lnTo>
                  <a:lnTo>
                    <a:pt x="1920" y="121"/>
                  </a:lnTo>
                  <a:lnTo>
                    <a:pt x="1940" y="92"/>
                  </a:lnTo>
                  <a:lnTo>
                    <a:pt x="1965" y="67"/>
                  </a:lnTo>
                  <a:lnTo>
                    <a:pt x="1995" y="44"/>
                  </a:lnTo>
                  <a:lnTo>
                    <a:pt x="2028" y="25"/>
                  </a:lnTo>
                  <a:lnTo>
                    <a:pt x="2063" y="12"/>
                  </a:lnTo>
                  <a:lnTo>
                    <a:pt x="2101" y="3"/>
                  </a:lnTo>
                  <a:lnTo>
                    <a:pt x="2140" y="0"/>
                  </a:lnTo>
                  <a:lnTo>
                    <a:pt x="2166" y="1"/>
                  </a:lnTo>
                  <a:lnTo>
                    <a:pt x="2192" y="5"/>
                  </a:lnTo>
                  <a:lnTo>
                    <a:pt x="2217" y="12"/>
                  </a:lnTo>
                  <a:lnTo>
                    <a:pt x="2241" y="21"/>
                  </a:lnTo>
                  <a:lnTo>
                    <a:pt x="2265" y="34"/>
                  </a:lnTo>
                  <a:lnTo>
                    <a:pt x="2289" y="50"/>
                  </a:lnTo>
                  <a:lnTo>
                    <a:pt x="2315" y="70"/>
                  </a:lnTo>
                  <a:lnTo>
                    <a:pt x="2340" y="94"/>
                  </a:lnTo>
                  <a:lnTo>
                    <a:pt x="2367" y="122"/>
                  </a:lnTo>
                  <a:lnTo>
                    <a:pt x="2396" y="155"/>
                  </a:lnTo>
                  <a:lnTo>
                    <a:pt x="2426" y="193"/>
                  </a:lnTo>
                  <a:lnTo>
                    <a:pt x="2458" y="235"/>
                  </a:lnTo>
                  <a:lnTo>
                    <a:pt x="2494" y="283"/>
                  </a:lnTo>
                  <a:lnTo>
                    <a:pt x="2501" y="294"/>
                  </a:lnTo>
                  <a:lnTo>
                    <a:pt x="2511" y="310"/>
                  </a:lnTo>
                  <a:lnTo>
                    <a:pt x="2525" y="329"/>
                  </a:lnTo>
                  <a:lnTo>
                    <a:pt x="2542" y="352"/>
                  </a:lnTo>
                  <a:lnTo>
                    <a:pt x="2561" y="379"/>
                  </a:lnTo>
                  <a:lnTo>
                    <a:pt x="2582" y="410"/>
                  </a:lnTo>
                  <a:lnTo>
                    <a:pt x="2605" y="442"/>
                  </a:lnTo>
                  <a:lnTo>
                    <a:pt x="2631" y="479"/>
                  </a:lnTo>
                  <a:lnTo>
                    <a:pt x="2658" y="517"/>
                  </a:lnTo>
                  <a:lnTo>
                    <a:pt x="2686" y="558"/>
                  </a:lnTo>
                  <a:lnTo>
                    <a:pt x="2717" y="600"/>
                  </a:lnTo>
                  <a:lnTo>
                    <a:pt x="2747" y="645"/>
                  </a:lnTo>
                  <a:lnTo>
                    <a:pt x="2779" y="690"/>
                  </a:lnTo>
                  <a:lnTo>
                    <a:pt x="2811" y="736"/>
                  </a:lnTo>
                  <a:lnTo>
                    <a:pt x="2844" y="783"/>
                  </a:lnTo>
                  <a:lnTo>
                    <a:pt x="2878" y="831"/>
                  </a:lnTo>
                  <a:lnTo>
                    <a:pt x="2910" y="878"/>
                  </a:lnTo>
                  <a:lnTo>
                    <a:pt x="2944" y="925"/>
                  </a:lnTo>
                  <a:lnTo>
                    <a:pt x="2976" y="972"/>
                  </a:lnTo>
                  <a:lnTo>
                    <a:pt x="3008" y="1017"/>
                  </a:lnTo>
                  <a:lnTo>
                    <a:pt x="3040" y="1062"/>
                  </a:lnTo>
                  <a:lnTo>
                    <a:pt x="3070" y="1106"/>
                  </a:lnTo>
                  <a:lnTo>
                    <a:pt x="3098" y="1147"/>
                  </a:lnTo>
                  <a:lnTo>
                    <a:pt x="3126" y="1187"/>
                  </a:lnTo>
                  <a:lnTo>
                    <a:pt x="3152" y="1224"/>
                  </a:lnTo>
                  <a:lnTo>
                    <a:pt x="3176" y="1258"/>
                  </a:lnTo>
                  <a:lnTo>
                    <a:pt x="3198" y="1290"/>
                  </a:lnTo>
                  <a:lnTo>
                    <a:pt x="3218" y="1318"/>
                  </a:lnTo>
                  <a:lnTo>
                    <a:pt x="3236" y="1344"/>
                  </a:lnTo>
                  <a:lnTo>
                    <a:pt x="3251" y="1366"/>
                  </a:lnTo>
                  <a:lnTo>
                    <a:pt x="3264" y="1383"/>
                  </a:lnTo>
                  <a:lnTo>
                    <a:pt x="3272" y="1395"/>
                  </a:lnTo>
                  <a:lnTo>
                    <a:pt x="3292" y="1426"/>
                  </a:lnTo>
                  <a:lnTo>
                    <a:pt x="3310" y="1460"/>
                  </a:lnTo>
                  <a:lnTo>
                    <a:pt x="3327" y="1498"/>
                  </a:lnTo>
                  <a:lnTo>
                    <a:pt x="3343" y="1538"/>
                  </a:lnTo>
                  <a:lnTo>
                    <a:pt x="3356" y="1579"/>
                  </a:lnTo>
                  <a:lnTo>
                    <a:pt x="3368" y="1622"/>
                  </a:lnTo>
                  <a:lnTo>
                    <a:pt x="3377" y="1663"/>
                  </a:lnTo>
                  <a:lnTo>
                    <a:pt x="3385" y="1702"/>
                  </a:lnTo>
                  <a:lnTo>
                    <a:pt x="3389" y="1738"/>
                  </a:lnTo>
                  <a:lnTo>
                    <a:pt x="3390" y="1772"/>
                  </a:lnTo>
                  <a:lnTo>
                    <a:pt x="3387" y="1842"/>
                  </a:lnTo>
                  <a:lnTo>
                    <a:pt x="3378" y="1910"/>
                  </a:lnTo>
                  <a:lnTo>
                    <a:pt x="3363" y="1976"/>
                  </a:lnTo>
                  <a:lnTo>
                    <a:pt x="3343" y="2039"/>
                  </a:lnTo>
                  <a:lnTo>
                    <a:pt x="3316" y="2101"/>
                  </a:lnTo>
                  <a:lnTo>
                    <a:pt x="3286" y="2160"/>
                  </a:lnTo>
                  <a:lnTo>
                    <a:pt x="3250" y="2214"/>
                  </a:lnTo>
                  <a:lnTo>
                    <a:pt x="3210" y="2267"/>
                  </a:lnTo>
                  <a:lnTo>
                    <a:pt x="3166" y="2314"/>
                  </a:lnTo>
                  <a:lnTo>
                    <a:pt x="3117" y="2358"/>
                  </a:lnTo>
                  <a:lnTo>
                    <a:pt x="3066" y="2398"/>
                  </a:lnTo>
                  <a:lnTo>
                    <a:pt x="3011" y="2434"/>
                  </a:lnTo>
                  <a:lnTo>
                    <a:pt x="2952" y="2466"/>
                  </a:lnTo>
                  <a:lnTo>
                    <a:pt x="2891" y="2491"/>
                  </a:lnTo>
                  <a:lnTo>
                    <a:pt x="2827" y="2512"/>
                  </a:lnTo>
                  <a:lnTo>
                    <a:pt x="2762" y="2527"/>
                  </a:lnTo>
                  <a:lnTo>
                    <a:pt x="2693" y="2536"/>
                  </a:lnTo>
                  <a:lnTo>
                    <a:pt x="2624" y="2540"/>
                  </a:lnTo>
                  <a:lnTo>
                    <a:pt x="2553" y="2536"/>
                  </a:lnTo>
                  <a:lnTo>
                    <a:pt x="2486" y="2527"/>
                  </a:lnTo>
                  <a:lnTo>
                    <a:pt x="2420" y="2512"/>
                  </a:lnTo>
                  <a:lnTo>
                    <a:pt x="2357" y="2491"/>
                  </a:lnTo>
                  <a:lnTo>
                    <a:pt x="2296" y="2466"/>
                  </a:lnTo>
                  <a:lnTo>
                    <a:pt x="2237" y="2434"/>
                  </a:lnTo>
                  <a:lnTo>
                    <a:pt x="2182" y="2398"/>
                  </a:lnTo>
                  <a:lnTo>
                    <a:pt x="2131" y="2358"/>
                  </a:lnTo>
                  <a:lnTo>
                    <a:pt x="2082" y="2314"/>
                  </a:lnTo>
                  <a:lnTo>
                    <a:pt x="2038" y="2267"/>
                  </a:lnTo>
                  <a:lnTo>
                    <a:pt x="1998" y="2214"/>
                  </a:lnTo>
                  <a:lnTo>
                    <a:pt x="1963" y="2160"/>
                  </a:lnTo>
                  <a:lnTo>
                    <a:pt x="1933" y="2101"/>
                  </a:lnTo>
                  <a:lnTo>
                    <a:pt x="1906" y="2039"/>
                  </a:lnTo>
                  <a:lnTo>
                    <a:pt x="1886" y="1976"/>
                  </a:lnTo>
                  <a:lnTo>
                    <a:pt x="1871" y="1910"/>
                  </a:lnTo>
                  <a:lnTo>
                    <a:pt x="1862" y="1842"/>
                  </a:lnTo>
                  <a:lnTo>
                    <a:pt x="1859" y="1772"/>
                  </a:lnTo>
                  <a:lnTo>
                    <a:pt x="1859" y="1578"/>
                  </a:lnTo>
                  <a:lnTo>
                    <a:pt x="1858" y="1557"/>
                  </a:lnTo>
                  <a:lnTo>
                    <a:pt x="1857" y="1538"/>
                  </a:lnTo>
                  <a:lnTo>
                    <a:pt x="1855" y="1522"/>
                  </a:lnTo>
                  <a:lnTo>
                    <a:pt x="1850" y="1507"/>
                  </a:lnTo>
                  <a:lnTo>
                    <a:pt x="1843" y="1494"/>
                  </a:lnTo>
                  <a:lnTo>
                    <a:pt x="1834" y="1484"/>
                  </a:lnTo>
                  <a:lnTo>
                    <a:pt x="1821" y="1475"/>
                  </a:lnTo>
                  <a:lnTo>
                    <a:pt x="1805" y="1469"/>
                  </a:lnTo>
                  <a:lnTo>
                    <a:pt x="1787" y="1466"/>
                  </a:lnTo>
                  <a:lnTo>
                    <a:pt x="1762" y="1465"/>
                  </a:lnTo>
                  <a:lnTo>
                    <a:pt x="1627" y="1465"/>
                  </a:lnTo>
                  <a:lnTo>
                    <a:pt x="1603" y="1466"/>
                  </a:lnTo>
                  <a:lnTo>
                    <a:pt x="1584" y="1469"/>
                  </a:lnTo>
                  <a:lnTo>
                    <a:pt x="1570" y="1475"/>
                  </a:lnTo>
                  <a:lnTo>
                    <a:pt x="1559" y="1484"/>
                  </a:lnTo>
                  <a:lnTo>
                    <a:pt x="1552" y="1494"/>
                  </a:lnTo>
                  <a:lnTo>
                    <a:pt x="1547" y="1507"/>
                  </a:lnTo>
                  <a:lnTo>
                    <a:pt x="1545" y="1522"/>
                  </a:lnTo>
                  <a:lnTo>
                    <a:pt x="1543" y="1538"/>
                  </a:lnTo>
                  <a:lnTo>
                    <a:pt x="1542" y="1557"/>
                  </a:lnTo>
                  <a:lnTo>
                    <a:pt x="1542" y="1772"/>
                  </a:lnTo>
                  <a:lnTo>
                    <a:pt x="1539" y="1842"/>
                  </a:lnTo>
                  <a:lnTo>
                    <a:pt x="1530" y="1910"/>
                  </a:lnTo>
                  <a:lnTo>
                    <a:pt x="1515" y="1976"/>
                  </a:lnTo>
                  <a:lnTo>
                    <a:pt x="1494" y="2039"/>
                  </a:lnTo>
                  <a:lnTo>
                    <a:pt x="1468" y="2101"/>
                  </a:lnTo>
                  <a:lnTo>
                    <a:pt x="1437" y="2160"/>
                  </a:lnTo>
                  <a:lnTo>
                    <a:pt x="1401" y="2214"/>
                  </a:lnTo>
                  <a:lnTo>
                    <a:pt x="1360" y="2267"/>
                  </a:lnTo>
                  <a:lnTo>
                    <a:pt x="1316" y="2314"/>
                  </a:lnTo>
                  <a:lnTo>
                    <a:pt x="1268" y="2358"/>
                  </a:lnTo>
                  <a:lnTo>
                    <a:pt x="1215" y="2398"/>
                  </a:lnTo>
                  <a:lnTo>
                    <a:pt x="1159" y="2434"/>
                  </a:lnTo>
                  <a:lnTo>
                    <a:pt x="1102" y="2466"/>
                  </a:lnTo>
                  <a:lnTo>
                    <a:pt x="1039" y="2491"/>
                  </a:lnTo>
                  <a:lnTo>
                    <a:pt x="976" y="2512"/>
                  </a:lnTo>
                  <a:lnTo>
                    <a:pt x="910" y="2527"/>
                  </a:lnTo>
                  <a:lnTo>
                    <a:pt x="842" y="2536"/>
                  </a:lnTo>
                  <a:lnTo>
                    <a:pt x="772" y="2540"/>
                  </a:lnTo>
                  <a:lnTo>
                    <a:pt x="702" y="2536"/>
                  </a:lnTo>
                  <a:lnTo>
                    <a:pt x="633" y="2527"/>
                  </a:lnTo>
                  <a:lnTo>
                    <a:pt x="568" y="2512"/>
                  </a:lnTo>
                  <a:lnTo>
                    <a:pt x="504" y="2491"/>
                  </a:lnTo>
                  <a:lnTo>
                    <a:pt x="442" y="2466"/>
                  </a:lnTo>
                  <a:lnTo>
                    <a:pt x="383" y="2434"/>
                  </a:lnTo>
                  <a:lnTo>
                    <a:pt x="328" y="2398"/>
                  </a:lnTo>
                  <a:lnTo>
                    <a:pt x="276" y="2358"/>
                  </a:lnTo>
                  <a:lnTo>
                    <a:pt x="227" y="2314"/>
                  </a:lnTo>
                  <a:lnTo>
                    <a:pt x="182" y="2267"/>
                  </a:lnTo>
                  <a:lnTo>
                    <a:pt x="142" y="2214"/>
                  </a:lnTo>
                  <a:lnTo>
                    <a:pt x="106" y="2160"/>
                  </a:lnTo>
                  <a:lnTo>
                    <a:pt x="75" y="2101"/>
                  </a:lnTo>
                  <a:lnTo>
                    <a:pt x="48" y="2039"/>
                  </a:lnTo>
                  <a:lnTo>
                    <a:pt x="27" y="1976"/>
                  </a:lnTo>
                  <a:lnTo>
                    <a:pt x="13" y="1910"/>
                  </a:lnTo>
                  <a:lnTo>
                    <a:pt x="3" y="1842"/>
                  </a:lnTo>
                  <a:lnTo>
                    <a:pt x="0" y="1772"/>
                  </a:lnTo>
                  <a:lnTo>
                    <a:pt x="1" y="1738"/>
                  </a:lnTo>
                  <a:lnTo>
                    <a:pt x="6" y="1702"/>
                  </a:lnTo>
                  <a:lnTo>
                    <a:pt x="13" y="1663"/>
                  </a:lnTo>
                  <a:lnTo>
                    <a:pt x="22" y="1622"/>
                  </a:lnTo>
                  <a:lnTo>
                    <a:pt x="34" y="1579"/>
                  </a:lnTo>
                  <a:lnTo>
                    <a:pt x="47" y="1538"/>
                  </a:lnTo>
                  <a:lnTo>
                    <a:pt x="62" y="1498"/>
                  </a:lnTo>
                  <a:lnTo>
                    <a:pt x="79" y="1460"/>
                  </a:lnTo>
                  <a:lnTo>
                    <a:pt x="98" y="1426"/>
                  </a:lnTo>
                  <a:lnTo>
                    <a:pt x="117" y="1395"/>
                  </a:lnTo>
                  <a:lnTo>
                    <a:pt x="126" y="1383"/>
                  </a:lnTo>
                  <a:lnTo>
                    <a:pt x="138" y="1366"/>
                  </a:lnTo>
                  <a:lnTo>
                    <a:pt x="153" y="1344"/>
                  </a:lnTo>
                  <a:lnTo>
                    <a:pt x="170" y="1318"/>
                  </a:lnTo>
                  <a:lnTo>
                    <a:pt x="190" y="1290"/>
                  </a:lnTo>
                  <a:lnTo>
                    <a:pt x="213" y="1258"/>
                  </a:lnTo>
                  <a:lnTo>
                    <a:pt x="237" y="1224"/>
                  </a:lnTo>
                  <a:lnTo>
                    <a:pt x="263" y="1187"/>
                  </a:lnTo>
                  <a:lnTo>
                    <a:pt x="290" y="1147"/>
                  </a:lnTo>
                  <a:lnTo>
                    <a:pt x="320" y="1106"/>
                  </a:lnTo>
                  <a:lnTo>
                    <a:pt x="350" y="1062"/>
                  </a:lnTo>
                  <a:lnTo>
                    <a:pt x="381" y="1017"/>
                  </a:lnTo>
                  <a:lnTo>
                    <a:pt x="413" y="972"/>
                  </a:lnTo>
                  <a:lnTo>
                    <a:pt x="446" y="925"/>
                  </a:lnTo>
                  <a:lnTo>
                    <a:pt x="479" y="878"/>
                  </a:lnTo>
                  <a:lnTo>
                    <a:pt x="512" y="831"/>
                  </a:lnTo>
                  <a:lnTo>
                    <a:pt x="545" y="783"/>
                  </a:lnTo>
                  <a:lnTo>
                    <a:pt x="578" y="736"/>
                  </a:lnTo>
                  <a:lnTo>
                    <a:pt x="610" y="690"/>
                  </a:lnTo>
                  <a:lnTo>
                    <a:pt x="642" y="645"/>
                  </a:lnTo>
                  <a:lnTo>
                    <a:pt x="673" y="600"/>
                  </a:lnTo>
                  <a:lnTo>
                    <a:pt x="703" y="558"/>
                  </a:lnTo>
                  <a:lnTo>
                    <a:pt x="731" y="517"/>
                  </a:lnTo>
                  <a:lnTo>
                    <a:pt x="759" y="479"/>
                  </a:lnTo>
                  <a:lnTo>
                    <a:pt x="784" y="442"/>
                  </a:lnTo>
                  <a:lnTo>
                    <a:pt x="807" y="410"/>
                  </a:lnTo>
                  <a:lnTo>
                    <a:pt x="828" y="379"/>
                  </a:lnTo>
                  <a:lnTo>
                    <a:pt x="847" y="352"/>
                  </a:lnTo>
                  <a:lnTo>
                    <a:pt x="864" y="329"/>
                  </a:lnTo>
                  <a:lnTo>
                    <a:pt x="877" y="310"/>
                  </a:lnTo>
                  <a:lnTo>
                    <a:pt x="888" y="294"/>
                  </a:lnTo>
                  <a:lnTo>
                    <a:pt x="895" y="283"/>
                  </a:lnTo>
                  <a:lnTo>
                    <a:pt x="931" y="235"/>
                  </a:lnTo>
                  <a:lnTo>
                    <a:pt x="963" y="193"/>
                  </a:lnTo>
                  <a:lnTo>
                    <a:pt x="993" y="155"/>
                  </a:lnTo>
                  <a:lnTo>
                    <a:pt x="1022" y="122"/>
                  </a:lnTo>
                  <a:lnTo>
                    <a:pt x="1049" y="94"/>
                  </a:lnTo>
                  <a:lnTo>
                    <a:pt x="1075" y="70"/>
                  </a:lnTo>
                  <a:lnTo>
                    <a:pt x="1099" y="50"/>
                  </a:lnTo>
                  <a:lnTo>
                    <a:pt x="1124" y="34"/>
                  </a:lnTo>
                  <a:lnTo>
                    <a:pt x="1148" y="21"/>
                  </a:lnTo>
                  <a:lnTo>
                    <a:pt x="1172" y="12"/>
                  </a:lnTo>
                  <a:lnTo>
                    <a:pt x="1197" y="5"/>
                  </a:lnTo>
                  <a:lnTo>
                    <a:pt x="1223" y="1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pPr defTabSz="685635"/>
              <a:endParaRPr lang="en-US" sz="125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114"/>
          <p:cNvGrpSpPr/>
          <p:nvPr/>
        </p:nvGrpSpPr>
        <p:grpSpPr>
          <a:xfrm>
            <a:off x="5622707" y="3288333"/>
            <a:ext cx="2465740" cy="1207977"/>
            <a:chOff x="6168008" y="4675443"/>
            <a:chExt cx="3723420" cy="1796423"/>
          </a:xfrm>
        </p:grpSpPr>
        <p:sp>
          <p:nvSpPr>
            <p:cNvPr id="72" name="Rectangle 71"/>
            <p:cNvSpPr/>
            <p:nvPr/>
          </p:nvSpPr>
          <p:spPr>
            <a:xfrm>
              <a:off x="6168008" y="5919664"/>
              <a:ext cx="3723420" cy="552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635"/>
              <a:r>
                <a:rPr lang="en-US" sz="1813" b="1" dirty="0">
                  <a:solidFill>
                    <a:prstClr val="black"/>
                  </a:solidFill>
                  <a:cs typeface="Times New Roman" pitchFamily="18" charset="0"/>
                </a:rPr>
                <a:t>Workplace Monitoring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6666441" y="4675443"/>
              <a:ext cx="1188720" cy="1188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35"/>
              <a:endParaRPr lang="en-US" sz="1250" b="1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Group 23"/>
            <p:cNvGrpSpPr>
              <a:grpSpLocks noChangeAspect="1"/>
            </p:cNvGrpSpPr>
            <p:nvPr/>
          </p:nvGrpSpPr>
          <p:grpSpPr bwMode="auto">
            <a:xfrm>
              <a:off x="6960096" y="5013176"/>
              <a:ext cx="587013" cy="491216"/>
              <a:chOff x="1174" y="386"/>
              <a:chExt cx="576" cy="482"/>
            </a:xfrm>
            <a:solidFill>
              <a:schemeClr val="bg1"/>
            </a:solidFill>
          </p:grpSpPr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1202" y="668"/>
                <a:ext cx="124" cy="54"/>
              </a:xfrm>
              <a:custGeom>
                <a:avLst/>
                <a:gdLst>
                  <a:gd name="T0" fmla="*/ 157 w 746"/>
                  <a:gd name="T1" fmla="*/ 0 h 328"/>
                  <a:gd name="T2" fmla="*/ 589 w 746"/>
                  <a:gd name="T3" fmla="*/ 0 h 328"/>
                  <a:gd name="T4" fmla="*/ 589 w 746"/>
                  <a:gd name="T5" fmla="*/ 137 h 328"/>
                  <a:gd name="T6" fmla="*/ 591 w 746"/>
                  <a:gd name="T7" fmla="*/ 163 h 328"/>
                  <a:gd name="T8" fmla="*/ 600 w 746"/>
                  <a:gd name="T9" fmla="*/ 189 h 328"/>
                  <a:gd name="T10" fmla="*/ 612 w 746"/>
                  <a:gd name="T11" fmla="*/ 213 h 328"/>
                  <a:gd name="T12" fmla="*/ 629 w 746"/>
                  <a:gd name="T13" fmla="*/ 232 h 328"/>
                  <a:gd name="T14" fmla="*/ 649 w 746"/>
                  <a:gd name="T15" fmla="*/ 249 h 328"/>
                  <a:gd name="T16" fmla="*/ 671 w 746"/>
                  <a:gd name="T17" fmla="*/ 262 h 328"/>
                  <a:gd name="T18" fmla="*/ 697 w 746"/>
                  <a:gd name="T19" fmla="*/ 270 h 328"/>
                  <a:gd name="T20" fmla="*/ 724 w 746"/>
                  <a:gd name="T21" fmla="*/ 273 h 328"/>
                  <a:gd name="T22" fmla="*/ 746 w 746"/>
                  <a:gd name="T23" fmla="*/ 273 h 328"/>
                  <a:gd name="T24" fmla="*/ 737 w 746"/>
                  <a:gd name="T25" fmla="*/ 290 h 328"/>
                  <a:gd name="T26" fmla="*/ 724 w 746"/>
                  <a:gd name="T27" fmla="*/ 305 h 328"/>
                  <a:gd name="T28" fmla="*/ 708 w 746"/>
                  <a:gd name="T29" fmla="*/ 317 h 328"/>
                  <a:gd name="T30" fmla="*/ 690 w 746"/>
                  <a:gd name="T31" fmla="*/ 325 h 328"/>
                  <a:gd name="T32" fmla="*/ 670 w 746"/>
                  <a:gd name="T33" fmla="*/ 328 h 328"/>
                  <a:gd name="T34" fmla="*/ 77 w 746"/>
                  <a:gd name="T35" fmla="*/ 328 h 328"/>
                  <a:gd name="T36" fmla="*/ 55 w 746"/>
                  <a:gd name="T37" fmla="*/ 325 h 328"/>
                  <a:gd name="T38" fmla="*/ 37 w 746"/>
                  <a:gd name="T39" fmla="*/ 317 h 328"/>
                  <a:gd name="T40" fmla="*/ 21 w 746"/>
                  <a:gd name="T41" fmla="*/ 305 h 328"/>
                  <a:gd name="T42" fmla="*/ 9 w 746"/>
                  <a:gd name="T43" fmla="*/ 290 h 328"/>
                  <a:gd name="T44" fmla="*/ 0 w 746"/>
                  <a:gd name="T45" fmla="*/ 273 h 328"/>
                  <a:gd name="T46" fmla="*/ 22 w 746"/>
                  <a:gd name="T47" fmla="*/ 273 h 328"/>
                  <a:gd name="T48" fmla="*/ 49 w 746"/>
                  <a:gd name="T49" fmla="*/ 270 h 328"/>
                  <a:gd name="T50" fmla="*/ 74 w 746"/>
                  <a:gd name="T51" fmla="*/ 262 h 328"/>
                  <a:gd name="T52" fmla="*/ 98 w 746"/>
                  <a:gd name="T53" fmla="*/ 249 h 328"/>
                  <a:gd name="T54" fmla="*/ 117 w 746"/>
                  <a:gd name="T55" fmla="*/ 232 h 328"/>
                  <a:gd name="T56" fmla="*/ 134 w 746"/>
                  <a:gd name="T57" fmla="*/ 213 h 328"/>
                  <a:gd name="T58" fmla="*/ 147 w 746"/>
                  <a:gd name="T59" fmla="*/ 189 h 328"/>
                  <a:gd name="T60" fmla="*/ 154 w 746"/>
                  <a:gd name="T61" fmla="*/ 163 h 328"/>
                  <a:gd name="T62" fmla="*/ 157 w 746"/>
                  <a:gd name="T63" fmla="*/ 137 h 328"/>
                  <a:gd name="T64" fmla="*/ 157 w 746"/>
                  <a:gd name="T65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328">
                    <a:moveTo>
                      <a:pt x="157" y="0"/>
                    </a:moveTo>
                    <a:lnTo>
                      <a:pt x="589" y="0"/>
                    </a:lnTo>
                    <a:lnTo>
                      <a:pt x="589" y="137"/>
                    </a:lnTo>
                    <a:lnTo>
                      <a:pt x="591" y="163"/>
                    </a:lnTo>
                    <a:lnTo>
                      <a:pt x="600" y="189"/>
                    </a:lnTo>
                    <a:lnTo>
                      <a:pt x="612" y="213"/>
                    </a:lnTo>
                    <a:lnTo>
                      <a:pt x="629" y="232"/>
                    </a:lnTo>
                    <a:lnTo>
                      <a:pt x="649" y="249"/>
                    </a:lnTo>
                    <a:lnTo>
                      <a:pt x="671" y="262"/>
                    </a:lnTo>
                    <a:lnTo>
                      <a:pt x="697" y="270"/>
                    </a:lnTo>
                    <a:lnTo>
                      <a:pt x="724" y="273"/>
                    </a:lnTo>
                    <a:lnTo>
                      <a:pt x="746" y="273"/>
                    </a:lnTo>
                    <a:lnTo>
                      <a:pt x="737" y="290"/>
                    </a:lnTo>
                    <a:lnTo>
                      <a:pt x="724" y="305"/>
                    </a:lnTo>
                    <a:lnTo>
                      <a:pt x="708" y="317"/>
                    </a:lnTo>
                    <a:lnTo>
                      <a:pt x="690" y="325"/>
                    </a:lnTo>
                    <a:lnTo>
                      <a:pt x="670" y="328"/>
                    </a:lnTo>
                    <a:lnTo>
                      <a:pt x="77" y="328"/>
                    </a:lnTo>
                    <a:lnTo>
                      <a:pt x="55" y="325"/>
                    </a:lnTo>
                    <a:lnTo>
                      <a:pt x="37" y="317"/>
                    </a:lnTo>
                    <a:lnTo>
                      <a:pt x="21" y="305"/>
                    </a:lnTo>
                    <a:lnTo>
                      <a:pt x="9" y="290"/>
                    </a:lnTo>
                    <a:lnTo>
                      <a:pt x="0" y="273"/>
                    </a:lnTo>
                    <a:lnTo>
                      <a:pt x="22" y="273"/>
                    </a:lnTo>
                    <a:lnTo>
                      <a:pt x="49" y="270"/>
                    </a:lnTo>
                    <a:lnTo>
                      <a:pt x="74" y="262"/>
                    </a:lnTo>
                    <a:lnTo>
                      <a:pt x="98" y="249"/>
                    </a:lnTo>
                    <a:lnTo>
                      <a:pt x="117" y="232"/>
                    </a:lnTo>
                    <a:lnTo>
                      <a:pt x="134" y="213"/>
                    </a:lnTo>
                    <a:lnTo>
                      <a:pt x="147" y="189"/>
                    </a:lnTo>
                    <a:lnTo>
                      <a:pt x="154" y="163"/>
                    </a:lnTo>
                    <a:lnTo>
                      <a:pt x="157" y="137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6"/>
              <p:cNvSpPr>
                <a:spLocks/>
              </p:cNvSpPr>
              <p:nvPr/>
            </p:nvSpPr>
            <p:spPr bwMode="auto">
              <a:xfrm>
                <a:off x="1399" y="759"/>
                <a:ext cx="135" cy="54"/>
              </a:xfrm>
              <a:custGeom>
                <a:avLst/>
                <a:gdLst>
                  <a:gd name="T0" fmla="*/ 0 w 810"/>
                  <a:gd name="T1" fmla="*/ 0 h 327"/>
                  <a:gd name="T2" fmla="*/ 220 w 810"/>
                  <a:gd name="T3" fmla="*/ 0 h 327"/>
                  <a:gd name="T4" fmla="*/ 217 w 810"/>
                  <a:gd name="T5" fmla="*/ 13 h 327"/>
                  <a:gd name="T6" fmla="*/ 216 w 810"/>
                  <a:gd name="T7" fmla="*/ 27 h 327"/>
                  <a:gd name="T8" fmla="*/ 219 w 810"/>
                  <a:gd name="T9" fmla="*/ 47 h 327"/>
                  <a:gd name="T10" fmla="*/ 225 w 810"/>
                  <a:gd name="T11" fmla="*/ 67 h 327"/>
                  <a:gd name="T12" fmla="*/ 236 w 810"/>
                  <a:gd name="T13" fmla="*/ 83 h 327"/>
                  <a:gd name="T14" fmla="*/ 250 w 810"/>
                  <a:gd name="T15" fmla="*/ 97 h 327"/>
                  <a:gd name="T16" fmla="*/ 266 w 810"/>
                  <a:gd name="T17" fmla="*/ 105 h 327"/>
                  <a:gd name="T18" fmla="*/ 284 w 810"/>
                  <a:gd name="T19" fmla="*/ 108 h 327"/>
                  <a:gd name="T20" fmla="*/ 554 w 810"/>
                  <a:gd name="T21" fmla="*/ 108 h 327"/>
                  <a:gd name="T22" fmla="*/ 571 w 810"/>
                  <a:gd name="T23" fmla="*/ 105 h 327"/>
                  <a:gd name="T24" fmla="*/ 588 w 810"/>
                  <a:gd name="T25" fmla="*/ 97 h 327"/>
                  <a:gd name="T26" fmla="*/ 601 w 810"/>
                  <a:gd name="T27" fmla="*/ 83 h 327"/>
                  <a:gd name="T28" fmla="*/ 611 w 810"/>
                  <a:gd name="T29" fmla="*/ 67 h 327"/>
                  <a:gd name="T30" fmla="*/ 619 w 810"/>
                  <a:gd name="T31" fmla="*/ 47 h 327"/>
                  <a:gd name="T32" fmla="*/ 621 w 810"/>
                  <a:gd name="T33" fmla="*/ 27 h 327"/>
                  <a:gd name="T34" fmla="*/ 620 w 810"/>
                  <a:gd name="T35" fmla="*/ 13 h 327"/>
                  <a:gd name="T36" fmla="*/ 617 w 810"/>
                  <a:gd name="T37" fmla="*/ 0 h 327"/>
                  <a:gd name="T38" fmla="*/ 810 w 810"/>
                  <a:gd name="T39" fmla="*/ 0 h 327"/>
                  <a:gd name="T40" fmla="*/ 810 w 810"/>
                  <a:gd name="T41" fmla="*/ 327 h 327"/>
                  <a:gd name="T42" fmla="*/ 0 w 810"/>
                  <a:gd name="T43" fmla="*/ 327 h 327"/>
                  <a:gd name="T44" fmla="*/ 0 w 810"/>
                  <a:gd name="T45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0" h="327">
                    <a:moveTo>
                      <a:pt x="0" y="0"/>
                    </a:moveTo>
                    <a:lnTo>
                      <a:pt x="220" y="0"/>
                    </a:lnTo>
                    <a:lnTo>
                      <a:pt x="217" y="13"/>
                    </a:lnTo>
                    <a:lnTo>
                      <a:pt x="216" y="27"/>
                    </a:lnTo>
                    <a:lnTo>
                      <a:pt x="219" y="47"/>
                    </a:lnTo>
                    <a:lnTo>
                      <a:pt x="225" y="67"/>
                    </a:lnTo>
                    <a:lnTo>
                      <a:pt x="236" y="83"/>
                    </a:lnTo>
                    <a:lnTo>
                      <a:pt x="250" y="97"/>
                    </a:lnTo>
                    <a:lnTo>
                      <a:pt x="266" y="105"/>
                    </a:lnTo>
                    <a:lnTo>
                      <a:pt x="284" y="108"/>
                    </a:lnTo>
                    <a:lnTo>
                      <a:pt x="554" y="108"/>
                    </a:lnTo>
                    <a:lnTo>
                      <a:pt x="571" y="105"/>
                    </a:lnTo>
                    <a:lnTo>
                      <a:pt x="588" y="97"/>
                    </a:lnTo>
                    <a:lnTo>
                      <a:pt x="601" y="83"/>
                    </a:lnTo>
                    <a:lnTo>
                      <a:pt x="611" y="67"/>
                    </a:lnTo>
                    <a:lnTo>
                      <a:pt x="619" y="47"/>
                    </a:lnTo>
                    <a:lnTo>
                      <a:pt x="621" y="27"/>
                    </a:lnTo>
                    <a:lnTo>
                      <a:pt x="620" y="13"/>
                    </a:lnTo>
                    <a:lnTo>
                      <a:pt x="617" y="0"/>
                    </a:lnTo>
                    <a:lnTo>
                      <a:pt x="810" y="0"/>
                    </a:lnTo>
                    <a:lnTo>
                      <a:pt x="810" y="327"/>
                    </a:lnTo>
                    <a:lnTo>
                      <a:pt x="0" y="3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7"/>
              <p:cNvSpPr>
                <a:spLocks/>
              </p:cNvSpPr>
              <p:nvPr/>
            </p:nvSpPr>
            <p:spPr bwMode="auto">
              <a:xfrm>
                <a:off x="1399" y="659"/>
                <a:ext cx="135" cy="54"/>
              </a:xfrm>
              <a:custGeom>
                <a:avLst/>
                <a:gdLst>
                  <a:gd name="T0" fmla="*/ 0 w 810"/>
                  <a:gd name="T1" fmla="*/ 0 h 328"/>
                  <a:gd name="T2" fmla="*/ 220 w 810"/>
                  <a:gd name="T3" fmla="*/ 0 h 328"/>
                  <a:gd name="T4" fmla="*/ 217 w 810"/>
                  <a:gd name="T5" fmla="*/ 13 h 328"/>
                  <a:gd name="T6" fmla="*/ 216 w 810"/>
                  <a:gd name="T7" fmla="*/ 27 h 328"/>
                  <a:gd name="T8" fmla="*/ 219 w 810"/>
                  <a:gd name="T9" fmla="*/ 48 h 328"/>
                  <a:gd name="T10" fmla="*/ 225 w 810"/>
                  <a:gd name="T11" fmla="*/ 67 h 328"/>
                  <a:gd name="T12" fmla="*/ 236 w 810"/>
                  <a:gd name="T13" fmla="*/ 84 h 328"/>
                  <a:gd name="T14" fmla="*/ 250 w 810"/>
                  <a:gd name="T15" fmla="*/ 97 h 328"/>
                  <a:gd name="T16" fmla="*/ 266 w 810"/>
                  <a:gd name="T17" fmla="*/ 107 h 328"/>
                  <a:gd name="T18" fmla="*/ 284 w 810"/>
                  <a:gd name="T19" fmla="*/ 110 h 328"/>
                  <a:gd name="T20" fmla="*/ 554 w 810"/>
                  <a:gd name="T21" fmla="*/ 110 h 328"/>
                  <a:gd name="T22" fmla="*/ 571 w 810"/>
                  <a:gd name="T23" fmla="*/ 107 h 328"/>
                  <a:gd name="T24" fmla="*/ 588 w 810"/>
                  <a:gd name="T25" fmla="*/ 97 h 328"/>
                  <a:gd name="T26" fmla="*/ 601 w 810"/>
                  <a:gd name="T27" fmla="*/ 84 h 328"/>
                  <a:gd name="T28" fmla="*/ 611 w 810"/>
                  <a:gd name="T29" fmla="*/ 67 h 328"/>
                  <a:gd name="T30" fmla="*/ 619 w 810"/>
                  <a:gd name="T31" fmla="*/ 48 h 328"/>
                  <a:gd name="T32" fmla="*/ 621 w 810"/>
                  <a:gd name="T33" fmla="*/ 27 h 328"/>
                  <a:gd name="T34" fmla="*/ 620 w 810"/>
                  <a:gd name="T35" fmla="*/ 13 h 328"/>
                  <a:gd name="T36" fmla="*/ 617 w 810"/>
                  <a:gd name="T37" fmla="*/ 0 h 328"/>
                  <a:gd name="T38" fmla="*/ 810 w 810"/>
                  <a:gd name="T39" fmla="*/ 0 h 328"/>
                  <a:gd name="T40" fmla="*/ 810 w 810"/>
                  <a:gd name="T41" fmla="*/ 328 h 328"/>
                  <a:gd name="T42" fmla="*/ 0 w 810"/>
                  <a:gd name="T43" fmla="*/ 328 h 328"/>
                  <a:gd name="T44" fmla="*/ 0 w 810"/>
                  <a:gd name="T45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0" h="328">
                    <a:moveTo>
                      <a:pt x="0" y="0"/>
                    </a:moveTo>
                    <a:lnTo>
                      <a:pt x="220" y="0"/>
                    </a:lnTo>
                    <a:lnTo>
                      <a:pt x="217" y="13"/>
                    </a:lnTo>
                    <a:lnTo>
                      <a:pt x="216" y="27"/>
                    </a:lnTo>
                    <a:lnTo>
                      <a:pt x="219" y="48"/>
                    </a:lnTo>
                    <a:lnTo>
                      <a:pt x="225" y="67"/>
                    </a:lnTo>
                    <a:lnTo>
                      <a:pt x="236" y="84"/>
                    </a:lnTo>
                    <a:lnTo>
                      <a:pt x="250" y="97"/>
                    </a:lnTo>
                    <a:lnTo>
                      <a:pt x="266" y="107"/>
                    </a:lnTo>
                    <a:lnTo>
                      <a:pt x="284" y="110"/>
                    </a:lnTo>
                    <a:lnTo>
                      <a:pt x="554" y="110"/>
                    </a:lnTo>
                    <a:lnTo>
                      <a:pt x="571" y="107"/>
                    </a:lnTo>
                    <a:lnTo>
                      <a:pt x="588" y="97"/>
                    </a:lnTo>
                    <a:lnTo>
                      <a:pt x="601" y="84"/>
                    </a:lnTo>
                    <a:lnTo>
                      <a:pt x="611" y="67"/>
                    </a:lnTo>
                    <a:lnTo>
                      <a:pt x="619" y="48"/>
                    </a:lnTo>
                    <a:lnTo>
                      <a:pt x="621" y="27"/>
                    </a:lnTo>
                    <a:lnTo>
                      <a:pt x="620" y="13"/>
                    </a:lnTo>
                    <a:lnTo>
                      <a:pt x="617" y="0"/>
                    </a:lnTo>
                    <a:lnTo>
                      <a:pt x="810" y="0"/>
                    </a:lnTo>
                    <a:lnTo>
                      <a:pt x="810" y="328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8"/>
              <p:cNvSpPr>
                <a:spLocks noEditPoints="1"/>
              </p:cNvSpPr>
              <p:nvPr/>
            </p:nvSpPr>
            <p:spPr bwMode="auto">
              <a:xfrm>
                <a:off x="1372" y="631"/>
                <a:ext cx="378" cy="237"/>
              </a:xfrm>
              <a:custGeom>
                <a:avLst/>
                <a:gdLst>
                  <a:gd name="T0" fmla="*/ 108 w 2268"/>
                  <a:gd name="T1" fmla="*/ 709 h 1418"/>
                  <a:gd name="T2" fmla="*/ 108 w 2268"/>
                  <a:gd name="T3" fmla="*/ 1145 h 1418"/>
                  <a:gd name="T4" fmla="*/ 1026 w 2268"/>
                  <a:gd name="T5" fmla="*/ 1145 h 1418"/>
                  <a:gd name="T6" fmla="*/ 1026 w 2268"/>
                  <a:gd name="T7" fmla="*/ 709 h 1418"/>
                  <a:gd name="T8" fmla="*/ 108 w 2268"/>
                  <a:gd name="T9" fmla="*/ 709 h 1418"/>
                  <a:gd name="T10" fmla="*/ 1134 w 2268"/>
                  <a:gd name="T11" fmla="*/ 163 h 1418"/>
                  <a:gd name="T12" fmla="*/ 1134 w 2268"/>
                  <a:gd name="T13" fmla="*/ 327 h 1418"/>
                  <a:gd name="T14" fmla="*/ 2160 w 2268"/>
                  <a:gd name="T15" fmla="*/ 327 h 1418"/>
                  <a:gd name="T16" fmla="*/ 2160 w 2268"/>
                  <a:gd name="T17" fmla="*/ 163 h 1418"/>
                  <a:gd name="T18" fmla="*/ 1134 w 2268"/>
                  <a:gd name="T19" fmla="*/ 163 h 1418"/>
                  <a:gd name="T20" fmla="*/ 108 w 2268"/>
                  <a:gd name="T21" fmla="*/ 108 h 1418"/>
                  <a:gd name="T22" fmla="*/ 108 w 2268"/>
                  <a:gd name="T23" fmla="*/ 546 h 1418"/>
                  <a:gd name="T24" fmla="*/ 1026 w 2268"/>
                  <a:gd name="T25" fmla="*/ 546 h 1418"/>
                  <a:gd name="T26" fmla="*/ 1026 w 2268"/>
                  <a:gd name="T27" fmla="*/ 108 h 1418"/>
                  <a:gd name="T28" fmla="*/ 108 w 2268"/>
                  <a:gd name="T29" fmla="*/ 108 h 1418"/>
                  <a:gd name="T30" fmla="*/ 0 w 2268"/>
                  <a:gd name="T31" fmla="*/ 0 h 1418"/>
                  <a:gd name="T32" fmla="*/ 2268 w 2268"/>
                  <a:gd name="T33" fmla="*/ 0 h 1418"/>
                  <a:gd name="T34" fmla="*/ 2268 w 2268"/>
                  <a:gd name="T35" fmla="*/ 1418 h 1418"/>
                  <a:gd name="T36" fmla="*/ 2160 w 2268"/>
                  <a:gd name="T37" fmla="*/ 1418 h 1418"/>
                  <a:gd name="T38" fmla="*/ 2160 w 2268"/>
                  <a:gd name="T39" fmla="*/ 436 h 1418"/>
                  <a:gd name="T40" fmla="*/ 1134 w 2268"/>
                  <a:gd name="T41" fmla="*/ 436 h 1418"/>
                  <a:gd name="T42" fmla="*/ 1134 w 2268"/>
                  <a:gd name="T43" fmla="*/ 1418 h 1418"/>
                  <a:gd name="T44" fmla="*/ 1026 w 2268"/>
                  <a:gd name="T45" fmla="*/ 1418 h 1418"/>
                  <a:gd name="T46" fmla="*/ 1026 w 2268"/>
                  <a:gd name="T47" fmla="*/ 1254 h 1418"/>
                  <a:gd name="T48" fmla="*/ 108 w 2268"/>
                  <a:gd name="T49" fmla="*/ 1254 h 1418"/>
                  <a:gd name="T50" fmla="*/ 108 w 2268"/>
                  <a:gd name="T51" fmla="*/ 1418 h 1418"/>
                  <a:gd name="T52" fmla="*/ 0 w 2268"/>
                  <a:gd name="T53" fmla="*/ 1418 h 1418"/>
                  <a:gd name="T54" fmla="*/ 0 w 2268"/>
                  <a:gd name="T55" fmla="*/ 0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68" h="1418">
                    <a:moveTo>
                      <a:pt x="108" y="709"/>
                    </a:moveTo>
                    <a:lnTo>
                      <a:pt x="108" y="1145"/>
                    </a:lnTo>
                    <a:lnTo>
                      <a:pt x="1026" y="1145"/>
                    </a:lnTo>
                    <a:lnTo>
                      <a:pt x="1026" y="709"/>
                    </a:lnTo>
                    <a:lnTo>
                      <a:pt x="108" y="709"/>
                    </a:lnTo>
                    <a:close/>
                    <a:moveTo>
                      <a:pt x="1134" y="163"/>
                    </a:moveTo>
                    <a:lnTo>
                      <a:pt x="1134" y="327"/>
                    </a:lnTo>
                    <a:lnTo>
                      <a:pt x="2160" y="327"/>
                    </a:lnTo>
                    <a:lnTo>
                      <a:pt x="2160" y="163"/>
                    </a:lnTo>
                    <a:lnTo>
                      <a:pt x="1134" y="163"/>
                    </a:lnTo>
                    <a:close/>
                    <a:moveTo>
                      <a:pt x="108" y="108"/>
                    </a:moveTo>
                    <a:lnTo>
                      <a:pt x="108" y="546"/>
                    </a:lnTo>
                    <a:lnTo>
                      <a:pt x="1026" y="546"/>
                    </a:lnTo>
                    <a:lnTo>
                      <a:pt x="1026" y="108"/>
                    </a:lnTo>
                    <a:lnTo>
                      <a:pt x="108" y="108"/>
                    </a:lnTo>
                    <a:close/>
                    <a:moveTo>
                      <a:pt x="0" y="0"/>
                    </a:moveTo>
                    <a:lnTo>
                      <a:pt x="2268" y="0"/>
                    </a:lnTo>
                    <a:lnTo>
                      <a:pt x="2268" y="1418"/>
                    </a:lnTo>
                    <a:lnTo>
                      <a:pt x="2160" y="1418"/>
                    </a:lnTo>
                    <a:lnTo>
                      <a:pt x="2160" y="436"/>
                    </a:lnTo>
                    <a:lnTo>
                      <a:pt x="1134" y="436"/>
                    </a:lnTo>
                    <a:lnTo>
                      <a:pt x="1134" y="1418"/>
                    </a:lnTo>
                    <a:lnTo>
                      <a:pt x="1026" y="1418"/>
                    </a:lnTo>
                    <a:lnTo>
                      <a:pt x="1026" y="1254"/>
                    </a:lnTo>
                    <a:lnTo>
                      <a:pt x="108" y="1254"/>
                    </a:lnTo>
                    <a:lnTo>
                      <a:pt x="108" y="1418"/>
                    </a:lnTo>
                    <a:lnTo>
                      <a:pt x="0" y="14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9"/>
              <p:cNvSpPr>
                <a:spLocks/>
              </p:cNvSpPr>
              <p:nvPr/>
            </p:nvSpPr>
            <p:spPr bwMode="auto">
              <a:xfrm>
                <a:off x="1570" y="577"/>
                <a:ext cx="135" cy="36"/>
              </a:xfrm>
              <a:custGeom>
                <a:avLst/>
                <a:gdLst>
                  <a:gd name="T0" fmla="*/ 108 w 810"/>
                  <a:gd name="T1" fmla="*/ 0 h 218"/>
                  <a:gd name="T2" fmla="*/ 702 w 810"/>
                  <a:gd name="T3" fmla="*/ 0 h 218"/>
                  <a:gd name="T4" fmla="*/ 702 w 810"/>
                  <a:gd name="T5" fmla="*/ 109 h 218"/>
                  <a:gd name="T6" fmla="*/ 810 w 810"/>
                  <a:gd name="T7" fmla="*/ 109 h 218"/>
                  <a:gd name="T8" fmla="*/ 810 w 810"/>
                  <a:gd name="T9" fmla="*/ 218 h 218"/>
                  <a:gd name="T10" fmla="*/ 0 w 810"/>
                  <a:gd name="T11" fmla="*/ 218 h 218"/>
                  <a:gd name="T12" fmla="*/ 0 w 810"/>
                  <a:gd name="T13" fmla="*/ 109 h 218"/>
                  <a:gd name="T14" fmla="*/ 108 w 810"/>
                  <a:gd name="T15" fmla="*/ 109 h 218"/>
                  <a:gd name="T16" fmla="*/ 108 w 810"/>
                  <a:gd name="T1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0" h="218">
                    <a:moveTo>
                      <a:pt x="108" y="0"/>
                    </a:moveTo>
                    <a:lnTo>
                      <a:pt x="702" y="0"/>
                    </a:lnTo>
                    <a:lnTo>
                      <a:pt x="702" y="109"/>
                    </a:lnTo>
                    <a:lnTo>
                      <a:pt x="810" y="109"/>
                    </a:lnTo>
                    <a:lnTo>
                      <a:pt x="810" y="218"/>
                    </a:lnTo>
                    <a:lnTo>
                      <a:pt x="0" y="218"/>
                    </a:lnTo>
                    <a:lnTo>
                      <a:pt x="0" y="109"/>
                    </a:lnTo>
                    <a:lnTo>
                      <a:pt x="108" y="109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0"/>
              <p:cNvSpPr>
                <a:spLocks noEditPoints="1"/>
              </p:cNvSpPr>
              <p:nvPr/>
            </p:nvSpPr>
            <p:spPr bwMode="auto">
              <a:xfrm>
                <a:off x="1525" y="386"/>
                <a:ext cx="225" cy="182"/>
              </a:xfrm>
              <a:custGeom>
                <a:avLst/>
                <a:gdLst>
                  <a:gd name="T0" fmla="*/ 702 w 1350"/>
                  <a:gd name="T1" fmla="*/ 872 h 1090"/>
                  <a:gd name="T2" fmla="*/ 684 w 1350"/>
                  <a:gd name="T3" fmla="*/ 876 h 1090"/>
                  <a:gd name="T4" fmla="*/ 668 w 1350"/>
                  <a:gd name="T5" fmla="*/ 882 h 1090"/>
                  <a:gd name="T6" fmla="*/ 654 w 1350"/>
                  <a:gd name="T7" fmla="*/ 893 h 1090"/>
                  <a:gd name="T8" fmla="*/ 644 w 1350"/>
                  <a:gd name="T9" fmla="*/ 907 h 1090"/>
                  <a:gd name="T10" fmla="*/ 637 w 1350"/>
                  <a:gd name="T11" fmla="*/ 923 h 1090"/>
                  <a:gd name="T12" fmla="*/ 635 w 1350"/>
                  <a:gd name="T13" fmla="*/ 941 h 1090"/>
                  <a:gd name="T14" fmla="*/ 637 w 1350"/>
                  <a:gd name="T15" fmla="*/ 959 h 1090"/>
                  <a:gd name="T16" fmla="*/ 644 w 1350"/>
                  <a:gd name="T17" fmla="*/ 975 h 1090"/>
                  <a:gd name="T18" fmla="*/ 654 w 1350"/>
                  <a:gd name="T19" fmla="*/ 989 h 1090"/>
                  <a:gd name="T20" fmla="*/ 668 w 1350"/>
                  <a:gd name="T21" fmla="*/ 1000 h 1090"/>
                  <a:gd name="T22" fmla="*/ 684 w 1350"/>
                  <a:gd name="T23" fmla="*/ 1007 h 1090"/>
                  <a:gd name="T24" fmla="*/ 702 w 1350"/>
                  <a:gd name="T25" fmla="*/ 1009 h 1090"/>
                  <a:gd name="T26" fmla="*/ 720 w 1350"/>
                  <a:gd name="T27" fmla="*/ 1007 h 1090"/>
                  <a:gd name="T28" fmla="*/ 736 w 1350"/>
                  <a:gd name="T29" fmla="*/ 1000 h 1090"/>
                  <a:gd name="T30" fmla="*/ 750 w 1350"/>
                  <a:gd name="T31" fmla="*/ 989 h 1090"/>
                  <a:gd name="T32" fmla="*/ 761 w 1350"/>
                  <a:gd name="T33" fmla="*/ 975 h 1090"/>
                  <a:gd name="T34" fmla="*/ 767 w 1350"/>
                  <a:gd name="T35" fmla="*/ 959 h 1090"/>
                  <a:gd name="T36" fmla="*/ 770 w 1350"/>
                  <a:gd name="T37" fmla="*/ 941 h 1090"/>
                  <a:gd name="T38" fmla="*/ 767 w 1350"/>
                  <a:gd name="T39" fmla="*/ 923 h 1090"/>
                  <a:gd name="T40" fmla="*/ 761 w 1350"/>
                  <a:gd name="T41" fmla="*/ 907 h 1090"/>
                  <a:gd name="T42" fmla="*/ 750 w 1350"/>
                  <a:gd name="T43" fmla="*/ 893 h 1090"/>
                  <a:gd name="T44" fmla="*/ 736 w 1350"/>
                  <a:gd name="T45" fmla="*/ 882 h 1090"/>
                  <a:gd name="T46" fmla="*/ 720 w 1350"/>
                  <a:gd name="T47" fmla="*/ 876 h 1090"/>
                  <a:gd name="T48" fmla="*/ 702 w 1350"/>
                  <a:gd name="T49" fmla="*/ 872 h 1090"/>
                  <a:gd name="T50" fmla="*/ 108 w 1350"/>
                  <a:gd name="T51" fmla="*/ 109 h 1090"/>
                  <a:gd name="T52" fmla="*/ 108 w 1350"/>
                  <a:gd name="T53" fmla="*/ 818 h 1090"/>
                  <a:gd name="T54" fmla="*/ 1242 w 1350"/>
                  <a:gd name="T55" fmla="*/ 818 h 1090"/>
                  <a:gd name="T56" fmla="*/ 1242 w 1350"/>
                  <a:gd name="T57" fmla="*/ 109 h 1090"/>
                  <a:gd name="T58" fmla="*/ 108 w 1350"/>
                  <a:gd name="T59" fmla="*/ 109 h 1090"/>
                  <a:gd name="T60" fmla="*/ 0 w 1350"/>
                  <a:gd name="T61" fmla="*/ 0 h 1090"/>
                  <a:gd name="T62" fmla="*/ 1350 w 1350"/>
                  <a:gd name="T63" fmla="*/ 0 h 1090"/>
                  <a:gd name="T64" fmla="*/ 1350 w 1350"/>
                  <a:gd name="T65" fmla="*/ 1090 h 1090"/>
                  <a:gd name="T66" fmla="*/ 0 w 1350"/>
                  <a:gd name="T67" fmla="*/ 1090 h 1090"/>
                  <a:gd name="T68" fmla="*/ 0 w 1350"/>
                  <a:gd name="T69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50" h="1090">
                    <a:moveTo>
                      <a:pt x="702" y="872"/>
                    </a:moveTo>
                    <a:lnTo>
                      <a:pt x="684" y="876"/>
                    </a:lnTo>
                    <a:lnTo>
                      <a:pt x="668" y="882"/>
                    </a:lnTo>
                    <a:lnTo>
                      <a:pt x="654" y="893"/>
                    </a:lnTo>
                    <a:lnTo>
                      <a:pt x="644" y="907"/>
                    </a:lnTo>
                    <a:lnTo>
                      <a:pt x="637" y="923"/>
                    </a:lnTo>
                    <a:lnTo>
                      <a:pt x="635" y="941"/>
                    </a:lnTo>
                    <a:lnTo>
                      <a:pt x="637" y="959"/>
                    </a:lnTo>
                    <a:lnTo>
                      <a:pt x="644" y="975"/>
                    </a:lnTo>
                    <a:lnTo>
                      <a:pt x="654" y="989"/>
                    </a:lnTo>
                    <a:lnTo>
                      <a:pt x="668" y="1000"/>
                    </a:lnTo>
                    <a:lnTo>
                      <a:pt x="684" y="1007"/>
                    </a:lnTo>
                    <a:lnTo>
                      <a:pt x="702" y="1009"/>
                    </a:lnTo>
                    <a:lnTo>
                      <a:pt x="720" y="1007"/>
                    </a:lnTo>
                    <a:lnTo>
                      <a:pt x="736" y="1000"/>
                    </a:lnTo>
                    <a:lnTo>
                      <a:pt x="750" y="989"/>
                    </a:lnTo>
                    <a:lnTo>
                      <a:pt x="761" y="975"/>
                    </a:lnTo>
                    <a:lnTo>
                      <a:pt x="767" y="959"/>
                    </a:lnTo>
                    <a:lnTo>
                      <a:pt x="770" y="941"/>
                    </a:lnTo>
                    <a:lnTo>
                      <a:pt x="767" y="923"/>
                    </a:lnTo>
                    <a:lnTo>
                      <a:pt x="761" y="907"/>
                    </a:lnTo>
                    <a:lnTo>
                      <a:pt x="750" y="893"/>
                    </a:lnTo>
                    <a:lnTo>
                      <a:pt x="736" y="882"/>
                    </a:lnTo>
                    <a:lnTo>
                      <a:pt x="720" y="876"/>
                    </a:lnTo>
                    <a:lnTo>
                      <a:pt x="702" y="872"/>
                    </a:lnTo>
                    <a:close/>
                    <a:moveTo>
                      <a:pt x="108" y="109"/>
                    </a:moveTo>
                    <a:lnTo>
                      <a:pt x="108" y="818"/>
                    </a:lnTo>
                    <a:lnTo>
                      <a:pt x="1242" y="818"/>
                    </a:lnTo>
                    <a:lnTo>
                      <a:pt x="1242" y="109"/>
                    </a:lnTo>
                    <a:lnTo>
                      <a:pt x="108" y="109"/>
                    </a:lnTo>
                    <a:close/>
                    <a:moveTo>
                      <a:pt x="0" y="0"/>
                    </a:moveTo>
                    <a:lnTo>
                      <a:pt x="1350" y="0"/>
                    </a:lnTo>
                    <a:lnTo>
                      <a:pt x="1350" y="1090"/>
                    </a:lnTo>
                    <a:lnTo>
                      <a:pt x="0" y="10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1"/>
              <p:cNvSpPr>
                <a:spLocks noEditPoints="1"/>
              </p:cNvSpPr>
              <p:nvPr/>
            </p:nvSpPr>
            <p:spPr bwMode="auto">
              <a:xfrm>
                <a:off x="1381" y="404"/>
                <a:ext cx="126" cy="218"/>
              </a:xfrm>
              <a:custGeom>
                <a:avLst/>
                <a:gdLst>
                  <a:gd name="T0" fmla="*/ 594 w 757"/>
                  <a:gd name="T1" fmla="*/ 995 h 1309"/>
                  <a:gd name="T2" fmla="*/ 575 w 757"/>
                  <a:gd name="T3" fmla="*/ 998 h 1309"/>
                  <a:gd name="T4" fmla="*/ 557 w 757"/>
                  <a:gd name="T5" fmla="*/ 1005 h 1309"/>
                  <a:gd name="T6" fmla="*/ 542 w 757"/>
                  <a:gd name="T7" fmla="*/ 1017 h 1309"/>
                  <a:gd name="T8" fmla="*/ 530 w 757"/>
                  <a:gd name="T9" fmla="*/ 1033 h 1309"/>
                  <a:gd name="T10" fmla="*/ 523 w 757"/>
                  <a:gd name="T11" fmla="*/ 1050 h 1309"/>
                  <a:gd name="T12" fmla="*/ 519 w 757"/>
                  <a:gd name="T13" fmla="*/ 1071 h 1309"/>
                  <a:gd name="T14" fmla="*/ 523 w 757"/>
                  <a:gd name="T15" fmla="*/ 1090 h 1309"/>
                  <a:gd name="T16" fmla="*/ 530 w 757"/>
                  <a:gd name="T17" fmla="*/ 1108 h 1309"/>
                  <a:gd name="T18" fmla="*/ 542 w 757"/>
                  <a:gd name="T19" fmla="*/ 1123 h 1309"/>
                  <a:gd name="T20" fmla="*/ 557 w 757"/>
                  <a:gd name="T21" fmla="*/ 1135 h 1309"/>
                  <a:gd name="T22" fmla="*/ 575 w 757"/>
                  <a:gd name="T23" fmla="*/ 1143 h 1309"/>
                  <a:gd name="T24" fmla="*/ 594 w 757"/>
                  <a:gd name="T25" fmla="*/ 1145 h 1309"/>
                  <a:gd name="T26" fmla="*/ 614 w 757"/>
                  <a:gd name="T27" fmla="*/ 1143 h 1309"/>
                  <a:gd name="T28" fmla="*/ 631 w 757"/>
                  <a:gd name="T29" fmla="*/ 1135 h 1309"/>
                  <a:gd name="T30" fmla="*/ 647 w 757"/>
                  <a:gd name="T31" fmla="*/ 1123 h 1309"/>
                  <a:gd name="T32" fmla="*/ 658 w 757"/>
                  <a:gd name="T33" fmla="*/ 1108 h 1309"/>
                  <a:gd name="T34" fmla="*/ 666 w 757"/>
                  <a:gd name="T35" fmla="*/ 1090 h 1309"/>
                  <a:gd name="T36" fmla="*/ 668 w 757"/>
                  <a:gd name="T37" fmla="*/ 1071 h 1309"/>
                  <a:gd name="T38" fmla="*/ 666 w 757"/>
                  <a:gd name="T39" fmla="*/ 1050 h 1309"/>
                  <a:gd name="T40" fmla="*/ 658 w 757"/>
                  <a:gd name="T41" fmla="*/ 1033 h 1309"/>
                  <a:gd name="T42" fmla="*/ 647 w 757"/>
                  <a:gd name="T43" fmla="*/ 1017 h 1309"/>
                  <a:gd name="T44" fmla="*/ 631 w 757"/>
                  <a:gd name="T45" fmla="*/ 1005 h 1309"/>
                  <a:gd name="T46" fmla="*/ 614 w 757"/>
                  <a:gd name="T47" fmla="*/ 998 h 1309"/>
                  <a:gd name="T48" fmla="*/ 594 w 757"/>
                  <a:gd name="T49" fmla="*/ 995 h 1309"/>
                  <a:gd name="T50" fmla="*/ 216 w 757"/>
                  <a:gd name="T51" fmla="*/ 437 h 1309"/>
                  <a:gd name="T52" fmla="*/ 216 w 757"/>
                  <a:gd name="T53" fmla="*/ 490 h 1309"/>
                  <a:gd name="T54" fmla="*/ 540 w 757"/>
                  <a:gd name="T55" fmla="*/ 490 h 1309"/>
                  <a:gd name="T56" fmla="*/ 540 w 757"/>
                  <a:gd name="T57" fmla="*/ 437 h 1309"/>
                  <a:gd name="T58" fmla="*/ 216 w 757"/>
                  <a:gd name="T59" fmla="*/ 437 h 1309"/>
                  <a:gd name="T60" fmla="*/ 108 w 757"/>
                  <a:gd name="T61" fmla="*/ 164 h 1309"/>
                  <a:gd name="T62" fmla="*/ 108 w 757"/>
                  <a:gd name="T63" fmla="*/ 272 h 1309"/>
                  <a:gd name="T64" fmla="*/ 648 w 757"/>
                  <a:gd name="T65" fmla="*/ 272 h 1309"/>
                  <a:gd name="T66" fmla="*/ 648 w 757"/>
                  <a:gd name="T67" fmla="*/ 164 h 1309"/>
                  <a:gd name="T68" fmla="*/ 108 w 757"/>
                  <a:gd name="T69" fmla="*/ 164 h 1309"/>
                  <a:gd name="T70" fmla="*/ 0 w 757"/>
                  <a:gd name="T71" fmla="*/ 0 h 1309"/>
                  <a:gd name="T72" fmla="*/ 757 w 757"/>
                  <a:gd name="T73" fmla="*/ 0 h 1309"/>
                  <a:gd name="T74" fmla="*/ 757 w 757"/>
                  <a:gd name="T75" fmla="*/ 1309 h 1309"/>
                  <a:gd name="T76" fmla="*/ 0 w 757"/>
                  <a:gd name="T77" fmla="*/ 1309 h 1309"/>
                  <a:gd name="T78" fmla="*/ 0 w 757"/>
                  <a:gd name="T79" fmla="*/ 0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57" h="1309">
                    <a:moveTo>
                      <a:pt x="594" y="995"/>
                    </a:moveTo>
                    <a:lnTo>
                      <a:pt x="575" y="998"/>
                    </a:lnTo>
                    <a:lnTo>
                      <a:pt x="557" y="1005"/>
                    </a:lnTo>
                    <a:lnTo>
                      <a:pt x="542" y="1017"/>
                    </a:lnTo>
                    <a:lnTo>
                      <a:pt x="530" y="1033"/>
                    </a:lnTo>
                    <a:lnTo>
                      <a:pt x="523" y="1050"/>
                    </a:lnTo>
                    <a:lnTo>
                      <a:pt x="519" y="1071"/>
                    </a:lnTo>
                    <a:lnTo>
                      <a:pt x="523" y="1090"/>
                    </a:lnTo>
                    <a:lnTo>
                      <a:pt x="530" y="1108"/>
                    </a:lnTo>
                    <a:lnTo>
                      <a:pt x="542" y="1123"/>
                    </a:lnTo>
                    <a:lnTo>
                      <a:pt x="557" y="1135"/>
                    </a:lnTo>
                    <a:lnTo>
                      <a:pt x="575" y="1143"/>
                    </a:lnTo>
                    <a:lnTo>
                      <a:pt x="594" y="1145"/>
                    </a:lnTo>
                    <a:lnTo>
                      <a:pt x="614" y="1143"/>
                    </a:lnTo>
                    <a:lnTo>
                      <a:pt x="631" y="1135"/>
                    </a:lnTo>
                    <a:lnTo>
                      <a:pt x="647" y="1123"/>
                    </a:lnTo>
                    <a:lnTo>
                      <a:pt x="658" y="1108"/>
                    </a:lnTo>
                    <a:lnTo>
                      <a:pt x="666" y="1090"/>
                    </a:lnTo>
                    <a:lnTo>
                      <a:pt x="668" y="1071"/>
                    </a:lnTo>
                    <a:lnTo>
                      <a:pt x="666" y="1050"/>
                    </a:lnTo>
                    <a:lnTo>
                      <a:pt x="658" y="1033"/>
                    </a:lnTo>
                    <a:lnTo>
                      <a:pt x="647" y="1017"/>
                    </a:lnTo>
                    <a:lnTo>
                      <a:pt x="631" y="1005"/>
                    </a:lnTo>
                    <a:lnTo>
                      <a:pt x="614" y="998"/>
                    </a:lnTo>
                    <a:lnTo>
                      <a:pt x="594" y="995"/>
                    </a:lnTo>
                    <a:close/>
                    <a:moveTo>
                      <a:pt x="216" y="437"/>
                    </a:moveTo>
                    <a:lnTo>
                      <a:pt x="216" y="490"/>
                    </a:lnTo>
                    <a:lnTo>
                      <a:pt x="540" y="490"/>
                    </a:lnTo>
                    <a:lnTo>
                      <a:pt x="540" y="437"/>
                    </a:lnTo>
                    <a:lnTo>
                      <a:pt x="216" y="437"/>
                    </a:lnTo>
                    <a:close/>
                    <a:moveTo>
                      <a:pt x="108" y="164"/>
                    </a:moveTo>
                    <a:lnTo>
                      <a:pt x="108" y="272"/>
                    </a:lnTo>
                    <a:lnTo>
                      <a:pt x="648" y="272"/>
                    </a:lnTo>
                    <a:lnTo>
                      <a:pt x="648" y="164"/>
                    </a:lnTo>
                    <a:lnTo>
                      <a:pt x="108" y="164"/>
                    </a:lnTo>
                    <a:close/>
                    <a:moveTo>
                      <a:pt x="0" y="0"/>
                    </a:moveTo>
                    <a:lnTo>
                      <a:pt x="757" y="0"/>
                    </a:lnTo>
                    <a:lnTo>
                      <a:pt x="757" y="1309"/>
                    </a:lnTo>
                    <a:lnTo>
                      <a:pt x="0" y="13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2"/>
              <p:cNvSpPr>
                <a:spLocks/>
              </p:cNvSpPr>
              <p:nvPr/>
            </p:nvSpPr>
            <p:spPr bwMode="auto">
              <a:xfrm>
                <a:off x="1201" y="449"/>
                <a:ext cx="126" cy="210"/>
              </a:xfrm>
              <a:custGeom>
                <a:avLst/>
                <a:gdLst>
                  <a:gd name="T0" fmla="*/ 89 w 756"/>
                  <a:gd name="T1" fmla="*/ 0 h 1255"/>
                  <a:gd name="T2" fmla="*/ 668 w 756"/>
                  <a:gd name="T3" fmla="*/ 0 h 1255"/>
                  <a:gd name="T4" fmla="*/ 691 w 756"/>
                  <a:gd name="T5" fmla="*/ 4 h 1255"/>
                  <a:gd name="T6" fmla="*/ 712 w 756"/>
                  <a:gd name="T7" fmla="*/ 12 h 1255"/>
                  <a:gd name="T8" fmla="*/ 730 w 756"/>
                  <a:gd name="T9" fmla="*/ 25 h 1255"/>
                  <a:gd name="T10" fmla="*/ 744 w 756"/>
                  <a:gd name="T11" fmla="*/ 41 h 1255"/>
                  <a:gd name="T12" fmla="*/ 753 w 756"/>
                  <a:gd name="T13" fmla="*/ 60 h 1255"/>
                  <a:gd name="T14" fmla="*/ 756 w 756"/>
                  <a:gd name="T15" fmla="*/ 83 h 1255"/>
                  <a:gd name="T16" fmla="*/ 756 w 756"/>
                  <a:gd name="T17" fmla="*/ 1037 h 1255"/>
                  <a:gd name="T18" fmla="*/ 729 w 756"/>
                  <a:gd name="T19" fmla="*/ 1037 h 1255"/>
                  <a:gd name="T20" fmla="*/ 702 w 756"/>
                  <a:gd name="T21" fmla="*/ 1040 h 1255"/>
                  <a:gd name="T22" fmla="*/ 676 w 756"/>
                  <a:gd name="T23" fmla="*/ 1048 h 1255"/>
                  <a:gd name="T24" fmla="*/ 654 w 756"/>
                  <a:gd name="T25" fmla="*/ 1061 h 1255"/>
                  <a:gd name="T26" fmla="*/ 634 w 756"/>
                  <a:gd name="T27" fmla="*/ 1077 h 1255"/>
                  <a:gd name="T28" fmla="*/ 617 w 756"/>
                  <a:gd name="T29" fmla="*/ 1097 h 1255"/>
                  <a:gd name="T30" fmla="*/ 605 w 756"/>
                  <a:gd name="T31" fmla="*/ 1121 h 1255"/>
                  <a:gd name="T32" fmla="*/ 596 w 756"/>
                  <a:gd name="T33" fmla="*/ 1146 h 1255"/>
                  <a:gd name="T34" fmla="*/ 594 w 756"/>
                  <a:gd name="T35" fmla="*/ 1174 h 1255"/>
                  <a:gd name="T36" fmla="*/ 594 w 756"/>
                  <a:gd name="T37" fmla="*/ 1255 h 1255"/>
                  <a:gd name="T38" fmla="*/ 162 w 756"/>
                  <a:gd name="T39" fmla="*/ 1255 h 1255"/>
                  <a:gd name="T40" fmla="*/ 162 w 756"/>
                  <a:gd name="T41" fmla="*/ 1174 h 1255"/>
                  <a:gd name="T42" fmla="*/ 159 w 756"/>
                  <a:gd name="T43" fmla="*/ 1146 h 1255"/>
                  <a:gd name="T44" fmla="*/ 152 w 756"/>
                  <a:gd name="T45" fmla="*/ 1121 h 1255"/>
                  <a:gd name="T46" fmla="*/ 139 w 756"/>
                  <a:gd name="T47" fmla="*/ 1097 h 1255"/>
                  <a:gd name="T48" fmla="*/ 122 w 756"/>
                  <a:gd name="T49" fmla="*/ 1077 h 1255"/>
                  <a:gd name="T50" fmla="*/ 103 w 756"/>
                  <a:gd name="T51" fmla="*/ 1061 h 1255"/>
                  <a:gd name="T52" fmla="*/ 79 w 756"/>
                  <a:gd name="T53" fmla="*/ 1048 h 1255"/>
                  <a:gd name="T54" fmla="*/ 54 w 756"/>
                  <a:gd name="T55" fmla="*/ 1040 h 1255"/>
                  <a:gd name="T56" fmla="*/ 27 w 756"/>
                  <a:gd name="T57" fmla="*/ 1037 h 1255"/>
                  <a:gd name="T58" fmla="*/ 0 w 756"/>
                  <a:gd name="T59" fmla="*/ 1037 h 1255"/>
                  <a:gd name="T60" fmla="*/ 0 w 756"/>
                  <a:gd name="T61" fmla="*/ 83 h 1255"/>
                  <a:gd name="T62" fmla="*/ 3 w 756"/>
                  <a:gd name="T63" fmla="*/ 60 h 1255"/>
                  <a:gd name="T64" fmla="*/ 12 w 756"/>
                  <a:gd name="T65" fmla="*/ 41 h 1255"/>
                  <a:gd name="T66" fmla="*/ 26 w 756"/>
                  <a:gd name="T67" fmla="*/ 25 h 1255"/>
                  <a:gd name="T68" fmla="*/ 44 w 756"/>
                  <a:gd name="T69" fmla="*/ 12 h 1255"/>
                  <a:gd name="T70" fmla="*/ 66 w 756"/>
                  <a:gd name="T71" fmla="*/ 4 h 1255"/>
                  <a:gd name="T72" fmla="*/ 89 w 756"/>
                  <a:gd name="T73" fmla="*/ 0 h 1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6" h="1255">
                    <a:moveTo>
                      <a:pt x="89" y="0"/>
                    </a:moveTo>
                    <a:lnTo>
                      <a:pt x="668" y="0"/>
                    </a:lnTo>
                    <a:lnTo>
                      <a:pt x="691" y="4"/>
                    </a:lnTo>
                    <a:lnTo>
                      <a:pt x="712" y="12"/>
                    </a:lnTo>
                    <a:lnTo>
                      <a:pt x="730" y="25"/>
                    </a:lnTo>
                    <a:lnTo>
                      <a:pt x="744" y="41"/>
                    </a:lnTo>
                    <a:lnTo>
                      <a:pt x="753" y="60"/>
                    </a:lnTo>
                    <a:lnTo>
                      <a:pt x="756" y="83"/>
                    </a:lnTo>
                    <a:lnTo>
                      <a:pt x="756" y="1037"/>
                    </a:lnTo>
                    <a:lnTo>
                      <a:pt x="729" y="1037"/>
                    </a:lnTo>
                    <a:lnTo>
                      <a:pt x="702" y="1040"/>
                    </a:lnTo>
                    <a:lnTo>
                      <a:pt x="676" y="1048"/>
                    </a:lnTo>
                    <a:lnTo>
                      <a:pt x="654" y="1061"/>
                    </a:lnTo>
                    <a:lnTo>
                      <a:pt x="634" y="1077"/>
                    </a:lnTo>
                    <a:lnTo>
                      <a:pt x="617" y="1097"/>
                    </a:lnTo>
                    <a:lnTo>
                      <a:pt x="605" y="1121"/>
                    </a:lnTo>
                    <a:lnTo>
                      <a:pt x="596" y="1146"/>
                    </a:lnTo>
                    <a:lnTo>
                      <a:pt x="594" y="1174"/>
                    </a:lnTo>
                    <a:lnTo>
                      <a:pt x="594" y="1255"/>
                    </a:lnTo>
                    <a:lnTo>
                      <a:pt x="162" y="1255"/>
                    </a:lnTo>
                    <a:lnTo>
                      <a:pt x="162" y="1174"/>
                    </a:lnTo>
                    <a:lnTo>
                      <a:pt x="159" y="1146"/>
                    </a:lnTo>
                    <a:lnTo>
                      <a:pt x="152" y="1121"/>
                    </a:lnTo>
                    <a:lnTo>
                      <a:pt x="139" y="1097"/>
                    </a:lnTo>
                    <a:lnTo>
                      <a:pt x="122" y="1077"/>
                    </a:lnTo>
                    <a:lnTo>
                      <a:pt x="103" y="1061"/>
                    </a:lnTo>
                    <a:lnTo>
                      <a:pt x="79" y="1048"/>
                    </a:lnTo>
                    <a:lnTo>
                      <a:pt x="54" y="1040"/>
                    </a:lnTo>
                    <a:lnTo>
                      <a:pt x="27" y="1037"/>
                    </a:lnTo>
                    <a:lnTo>
                      <a:pt x="0" y="1037"/>
                    </a:lnTo>
                    <a:lnTo>
                      <a:pt x="0" y="83"/>
                    </a:lnTo>
                    <a:lnTo>
                      <a:pt x="3" y="60"/>
                    </a:lnTo>
                    <a:lnTo>
                      <a:pt x="12" y="41"/>
                    </a:lnTo>
                    <a:lnTo>
                      <a:pt x="26" y="25"/>
                    </a:lnTo>
                    <a:lnTo>
                      <a:pt x="44" y="12"/>
                    </a:lnTo>
                    <a:lnTo>
                      <a:pt x="66" y="4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1174" y="631"/>
                <a:ext cx="45" cy="73"/>
              </a:xfrm>
              <a:custGeom>
                <a:avLst/>
                <a:gdLst>
                  <a:gd name="T0" fmla="*/ 81 w 270"/>
                  <a:gd name="T1" fmla="*/ 0 h 436"/>
                  <a:gd name="T2" fmla="*/ 189 w 270"/>
                  <a:gd name="T3" fmla="*/ 0 h 436"/>
                  <a:gd name="T4" fmla="*/ 211 w 270"/>
                  <a:gd name="T5" fmla="*/ 3 h 436"/>
                  <a:gd name="T6" fmla="*/ 230 w 270"/>
                  <a:gd name="T7" fmla="*/ 11 h 436"/>
                  <a:gd name="T8" fmla="*/ 247 w 270"/>
                  <a:gd name="T9" fmla="*/ 24 h 436"/>
                  <a:gd name="T10" fmla="*/ 258 w 270"/>
                  <a:gd name="T11" fmla="*/ 40 h 436"/>
                  <a:gd name="T12" fmla="*/ 267 w 270"/>
                  <a:gd name="T13" fmla="*/ 60 h 436"/>
                  <a:gd name="T14" fmla="*/ 270 w 270"/>
                  <a:gd name="T15" fmla="*/ 82 h 436"/>
                  <a:gd name="T16" fmla="*/ 270 w 270"/>
                  <a:gd name="T17" fmla="*/ 355 h 436"/>
                  <a:gd name="T18" fmla="*/ 267 w 270"/>
                  <a:gd name="T19" fmla="*/ 376 h 436"/>
                  <a:gd name="T20" fmla="*/ 258 w 270"/>
                  <a:gd name="T21" fmla="*/ 395 h 436"/>
                  <a:gd name="T22" fmla="*/ 247 w 270"/>
                  <a:gd name="T23" fmla="*/ 413 h 436"/>
                  <a:gd name="T24" fmla="*/ 230 w 270"/>
                  <a:gd name="T25" fmla="*/ 424 h 436"/>
                  <a:gd name="T26" fmla="*/ 211 w 270"/>
                  <a:gd name="T27" fmla="*/ 433 h 436"/>
                  <a:gd name="T28" fmla="*/ 189 w 270"/>
                  <a:gd name="T29" fmla="*/ 436 h 436"/>
                  <a:gd name="T30" fmla="*/ 81 w 270"/>
                  <a:gd name="T31" fmla="*/ 436 h 436"/>
                  <a:gd name="T32" fmla="*/ 60 w 270"/>
                  <a:gd name="T33" fmla="*/ 433 h 436"/>
                  <a:gd name="T34" fmla="*/ 40 w 270"/>
                  <a:gd name="T35" fmla="*/ 424 h 436"/>
                  <a:gd name="T36" fmla="*/ 23 w 270"/>
                  <a:gd name="T37" fmla="*/ 413 h 436"/>
                  <a:gd name="T38" fmla="*/ 11 w 270"/>
                  <a:gd name="T39" fmla="*/ 395 h 436"/>
                  <a:gd name="T40" fmla="*/ 3 w 270"/>
                  <a:gd name="T41" fmla="*/ 376 h 436"/>
                  <a:gd name="T42" fmla="*/ 0 w 270"/>
                  <a:gd name="T43" fmla="*/ 355 h 436"/>
                  <a:gd name="T44" fmla="*/ 0 w 270"/>
                  <a:gd name="T45" fmla="*/ 82 h 436"/>
                  <a:gd name="T46" fmla="*/ 3 w 270"/>
                  <a:gd name="T47" fmla="*/ 60 h 436"/>
                  <a:gd name="T48" fmla="*/ 11 w 270"/>
                  <a:gd name="T49" fmla="*/ 40 h 436"/>
                  <a:gd name="T50" fmla="*/ 23 w 270"/>
                  <a:gd name="T51" fmla="*/ 24 h 436"/>
                  <a:gd name="T52" fmla="*/ 40 w 270"/>
                  <a:gd name="T53" fmla="*/ 11 h 436"/>
                  <a:gd name="T54" fmla="*/ 60 w 270"/>
                  <a:gd name="T55" fmla="*/ 3 h 436"/>
                  <a:gd name="T56" fmla="*/ 81 w 270"/>
                  <a:gd name="T5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436">
                    <a:moveTo>
                      <a:pt x="81" y="0"/>
                    </a:moveTo>
                    <a:lnTo>
                      <a:pt x="189" y="0"/>
                    </a:lnTo>
                    <a:lnTo>
                      <a:pt x="211" y="3"/>
                    </a:lnTo>
                    <a:lnTo>
                      <a:pt x="230" y="11"/>
                    </a:lnTo>
                    <a:lnTo>
                      <a:pt x="247" y="24"/>
                    </a:lnTo>
                    <a:lnTo>
                      <a:pt x="258" y="40"/>
                    </a:lnTo>
                    <a:lnTo>
                      <a:pt x="267" y="60"/>
                    </a:lnTo>
                    <a:lnTo>
                      <a:pt x="270" y="82"/>
                    </a:lnTo>
                    <a:lnTo>
                      <a:pt x="270" y="355"/>
                    </a:lnTo>
                    <a:lnTo>
                      <a:pt x="267" y="376"/>
                    </a:lnTo>
                    <a:lnTo>
                      <a:pt x="258" y="395"/>
                    </a:lnTo>
                    <a:lnTo>
                      <a:pt x="247" y="413"/>
                    </a:lnTo>
                    <a:lnTo>
                      <a:pt x="230" y="424"/>
                    </a:lnTo>
                    <a:lnTo>
                      <a:pt x="211" y="433"/>
                    </a:lnTo>
                    <a:lnTo>
                      <a:pt x="189" y="436"/>
                    </a:lnTo>
                    <a:lnTo>
                      <a:pt x="81" y="436"/>
                    </a:lnTo>
                    <a:lnTo>
                      <a:pt x="60" y="433"/>
                    </a:lnTo>
                    <a:lnTo>
                      <a:pt x="40" y="424"/>
                    </a:lnTo>
                    <a:lnTo>
                      <a:pt x="23" y="413"/>
                    </a:lnTo>
                    <a:lnTo>
                      <a:pt x="11" y="395"/>
                    </a:lnTo>
                    <a:lnTo>
                      <a:pt x="3" y="376"/>
                    </a:lnTo>
                    <a:lnTo>
                      <a:pt x="0" y="355"/>
                    </a:lnTo>
                    <a:lnTo>
                      <a:pt x="0" y="82"/>
                    </a:lnTo>
                    <a:lnTo>
                      <a:pt x="3" y="60"/>
                    </a:lnTo>
                    <a:lnTo>
                      <a:pt x="11" y="40"/>
                    </a:lnTo>
                    <a:lnTo>
                      <a:pt x="23" y="24"/>
                    </a:lnTo>
                    <a:lnTo>
                      <a:pt x="40" y="11"/>
                    </a:lnTo>
                    <a:lnTo>
                      <a:pt x="60" y="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4"/>
              <p:cNvSpPr>
                <a:spLocks/>
              </p:cNvSpPr>
              <p:nvPr/>
            </p:nvSpPr>
            <p:spPr bwMode="auto">
              <a:xfrm>
                <a:off x="1309" y="631"/>
                <a:ext cx="45" cy="73"/>
              </a:xfrm>
              <a:custGeom>
                <a:avLst/>
                <a:gdLst>
                  <a:gd name="T0" fmla="*/ 81 w 270"/>
                  <a:gd name="T1" fmla="*/ 0 h 436"/>
                  <a:gd name="T2" fmla="*/ 162 w 270"/>
                  <a:gd name="T3" fmla="*/ 0 h 436"/>
                  <a:gd name="T4" fmla="*/ 187 w 270"/>
                  <a:gd name="T5" fmla="*/ 2 h 436"/>
                  <a:gd name="T6" fmla="*/ 209 w 270"/>
                  <a:gd name="T7" fmla="*/ 11 h 436"/>
                  <a:gd name="T8" fmla="*/ 229 w 270"/>
                  <a:gd name="T9" fmla="*/ 24 h 436"/>
                  <a:gd name="T10" fmla="*/ 246 w 270"/>
                  <a:gd name="T11" fmla="*/ 41 h 436"/>
                  <a:gd name="T12" fmla="*/ 259 w 270"/>
                  <a:gd name="T13" fmla="*/ 61 h 436"/>
                  <a:gd name="T14" fmla="*/ 267 w 270"/>
                  <a:gd name="T15" fmla="*/ 84 h 436"/>
                  <a:gd name="T16" fmla="*/ 270 w 270"/>
                  <a:gd name="T17" fmla="*/ 108 h 436"/>
                  <a:gd name="T18" fmla="*/ 270 w 270"/>
                  <a:gd name="T19" fmla="*/ 355 h 436"/>
                  <a:gd name="T20" fmla="*/ 267 w 270"/>
                  <a:gd name="T21" fmla="*/ 376 h 436"/>
                  <a:gd name="T22" fmla="*/ 259 w 270"/>
                  <a:gd name="T23" fmla="*/ 395 h 436"/>
                  <a:gd name="T24" fmla="*/ 246 w 270"/>
                  <a:gd name="T25" fmla="*/ 413 h 436"/>
                  <a:gd name="T26" fmla="*/ 230 w 270"/>
                  <a:gd name="T27" fmla="*/ 424 h 436"/>
                  <a:gd name="T28" fmla="*/ 210 w 270"/>
                  <a:gd name="T29" fmla="*/ 433 h 436"/>
                  <a:gd name="T30" fmla="*/ 189 w 270"/>
                  <a:gd name="T31" fmla="*/ 436 h 436"/>
                  <a:gd name="T32" fmla="*/ 81 w 270"/>
                  <a:gd name="T33" fmla="*/ 436 h 436"/>
                  <a:gd name="T34" fmla="*/ 59 w 270"/>
                  <a:gd name="T35" fmla="*/ 433 h 436"/>
                  <a:gd name="T36" fmla="*/ 40 w 270"/>
                  <a:gd name="T37" fmla="*/ 424 h 436"/>
                  <a:gd name="T38" fmla="*/ 24 w 270"/>
                  <a:gd name="T39" fmla="*/ 413 h 436"/>
                  <a:gd name="T40" fmla="*/ 11 w 270"/>
                  <a:gd name="T41" fmla="*/ 395 h 436"/>
                  <a:gd name="T42" fmla="*/ 3 w 270"/>
                  <a:gd name="T43" fmla="*/ 376 h 436"/>
                  <a:gd name="T44" fmla="*/ 0 w 270"/>
                  <a:gd name="T45" fmla="*/ 355 h 436"/>
                  <a:gd name="T46" fmla="*/ 0 w 270"/>
                  <a:gd name="T47" fmla="*/ 82 h 436"/>
                  <a:gd name="T48" fmla="*/ 3 w 270"/>
                  <a:gd name="T49" fmla="*/ 60 h 436"/>
                  <a:gd name="T50" fmla="*/ 11 w 270"/>
                  <a:gd name="T51" fmla="*/ 40 h 436"/>
                  <a:gd name="T52" fmla="*/ 24 w 270"/>
                  <a:gd name="T53" fmla="*/ 24 h 436"/>
                  <a:gd name="T54" fmla="*/ 40 w 270"/>
                  <a:gd name="T55" fmla="*/ 11 h 436"/>
                  <a:gd name="T56" fmla="*/ 59 w 270"/>
                  <a:gd name="T57" fmla="*/ 3 h 436"/>
                  <a:gd name="T58" fmla="*/ 81 w 270"/>
                  <a:gd name="T59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0" h="436">
                    <a:moveTo>
                      <a:pt x="81" y="0"/>
                    </a:moveTo>
                    <a:lnTo>
                      <a:pt x="162" y="0"/>
                    </a:lnTo>
                    <a:lnTo>
                      <a:pt x="187" y="2"/>
                    </a:lnTo>
                    <a:lnTo>
                      <a:pt x="209" y="11"/>
                    </a:lnTo>
                    <a:lnTo>
                      <a:pt x="229" y="24"/>
                    </a:lnTo>
                    <a:lnTo>
                      <a:pt x="246" y="41"/>
                    </a:lnTo>
                    <a:lnTo>
                      <a:pt x="259" y="61"/>
                    </a:lnTo>
                    <a:lnTo>
                      <a:pt x="267" y="84"/>
                    </a:lnTo>
                    <a:lnTo>
                      <a:pt x="270" y="108"/>
                    </a:lnTo>
                    <a:lnTo>
                      <a:pt x="270" y="355"/>
                    </a:lnTo>
                    <a:lnTo>
                      <a:pt x="267" y="376"/>
                    </a:lnTo>
                    <a:lnTo>
                      <a:pt x="259" y="395"/>
                    </a:lnTo>
                    <a:lnTo>
                      <a:pt x="246" y="413"/>
                    </a:lnTo>
                    <a:lnTo>
                      <a:pt x="230" y="424"/>
                    </a:lnTo>
                    <a:lnTo>
                      <a:pt x="210" y="433"/>
                    </a:lnTo>
                    <a:lnTo>
                      <a:pt x="189" y="436"/>
                    </a:lnTo>
                    <a:lnTo>
                      <a:pt x="81" y="436"/>
                    </a:lnTo>
                    <a:lnTo>
                      <a:pt x="59" y="433"/>
                    </a:lnTo>
                    <a:lnTo>
                      <a:pt x="40" y="424"/>
                    </a:lnTo>
                    <a:lnTo>
                      <a:pt x="24" y="413"/>
                    </a:lnTo>
                    <a:lnTo>
                      <a:pt x="11" y="395"/>
                    </a:lnTo>
                    <a:lnTo>
                      <a:pt x="3" y="376"/>
                    </a:lnTo>
                    <a:lnTo>
                      <a:pt x="0" y="355"/>
                    </a:lnTo>
                    <a:lnTo>
                      <a:pt x="0" y="82"/>
                    </a:lnTo>
                    <a:lnTo>
                      <a:pt x="3" y="60"/>
                    </a:lnTo>
                    <a:lnTo>
                      <a:pt x="11" y="40"/>
                    </a:lnTo>
                    <a:lnTo>
                      <a:pt x="24" y="24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5"/>
              <p:cNvSpPr>
                <a:spLocks/>
              </p:cNvSpPr>
              <p:nvPr/>
            </p:nvSpPr>
            <p:spPr bwMode="auto">
              <a:xfrm>
                <a:off x="1189" y="731"/>
                <a:ext cx="155" cy="132"/>
              </a:xfrm>
              <a:custGeom>
                <a:avLst/>
                <a:gdLst>
                  <a:gd name="T0" fmla="*/ 507 w 931"/>
                  <a:gd name="T1" fmla="*/ 0 h 790"/>
                  <a:gd name="T2" fmla="*/ 560 w 931"/>
                  <a:gd name="T3" fmla="*/ 383 h 790"/>
                  <a:gd name="T4" fmla="*/ 790 w 931"/>
                  <a:gd name="T5" fmla="*/ 414 h 790"/>
                  <a:gd name="T6" fmla="*/ 824 w 931"/>
                  <a:gd name="T7" fmla="*/ 397 h 790"/>
                  <a:gd name="T8" fmla="*/ 867 w 931"/>
                  <a:gd name="T9" fmla="*/ 398 h 790"/>
                  <a:gd name="T10" fmla="*/ 905 w 931"/>
                  <a:gd name="T11" fmla="*/ 421 h 790"/>
                  <a:gd name="T12" fmla="*/ 928 w 931"/>
                  <a:gd name="T13" fmla="*/ 460 h 790"/>
                  <a:gd name="T14" fmla="*/ 928 w 931"/>
                  <a:gd name="T15" fmla="*/ 508 h 790"/>
                  <a:gd name="T16" fmla="*/ 905 w 931"/>
                  <a:gd name="T17" fmla="*/ 546 h 790"/>
                  <a:gd name="T18" fmla="*/ 867 w 931"/>
                  <a:gd name="T19" fmla="*/ 569 h 790"/>
                  <a:gd name="T20" fmla="*/ 824 w 931"/>
                  <a:gd name="T21" fmla="*/ 570 h 790"/>
                  <a:gd name="T22" fmla="*/ 790 w 931"/>
                  <a:gd name="T23" fmla="*/ 553 h 790"/>
                  <a:gd name="T24" fmla="*/ 567 w 931"/>
                  <a:gd name="T25" fmla="*/ 496 h 790"/>
                  <a:gd name="T26" fmla="*/ 679 w 931"/>
                  <a:gd name="T27" fmla="*/ 613 h 790"/>
                  <a:gd name="T28" fmla="*/ 704 w 931"/>
                  <a:gd name="T29" fmla="*/ 616 h 790"/>
                  <a:gd name="T30" fmla="*/ 744 w 931"/>
                  <a:gd name="T31" fmla="*/ 639 h 790"/>
                  <a:gd name="T32" fmla="*/ 766 w 931"/>
                  <a:gd name="T33" fmla="*/ 679 h 790"/>
                  <a:gd name="T34" fmla="*/ 766 w 931"/>
                  <a:gd name="T35" fmla="*/ 726 h 790"/>
                  <a:gd name="T36" fmla="*/ 744 w 931"/>
                  <a:gd name="T37" fmla="*/ 765 h 790"/>
                  <a:gd name="T38" fmla="*/ 704 w 931"/>
                  <a:gd name="T39" fmla="*/ 787 h 790"/>
                  <a:gd name="T40" fmla="*/ 659 w 931"/>
                  <a:gd name="T41" fmla="*/ 787 h 790"/>
                  <a:gd name="T42" fmla="*/ 619 w 931"/>
                  <a:gd name="T43" fmla="*/ 765 h 790"/>
                  <a:gd name="T44" fmla="*/ 597 w 931"/>
                  <a:gd name="T45" fmla="*/ 726 h 790"/>
                  <a:gd name="T46" fmla="*/ 594 w 931"/>
                  <a:gd name="T47" fmla="*/ 695 h 790"/>
                  <a:gd name="T48" fmla="*/ 466 w 931"/>
                  <a:gd name="T49" fmla="*/ 545 h 790"/>
                  <a:gd name="T50" fmla="*/ 336 w 931"/>
                  <a:gd name="T51" fmla="*/ 687 h 790"/>
                  <a:gd name="T52" fmla="*/ 334 w 931"/>
                  <a:gd name="T53" fmla="*/ 726 h 790"/>
                  <a:gd name="T54" fmla="*/ 312 w 931"/>
                  <a:gd name="T55" fmla="*/ 765 h 790"/>
                  <a:gd name="T56" fmla="*/ 273 w 931"/>
                  <a:gd name="T57" fmla="*/ 787 h 790"/>
                  <a:gd name="T58" fmla="*/ 226 w 931"/>
                  <a:gd name="T59" fmla="*/ 787 h 790"/>
                  <a:gd name="T60" fmla="*/ 187 w 931"/>
                  <a:gd name="T61" fmla="*/ 765 h 790"/>
                  <a:gd name="T62" fmla="*/ 165 w 931"/>
                  <a:gd name="T63" fmla="*/ 726 h 790"/>
                  <a:gd name="T64" fmla="*/ 164 w 931"/>
                  <a:gd name="T65" fmla="*/ 681 h 790"/>
                  <a:gd name="T66" fmla="*/ 183 w 931"/>
                  <a:gd name="T67" fmla="*/ 644 h 790"/>
                  <a:gd name="T68" fmla="*/ 216 w 931"/>
                  <a:gd name="T69" fmla="*/ 621 h 790"/>
                  <a:gd name="T70" fmla="*/ 344 w 931"/>
                  <a:gd name="T71" fmla="*/ 512 h 790"/>
                  <a:gd name="T72" fmla="*/ 344 w 931"/>
                  <a:gd name="T73" fmla="*/ 493 h 790"/>
                  <a:gd name="T74" fmla="*/ 172 w 931"/>
                  <a:gd name="T75" fmla="*/ 563 h 790"/>
                  <a:gd name="T76" fmla="*/ 149 w 931"/>
                  <a:gd name="T77" fmla="*/ 601 h 790"/>
                  <a:gd name="T78" fmla="*/ 111 w 931"/>
                  <a:gd name="T79" fmla="*/ 624 h 790"/>
                  <a:gd name="T80" fmla="*/ 64 w 931"/>
                  <a:gd name="T81" fmla="*/ 624 h 790"/>
                  <a:gd name="T82" fmla="*/ 26 w 931"/>
                  <a:gd name="T83" fmla="*/ 601 h 790"/>
                  <a:gd name="T84" fmla="*/ 3 w 931"/>
                  <a:gd name="T85" fmla="*/ 563 h 790"/>
                  <a:gd name="T86" fmla="*/ 2 w 931"/>
                  <a:gd name="T87" fmla="*/ 517 h 790"/>
                  <a:gd name="T88" fmla="*/ 19 w 931"/>
                  <a:gd name="T89" fmla="*/ 483 h 790"/>
                  <a:gd name="T90" fmla="*/ 33 w 931"/>
                  <a:gd name="T91" fmla="*/ 466 h 790"/>
                  <a:gd name="T92" fmla="*/ 57 w 931"/>
                  <a:gd name="T93" fmla="*/ 456 h 790"/>
                  <a:gd name="T94" fmla="*/ 88 w 931"/>
                  <a:gd name="T95" fmla="*/ 450 h 790"/>
                  <a:gd name="T96" fmla="*/ 89 w 931"/>
                  <a:gd name="T97" fmla="*/ 450 h 790"/>
                  <a:gd name="T98" fmla="*/ 398 w 931"/>
                  <a:gd name="T99" fmla="*/ 36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31" h="790">
                    <a:moveTo>
                      <a:pt x="398" y="0"/>
                    </a:moveTo>
                    <a:lnTo>
                      <a:pt x="507" y="0"/>
                    </a:lnTo>
                    <a:lnTo>
                      <a:pt x="507" y="371"/>
                    </a:lnTo>
                    <a:lnTo>
                      <a:pt x="560" y="383"/>
                    </a:lnTo>
                    <a:lnTo>
                      <a:pt x="776" y="428"/>
                    </a:lnTo>
                    <a:lnTo>
                      <a:pt x="790" y="414"/>
                    </a:lnTo>
                    <a:lnTo>
                      <a:pt x="805" y="405"/>
                    </a:lnTo>
                    <a:lnTo>
                      <a:pt x="824" y="397"/>
                    </a:lnTo>
                    <a:lnTo>
                      <a:pt x="844" y="395"/>
                    </a:lnTo>
                    <a:lnTo>
                      <a:pt x="867" y="398"/>
                    </a:lnTo>
                    <a:lnTo>
                      <a:pt x="888" y="407"/>
                    </a:lnTo>
                    <a:lnTo>
                      <a:pt x="905" y="421"/>
                    </a:lnTo>
                    <a:lnTo>
                      <a:pt x="919" y="439"/>
                    </a:lnTo>
                    <a:lnTo>
                      <a:pt x="928" y="460"/>
                    </a:lnTo>
                    <a:lnTo>
                      <a:pt x="931" y="484"/>
                    </a:lnTo>
                    <a:lnTo>
                      <a:pt x="928" y="508"/>
                    </a:lnTo>
                    <a:lnTo>
                      <a:pt x="919" y="528"/>
                    </a:lnTo>
                    <a:lnTo>
                      <a:pt x="905" y="546"/>
                    </a:lnTo>
                    <a:lnTo>
                      <a:pt x="888" y="560"/>
                    </a:lnTo>
                    <a:lnTo>
                      <a:pt x="867" y="569"/>
                    </a:lnTo>
                    <a:lnTo>
                      <a:pt x="844" y="572"/>
                    </a:lnTo>
                    <a:lnTo>
                      <a:pt x="824" y="570"/>
                    </a:lnTo>
                    <a:lnTo>
                      <a:pt x="805" y="564"/>
                    </a:lnTo>
                    <a:lnTo>
                      <a:pt x="790" y="553"/>
                    </a:lnTo>
                    <a:lnTo>
                      <a:pt x="776" y="540"/>
                    </a:lnTo>
                    <a:lnTo>
                      <a:pt x="567" y="496"/>
                    </a:lnTo>
                    <a:lnTo>
                      <a:pt x="676" y="614"/>
                    </a:lnTo>
                    <a:lnTo>
                      <a:pt x="679" y="613"/>
                    </a:lnTo>
                    <a:lnTo>
                      <a:pt x="681" y="613"/>
                    </a:lnTo>
                    <a:lnTo>
                      <a:pt x="704" y="616"/>
                    </a:lnTo>
                    <a:lnTo>
                      <a:pt x="726" y="625"/>
                    </a:lnTo>
                    <a:lnTo>
                      <a:pt x="744" y="639"/>
                    </a:lnTo>
                    <a:lnTo>
                      <a:pt x="758" y="657"/>
                    </a:lnTo>
                    <a:lnTo>
                      <a:pt x="766" y="679"/>
                    </a:lnTo>
                    <a:lnTo>
                      <a:pt x="769" y="702"/>
                    </a:lnTo>
                    <a:lnTo>
                      <a:pt x="766" y="726"/>
                    </a:lnTo>
                    <a:lnTo>
                      <a:pt x="758" y="746"/>
                    </a:lnTo>
                    <a:lnTo>
                      <a:pt x="744" y="765"/>
                    </a:lnTo>
                    <a:lnTo>
                      <a:pt x="726" y="779"/>
                    </a:lnTo>
                    <a:lnTo>
                      <a:pt x="704" y="787"/>
                    </a:lnTo>
                    <a:lnTo>
                      <a:pt x="681" y="790"/>
                    </a:lnTo>
                    <a:lnTo>
                      <a:pt x="659" y="787"/>
                    </a:lnTo>
                    <a:lnTo>
                      <a:pt x="637" y="779"/>
                    </a:lnTo>
                    <a:lnTo>
                      <a:pt x="619" y="765"/>
                    </a:lnTo>
                    <a:lnTo>
                      <a:pt x="605" y="746"/>
                    </a:lnTo>
                    <a:lnTo>
                      <a:pt x="597" y="726"/>
                    </a:lnTo>
                    <a:lnTo>
                      <a:pt x="594" y="702"/>
                    </a:lnTo>
                    <a:lnTo>
                      <a:pt x="594" y="695"/>
                    </a:lnTo>
                    <a:lnTo>
                      <a:pt x="595" y="687"/>
                    </a:lnTo>
                    <a:lnTo>
                      <a:pt x="466" y="545"/>
                    </a:lnTo>
                    <a:lnTo>
                      <a:pt x="332" y="673"/>
                    </a:lnTo>
                    <a:lnTo>
                      <a:pt x="336" y="687"/>
                    </a:lnTo>
                    <a:lnTo>
                      <a:pt x="337" y="702"/>
                    </a:lnTo>
                    <a:lnTo>
                      <a:pt x="334" y="726"/>
                    </a:lnTo>
                    <a:lnTo>
                      <a:pt x="326" y="746"/>
                    </a:lnTo>
                    <a:lnTo>
                      <a:pt x="312" y="765"/>
                    </a:lnTo>
                    <a:lnTo>
                      <a:pt x="294" y="779"/>
                    </a:lnTo>
                    <a:lnTo>
                      <a:pt x="273" y="787"/>
                    </a:lnTo>
                    <a:lnTo>
                      <a:pt x="249" y="790"/>
                    </a:lnTo>
                    <a:lnTo>
                      <a:pt x="226" y="787"/>
                    </a:lnTo>
                    <a:lnTo>
                      <a:pt x="206" y="779"/>
                    </a:lnTo>
                    <a:lnTo>
                      <a:pt x="187" y="765"/>
                    </a:lnTo>
                    <a:lnTo>
                      <a:pt x="174" y="746"/>
                    </a:lnTo>
                    <a:lnTo>
                      <a:pt x="165" y="726"/>
                    </a:lnTo>
                    <a:lnTo>
                      <a:pt x="162" y="702"/>
                    </a:lnTo>
                    <a:lnTo>
                      <a:pt x="164" y="681"/>
                    </a:lnTo>
                    <a:lnTo>
                      <a:pt x="172" y="661"/>
                    </a:lnTo>
                    <a:lnTo>
                      <a:pt x="183" y="644"/>
                    </a:lnTo>
                    <a:lnTo>
                      <a:pt x="198" y="630"/>
                    </a:lnTo>
                    <a:lnTo>
                      <a:pt x="216" y="621"/>
                    </a:lnTo>
                    <a:lnTo>
                      <a:pt x="236" y="615"/>
                    </a:lnTo>
                    <a:lnTo>
                      <a:pt x="344" y="512"/>
                    </a:lnTo>
                    <a:lnTo>
                      <a:pt x="373" y="485"/>
                    </a:lnTo>
                    <a:lnTo>
                      <a:pt x="344" y="493"/>
                    </a:lnTo>
                    <a:lnTo>
                      <a:pt x="175" y="539"/>
                    </a:lnTo>
                    <a:lnTo>
                      <a:pt x="172" y="563"/>
                    </a:lnTo>
                    <a:lnTo>
                      <a:pt x="163" y="584"/>
                    </a:lnTo>
                    <a:lnTo>
                      <a:pt x="149" y="601"/>
                    </a:lnTo>
                    <a:lnTo>
                      <a:pt x="132" y="615"/>
                    </a:lnTo>
                    <a:lnTo>
                      <a:pt x="111" y="624"/>
                    </a:lnTo>
                    <a:lnTo>
                      <a:pt x="88" y="627"/>
                    </a:lnTo>
                    <a:lnTo>
                      <a:pt x="64" y="624"/>
                    </a:lnTo>
                    <a:lnTo>
                      <a:pt x="43" y="615"/>
                    </a:lnTo>
                    <a:lnTo>
                      <a:pt x="26" y="601"/>
                    </a:lnTo>
                    <a:lnTo>
                      <a:pt x="12" y="583"/>
                    </a:lnTo>
                    <a:lnTo>
                      <a:pt x="3" y="563"/>
                    </a:lnTo>
                    <a:lnTo>
                      <a:pt x="0" y="539"/>
                    </a:lnTo>
                    <a:lnTo>
                      <a:pt x="2" y="517"/>
                    </a:lnTo>
                    <a:lnTo>
                      <a:pt x="9" y="499"/>
                    </a:lnTo>
                    <a:lnTo>
                      <a:pt x="19" y="483"/>
                    </a:lnTo>
                    <a:lnTo>
                      <a:pt x="34" y="469"/>
                    </a:lnTo>
                    <a:lnTo>
                      <a:pt x="33" y="466"/>
                    </a:lnTo>
                    <a:lnTo>
                      <a:pt x="43" y="463"/>
                    </a:lnTo>
                    <a:lnTo>
                      <a:pt x="57" y="456"/>
                    </a:lnTo>
                    <a:lnTo>
                      <a:pt x="72" y="451"/>
                    </a:lnTo>
                    <a:lnTo>
                      <a:pt x="88" y="450"/>
                    </a:lnTo>
                    <a:lnTo>
                      <a:pt x="89" y="450"/>
                    </a:lnTo>
                    <a:lnTo>
                      <a:pt x="89" y="450"/>
                    </a:lnTo>
                    <a:lnTo>
                      <a:pt x="344" y="380"/>
                    </a:lnTo>
                    <a:lnTo>
                      <a:pt x="398" y="365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pPr defTabSz="685635"/>
                <a:endParaRPr lang="en-US" sz="125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EFE09-9AEE-967C-E6CA-1B339765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Key Privacy and Anonymity Issues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A33BA-2FC3-81E3-39BF-04E3371E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22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04F9D83-A548-7383-7A42-AB6B9315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058BA0A-C6D8-A11F-FE11-D5912B50B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 rtlCol="0">
            <a:noAutofit/>
          </a:bodyPr>
          <a:lstStyle/>
          <a:p>
            <a:pPr marL="228600" indent="-2286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1.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Data Breaches</a:t>
            </a:r>
            <a:endParaRPr lang="en-US" sz="2200" b="1" dirty="0">
              <a:solidFill>
                <a:srgbClr val="FF0000"/>
              </a:solidFill>
              <a:latin typeface="Times New Roman"/>
              <a:cs typeface="Times New Roman" panose="02020603050405020304" pitchFamily="18" charset="0"/>
            </a:endParaRPr>
          </a:p>
          <a:p>
            <a:pPr marL="449263" indent="-36195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May be caused by:</a:t>
            </a:r>
          </a:p>
          <a:p>
            <a:pPr marL="914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Hackers breaking into a database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914400" indent="-22860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Failure to follow proper security procedures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449263" indent="-3619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Health Information Technology for Economic and Clinical Health Act</a:t>
            </a:r>
            <a:endParaRPr lang="en-US" b="1" dirty="0">
              <a:solidFill>
                <a:srgbClr val="0070C0"/>
              </a:solidFill>
              <a:latin typeface="Times New Roman"/>
              <a:cs typeface="Calibri" panose="020F0502020204030204"/>
            </a:endParaRPr>
          </a:p>
          <a:p>
            <a:pPr marL="914400" indent="-2286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Mandates that within 60 days after discovery of a data breach, each individual whose health information has been exposed must be notified</a:t>
            </a:r>
            <a:endParaRPr lang="en-US" dirty="0">
              <a:latin typeface="Times New Roman"/>
              <a:cs typeface="Calibri" panose="020F0502020204030204"/>
            </a:endParaRPr>
          </a:p>
        </p:txBody>
      </p:sp>
      <p:grpSp>
        <p:nvGrpSpPr>
          <p:cNvPr id="2" name="Group 594">
            <a:extLst>
              <a:ext uri="{FF2B5EF4-FFF2-40B4-BE49-F238E27FC236}">
                <a16:creationId xmlns:a16="http://schemas.microsoft.com/office/drawing/2014/main" id="{ED805440-F3FC-4FBE-DC8A-3EEE8F9A8A43}"/>
              </a:ext>
            </a:extLst>
          </p:cNvPr>
          <p:cNvGrpSpPr/>
          <p:nvPr/>
        </p:nvGrpSpPr>
        <p:grpSpPr>
          <a:xfrm>
            <a:off x="5638800" y="1143000"/>
            <a:ext cx="1584514" cy="1325563"/>
            <a:chOff x="7464152" y="1988840"/>
            <a:chExt cx="4392488" cy="3384376"/>
          </a:xfrm>
        </p:grpSpPr>
        <p:sp>
          <p:nvSpPr>
            <p:cNvPr id="3" name="Freeform 1384">
              <a:extLst>
                <a:ext uri="{FF2B5EF4-FFF2-40B4-BE49-F238E27FC236}">
                  <a16:creationId xmlns:a16="http://schemas.microsoft.com/office/drawing/2014/main" id="{C26B5164-4996-1BE3-79F5-1EFB5F28E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3227" y="5166965"/>
              <a:ext cx="4353413" cy="206251"/>
            </a:xfrm>
            <a:custGeom>
              <a:avLst/>
              <a:gdLst>
                <a:gd name="T0" fmla="*/ 0 w 3145"/>
                <a:gd name="T1" fmla="*/ 0 h 149"/>
                <a:gd name="T2" fmla="*/ 3145 w 3145"/>
                <a:gd name="T3" fmla="*/ 0 h 149"/>
                <a:gd name="T4" fmla="*/ 3145 w 3145"/>
                <a:gd name="T5" fmla="*/ 90 h 149"/>
                <a:gd name="T6" fmla="*/ 3143 w 3145"/>
                <a:gd name="T7" fmla="*/ 109 h 149"/>
                <a:gd name="T8" fmla="*/ 3134 w 3145"/>
                <a:gd name="T9" fmla="*/ 125 h 149"/>
                <a:gd name="T10" fmla="*/ 3121 w 3145"/>
                <a:gd name="T11" fmla="*/ 138 h 149"/>
                <a:gd name="T12" fmla="*/ 3106 w 3145"/>
                <a:gd name="T13" fmla="*/ 146 h 149"/>
                <a:gd name="T14" fmla="*/ 3086 w 3145"/>
                <a:gd name="T15" fmla="*/ 149 h 149"/>
                <a:gd name="T16" fmla="*/ 58 w 3145"/>
                <a:gd name="T17" fmla="*/ 149 h 149"/>
                <a:gd name="T18" fmla="*/ 40 w 3145"/>
                <a:gd name="T19" fmla="*/ 146 h 149"/>
                <a:gd name="T20" fmla="*/ 25 w 3145"/>
                <a:gd name="T21" fmla="*/ 138 h 149"/>
                <a:gd name="T22" fmla="*/ 12 w 3145"/>
                <a:gd name="T23" fmla="*/ 125 h 149"/>
                <a:gd name="T24" fmla="*/ 3 w 3145"/>
                <a:gd name="T25" fmla="*/ 109 h 149"/>
                <a:gd name="T26" fmla="*/ 0 w 3145"/>
                <a:gd name="T27" fmla="*/ 90 h 149"/>
                <a:gd name="T28" fmla="*/ 0 w 3145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5" h="149">
                  <a:moveTo>
                    <a:pt x="0" y="0"/>
                  </a:moveTo>
                  <a:lnTo>
                    <a:pt x="3145" y="0"/>
                  </a:lnTo>
                  <a:lnTo>
                    <a:pt x="3145" y="90"/>
                  </a:lnTo>
                  <a:lnTo>
                    <a:pt x="3143" y="109"/>
                  </a:lnTo>
                  <a:lnTo>
                    <a:pt x="3134" y="125"/>
                  </a:lnTo>
                  <a:lnTo>
                    <a:pt x="3121" y="138"/>
                  </a:lnTo>
                  <a:lnTo>
                    <a:pt x="3106" y="146"/>
                  </a:lnTo>
                  <a:lnTo>
                    <a:pt x="3086" y="149"/>
                  </a:lnTo>
                  <a:lnTo>
                    <a:pt x="58" y="149"/>
                  </a:lnTo>
                  <a:lnTo>
                    <a:pt x="40" y="146"/>
                  </a:lnTo>
                  <a:lnTo>
                    <a:pt x="25" y="138"/>
                  </a:lnTo>
                  <a:lnTo>
                    <a:pt x="12" y="125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097016">
                <a:defRPr/>
              </a:pPr>
              <a:endParaRPr lang="en-US" sz="290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564">
              <a:extLst>
                <a:ext uri="{FF2B5EF4-FFF2-40B4-BE49-F238E27FC236}">
                  <a16:creationId xmlns:a16="http://schemas.microsoft.com/office/drawing/2014/main" id="{F16EC264-F458-C454-7796-CAA881C1D079}"/>
                </a:ext>
              </a:extLst>
            </p:cNvPr>
            <p:cNvGrpSpPr/>
            <p:nvPr/>
          </p:nvGrpSpPr>
          <p:grpSpPr>
            <a:xfrm>
              <a:off x="7503227" y="4798759"/>
              <a:ext cx="4353413" cy="430497"/>
              <a:chOff x="3470275" y="4772026"/>
              <a:chExt cx="4992688" cy="493713"/>
            </a:xfrm>
            <a:solidFill>
              <a:srgbClr val="FFFFFF"/>
            </a:solidFill>
          </p:grpSpPr>
          <p:sp>
            <p:nvSpPr>
              <p:cNvPr id="32" name="Freeform 1383">
                <a:extLst>
                  <a:ext uri="{FF2B5EF4-FFF2-40B4-BE49-F238E27FC236}">
                    <a16:creationId xmlns:a16="http://schemas.microsoft.com/office/drawing/2014/main" id="{E3CE8138-8EA0-C527-13D6-0BA73EF0B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4772026"/>
                <a:ext cx="4992688" cy="422275"/>
              </a:xfrm>
              <a:custGeom>
                <a:avLst/>
                <a:gdLst>
                  <a:gd name="T0" fmla="*/ 406 w 3145"/>
                  <a:gd name="T1" fmla="*/ 0 h 266"/>
                  <a:gd name="T2" fmla="*/ 2740 w 3145"/>
                  <a:gd name="T3" fmla="*/ 0 h 266"/>
                  <a:gd name="T4" fmla="*/ 3145 w 3145"/>
                  <a:gd name="T5" fmla="*/ 266 h 266"/>
                  <a:gd name="T6" fmla="*/ 0 w 3145"/>
                  <a:gd name="T7" fmla="*/ 266 h 266"/>
                  <a:gd name="T8" fmla="*/ 406 w 3145"/>
                  <a:gd name="T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5" h="266">
                    <a:moveTo>
                      <a:pt x="406" y="0"/>
                    </a:moveTo>
                    <a:lnTo>
                      <a:pt x="2740" y="0"/>
                    </a:lnTo>
                    <a:lnTo>
                      <a:pt x="3145" y="266"/>
                    </a:lnTo>
                    <a:lnTo>
                      <a:pt x="0" y="266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386">
                <a:extLst>
                  <a:ext uri="{FF2B5EF4-FFF2-40B4-BE49-F238E27FC236}">
                    <a16:creationId xmlns:a16="http://schemas.microsoft.com/office/drawing/2014/main" id="{080DA928-F9B6-ADF1-B36C-FD47933BF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275" y="5194301"/>
                <a:ext cx="4992688" cy="714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Freeform 1395">
              <a:extLst>
                <a:ext uri="{FF2B5EF4-FFF2-40B4-BE49-F238E27FC236}">
                  <a16:creationId xmlns:a16="http://schemas.microsoft.com/office/drawing/2014/main" id="{FC5A7C37-DD45-0900-F5F7-CBF1D54A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921" y="4859664"/>
              <a:ext cx="3819099" cy="246394"/>
            </a:xfrm>
            <a:custGeom>
              <a:avLst/>
              <a:gdLst>
                <a:gd name="T0" fmla="*/ 272 w 2759"/>
                <a:gd name="T1" fmla="*/ 0 h 178"/>
                <a:gd name="T2" fmla="*/ 2487 w 2759"/>
                <a:gd name="T3" fmla="*/ 0 h 178"/>
                <a:gd name="T4" fmla="*/ 2759 w 2759"/>
                <a:gd name="T5" fmla="*/ 178 h 178"/>
                <a:gd name="T6" fmla="*/ 0 w 2759"/>
                <a:gd name="T7" fmla="*/ 178 h 178"/>
                <a:gd name="T8" fmla="*/ 272 w 275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9" h="178">
                  <a:moveTo>
                    <a:pt x="272" y="0"/>
                  </a:moveTo>
                  <a:lnTo>
                    <a:pt x="2487" y="0"/>
                  </a:lnTo>
                  <a:lnTo>
                    <a:pt x="2759" y="178"/>
                  </a:lnTo>
                  <a:lnTo>
                    <a:pt x="0" y="17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097016">
                <a:defRPr/>
              </a:pPr>
              <a:endParaRPr lang="en-US" sz="2900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404">
              <a:extLst>
                <a:ext uri="{FF2B5EF4-FFF2-40B4-BE49-F238E27FC236}">
                  <a16:creationId xmlns:a16="http://schemas.microsoft.com/office/drawing/2014/main" id="{938AD8E6-DDB7-D330-38F4-C633F2970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137" y="5003625"/>
              <a:ext cx="3760962" cy="4152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097016">
                <a:defRPr/>
              </a:pPr>
              <a:endParaRPr lang="en-US" sz="290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7" name="Group 569">
              <a:extLst>
                <a:ext uri="{FF2B5EF4-FFF2-40B4-BE49-F238E27FC236}">
                  <a16:creationId xmlns:a16="http://schemas.microsoft.com/office/drawing/2014/main" id="{DF54DB9F-32D3-94C9-738E-5CF7364DF13D}"/>
                </a:ext>
              </a:extLst>
            </p:cNvPr>
            <p:cNvGrpSpPr/>
            <p:nvPr/>
          </p:nvGrpSpPr>
          <p:grpSpPr>
            <a:xfrm>
              <a:off x="7464152" y="1988840"/>
              <a:ext cx="3942612" cy="3341464"/>
              <a:chOff x="7464152" y="1988840"/>
              <a:chExt cx="3942612" cy="3341464"/>
            </a:xfrm>
          </p:grpSpPr>
          <p:sp>
            <p:nvSpPr>
              <p:cNvPr id="8" name="Freeform 1379">
                <a:extLst>
                  <a:ext uri="{FF2B5EF4-FFF2-40B4-BE49-F238E27FC236}">
                    <a16:creationId xmlns:a16="http://schemas.microsoft.com/office/drawing/2014/main" id="{7EC4C816-A9C6-DB9A-5BFD-470BCD94C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225" y="2672576"/>
                <a:ext cx="3230800" cy="2126182"/>
              </a:xfrm>
              <a:custGeom>
                <a:avLst/>
                <a:gdLst>
                  <a:gd name="T0" fmla="*/ 80 w 2334"/>
                  <a:gd name="T1" fmla="*/ 0 h 1536"/>
                  <a:gd name="T2" fmla="*/ 2253 w 2334"/>
                  <a:gd name="T3" fmla="*/ 0 h 1536"/>
                  <a:gd name="T4" fmla="*/ 2274 w 2334"/>
                  <a:gd name="T5" fmla="*/ 2 h 1536"/>
                  <a:gd name="T6" fmla="*/ 2293 w 2334"/>
                  <a:gd name="T7" fmla="*/ 11 h 1536"/>
                  <a:gd name="T8" fmla="*/ 2310 w 2334"/>
                  <a:gd name="T9" fmla="*/ 24 h 1536"/>
                  <a:gd name="T10" fmla="*/ 2322 w 2334"/>
                  <a:gd name="T11" fmla="*/ 40 h 1536"/>
                  <a:gd name="T12" fmla="*/ 2330 w 2334"/>
                  <a:gd name="T13" fmla="*/ 60 h 1536"/>
                  <a:gd name="T14" fmla="*/ 2334 w 2334"/>
                  <a:gd name="T15" fmla="*/ 81 h 1536"/>
                  <a:gd name="T16" fmla="*/ 2334 w 2334"/>
                  <a:gd name="T17" fmla="*/ 1456 h 1536"/>
                  <a:gd name="T18" fmla="*/ 2330 w 2334"/>
                  <a:gd name="T19" fmla="*/ 1476 h 1536"/>
                  <a:gd name="T20" fmla="*/ 2322 w 2334"/>
                  <a:gd name="T21" fmla="*/ 1496 h 1536"/>
                  <a:gd name="T22" fmla="*/ 2310 w 2334"/>
                  <a:gd name="T23" fmla="*/ 1512 h 1536"/>
                  <a:gd name="T24" fmla="*/ 2293 w 2334"/>
                  <a:gd name="T25" fmla="*/ 1525 h 1536"/>
                  <a:gd name="T26" fmla="*/ 2274 w 2334"/>
                  <a:gd name="T27" fmla="*/ 1533 h 1536"/>
                  <a:gd name="T28" fmla="*/ 2253 w 2334"/>
                  <a:gd name="T29" fmla="*/ 1536 h 1536"/>
                  <a:gd name="T30" fmla="*/ 80 w 2334"/>
                  <a:gd name="T31" fmla="*/ 1536 h 1536"/>
                  <a:gd name="T32" fmla="*/ 60 w 2334"/>
                  <a:gd name="T33" fmla="*/ 1533 h 1536"/>
                  <a:gd name="T34" fmla="*/ 39 w 2334"/>
                  <a:gd name="T35" fmla="*/ 1525 h 1536"/>
                  <a:gd name="T36" fmla="*/ 24 w 2334"/>
                  <a:gd name="T37" fmla="*/ 1512 h 1536"/>
                  <a:gd name="T38" fmla="*/ 11 w 2334"/>
                  <a:gd name="T39" fmla="*/ 1496 h 1536"/>
                  <a:gd name="T40" fmla="*/ 2 w 2334"/>
                  <a:gd name="T41" fmla="*/ 1476 h 1536"/>
                  <a:gd name="T42" fmla="*/ 0 w 2334"/>
                  <a:gd name="T43" fmla="*/ 1456 h 1536"/>
                  <a:gd name="T44" fmla="*/ 0 w 2334"/>
                  <a:gd name="T45" fmla="*/ 81 h 1536"/>
                  <a:gd name="T46" fmla="*/ 2 w 2334"/>
                  <a:gd name="T47" fmla="*/ 60 h 1536"/>
                  <a:gd name="T48" fmla="*/ 11 w 2334"/>
                  <a:gd name="T49" fmla="*/ 40 h 1536"/>
                  <a:gd name="T50" fmla="*/ 24 w 2334"/>
                  <a:gd name="T51" fmla="*/ 24 h 1536"/>
                  <a:gd name="T52" fmla="*/ 39 w 2334"/>
                  <a:gd name="T53" fmla="*/ 11 h 1536"/>
                  <a:gd name="T54" fmla="*/ 60 w 2334"/>
                  <a:gd name="T55" fmla="*/ 2 h 1536"/>
                  <a:gd name="T56" fmla="*/ 80 w 2334"/>
                  <a:gd name="T57" fmla="*/ 0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4" h="1536">
                    <a:moveTo>
                      <a:pt x="80" y="0"/>
                    </a:moveTo>
                    <a:lnTo>
                      <a:pt x="2253" y="0"/>
                    </a:lnTo>
                    <a:lnTo>
                      <a:pt x="2274" y="2"/>
                    </a:lnTo>
                    <a:lnTo>
                      <a:pt x="2293" y="11"/>
                    </a:lnTo>
                    <a:lnTo>
                      <a:pt x="2310" y="24"/>
                    </a:lnTo>
                    <a:lnTo>
                      <a:pt x="2322" y="40"/>
                    </a:lnTo>
                    <a:lnTo>
                      <a:pt x="2330" y="60"/>
                    </a:lnTo>
                    <a:lnTo>
                      <a:pt x="2334" y="81"/>
                    </a:lnTo>
                    <a:lnTo>
                      <a:pt x="2334" y="1456"/>
                    </a:lnTo>
                    <a:lnTo>
                      <a:pt x="2330" y="1476"/>
                    </a:lnTo>
                    <a:lnTo>
                      <a:pt x="2322" y="1496"/>
                    </a:lnTo>
                    <a:lnTo>
                      <a:pt x="2310" y="1512"/>
                    </a:lnTo>
                    <a:lnTo>
                      <a:pt x="2293" y="1525"/>
                    </a:lnTo>
                    <a:lnTo>
                      <a:pt x="2274" y="1533"/>
                    </a:lnTo>
                    <a:lnTo>
                      <a:pt x="2253" y="1536"/>
                    </a:lnTo>
                    <a:lnTo>
                      <a:pt x="80" y="1536"/>
                    </a:lnTo>
                    <a:lnTo>
                      <a:pt x="60" y="1533"/>
                    </a:lnTo>
                    <a:lnTo>
                      <a:pt x="39" y="1525"/>
                    </a:lnTo>
                    <a:lnTo>
                      <a:pt x="24" y="1512"/>
                    </a:lnTo>
                    <a:lnTo>
                      <a:pt x="11" y="1496"/>
                    </a:lnTo>
                    <a:lnTo>
                      <a:pt x="2" y="1476"/>
                    </a:lnTo>
                    <a:lnTo>
                      <a:pt x="0" y="1456"/>
                    </a:lnTo>
                    <a:lnTo>
                      <a:pt x="0" y="81"/>
                    </a:lnTo>
                    <a:lnTo>
                      <a:pt x="2" y="60"/>
                    </a:lnTo>
                    <a:lnTo>
                      <a:pt x="11" y="40"/>
                    </a:lnTo>
                    <a:lnTo>
                      <a:pt x="24" y="24"/>
                    </a:lnTo>
                    <a:lnTo>
                      <a:pt x="39" y="11"/>
                    </a:lnTo>
                    <a:lnTo>
                      <a:pt x="60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43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1380">
                <a:extLst>
                  <a:ext uri="{FF2B5EF4-FFF2-40B4-BE49-F238E27FC236}">
                    <a16:creationId xmlns:a16="http://schemas.microsoft.com/office/drawing/2014/main" id="{3DB97ABA-3F7B-849A-0819-30998D7B1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2717" y="2894054"/>
                <a:ext cx="2894432" cy="1557263"/>
              </a:xfrm>
              <a:prstGeom prst="rect">
                <a:avLst/>
              </a:prstGeom>
              <a:solidFill>
                <a:srgbClr val="FF4A4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382">
                <a:extLst>
                  <a:ext uri="{FF2B5EF4-FFF2-40B4-BE49-F238E27FC236}">
                    <a16:creationId xmlns:a16="http://schemas.microsoft.com/office/drawing/2014/main" id="{81973A7A-37EE-3288-D193-37CC08C46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1414" y="4548211"/>
                <a:ext cx="137040" cy="137040"/>
              </a:xfrm>
              <a:prstGeom prst="rect">
                <a:avLst/>
              </a:prstGeom>
              <a:solidFill>
                <a:srgbClr val="DEFFF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385">
                <a:extLst>
                  <a:ext uri="{FF2B5EF4-FFF2-40B4-BE49-F238E27FC236}">
                    <a16:creationId xmlns:a16="http://schemas.microsoft.com/office/drawing/2014/main" id="{15283556-9706-5A05-F1F3-7298BCFF1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0439" y="5273550"/>
                <a:ext cx="880372" cy="5675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387">
                <a:extLst>
                  <a:ext uri="{FF2B5EF4-FFF2-40B4-BE49-F238E27FC236}">
                    <a16:creationId xmlns:a16="http://schemas.microsoft.com/office/drawing/2014/main" id="{2D58B519-18E3-613A-F705-ADD0ED30E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225" y="2654580"/>
                <a:ext cx="3230800" cy="2144178"/>
              </a:xfrm>
              <a:custGeom>
                <a:avLst/>
                <a:gdLst>
                  <a:gd name="T0" fmla="*/ 80 w 2334"/>
                  <a:gd name="T1" fmla="*/ 0 h 1549"/>
                  <a:gd name="T2" fmla="*/ 2253 w 2334"/>
                  <a:gd name="T3" fmla="*/ 0 h 1549"/>
                  <a:gd name="T4" fmla="*/ 2274 w 2334"/>
                  <a:gd name="T5" fmla="*/ 3 h 1549"/>
                  <a:gd name="T6" fmla="*/ 2293 w 2334"/>
                  <a:gd name="T7" fmla="*/ 10 h 1549"/>
                  <a:gd name="T8" fmla="*/ 2310 w 2334"/>
                  <a:gd name="T9" fmla="*/ 24 h 1549"/>
                  <a:gd name="T10" fmla="*/ 2322 w 2334"/>
                  <a:gd name="T11" fmla="*/ 40 h 1549"/>
                  <a:gd name="T12" fmla="*/ 2330 w 2334"/>
                  <a:gd name="T13" fmla="*/ 59 h 1549"/>
                  <a:gd name="T14" fmla="*/ 2334 w 2334"/>
                  <a:gd name="T15" fmla="*/ 81 h 1549"/>
                  <a:gd name="T16" fmla="*/ 2334 w 2334"/>
                  <a:gd name="T17" fmla="*/ 1469 h 1549"/>
                  <a:gd name="T18" fmla="*/ 2330 w 2334"/>
                  <a:gd name="T19" fmla="*/ 1489 h 1549"/>
                  <a:gd name="T20" fmla="*/ 2322 w 2334"/>
                  <a:gd name="T21" fmla="*/ 1509 h 1549"/>
                  <a:gd name="T22" fmla="*/ 2310 w 2334"/>
                  <a:gd name="T23" fmla="*/ 1525 h 1549"/>
                  <a:gd name="T24" fmla="*/ 2293 w 2334"/>
                  <a:gd name="T25" fmla="*/ 1538 h 1549"/>
                  <a:gd name="T26" fmla="*/ 2274 w 2334"/>
                  <a:gd name="T27" fmla="*/ 1546 h 1549"/>
                  <a:gd name="T28" fmla="*/ 2253 w 2334"/>
                  <a:gd name="T29" fmla="*/ 1549 h 1549"/>
                  <a:gd name="T30" fmla="*/ 80 w 2334"/>
                  <a:gd name="T31" fmla="*/ 1549 h 1549"/>
                  <a:gd name="T32" fmla="*/ 60 w 2334"/>
                  <a:gd name="T33" fmla="*/ 1546 h 1549"/>
                  <a:gd name="T34" fmla="*/ 39 w 2334"/>
                  <a:gd name="T35" fmla="*/ 1538 h 1549"/>
                  <a:gd name="T36" fmla="*/ 24 w 2334"/>
                  <a:gd name="T37" fmla="*/ 1525 h 1549"/>
                  <a:gd name="T38" fmla="*/ 11 w 2334"/>
                  <a:gd name="T39" fmla="*/ 1509 h 1549"/>
                  <a:gd name="T40" fmla="*/ 2 w 2334"/>
                  <a:gd name="T41" fmla="*/ 1489 h 1549"/>
                  <a:gd name="T42" fmla="*/ 0 w 2334"/>
                  <a:gd name="T43" fmla="*/ 1469 h 1549"/>
                  <a:gd name="T44" fmla="*/ 0 w 2334"/>
                  <a:gd name="T45" fmla="*/ 81 h 1549"/>
                  <a:gd name="T46" fmla="*/ 2 w 2334"/>
                  <a:gd name="T47" fmla="*/ 59 h 1549"/>
                  <a:gd name="T48" fmla="*/ 11 w 2334"/>
                  <a:gd name="T49" fmla="*/ 40 h 1549"/>
                  <a:gd name="T50" fmla="*/ 24 w 2334"/>
                  <a:gd name="T51" fmla="*/ 24 h 1549"/>
                  <a:gd name="T52" fmla="*/ 39 w 2334"/>
                  <a:gd name="T53" fmla="*/ 10 h 1549"/>
                  <a:gd name="T54" fmla="*/ 60 w 2334"/>
                  <a:gd name="T55" fmla="*/ 3 h 1549"/>
                  <a:gd name="T56" fmla="*/ 80 w 2334"/>
                  <a:gd name="T57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4" h="1549">
                    <a:moveTo>
                      <a:pt x="80" y="0"/>
                    </a:moveTo>
                    <a:lnTo>
                      <a:pt x="2253" y="0"/>
                    </a:lnTo>
                    <a:lnTo>
                      <a:pt x="2274" y="3"/>
                    </a:lnTo>
                    <a:lnTo>
                      <a:pt x="2293" y="10"/>
                    </a:lnTo>
                    <a:lnTo>
                      <a:pt x="2310" y="24"/>
                    </a:lnTo>
                    <a:lnTo>
                      <a:pt x="2322" y="40"/>
                    </a:lnTo>
                    <a:lnTo>
                      <a:pt x="2330" y="59"/>
                    </a:lnTo>
                    <a:lnTo>
                      <a:pt x="2334" y="81"/>
                    </a:lnTo>
                    <a:lnTo>
                      <a:pt x="2334" y="1469"/>
                    </a:lnTo>
                    <a:lnTo>
                      <a:pt x="2330" y="1489"/>
                    </a:lnTo>
                    <a:lnTo>
                      <a:pt x="2322" y="1509"/>
                    </a:lnTo>
                    <a:lnTo>
                      <a:pt x="2310" y="1525"/>
                    </a:lnTo>
                    <a:lnTo>
                      <a:pt x="2293" y="1538"/>
                    </a:lnTo>
                    <a:lnTo>
                      <a:pt x="2274" y="1546"/>
                    </a:lnTo>
                    <a:lnTo>
                      <a:pt x="2253" y="1549"/>
                    </a:lnTo>
                    <a:lnTo>
                      <a:pt x="80" y="1549"/>
                    </a:lnTo>
                    <a:lnTo>
                      <a:pt x="60" y="1546"/>
                    </a:lnTo>
                    <a:lnTo>
                      <a:pt x="39" y="1538"/>
                    </a:lnTo>
                    <a:lnTo>
                      <a:pt x="24" y="1525"/>
                    </a:lnTo>
                    <a:lnTo>
                      <a:pt x="11" y="1509"/>
                    </a:lnTo>
                    <a:lnTo>
                      <a:pt x="2" y="1489"/>
                    </a:lnTo>
                    <a:lnTo>
                      <a:pt x="0" y="1469"/>
                    </a:lnTo>
                    <a:lnTo>
                      <a:pt x="0" y="81"/>
                    </a:lnTo>
                    <a:lnTo>
                      <a:pt x="2" y="59"/>
                    </a:lnTo>
                    <a:lnTo>
                      <a:pt x="11" y="40"/>
                    </a:lnTo>
                    <a:lnTo>
                      <a:pt x="24" y="24"/>
                    </a:lnTo>
                    <a:lnTo>
                      <a:pt x="39" y="10"/>
                    </a:lnTo>
                    <a:lnTo>
                      <a:pt x="60" y="3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6BC2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89">
                <a:extLst>
                  <a:ext uri="{FF2B5EF4-FFF2-40B4-BE49-F238E27FC236}">
                    <a16:creationId xmlns:a16="http://schemas.microsoft.com/office/drawing/2014/main" id="{E79B91A7-F21C-F12D-3722-EF2B18002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528" y="2174253"/>
                <a:ext cx="964811" cy="586915"/>
              </a:xfrm>
              <a:custGeom>
                <a:avLst/>
                <a:gdLst>
                  <a:gd name="T0" fmla="*/ 65 w 697"/>
                  <a:gd name="T1" fmla="*/ 0 h 424"/>
                  <a:gd name="T2" fmla="*/ 633 w 697"/>
                  <a:gd name="T3" fmla="*/ 0 h 424"/>
                  <a:gd name="T4" fmla="*/ 654 w 697"/>
                  <a:gd name="T5" fmla="*/ 3 h 424"/>
                  <a:gd name="T6" fmla="*/ 670 w 697"/>
                  <a:gd name="T7" fmla="*/ 12 h 424"/>
                  <a:gd name="T8" fmla="*/ 685 w 697"/>
                  <a:gd name="T9" fmla="*/ 26 h 424"/>
                  <a:gd name="T10" fmla="*/ 694 w 697"/>
                  <a:gd name="T11" fmla="*/ 43 h 424"/>
                  <a:gd name="T12" fmla="*/ 697 w 697"/>
                  <a:gd name="T13" fmla="*/ 63 h 424"/>
                  <a:gd name="T14" fmla="*/ 697 w 697"/>
                  <a:gd name="T15" fmla="*/ 361 h 424"/>
                  <a:gd name="T16" fmla="*/ 694 w 697"/>
                  <a:gd name="T17" fmla="*/ 380 h 424"/>
                  <a:gd name="T18" fmla="*/ 685 w 697"/>
                  <a:gd name="T19" fmla="*/ 398 h 424"/>
                  <a:gd name="T20" fmla="*/ 670 w 697"/>
                  <a:gd name="T21" fmla="*/ 412 h 424"/>
                  <a:gd name="T22" fmla="*/ 654 w 697"/>
                  <a:gd name="T23" fmla="*/ 421 h 424"/>
                  <a:gd name="T24" fmla="*/ 633 w 697"/>
                  <a:gd name="T25" fmla="*/ 424 h 424"/>
                  <a:gd name="T26" fmla="*/ 614 w 697"/>
                  <a:gd name="T27" fmla="*/ 424 h 424"/>
                  <a:gd name="T28" fmla="*/ 614 w 697"/>
                  <a:gd name="T29" fmla="*/ 136 h 424"/>
                  <a:gd name="T30" fmla="*/ 611 w 697"/>
                  <a:gd name="T31" fmla="*/ 121 h 424"/>
                  <a:gd name="T32" fmla="*/ 602 w 697"/>
                  <a:gd name="T33" fmla="*/ 109 h 424"/>
                  <a:gd name="T34" fmla="*/ 590 w 697"/>
                  <a:gd name="T35" fmla="*/ 100 h 424"/>
                  <a:gd name="T36" fmla="*/ 575 w 697"/>
                  <a:gd name="T37" fmla="*/ 98 h 424"/>
                  <a:gd name="T38" fmla="*/ 123 w 697"/>
                  <a:gd name="T39" fmla="*/ 98 h 424"/>
                  <a:gd name="T40" fmla="*/ 108 w 697"/>
                  <a:gd name="T41" fmla="*/ 100 h 424"/>
                  <a:gd name="T42" fmla="*/ 96 w 697"/>
                  <a:gd name="T43" fmla="*/ 109 h 424"/>
                  <a:gd name="T44" fmla="*/ 86 w 697"/>
                  <a:gd name="T45" fmla="*/ 121 h 424"/>
                  <a:gd name="T46" fmla="*/ 84 w 697"/>
                  <a:gd name="T47" fmla="*/ 136 h 424"/>
                  <a:gd name="T48" fmla="*/ 84 w 697"/>
                  <a:gd name="T49" fmla="*/ 424 h 424"/>
                  <a:gd name="T50" fmla="*/ 65 w 697"/>
                  <a:gd name="T51" fmla="*/ 424 h 424"/>
                  <a:gd name="T52" fmla="*/ 44 w 697"/>
                  <a:gd name="T53" fmla="*/ 421 h 424"/>
                  <a:gd name="T54" fmla="*/ 26 w 697"/>
                  <a:gd name="T55" fmla="*/ 412 h 424"/>
                  <a:gd name="T56" fmla="*/ 12 w 697"/>
                  <a:gd name="T57" fmla="*/ 398 h 424"/>
                  <a:gd name="T58" fmla="*/ 4 w 697"/>
                  <a:gd name="T59" fmla="*/ 380 h 424"/>
                  <a:gd name="T60" fmla="*/ 0 w 697"/>
                  <a:gd name="T61" fmla="*/ 361 h 424"/>
                  <a:gd name="T62" fmla="*/ 0 w 697"/>
                  <a:gd name="T63" fmla="*/ 63 h 424"/>
                  <a:gd name="T64" fmla="*/ 4 w 697"/>
                  <a:gd name="T65" fmla="*/ 43 h 424"/>
                  <a:gd name="T66" fmla="*/ 12 w 697"/>
                  <a:gd name="T67" fmla="*/ 26 h 424"/>
                  <a:gd name="T68" fmla="*/ 26 w 697"/>
                  <a:gd name="T69" fmla="*/ 12 h 424"/>
                  <a:gd name="T70" fmla="*/ 44 w 697"/>
                  <a:gd name="T71" fmla="*/ 3 h 424"/>
                  <a:gd name="T72" fmla="*/ 65 w 697"/>
                  <a:gd name="T7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424">
                    <a:moveTo>
                      <a:pt x="65" y="0"/>
                    </a:moveTo>
                    <a:lnTo>
                      <a:pt x="633" y="0"/>
                    </a:lnTo>
                    <a:lnTo>
                      <a:pt x="654" y="3"/>
                    </a:lnTo>
                    <a:lnTo>
                      <a:pt x="670" y="12"/>
                    </a:lnTo>
                    <a:lnTo>
                      <a:pt x="685" y="26"/>
                    </a:lnTo>
                    <a:lnTo>
                      <a:pt x="694" y="43"/>
                    </a:lnTo>
                    <a:lnTo>
                      <a:pt x="697" y="63"/>
                    </a:lnTo>
                    <a:lnTo>
                      <a:pt x="697" y="361"/>
                    </a:lnTo>
                    <a:lnTo>
                      <a:pt x="694" y="380"/>
                    </a:lnTo>
                    <a:lnTo>
                      <a:pt x="685" y="398"/>
                    </a:lnTo>
                    <a:lnTo>
                      <a:pt x="670" y="412"/>
                    </a:lnTo>
                    <a:lnTo>
                      <a:pt x="654" y="421"/>
                    </a:lnTo>
                    <a:lnTo>
                      <a:pt x="633" y="424"/>
                    </a:lnTo>
                    <a:lnTo>
                      <a:pt x="614" y="424"/>
                    </a:lnTo>
                    <a:lnTo>
                      <a:pt x="614" y="136"/>
                    </a:lnTo>
                    <a:lnTo>
                      <a:pt x="611" y="121"/>
                    </a:lnTo>
                    <a:lnTo>
                      <a:pt x="602" y="109"/>
                    </a:lnTo>
                    <a:lnTo>
                      <a:pt x="590" y="100"/>
                    </a:lnTo>
                    <a:lnTo>
                      <a:pt x="575" y="98"/>
                    </a:lnTo>
                    <a:lnTo>
                      <a:pt x="123" y="98"/>
                    </a:lnTo>
                    <a:lnTo>
                      <a:pt x="108" y="100"/>
                    </a:lnTo>
                    <a:lnTo>
                      <a:pt x="96" y="109"/>
                    </a:lnTo>
                    <a:lnTo>
                      <a:pt x="86" y="121"/>
                    </a:lnTo>
                    <a:lnTo>
                      <a:pt x="84" y="136"/>
                    </a:lnTo>
                    <a:lnTo>
                      <a:pt x="84" y="424"/>
                    </a:lnTo>
                    <a:lnTo>
                      <a:pt x="65" y="424"/>
                    </a:lnTo>
                    <a:lnTo>
                      <a:pt x="44" y="421"/>
                    </a:lnTo>
                    <a:lnTo>
                      <a:pt x="26" y="412"/>
                    </a:lnTo>
                    <a:lnTo>
                      <a:pt x="12" y="398"/>
                    </a:lnTo>
                    <a:lnTo>
                      <a:pt x="4" y="380"/>
                    </a:lnTo>
                    <a:lnTo>
                      <a:pt x="0" y="361"/>
                    </a:lnTo>
                    <a:lnTo>
                      <a:pt x="0" y="63"/>
                    </a:lnTo>
                    <a:lnTo>
                      <a:pt x="4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396">
                <a:extLst>
                  <a:ext uri="{FF2B5EF4-FFF2-40B4-BE49-F238E27FC236}">
                    <a16:creationId xmlns:a16="http://schemas.microsoft.com/office/drawing/2014/main" id="{10A11006-60C7-3094-F25B-84011F25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8478" y="4834748"/>
                <a:ext cx="41527" cy="29484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97">
                <a:extLst>
                  <a:ext uri="{FF2B5EF4-FFF2-40B4-BE49-F238E27FC236}">
                    <a16:creationId xmlns:a16="http://schemas.microsoft.com/office/drawing/2014/main" id="{43219DA1-9965-1F57-3399-F7CE69347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2983" y="4829211"/>
                <a:ext cx="114892" cy="307300"/>
              </a:xfrm>
              <a:custGeom>
                <a:avLst/>
                <a:gdLst>
                  <a:gd name="T0" fmla="*/ 30 w 83"/>
                  <a:gd name="T1" fmla="*/ 0 h 222"/>
                  <a:gd name="T2" fmla="*/ 83 w 83"/>
                  <a:gd name="T3" fmla="*/ 213 h 222"/>
                  <a:gd name="T4" fmla="*/ 53 w 83"/>
                  <a:gd name="T5" fmla="*/ 222 h 222"/>
                  <a:gd name="T6" fmla="*/ 0 w 83"/>
                  <a:gd name="T7" fmla="*/ 8 h 222"/>
                  <a:gd name="T8" fmla="*/ 30 w 83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22">
                    <a:moveTo>
                      <a:pt x="30" y="0"/>
                    </a:moveTo>
                    <a:lnTo>
                      <a:pt x="83" y="213"/>
                    </a:lnTo>
                    <a:lnTo>
                      <a:pt x="53" y="222"/>
                    </a:lnTo>
                    <a:lnTo>
                      <a:pt x="0" y="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98">
                <a:extLst>
                  <a:ext uri="{FF2B5EF4-FFF2-40B4-BE49-F238E27FC236}">
                    <a16:creationId xmlns:a16="http://schemas.microsoft.com/office/drawing/2014/main" id="{9686F2D9-2B17-299E-F676-0EA27EB60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5344" y="4826444"/>
                <a:ext cx="184103" cy="312837"/>
              </a:xfrm>
              <a:custGeom>
                <a:avLst/>
                <a:gdLst>
                  <a:gd name="T0" fmla="*/ 27 w 133"/>
                  <a:gd name="T1" fmla="*/ 0 h 226"/>
                  <a:gd name="T2" fmla="*/ 133 w 133"/>
                  <a:gd name="T3" fmla="*/ 213 h 226"/>
                  <a:gd name="T4" fmla="*/ 107 w 133"/>
                  <a:gd name="T5" fmla="*/ 226 h 226"/>
                  <a:gd name="T6" fmla="*/ 0 w 133"/>
                  <a:gd name="T7" fmla="*/ 13 h 226"/>
                  <a:gd name="T8" fmla="*/ 27 w 133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226">
                    <a:moveTo>
                      <a:pt x="27" y="0"/>
                    </a:moveTo>
                    <a:lnTo>
                      <a:pt x="133" y="213"/>
                    </a:lnTo>
                    <a:lnTo>
                      <a:pt x="107" y="226"/>
                    </a:lnTo>
                    <a:lnTo>
                      <a:pt x="0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99">
                <a:extLst>
                  <a:ext uri="{FF2B5EF4-FFF2-40B4-BE49-F238E27FC236}">
                    <a16:creationId xmlns:a16="http://schemas.microsoft.com/office/drawing/2014/main" id="{3FD344FF-FEF0-9D57-CA1E-FE4802F9D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4933" y="4820907"/>
                <a:ext cx="264389" cy="322527"/>
              </a:xfrm>
              <a:custGeom>
                <a:avLst/>
                <a:gdLst>
                  <a:gd name="T0" fmla="*/ 24 w 191"/>
                  <a:gd name="T1" fmla="*/ 0 h 233"/>
                  <a:gd name="T2" fmla="*/ 191 w 191"/>
                  <a:gd name="T3" fmla="*/ 215 h 233"/>
                  <a:gd name="T4" fmla="*/ 167 w 191"/>
                  <a:gd name="T5" fmla="*/ 233 h 233"/>
                  <a:gd name="T6" fmla="*/ 0 w 191"/>
                  <a:gd name="T7" fmla="*/ 20 h 233"/>
                  <a:gd name="T8" fmla="*/ 24 w 191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233">
                    <a:moveTo>
                      <a:pt x="24" y="0"/>
                    </a:moveTo>
                    <a:lnTo>
                      <a:pt x="191" y="215"/>
                    </a:lnTo>
                    <a:lnTo>
                      <a:pt x="167" y="233"/>
                    </a:lnTo>
                    <a:lnTo>
                      <a:pt x="0" y="2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1400">
                <a:extLst>
                  <a:ext uri="{FF2B5EF4-FFF2-40B4-BE49-F238E27FC236}">
                    <a16:creationId xmlns:a16="http://schemas.microsoft.com/office/drawing/2014/main" id="{1E42E54C-43FC-529B-CE43-B0E15C254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3102" y="4902576"/>
                <a:ext cx="3453662" cy="4152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01">
                <a:extLst>
                  <a:ext uri="{FF2B5EF4-FFF2-40B4-BE49-F238E27FC236}">
                    <a16:creationId xmlns:a16="http://schemas.microsoft.com/office/drawing/2014/main" id="{838A10FE-5BD4-CC22-E814-CC529B81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3376" y="4829211"/>
                <a:ext cx="113507" cy="307300"/>
              </a:xfrm>
              <a:custGeom>
                <a:avLst/>
                <a:gdLst>
                  <a:gd name="T0" fmla="*/ 53 w 82"/>
                  <a:gd name="T1" fmla="*/ 0 h 222"/>
                  <a:gd name="T2" fmla="*/ 82 w 82"/>
                  <a:gd name="T3" fmla="*/ 8 h 222"/>
                  <a:gd name="T4" fmla="*/ 28 w 82"/>
                  <a:gd name="T5" fmla="*/ 222 h 222"/>
                  <a:gd name="T6" fmla="*/ 0 w 82"/>
                  <a:gd name="T7" fmla="*/ 213 h 222"/>
                  <a:gd name="T8" fmla="*/ 53 w 82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22">
                    <a:moveTo>
                      <a:pt x="53" y="0"/>
                    </a:moveTo>
                    <a:lnTo>
                      <a:pt x="82" y="8"/>
                    </a:lnTo>
                    <a:lnTo>
                      <a:pt x="28" y="222"/>
                    </a:lnTo>
                    <a:lnTo>
                      <a:pt x="0" y="2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02">
                <a:extLst>
                  <a:ext uri="{FF2B5EF4-FFF2-40B4-BE49-F238E27FC236}">
                    <a16:creationId xmlns:a16="http://schemas.microsoft.com/office/drawing/2014/main" id="{84692A48-7F45-8B58-2798-D7F0F1AA7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9037" y="4826444"/>
                <a:ext cx="185487" cy="312837"/>
              </a:xfrm>
              <a:custGeom>
                <a:avLst/>
                <a:gdLst>
                  <a:gd name="T0" fmla="*/ 108 w 134"/>
                  <a:gd name="T1" fmla="*/ 0 h 226"/>
                  <a:gd name="T2" fmla="*/ 134 w 134"/>
                  <a:gd name="T3" fmla="*/ 13 h 226"/>
                  <a:gd name="T4" fmla="*/ 28 w 134"/>
                  <a:gd name="T5" fmla="*/ 226 h 226"/>
                  <a:gd name="T6" fmla="*/ 0 w 134"/>
                  <a:gd name="T7" fmla="*/ 213 h 226"/>
                  <a:gd name="T8" fmla="*/ 108 w 134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26">
                    <a:moveTo>
                      <a:pt x="108" y="0"/>
                    </a:moveTo>
                    <a:lnTo>
                      <a:pt x="134" y="13"/>
                    </a:lnTo>
                    <a:lnTo>
                      <a:pt x="28" y="226"/>
                    </a:lnTo>
                    <a:lnTo>
                      <a:pt x="0" y="213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03">
                <a:extLst>
                  <a:ext uri="{FF2B5EF4-FFF2-40B4-BE49-F238E27FC236}">
                    <a16:creationId xmlns:a16="http://schemas.microsoft.com/office/drawing/2014/main" id="{03B37254-5EE2-C30A-D5F7-86969C031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1930" y="4820907"/>
                <a:ext cx="264389" cy="322527"/>
              </a:xfrm>
              <a:custGeom>
                <a:avLst/>
                <a:gdLst>
                  <a:gd name="T0" fmla="*/ 167 w 191"/>
                  <a:gd name="T1" fmla="*/ 0 h 233"/>
                  <a:gd name="T2" fmla="*/ 191 w 191"/>
                  <a:gd name="T3" fmla="*/ 20 h 233"/>
                  <a:gd name="T4" fmla="*/ 24 w 191"/>
                  <a:gd name="T5" fmla="*/ 233 h 233"/>
                  <a:gd name="T6" fmla="*/ 0 w 191"/>
                  <a:gd name="T7" fmla="*/ 215 h 233"/>
                  <a:gd name="T8" fmla="*/ 167 w 191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233">
                    <a:moveTo>
                      <a:pt x="167" y="0"/>
                    </a:moveTo>
                    <a:lnTo>
                      <a:pt x="191" y="20"/>
                    </a:lnTo>
                    <a:lnTo>
                      <a:pt x="24" y="233"/>
                    </a:lnTo>
                    <a:lnTo>
                      <a:pt x="0" y="21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1097016">
                  <a:defRPr/>
                </a:pPr>
                <a:endParaRPr lang="en-US" sz="2900" kern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" name="Group 72">
                <a:extLst>
                  <a:ext uri="{FF2B5EF4-FFF2-40B4-BE49-F238E27FC236}">
                    <a16:creationId xmlns:a16="http://schemas.microsoft.com/office/drawing/2014/main" id="{EA73EF42-DF4A-FA28-FC08-0E42547C4FA7}"/>
                  </a:ext>
                </a:extLst>
              </p:cNvPr>
              <p:cNvGrpSpPr/>
              <p:nvPr/>
            </p:nvGrpSpPr>
            <p:grpSpPr>
              <a:xfrm>
                <a:off x="8253481" y="2654581"/>
                <a:ext cx="2852905" cy="1663849"/>
                <a:chOff x="4330700" y="2312988"/>
                <a:chExt cx="3271838" cy="1908176"/>
              </a:xfrm>
            </p:grpSpPr>
            <p:sp>
              <p:nvSpPr>
                <p:cNvPr id="24" name="Freeform 1388">
                  <a:extLst>
                    <a:ext uri="{FF2B5EF4-FFF2-40B4-BE49-F238E27FC236}">
                      <a16:creationId xmlns:a16="http://schemas.microsoft.com/office/drawing/2014/main" id="{930D46FF-646B-A63A-ADCD-47C3E981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0700" y="2312988"/>
                  <a:ext cx="3271838" cy="1612900"/>
                </a:xfrm>
                <a:custGeom>
                  <a:avLst/>
                  <a:gdLst>
                    <a:gd name="T0" fmla="*/ 98 w 2061"/>
                    <a:gd name="T1" fmla="*/ 0 h 1016"/>
                    <a:gd name="T2" fmla="*/ 1964 w 2061"/>
                    <a:gd name="T3" fmla="*/ 0 h 1016"/>
                    <a:gd name="T4" fmla="*/ 1997 w 2061"/>
                    <a:gd name="T5" fmla="*/ 2 h 1016"/>
                    <a:gd name="T6" fmla="*/ 2031 w 2061"/>
                    <a:gd name="T7" fmla="*/ 9 h 1016"/>
                    <a:gd name="T8" fmla="*/ 2061 w 2061"/>
                    <a:gd name="T9" fmla="*/ 21 h 1016"/>
                    <a:gd name="T10" fmla="*/ 2061 w 2061"/>
                    <a:gd name="T11" fmla="*/ 811 h 1016"/>
                    <a:gd name="T12" fmla="*/ 2058 w 2061"/>
                    <a:gd name="T13" fmla="*/ 848 h 1016"/>
                    <a:gd name="T14" fmla="*/ 2048 w 2061"/>
                    <a:gd name="T15" fmla="*/ 882 h 1016"/>
                    <a:gd name="T16" fmla="*/ 2033 w 2061"/>
                    <a:gd name="T17" fmla="*/ 915 h 1016"/>
                    <a:gd name="T18" fmla="*/ 2013 w 2061"/>
                    <a:gd name="T19" fmla="*/ 943 h 1016"/>
                    <a:gd name="T20" fmla="*/ 1988 w 2061"/>
                    <a:gd name="T21" fmla="*/ 967 h 1016"/>
                    <a:gd name="T22" fmla="*/ 1958 w 2061"/>
                    <a:gd name="T23" fmla="*/ 988 h 1016"/>
                    <a:gd name="T24" fmla="*/ 1927 w 2061"/>
                    <a:gd name="T25" fmla="*/ 1003 h 1016"/>
                    <a:gd name="T26" fmla="*/ 1891 w 2061"/>
                    <a:gd name="T27" fmla="*/ 1013 h 1016"/>
                    <a:gd name="T28" fmla="*/ 1854 w 2061"/>
                    <a:gd name="T29" fmla="*/ 1016 h 1016"/>
                    <a:gd name="T30" fmla="*/ 207 w 2061"/>
                    <a:gd name="T31" fmla="*/ 1016 h 1016"/>
                    <a:gd name="T32" fmla="*/ 170 w 2061"/>
                    <a:gd name="T33" fmla="*/ 1013 h 1016"/>
                    <a:gd name="T34" fmla="*/ 135 w 2061"/>
                    <a:gd name="T35" fmla="*/ 1003 h 1016"/>
                    <a:gd name="T36" fmla="*/ 103 w 2061"/>
                    <a:gd name="T37" fmla="*/ 988 h 1016"/>
                    <a:gd name="T38" fmla="*/ 74 w 2061"/>
                    <a:gd name="T39" fmla="*/ 967 h 1016"/>
                    <a:gd name="T40" fmla="*/ 49 w 2061"/>
                    <a:gd name="T41" fmla="*/ 943 h 1016"/>
                    <a:gd name="T42" fmla="*/ 29 w 2061"/>
                    <a:gd name="T43" fmla="*/ 915 h 1016"/>
                    <a:gd name="T44" fmla="*/ 13 w 2061"/>
                    <a:gd name="T45" fmla="*/ 882 h 1016"/>
                    <a:gd name="T46" fmla="*/ 4 w 2061"/>
                    <a:gd name="T47" fmla="*/ 848 h 1016"/>
                    <a:gd name="T48" fmla="*/ 0 w 2061"/>
                    <a:gd name="T49" fmla="*/ 811 h 1016"/>
                    <a:gd name="T50" fmla="*/ 0 w 2061"/>
                    <a:gd name="T51" fmla="*/ 21 h 1016"/>
                    <a:gd name="T52" fmla="*/ 31 w 2061"/>
                    <a:gd name="T53" fmla="*/ 9 h 1016"/>
                    <a:gd name="T54" fmla="*/ 63 w 2061"/>
                    <a:gd name="T55" fmla="*/ 2 h 1016"/>
                    <a:gd name="T56" fmla="*/ 98 w 2061"/>
                    <a:gd name="T57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61" h="1016">
                      <a:moveTo>
                        <a:pt x="98" y="0"/>
                      </a:moveTo>
                      <a:lnTo>
                        <a:pt x="1964" y="0"/>
                      </a:lnTo>
                      <a:lnTo>
                        <a:pt x="1997" y="2"/>
                      </a:lnTo>
                      <a:lnTo>
                        <a:pt x="2031" y="9"/>
                      </a:lnTo>
                      <a:lnTo>
                        <a:pt x="2061" y="21"/>
                      </a:lnTo>
                      <a:lnTo>
                        <a:pt x="2061" y="811"/>
                      </a:lnTo>
                      <a:lnTo>
                        <a:pt x="2058" y="848"/>
                      </a:lnTo>
                      <a:lnTo>
                        <a:pt x="2048" y="882"/>
                      </a:lnTo>
                      <a:lnTo>
                        <a:pt x="2033" y="915"/>
                      </a:lnTo>
                      <a:lnTo>
                        <a:pt x="2013" y="943"/>
                      </a:lnTo>
                      <a:lnTo>
                        <a:pt x="1988" y="967"/>
                      </a:lnTo>
                      <a:lnTo>
                        <a:pt x="1958" y="988"/>
                      </a:lnTo>
                      <a:lnTo>
                        <a:pt x="1927" y="1003"/>
                      </a:lnTo>
                      <a:lnTo>
                        <a:pt x="1891" y="1013"/>
                      </a:lnTo>
                      <a:lnTo>
                        <a:pt x="1854" y="1016"/>
                      </a:lnTo>
                      <a:lnTo>
                        <a:pt x="207" y="1016"/>
                      </a:lnTo>
                      <a:lnTo>
                        <a:pt x="170" y="1013"/>
                      </a:lnTo>
                      <a:lnTo>
                        <a:pt x="135" y="1003"/>
                      </a:lnTo>
                      <a:lnTo>
                        <a:pt x="103" y="988"/>
                      </a:lnTo>
                      <a:lnTo>
                        <a:pt x="74" y="967"/>
                      </a:lnTo>
                      <a:lnTo>
                        <a:pt x="49" y="943"/>
                      </a:lnTo>
                      <a:lnTo>
                        <a:pt x="29" y="915"/>
                      </a:lnTo>
                      <a:lnTo>
                        <a:pt x="13" y="882"/>
                      </a:lnTo>
                      <a:lnTo>
                        <a:pt x="4" y="848"/>
                      </a:lnTo>
                      <a:lnTo>
                        <a:pt x="0" y="811"/>
                      </a:lnTo>
                      <a:lnTo>
                        <a:pt x="0" y="21"/>
                      </a:lnTo>
                      <a:lnTo>
                        <a:pt x="31" y="9"/>
                      </a:lnTo>
                      <a:lnTo>
                        <a:pt x="63" y="2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A7CCD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097016">
                    <a:defRPr/>
                  </a:pPr>
                  <a:endParaRPr lang="en-US" sz="2900" kern="0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5" name="Group 1491">
                  <a:extLst>
                    <a:ext uri="{FF2B5EF4-FFF2-40B4-BE49-F238E27FC236}">
                      <a16:creationId xmlns:a16="http://schemas.microsoft.com/office/drawing/2014/main" id="{1496DA2D-6161-230D-23F5-A7693D33EA91}"/>
                    </a:ext>
                  </a:extLst>
                </p:cNvPr>
                <p:cNvGrpSpPr/>
                <p:nvPr/>
              </p:nvGrpSpPr>
              <p:grpSpPr>
                <a:xfrm>
                  <a:off x="4991100" y="3632201"/>
                  <a:ext cx="1951038" cy="588963"/>
                  <a:chOff x="4991100" y="3632201"/>
                  <a:chExt cx="1951038" cy="588963"/>
                </a:xfrm>
              </p:grpSpPr>
              <p:sp>
                <p:nvSpPr>
                  <p:cNvPr id="26" name="Freeform 1391">
                    <a:extLst>
                      <a:ext uri="{FF2B5EF4-FFF2-40B4-BE49-F238E27FC236}">
                        <a16:creationId xmlns:a16="http://schemas.microsoft.com/office/drawing/2014/main" id="{13F98711-3020-E8BA-B062-FCB228B658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1100" y="3632201"/>
                    <a:ext cx="382588" cy="588963"/>
                  </a:xfrm>
                  <a:custGeom>
                    <a:avLst/>
                    <a:gdLst>
                      <a:gd name="T0" fmla="*/ 134 w 241"/>
                      <a:gd name="T1" fmla="*/ 0 h 371"/>
                      <a:gd name="T2" fmla="*/ 157 w 241"/>
                      <a:gd name="T3" fmla="*/ 2 h 371"/>
                      <a:gd name="T4" fmla="*/ 181 w 241"/>
                      <a:gd name="T5" fmla="*/ 6 h 371"/>
                      <a:gd name="T6" fmla="*/ 202 w 241"/>
                      <a:gd name="T7" fmla="*/ 12 h 371"/>
                      <a:gd name="T8" fmla="*/ 220 w 241"/>
                      <a:gd name="T9" fmla="*/ 19 h 371"/>
                      <a:gd name="T10" fmla="*/ 233 w 241"/>
                      <a:gd name="T11" fmla="*/ 30 h 371"/>
                      <a:gd name="T12" fmla="*/ 240 w 241"/>
                      <a:gd name="T13" fmla="*/ 42 h 371"/>
                      <a:gd name="T14" fmla="*/ 241 w 241"/>
                      <a:gd name="T15" fmla="*/ 55 h 371"/>
                      <a:gd name="T16" fmla="*/ 199 w 241"/>
                      <a:gd name="T17" fmla="*/ 323 h 371"/>
                      <a:gd name="T18" fmla="*/ 194 w 241"/>
                      <a:gd name="T19" fmla="*/ 337 h 371"/>
                      <a:gd name="T20" fmla="*/ 185 w 241"/>
                      <a:gd name="T21" fmla="*/ 349 h 371"/>
                      <a:gd name="T22" fmla="*/ 172 w 241"/>
                      <a:gd name="T23" fmla="*/ 359 h 371"/>
                      <a:gd name="T24" fmla="*/ 156 w 241"/>
                      <a:gd name="T25" fmla="*/ 366 h 371"/>
                      <a:gd name="T26" fmla="*/ 138 w 241"/>
                      <a:gd name="T27" fmla="*/ 370 h 371"/>
                      <a:gd name="T28" fmla="*/ 120 w 241"/>
                      <a:gd name="T29" fmla="*/ 371 h 371"/>
                      <a:gd name="T30" fmla="*/ 103 w 241"/>
                      <a:gd name="T31" fmla="*/ 368 h 371"/>
                      <a:gd name="T32" fmla="*/ 85 w 241"/>
                      <a:gd name="T33" fmla="*/ 365 h 371"/>
                      <a:gd name="T34" fmla="*/ 69 w 241"/>
                      <a:gd name="T35" fmla="*/ 358 h 371"/>
                      <a:gd name="T36" fmla="*/ 56 w 241"/>
                      <a:gd name="T37" fmla="*/ 348 h 371"/>
                      <a:gd name="T38" fmla="*/ 46 w 241"/>
                      <a:gd name="T39" fmla="*/ 336 h 371"/>
                      <a:gd name="T40" fmla="*/ 42 w 241"/>
                      <a:gd name="T41" fmla="*/ 323 h 371"/>
                      <a:gd name="T42" fmla="*/ 0 w 241"/>
                      <a:gd name="T43" fmla="*/ 55 h 371"/>
                      <a:gd name="T44" fmla="*/ 1 w 241"/>
                      <a:gd name="T45" fmla="*/ 42 h 371"/>
                      <a:gd name="T46" fmla="*/ 9 w 241"/>
                      <a:gd name="T47" fmla="*/ 30 h 371"/>
                      <a:gd name="T48" fmla="*/ 21 w 241"/>
                      <a:gd name="T49" fmla="*/ 20 h 371"/>
                      <a:gd name="T50" fmla="*/ 39 w 241"/>
                      <a:gd name="T51" fmla="*/ 12 h 371"/>
                      <a:gd name="T52" fmla="*/ 60 w 241"/>
                      <a:gd name="T53" fmla="*/ 6 h 371"/>
                      <a:gd name="T54" fmla="*/ 83 w 241"/>
                      <a:gd name="T55" fmla="*/ 2 h 371"/>
                      <a:gd name="T56" fmla="*/ 108 w 241"/>
                      <a:gd name="T57" fmla="*/ 0 h 371"/>
                      <a:gd name="T58" fmla="*/ 134 w 241"/>
                      <a:gd name="T59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41" h="371">
                        <a:moveTo>
                          <a:pt x="134" y="0"/>
                        </a:moveTo>
                        <a:lnTo>
                          <a:pt x="157" y="2"/>
                        </a:lnTo>
                        <a:lnTo>
                          <a:pt x="181" y="6"/>
                        </a:lnTo>
                        <a:lnTo>
                          <a:pt x="202" y="12"/>
                        </a:lnTo>
                        <a:lnTo>
                          <a:pt x="220" y="19"/>
                        </a:lnTo>
                        <a:lnTo>
                          <a:pt x="233" y="30"/>
                        </a:lnTo>
                        <a:lnTo>
                          <a:pt x="240" y="42"/>
                        </a:lnTo>
                        <a:lnTo>
                          <a:pt x="241" y="55"/>
                        </a:lnTo>
                        <a:lnTo>
                          <a:pt x="199" y="323"/>
                        </a:lnTo>
                        <a:lnTo>
                          <a:pt x="194" y="337"/>
                        </a:lnTo>
                        <a:lnTo>
                          <a:pt x="185" y="349"/>
                        </a:lnTo>
                        <a:lnTo>
                          <a:pt x="172" y="359"/>
                        </a:lnTo>
                        <a:lnTo>
                          <a:pt x="156" y="366"/>
                        </a:lnTo>
                        <a:lnTo>
                          <a:pt x="138" y="370"/>
                        </a:lnTo>
                        <a:lnTo>
                          <a:pt x="120" y="371"/>
                        </a:lnTo>
                        <a:lnTo>
                          <a:pt x="103" y="368"/>
                        </a:lnTo>
                        <a:lnTo>
                          <a:pt x="85" y="365"/>
                        </a:lnTo>
                        <a:lnTo>
                          <a:pt x="69" y="358"/>
                        </a:lnTo>
                        <a:lnTo>
                          <a:pt x="56" y="348"/>
                        </a:lnTo>
                        <a:lnTo>
                          <a:pt x="46" y="336"/>
                        </a:lnTo>
                        <a:lnTo>
                          <a:pt x="42" y="323"/>
                        </a:lnTo>
                        <a:lnTo>
                          <a:pt x="0" y="55"/>
                        </a:lnTo>
                        <a:lnTo>
                          <a:pt x="1" y="42"/>
                        </a:lnTo>
                        <a:lnTo>
                          <a:pt x="9" y="30"/>
                        </a:lnTo>
                        <a:lnTo>
                          <a:pt x="21" y="20"/>
                        </a:lnTo>
                        <a:lnTo>
                          <a:pt x="39" y="12"/>
                        </a:lnTo>
                        <a:lnTo>
                          <a:pt x="60" y="6"/>
                        </a:lnTo>
                        <a:lnTo>
                          <a:pt x="83" y="2"/>
                        </a:lnTo>
                        <a:lnTo>
                          <a:pt x="108" y="0"/>
                        </a:lnTo>
                        <a:lnTo>
                          <a:pt x="134" y="0"/>
                        </a:lnTo>
                        <a:close/>
                      </a:path>
                    </a:pathLst>
                  </a:custGeom>
                  <a:solidFill>
                    <a:srgbClr val="DEFFF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392">
                    <a:extLst>
                      <a:ext uri="{FF2B5EF4-FFF2-40B4-BE49-F238E27FC236}">
                        <a16:creationId xmlns:a16="http://schemas.microsoft.com/office/drawing/2014/main" id="{A69E0BD7-1D61-2AE9-8762-20D95C56C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9550" y="3632201"/>
                    <a:ext cx="382588" cy="588963"/>
                  </a:xfrm>
                  <a:custGeom>
                    <a:avLst/>
                    <a:gdLst>
                      <a:gd name="T0" fmla="*/ 133 w 241"/>
                      <a:gd name="T1" fmla="*/ 0 h 371"/>
                      <a:gd name="T2" fmla="*/ 159 w 241"/>
                      <a:gd name="T3" fmla="*/ 2 h 371"/>
                      <a:gd name="T4" fmla="*/ 181 w 241"/>
                      <a:gd name="T5" fmla="*/ 6 h 371"/>
                      <a:gd name="T6" fmla="*/ 203 w 241"/>
                      <a:gd name="T7" fmla="*/ 12 h 371"/>
                      <a:gd name="T8" fmla="*/ 219 w 241"/>
                      <a:gd name="T9" fmla="*/ 19 h 371"/>
                      <a:gd name="T10" fmla="*/ 233 w 241"/>
                      <a:gd name="T11" fmla="*/ 30 h 371"/>
                      <a:gd name="T12" fmla="*/ 240 w 241"/>
                      <a:gd name="T13" fmla="*/ 42 h 371"/>
                      <a:gd name="T14" fmla="*/ 241 w 241"/>
                      <a:gd name="T15" fmla="*/ 55 h 371"/>
                      <a:gd name="T16" fmla="*/ 199 w 241"/>
                      <a:gd name="T17" fmla="*/ 323 h 371"/>
                      <a:gd name="T18" fmla="*/ 194 w 241"/>
                      <a:gd name="T19" fmla="*/ 337 h 371"/>
                      <a:gd name="T20" fmla="*/ 185 w 241"/>
                      <a:gd name="T21" fmla="*/ 349 h 371"/>
                      <a:gd name="T22" fmla="*/ 172 w 241"/>
                      <a:gd name="T23" fmla="*/ 359 h 371"/>
                      <a:gd name="T24" fmla="*/ 156 w 241"/>
                      <a:gd name="T25" fmla="*/ 366 h 371"/>
                      <a:gd name="T26" fmla="*/ 138 w 241"/>
                      <a:gd name="T27" fmla="*/ 370 h 371"/>
                      <a:gd name="T28" fmla="*/ 120 w 241"/>
                      <a:gd name="T29" fmla="*/ 371 h 371"/>
                      <a:gd name="T30" fmla="*/ 102 w 241"/>
                      <a:gd name="T31" fmla="*/ 368 h 371"/>
                      <a:gd name="T32" fmla="*/ 84 w 241"/>
                      <a:gd name="T33" fmla="*/ 365 h 371"/>
                      <a:gd name="T34" fmla="*/ 69 w 241"/>
                      <a:gd name="T35" fmla="*/ 358 h 371"/>
                      <a:gd name="T36" fmla="*/ 56 w 241"/>
                      <a:gd name="T37" fmla="*/ 348 h 371"/>
                      <a:gd name="T38" fmla="*/ 47 w 241"/>
                      <a:gd name="T39" fmla="*/ 336 h 371"/>
                      <a:gd name="T40" fmla="*/ 41 w 241"/>
                      <a:gd name="T41" fmla="*/ 323 h 371"/>
                      <a:gd name="T42" fmla="*/ 0 w 241"/>
                      <a:gd name="T43" fmla="*/ 55 h 371"/>
                      <a:gd name="T44" fmla="*/ 1 w 241"/>
                      <a:gd name="T45" fmla="*/ 42 h 371"/>
                      <a:gd name="T46" fmla="*/ 9 w 241"/>
                      <a:gd name="T47" fmla="*/ 30 h 371"/>
                      <a:gd name="T48" fmla="*/ 22 w 241"/>
                      <a:gd name="T49" fmla="*/ 20 h 371"/>
                      <a:gd name="T50" fmla="*/ 39 w 241"/>
                      <a:gd name="T51" fmla="*/ 12 h 371"/>
                      <a:gd name="T52" fmla="*/ 61 w 241"/>
                      <a:gd name="T53" fmla="*/ 6 h 371"/>
                      <a:gd name="T54" fmla="*/ 83 w 241"/>
                      <a:gd name="T55" fmla="*/ 2 h 371"/>
                      <a:gd name="T56" fmla="*/ 108 w 241"/>
                      <a:gd name="T57" fmla="*/ 0 h 371"/>
                      <a:gd name="T58" fmla="*/ 133 w 241"/>
                      <a:gd name="T59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41" h="371">
                        <a:moveTo>
                          <a:pt x="133" y="0"/>
                        </a:moveTo>
                        <a:lnTo>
                          <a:pt x="159" y="2"/>
                        </a:lnTo>
                        <a:lnTo>
                          <a:pt x="181" y="6"/>
                        </a:lnTo>
                        <a:lnTo>
                          <a:pt x="203" y="12"/>
                        </a:lnTo>
                        <a:lnTo>
                          <a:pt x="219" y="19"/>
                        </a:lnTo>
                        <a:lnTo>
                          <a:pt x="233" y="30"/>
                        </a:lnTo>
                        <a:lnTo>
                          <a:pt x="240" y="42"/>
                        </a:lnTo>
                        <a:lnTo>
                          <a:pt x="241" y="55"/>
                        </a:lnTo>
                        <a:lnTo>
                          <a:pt x="199" y="323"/>
                        </a:lnTo>
                        <a:lnTo>
                          <a:pt x="194" y="337"/>
                        </a:lnTo>
                        <a:lnTo>
                          <a:pt x="185" y="349"/>
                        </a:lnTo>
                        <a:lnTo>
                          <a:pt x="172" y="359"/>
                        </a:lnTo>
                        <a:lnTo>
                          <a:pt x="156" y="366"/>
                        </a:lnTo>
                        <a:lnTo>
                          <a:pt x="138" y="370"/>
                        </a:lnTo>
                        <a:lnTo>
                          <a:pt x="120" y="371"/>
                        </a:lnTo>
                        <a:lnTo>
                          <a:pt x="102" y="368"/>
                        </a:lnTo>
                        <a:lnTo>
                          <a:pt x="84" y="365"/>
                        </a:lnTo>
                        <a:lnTo>
                          <a:pt x="69" y="358"/>
                        </a:lnTo>
                        <a:lnTo>
                          <a:pt x="56" y="348"/>
                        </a:lnTo>
                        <a:lnTo>
                          <a:pt x="47" y="336"/>
                        </a:lnTo>
                        <a:lnTo>
                          <a:pt x="41" y="323"/>
                        </a:lnTo>
                        <a:lnTo>
                          <a:pt x="0" y="55"/>
                        </a:lnTo>
                        <a:lnTo>
                          <a:pt x="1" y="42"/>
                        </a:lnTo>
                        <a:lnTo>
                          <a:pt x="9" y="30"/>
                        </a:lnTo>
                        <a:lnTo>
                          <a:pt x="22" y="20"/>
                        </a:lnTo>
                        <a:lnTo>
                          <a:pt x="39" y="12"/>
                        </a:lnTo>
                        <a:lnTo>
                          <a:pt x="61" y="6"/>
                        </a:lnTo>
                        <a:lnTo>
                          <a:pt x="83" y="2"/>
                        </a:lnTo>
                        <a:lnTo>
                          <a:pt x="108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DEFFF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393">
                    <a:extLst>
                      <a:ext uri="{FF2B5EF4-FFF2-40B4-BE49-F238E27FC236}">
                        <a16:creationId xmlns:a16="http://schemas.microsoft.com/office/drawing/2014/main" id="{06FA6A1C-4397-D40E-1B74-FD64A6870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2063" y="3702051"/>
                    <a:ext cx="222250" cy="423863"/>
                  </a:xfrm>
                  <a:custGeom>
                    <a:avLst/>
                    <a:gdLst>
                      <a:gd name="T0" fmla="*/ 69 w 140"/>
                      <a:gd name="T1" fmla="*/ 0 h 267"/>
                      <a:gd name="T2" fmla="*/ 87 w 140"/>
                      <a:gd name="T3" fmla="*/ 1 h 267"/>
                      <a:gd name="T4" fmla="*/ 105 w 140"/>
                      <a:gd name="T5" fmla="*/ 5 h 267"/>
                      <a:gd name="T6" fmla="*/ 120 w 140"/>
                      <a:gd name="T7" fmla="*/ 10 h 267"/>
                      <a:gd name="T8" fmla="*/ 132 w 140"/>
                      <a:gd name="T9" fmla="*/ 18 h 267"/>
                      <a:gd name="T10" fmla="*/ 139 w 140"/>
                      <a:gd name="T11" fmla="*/ 28 h 267"/>
                      <a:gd name="T12" fmla="*/ 140 w 140"/>
                      <a:gd name="T13" fmla="*/ 40 h 267"/>
                      <a:gd name="T14" fmla="*/ 115 w 140"/>
                      <a:gd name="T15" fmla="*/ 232 h 267"/>
                      <a:gd name="T16" fmla="*/ 111 w 140"/>
                      <a:gd name="T17" fmla="*/ 247 h 267"/>
                      <a:gd name="T18" fmla="*/ 102 w 140"/>
                      <a:gd name="T19" fmla="*/ 257 h 267"/>
                      <a:gd name="T20" fmla="*/ 90 w 140"/>
                      <a:gd name="T21" fmla="*/ 263 h 267"/>
                      <a:gd name="T22" fmla="*/ 77 w 140"/>
                      <a:gd name="T23" fmla="*/ 267 h 267"/>
                      <a:gd name="T24" fmla="*/ 62 w 140"/>
                      <a:gd name="T25" fmla="*/ 267 h 267"/>
                      <a:gd name="T26" fmla="*/ 49 w 140"/>
                      <a:gd name="T27" fmla="*/ 263 h 267"/>
                      <a:gd name="T28" fmla="*/ 37 w 140"/>
                      <a:gd name="T29" fmla="*/ 256 h 267"/>
                      <a:gd name="T30" fmla="*/ 29 w 140"/>
                      <a:gd name="T31" fmla="*/ 245 h 267"/>
                      <a:gd name="T32" fmla="*/ 24 w 140"/>
                      <a:gd name="T33" fmla="*/ 232 h 267"/>
                      <a:gd name="T34" fmla="*/ 0 w 140"/>
                      <a:gd name="T35" fmla="*/ 40 h 267"/>
                      <a:gd name="T36" fmla="*/ 1 w 140"/>
                      <a:gd name="T37" fmla="*/ 28 h 267"/>
                      <a:gd name="T38" fmla="*/ 9 w 140"/>
                      <a:gd name="T39" fmla="*/ 18 h 267"/>
                      <a:gd name="T40" fmla="*/ 19 w 140"/>
                      <a:gd name="T41" fmla="*/ 10 h 267"/>
                      <a:gd name="T42" fmla="*/ 35 w 140"/>
                      <a:gd name="T43" fmla="*/ 5 h 267"/>
                      <a:gd name="T44" fmla="*/ 52 w 140"/>
                      <a:gd name="T45" fmla="*/ 1 h 267"/>
                      <a:gd name="T46" fmla="*/ 69 w 140"/>
                      <a:gd name="T47" fmla="*/ 0 h 2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40" h="267">
                        <a:moveTo>
                          <a:pt x="69" y="0"/>
                        </a:moveTo>
                        <a:lnTo>
                          <a:pt x="87" y="1"/>
                        </a:lnTo>
                        <a:lnTo>
                          <a:pt x="105" y="5"/>
                        </a:lnTo>
                        <a:lnTo>
                          <a:pt x="120" y="10"/>
                        </a:lnTo>
                        <a:lnTo>
                          <a:pt x="132" y="18"/>
                        </a:lnTo>
                        <a:lnTo>
                          <a:pt x="139" y="28"/>
                        </a:lnTo>
                        <a:lnTo>
                          <a:pt x="140" y="40"/>
                        </a:lnTo>
                        <a:lnTo>
                          <a:pt x="115" y="232"/>
                        </a:lnTo>
                        <a:lnTo>
                          <a:pt x="111" y="247"/>
                        </a:lnTo>
                        <a:lnTo>
                          <a:pt x="102" y="257"/>
                        </a:lnTo>
                        <a:lnTo>
                          <a:pt x="90" y="263"/>
                        </a:lnTo>
                        <a:lnTo>
                          <a:pt x="77" y="267"/>
                        </a:lnTo>
                        <a:lnTo>
                          <a:pt x="62" y="267"/>
                        </a:lnTo>
                        <a:lnTo>
                          <a:pt x="49" y="263"/>
                        </a:lnTo>
                        <a:lnTo>
                          <a:pt x="37" y="256"/>
                        </a:lnTo>
                        <a:lnTo>
                          <a:pt x="29" y="245"/>
                        </a:lnTo>
                        <a:lnTo>
                          <a:pt x="24" y="232"/>
                        </a:lnTo>
                        <a:lnTo>
                          <a:pt x="0" y="40"/>
                        </a:lnTo>
                        <a:lnTo>
                          <a:pt x="1" y="28"/>
                        </a:lnTo>
                        <a:lnTo>
                          <a:pt x="9" y="18"/>
                        </a:lnTo>
                        <a:lnTo>
                          <a:pt x="19" y="10"/>
                        </a:lnTo>
                        <a:lnTo>
                          <a:pt x="35" y="5"/>
                        </a:lnTo>
                        <a:lnTo>
                          <a:pt x="52" y="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A7CCD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Freeform 1394">
                    <a:extLst>
                      <a:ext uri="{FF2B5EF4-FFF2-40B4-BE49-F238E27FC236}">
                        <a16:creationId xmlns:a16="http://schemas.microsoft.com/office/drawing/2014/main" id="{E534DDCF-53D8-E9F8-DACB-C25F590CA1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40513" y="3702051"/>
                    <a:ext cx="222250" cy="423863"/>
                  </a:xfrm>
                  <a:custGeom>
                    <a:avLst/>
                    <a:gdLst>
                      <a:gd name="T0" fmla="*/ 69 w 140"/>
                      <a:gd name="T1" fmla="*/ 0 h 267"/>
                      <a:gd name="T2" fmla="*/ 88 w 140"/>
                      <a:gd name="T3" fmla="*/ 1 h 267"/>
                      <a:gd name="T4" fmla="*/ 105 w 140"/>
                      <a:gd name="T5" fmla="*/ 5 h 267"/>
                      <a:gd name="T6" fmla="*/ 119 w 140"/>
                      <a:gd name="T7" fmla="*/ 10 h 267"/>
                      <a:gd name="T8" fmla="*/ 131 w 140"/>
                      <a:gd name="T9" fmla="*/ 18 h 267"/>
                      <a:gd name="T10" fmla="*/ 139 w 140"/>
                      <a:gd name="T11" fmla="*/ 28 h 267"/>
                      <a:gd name="T12" fmla="*/ 140 w 140"/>
                      <a:gd name="T13" fmla="*/ 40 h 267"/>
                      <a:gd name="T14" fmla="*/ 116 w 140"/>
                      <a:gd name="T15" fmla="*/ 232 h 267"/>
                      <a:gd name="T16" fmla="*/ 111 w 140"/>
                      <a:gd name="T17" fmla="*/ 247 h 267"/>
                      <a:gd name="T18" fmla="*/ 102 w 140"/>
                      <a:gd name="T19" fmla="*/ 257 h 267"/>
                      <a:gd name="T20" fmla="*/ 91 w 140"/>
                      <a:gd name="T21" fmla="*/ 263 h 267"/>
                      <a:gd name="T22" fmla="*/ 76 w 140"/>
                      <a:gd name="T23" fmla="*/ 267 h 267"/>
                      <a:gd name="T24" fmla="*/ 62 w 140"/>
                      <a:gd name="T25" fmla="*/ 267 h 267"/>
                      <a:gd name="T26" fmla="*/ 49 w 140"/>
                      <a:gd name="T27" fmla="*/ 263 h 267"/>
                      <a:gd name="T28" fmla="*/ 37 w 140"/>
                      <a:gd name="T29" fmla="*/ 256 h 267"/>
                      <a:gd name="T30" fmla="*/ 29 w 140"/>
                      <a:gd name="T31" fmla="*/ 245 h 267"/>
                      <a:gd name="T32" fmla="*/ 24 w 140"/>
                      <a:gd name="T33" fmla="*/ 232 h 267"/>
                      <a:gd name="T34" fmla="*/ 0 w 140"/>
                      <a:gd name="T35" fmla="*/ 40 h 267"/>
                      <a:gd name="T36" fmla="*/ 1 w 140"/>
                      <a:gd name="T37" fmla="*/ 28 h 267"/>
                      <a:gd name="T38" fmla="*/ 8 w 140"/>
                      <a:gd name="T39" fmla="*/ 18 h 267"/>
                      <a:gd name="T40" fmla="*/ 19 w 140"/>
                      <a:gd name="T41" fmla="*/ 10 h 267"/>
                      <a:gd name="T42" fmla="*/ 35 w 140"/>
                      <a:gd name="T43" fmla="*/ 5 h 267"/>
                      <a:gd name="T44" fmla="*/ 51 w 140"/>
                      <a:gd name="T45" fmla="*/ 1 h 267"/>
                      <a:gd name="T46" fmla="*/ 69 w 140"/>
                      <a:gd name="T47" fmla="*/ 0 h 2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40" h="267">
                        <a:moveTo>
                          <a:pt x="69" y="0"/>
                        </a:moveTo>
                        <a:lnTo>
                          <a:pt x="88" y="1"/>
                        </a:lnTo>
                        <a:lnTo>
                          <a:pt x="105" y="5"/>
                        </a:lnTo>
                        <a:lnTo>
                          <a:pt x="119" y="10"/>
                        </a:lnTo>
                        <a:lnTo>
                          <a:pt x="131" y="18"/>
                        </a:lnTo>
                        <a:lnTo>
                          <a:pt x="139" y="28"/>
                        </a:lnTo>
                        <a:lnTo>
                          <a:pt x="140" y="40"/>
                        </a:lnTo>
                        <a:lnTo>
                          <a:pt x="116" y="232"/>
                        </a:lnTo>
                        <a:lnTo>
                          <a:pt x="111" y="247"/>
                        </a:lnTo>
                        <a:lnTo>
                          <a:pt x="102" y="257"/>
                        </a:lnTo>
                        <a:lnTo>
                          <a:pt x="91" y="263"/>
                        </a:lnTo>
                        <a:lnTo>
                          <a:pt x="76" y="267"/>
                        </a:lnTo>
                        <a:lnTo>
                          <a:pt x="62" y="267"/>
                        </a:lnTo>
                        <a:lnTo>
                          <a:pt x="49" y="263"/>
                        </a:lnTo>
                        <a:lnTo>
                          <a:pt x="37" y="256"/>
                        </a:lnTo>
                        <a:lnTo>
                          <a:pt x="29" y="245"/>
                        </a:lnTo>
                        <a:lnTo>
                          <a:pt x="24" y="232"/>
                        </a:lnTo>
                        <a:lnTo>
                          <a:pt x="0" y="40"/>
                        </a:lnTo>
                        <a:lnTo>
                          <a:pt x="1" y="28"/>
                        </a:lnTo>
                        <a:lnTo>
                          <a:pt x="8" y="18"/>
                        </a:lnTo>
                        <a:lnTo>
                          <a:pt x="19" y="10"/>
                        </a:lnTo>
                        <a:lnTo>
                          <a:pt x="35" y="5"/>
                        </a:lnTo>
                        <a:lnTo>
                          <a:pt x="51" y="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A7CCD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405">
                    <a:extLst>
                      <a:ext uri="{FF2B5EF4-FFF2-40B4-BE49-F238E27FC236}">
                        <a16:creationId xmlns:a16="http://schemas.microsoft.com/office/drawing/2014/main" id="{627CB7F5-5D55-B949-3668-87EE4D61A8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7150" y="3825876"/>
                    <a:ext cx="92075" cy="176213"/>
                  </a:xfrm>
                  <a:custGeom>
                    <a:avLst/>
                    <a:gdLst>
                      <a:gd name="T0" fmla="*/ 28 w 58"/>
                      <a:gd name="T1" fmla="*/ 0 h 111"/>
                      <a:gd name="T2" fmla="*/ 40 w 58"/>
                      <a:gd name="T3" fmla="*/ 2 h 111"/>
                      <a:gd name="T4" fmla="*/ 50 w 58"/>
                      <a:gd name="T5" fmla="*/ 8 h 111"/>
                      <a:gd name="T6" fmla="*/ 56 w 58"/>
                      <a:gd name="T7" fmla="*/ 18 h 111"/>
                      <a:gd name="T8" fmla="*/ 58 w 58"/>
                      <a:gd name="T9" fmla="*/ 30 h 111"/>
                      <a:gd name="T10" fmla="*/ 56 w 58"/>
                      <a:gd name="T11" fmla="*/ 39 h 111"/>
                      <a:gd name="T12" fmla="*/ 52 w 58"/>
                      <a:gd name="T13" fmla="*/ 48 h 111"/>
                      <a:gd name="T14" fmla="*/ 45 w 58"/>
                      <a:gd name="T15" fmla="*/ 54 h 111"/>
                      <a:gd name="T16" fmla="*/ 55 w 58"/>
                      <a:gd name="T17" fmla="*/ 111 h 111"/>
                      <a:gd name="T18" fmla="*/ 2 w 58"/>
                      <a:gd name="T19" fmla="*/ 111 h 111"/>
                      <a:gd name="T20" fmla="*/ 13 w 58"/>
                      <a:gd name="T21" fmla="*/ 54 h 111"/>
                      <a:gd name="T22" fmla="*/ 6 w 58"/>
                      <a:gd name="T23" fmla="*/ 48 h 111"/>
                      <a:gd name="T24" fmla="*/ 1 w 58"/>
                      <a:gd name="T25" fmla="*/ 39 h 111"/>
                      <a:gd name="T26" fmla="*/ 0 w 58"/>
                      <a:gd name="T27" fmla="*/ 30 h 111"/>
                      <a:gd name="T28" fmla="*/ 1 w 58"/>
                      <a:gd name="T29" fmla="*/ 18 h 111"/>
                      <a:gd name="T30" fmla="*/ 8 w 58"/>
                      <a:gd name="T31" fmla="*/ 8 h 111"/>
                      <a:gd name="T32" fmla="*/ 18 w 58"/>
                      <a:gd name="T33" fmla="*/ 2 h 111"/>
                      <a:gd name="T34" fmla="*/ 28 w 58"/>
                      <a:gd name="T35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8" h="111">
                        <a:moveTo>
                          <a:pt x="28" y="0"/>
                        </a:moveTo>
                        <a:lnTo>
                          <a:pt x="40" y="2"/>
                        </a:lnTo>
                        <a:lnTo>
                          <a:pt x="50" y="8"/>
                        </a:lnTo>
                        <a:lnTo>
                          <a:pt x="56" y="18"/>
                        </a:lnTo>
                        <a:lnTo>
                          <a:pt x="58" y="30"/>
                        </a:lnTo>
                        <a:lnTo>
                          <a:pt x="56" y="39"/>
                        </a:lnTo>
                        <a:lnTo>
                          <a:pt x="52" y="48"/>
                        </a:lnTo>
                        <a:lnTo>
                          <a:pt x="45" y="54"/>
                        </a:lnTo>
                        <a:lnTo>
                          <a:pt x="55" y="111"/>
                        </a:lnTo>
                        <a:lnTo>
                          <a:pt x="2" y="111"/>
                        </a:lnTo>
                        <a:lnTo>
                          <a:pt x="13" y="54"/>
                        </a:lnTo>
                        <a:lnTo>
                          <a:pt x="6" y="48"/>
                        </a:lnTo>
                        <a:lnTo>
                          <a:pt x="1" y="39"/>
                        </a:lnTo>
                        <a:lnTo>
                          <a:pt x="0" y="30"/>
                        </a:lnTo>
                        <a:lnTo>
                          <a:pt x="1" y="18"/>
                        </a:lnTo>
                        <a:lnTo>
                          <a:pt x="8" y="8"/>
                        </a:lnTo>
                        <a:lnTo>
                          <a:pt x="18" y="2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00431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406">
                    <a:extLst>
                      <a:ext uri="{FF2B5EF4-FFF2-40B4-BE49-F238E27FC236}">
                        <a16:creationId xmlns:a16="http://schemas.microsoft.com/office/drawing/2014/main" id="{F6745B7F-CA5B-2A4A-8F4A-4CCD0A2EB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05600" y="3825876"/>
                    <a:ext cx="92075" cy="176213"/>
                  </a:xfrm>
                  <a:custGeom>
                    <a:avLst/>
                    <a:gdLst>
                      <a:gd name="T0" fmla="*/ 28 w 58"/>
                      <a:gd name="T1" fmla="*/ 0 h 111"/>
                      <a:gd name="T2" fmla="*/ 40 w 58"/>
                      <a:gd name="T3" fmla="*/ 2 h 111"/>
                      <a:gd name="T4" fmla="*/ 50 w 58"/>
                      <a:gd name="T5" fmla="*/ 8 h 111"/>
                      <a:gd name="T6" fmla="*/ 56 w 58"/>
                      <a:gd name="T7" fmla="*/ 18 h 111"/>
                      <a:gd name="T8" fmla="*/ 58 w 58"/>
                      <a:gd name="T9" fmla="*/ 30 h 111"/>
                      <a:gd name="T10" fmla="*/ 57 w 58"/>
                      <a:gd name="T11" fmla="*/ 39 h 111"/>
                      <a:gd name="T12" fmla="*/ 52 w 58"/>
                      <a:gd name="T13" fmla="*/ 48 h 111"/>
                      <a:gd name="T14" fmla="*/ 45 w 58"/>
                      <a:gd name="T15" fmla="*/ 54 h 111"/>
                      <a:gd name="T16" fmla="*/ 55 w 58"/>
                      <a:gd name="T17" fmla="*/ 111 h 111"/>
                      <a:gd name="T18" fmla="*/ 3 w 58"/>
                      <a:gd name="T19" fmla="*/ 111 h 111"/>
                      <a:gd name="T20" fmla="*/ 13 w 58"/>
                      <a:gd name="T21" fmla="*/ 54 h 111"/>
                      <a:gd name="T22" fmla="*/ 6 w 58"/>
                      <a:gd name="T23" fmla="*/ 48 h 111"/>
                      <a:gd name="T24" fmla="*/ 1 w 58"/>
                      <a:gd name="T25" fmla="*/ 39 h 111"/>
                      <a:gd name="T26" fmla="*/ 0 w 58"/>
                      <a:gd name="T27" fmla="*/ 30 h 111"/>
                      <a:gd name="T28" fmla="*/ 2 w 58"/>
                      <a:gd name="T29" fmla="*/ 18 h 111"/>
                      <a:gd name="T30" fmla="*/ 8 w 58"/>
                      <a:gd name="T31" fmla="*/ 8 h 111"/>
                      <a:gd name="T32" fmla="*/ 18 w 58"/>
                      <a:gd name="T33" fmla="*/ 2 h 111"/>
                      <a:gd name="T34" fmla="*/ 28 w 58"/>
                      <a:gd name="T35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8" h="111">
                        <a:moveTo>
                          <a:pt x="28" y="0"/>
                        </a:moveTo>
                        <a:lnTo>
                          <a:pt x="40" y="2"/>
                        </a:lnTo>
                        <a:lnTo>
                          <a:pt x="50" y="8"/>
                        </a:lnTo>
                        <a:lnTo>
                          <a:pt x="56" y="18"/>
                        </a:lnTo>
                        <a:lnTo>
                          <a:pt x="58" y="30"/>
                        </a:lnTo>
                        <a:lnTo>
                          <a:pt x="57" y="39"/>
                        </a:lnTo>
                        <a:lnTo>
                          <a:pt x="52" y="48"/>
                        </a:lnTo>
                        <a:lnTo>
                          <a:pt x="45" y="54"/>
                        </a:lnTo>
                        <a:lnTo>
                          <a:pt x="55" y="111"/>
                        </a:lnTo>
                        <a:lnTo>
                          <a:pt x="3" y="111"/>
                        </a:lnTo>
                        <a:lnTo>
                          <a:pt x="13" y="54"/>
                        </a:lnTo>
                        <a:lnTo>
                          <a:pt x="6" y="48"/>
                        </a:lnTo>
                        <a:lnTo>
                          <a:pt x="1" y="39"/>
                        </a:lnTo>
                        <a:lnTo>
                          <a:pt x="0" y="30"/>
                        </a:lnTo>
                        <a:lnTo>
                          <a:pt x="2" y="18"/>
                        </a:lnTo>
                        <a:lnTo>
                          <a:pt x="8" y="8"/>
                        </a:lnTo>
                        <a:lnTo>
                          <a:pt x="18" y="2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00431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097016">
                      <a:defRPr/>
                    </a:pPr>
                    <a:endParaRPr lang="en-US" sz="2900" kern="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3" name="Google Shape;483;p39">
                <a:extLst>
                  <a:ext uri="{FF2B5EF4-FFF2-40B4-BE49-F238E27FC236}">
                    <a16:creationId xmlns:a16="http://schemas.microsoft.com/office/drawing/2014/main" id="{07E7F304-CC91-92E1-E650-3E95C6C5B25A}"/>
                  </a:ext>
                </a:extLst>
              </p:cNvPr>
              <p:cNvSpPr/>
              <p:nvPr/>
            </p:nvSpPr>
            <p:spPr>
              <a:xfrm>
                <a:off x="7464152" y="1988840"/>
                <a:ext cx="1656184" cy="1872208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18563" extrusionOk="0">
                    <a:moveTo>
                      <a:pt x="6448" y="1564"/>
                    </a:moveTo>
                    <a:lnTo>
                      <a:pt x="6814" y="1588"/>
                    </a:lnTo>
                    <a:lnTo>
                      <a:pt x="7181" y="1637"/>
                    </a:lnTo>
                    <a:lnTo>
                      <a:pt x="7523" y="1735"/>
                    </a:lnTo>
                    <a:lnTo>
                      <a:pt x="7865" y="1857"/>
                    </a:lnTo>
                    <a:lnTo>
                      <a:pt x="8182" y="2003"/>
                    </a:lnTo>
                    <a:lnTo>
                      <a:pt x="8475" y="2199"/>
                    </a:lnTo>
                    <a:lnTo>
                      <a:pt x="8768" y="2394"/>
                    </a:lnTo>
                    <a:lnTo>
                      <a:pt x="9013" y="2638"/>
                    </a:lnTo>
                    <a:lnTo>
                      <a:pt x="9257" y="2883"/>
                    </a:lnTo>
                    <a:lnTo>
                      <a:pt x="9477" y="3176"/>
                    </a:lnTo>
                    <a:lnTo>
                      <a:pt x="9647" y="3469"/>
                    </a:lnTo>
                    <a:lnTo>
                      <a:pt x="9794" y="3786"/>
                    </a:lnTo>
                    <a:lnTo>
                      <a:pt x="9916" y="4128"/>
                    </a:lnTo>
                    <a:lnTo>
                      <a:pt x="10014" y="4470"/>
                    </a:lnTo>
                    <a:lnTo>
                      <a:pt x="10063" y="4836"/>
                    </a:lnTo>
                    <a:lnTo>
                      <a:pt x="10087" y="5203"/>
                    </a:lnTo>
                    <a:lnTo>
                      <a:pt x="10087" y="7547"/>
                    </a:lnTo>
                    <a:lnTo>
                      <a:pt x="2809" y="7547"/>
                    </a:lnTo>
                    <a:lnTo>
                      <a:pt x="2809" y="5203"/>
                    </a:lnTo>
                    <a:lnTo>
                      <a:pt x="2833" y="4836"/>
                    </a:lnTo>
                    <a:lnTo>
                      <a:pt x="2882" y="4470"/>
                    </a:lnTo>
                    <a:lnTo>
                      <a:pt x="2980" y="4128"/>
                    </a:lnTo>
                    <a:lnTo>
                      <a:pt x="3102" y="3786"/>
                    </a:lnTo>
                    <a:lnTo>
                      <a:pt x="3249" y="3469"/>
                    </a:lnTo>
                    <a:lnTo>
                      <a:pt x="3420" y="3176"/>
                    </a:lnTo>
                    <a:lnTo>
                      <a:pt x="3639" y="2883"/>
                    </a:lnTo>
                    <a:lnTo>
                      <a:pt x="3884" y="2638"/>
                    </a:lnTo>
                    <a:lnTo>
                      <a:pt x="4128" y="2394"/>
                    </a:lnTo>
                    <a:lnTo>
                      <a:pt x="4421" y="2199"/>
                    </a:lnTo>
                    <a:lnTo>
                      <a:pt x="4714" y="2003"/>
                    </a:lnTo>
                    <a:lnTo>
                      <a:pt x="5032" y="1857"/>
                    </a:lnTo>
                    <a:lnTo>
                      <a:pt x="5373" y="1735"/>
                    </a:lnTo>
                    <a:lnTo>
                      <a:pt x="5715" y="1637"/>
                    </a:lnTo>
                    <a:lnTo>
                      <a:pt x="6082" y="1588"/>
                    </a:lnTo>
                    <a:lnTo>
                      <a:pt x="6448" y="1564"/>
                    </a:lnTo>
                    <a:close/>
                    <a:moveTo>
                      <a:pt x="6448" y="10991"/>
                    </a:moveTo>
                    <a:lnTo>
                      <a:pt x="6692" y="11015"/>
                    </a:lnTo>
                    <a:lnTo>
                      <a:pt x="6937" y="11089"/>
                    </a:lnTo>
                    <a:lnTo>
                      <a:pt x="7132" y="11211"/>
                    </a:lnTo>
                    <a:lnTo>
                      <a:pt x="7327" y="11357"/>
                    </a:lnTo>
                    <a:lnTo>
                      <a:pt x="7474" y="11528"/>
                    </a:lnTo>
                    <a:lnTo>
                      <a:pt x="7572" y="11748"/>
                    </a:lnTo>
                    <a:lnTo>
                      <a:pt x="7645" y="11968"/>
                    </a:lnTo>
                    <a:lnTo>
                      <a:pt x="7669" y="12212"/>
                    </a:lnTo>
                    <a:lnTo>
                      <a:pt x="7669" y="12383"/>
                    </a:lnTo>
                    <a:lnTo>
                      <a:pt x="7645" y="12530"/>
                    </a:lnTo>
                    <a:lnTo>
                      <a:pt x="7596" y="12701"/>
                    </a:lnTo>
                    <a:lnTo>
                      <a:pt x="7523" y="12823"/>
                    </a:lnTo>
                    <a:lnTo>
                      <a:pt x="7425" y="12969"/>
                    </a:lnTo>
                    <a:lnTo>
                      <a:pt x="7327" y="13067"/>
                    </a:lnTo>
                    <a:lnTo>
                      <a:pt x="7205" y="13189"/>
                    </a:lnTo>
                    <a:lnTo>
                      <a:pt x="7083" y="13262"/>
                    </a:lnTo>
                    <a:lnTo>
                      <a:pt x="7230" y="15094"/>
                    </a:lnTo>
                    <a:lnTo>
                      <a:pt x="5667" y="15094"/>
                    </a:lnTo>
                    <a:lnTo>
                      <a:pt x="5813" y="13262"/>
                    </a:lnTo>
                    <a:lnTo>
                      <a:pt x="5691" y="13189"/>
                    </a:lnTo>
                    <a:lnTo>
                      <a:pt x="5569" y="13067"/>
                    </a:lnTo>
                    <a:lnTo>
                      <a:pt x="5471" y="12969"/>
                    </a:lnTo>
                    <a:lnTo>
                      <a:pt x="5373" y="12823"/>
                    </a:lnTo>
                    <a:lnTo>
                      <a:pt x="5300" y="12701"/>
                    </a:lnTo>
                    <a:lnTo>
                      <a:pt x="5251" y="12530"/>
                    </a:lnTo>
                    <a:lnTo>
                      <a:pt x="5227" y="12383"/>
                    </a:lnTo>
                    <a:lnTo>
                      <a:pt x="5227" y="12212"/>
                    </a:lnTo>
                    <a:lnTo>
                      <a:pt x="5251" y="11968"/>
                    </a:lnTo>
                    <a:lnTo>
                      <a:pt x="5325" y="11748"/>
                    </a:lnTo>
                    <a:lnTo>
                      <a:pt x="5422" y="11528"/>
                    </a:lnTo>
                    <a:lnTo>
                      <a:pt x="5569" y="11357"/>
                    </a:lnTo>
                    <a:lnTo>
                      <a:pt x="5764" y="11211"/>
                    </a:lnTo>
                    <a:lnTo>
                      <a:pt x="5960" y="11089"/>
                    </a:lnTo>
                    <a:lnTo>
                      <a:pt x="6204" y="11015"/>
                    </a:lnTo>
                    <a:lnTo>
                      <a:pt x="6448" y="10991"/>
                    </a:lnTo>
                    <a:close/>
                    <a:moveTo>
                      <a:pt x="6448" y="1"/>
                    </a:moveTo>
                    <a:lnTo>
                      <a:pt x="5911" y="25"/>
                    </a:lnTo>
                    <a:lnTo>
                      <a:pt x="5398" y="123"/>
                    </a:lnTo>
                    <a:lnTo>
                      <a:pt x="4909" y="245"/>
                    </a:lnTo>
                    <a:lnTo>
                      <a:pt x="4421" y="416"/>
                    </a:lnTo>
                    <a:lnTo>
                      <a:pt x="3981" y="636"/>
                    </a:lnTo>
                    <a:lnTo>
                      <a:pt x="3542" y="904"/>
                    </a:lnTo>
                    <a:lnTo>
                      <a:pt x="3151" y="1197"/>
                    </a:lnTo>
                    <a:lnTo>
                      <a:pt x="2760" y="1539"/>
                    </a:lnTo>
                    <a:lnTo>
                      <a:pt x="2443" y="1906"/>
                    </a:lnTo>
                    <a:lnTo>
                      <a:pt x="2125" y="2296"/>
                    </a:lnTo>
                    <a:lnTo>
                      <a:pt x="1881" y="2736"/>
                    </a:lnTo>
                    <a:lnTo>
                      <a:pt x="1661" y="3176"/>
                    </a:lnTo>
                    <a:lnTo>
                      <a:pt x="1466" y="3664"/>
                    </a:lnTo>
                    <a:lnTo>
                      <a:pt x="1344" y="4153"/>
                    </a:lnTo>
                    <a:lnTo>
                      <a:pt x="1270" y="4690"/>
                    </a:lnTo>
                    <a:lnTo>
                      <a:pt x="1246" y="5203"/>
                    </a:lnTo>
                    <a:lnTo>
                      <a:pt x="1246" y="7547"/>
                    </a:lnTo>
                    <a:lnTo>
                      <a:pt x="391" y="7547"/>
                    </a:lnTo>
                    <a:lnTo>
                      <a:pt x="293" y="7572"/>
                    </a:lnTo>
                    <a:lnTo>
                      <a:pt x="220" y="7621"/>
                    </a:lnTo>
                    <a:lnTo>
                      <a:pt x="147" y="7669"/>
                    </a:lnTo>
                    <a:lnTo>
                      <a:pt x="74" y="7743"/>
                    </a:lnTo>
                    <a:lnTo>
                      <a:pt x="49" y="7840"/>
                    </a:lnTo>
                    <a:lnTo>
                      <a:pt x="0" y="7914"/>
                    </a:lnTo>
                    <a:lnTo>
                      <a:pt x="0" y="8036"/>
                    </a:lnTo>
                    <a:lnTo>
                      <a:pt x="0" y="18074"/>
                    </a:lnTo>
                    <a:lnTo>
                      <a:pt x="0" y="18171"/>
                    </a:lnTo>
                    <a:lnTo>
                      <a:pt x="49" y="18269"/>
                    </a:lnTo>
                    <a:lnTo>
                      <a:pt x="74" y="18342"/>
                    </a:lnTo>
                    <a:lnTo>
                      <a:pt x="147" y="18416"/>
                    </a:lnTo>
                    <a:lnTo>
                      <a:pt x="220" y="18464"/>
                    </a:lnTo>
                    <a:lnTo>
                      <a:pt x="293" y="18513"/>
                    </a:lnTo>
                    <a:lnTo>
                      <a:pt x="391" y="18538"/>
                    </a:lnTo>
                    <a:lnTo>
                      <a:pt x="489" y="18562"/>
                    </a:lnTo>
                    <a:lnTo>
                      <a:pt x="12407" y="18562"/>
                    </a:lnTo>
                    <a:lnTo>
                      <a:pt x="12505" y="18538"/>
                    </a:lnTo>
                    <a:lnTo>
                      <a:pt x="12603" y="18513"/>
                    </a:lnTo>
                    <a:lnTo>
                      <a:pt x="12676" y="18464"/>
                    </a:lnTo>
                    <a:lnTo>
                      <a:pt x="12749" y="18416"/>
                    </a:lnTo>
                    <a:lnTo>
                      <a:pt x="12822" y="18342"/>
                    </a:lnTo>
                    <a:lnTo>
                      <a:pt x="12847" y="18269"/>
                    </a:lnTo>
                    <a:lnTo>
                      <a:pt x="12896" y="18171"/>
                    </a:lnTo>
                    <a:lnTo>
                      <a:pt x="12896" y="18074"/>
                    </a:lnTo>
                    <a:lnTo>
                      <a:pt x="12896" y="8036"/>
                    </a:lnTo>
                    <a:lnTo>
                      <a:pt x="12896" y="7914"/>
                    </a:lnTo>
                    <a:lnTo>
                      <a:pt x="12847" y="7840"/>
                    </a:lnTo>
                    <a:lnTo>
                      <a:pt x="12822" y="7743"/>
                    </a:lnTo>
                    <a:lnTo>
                      <a:pt x="12749" y="7669"/>
                    </a:lnTo>
                    <a:lnTo>
                      <a:pt x="12676" y="7621"/>
                    </a:lnTo>
                    <a:lnTo>
                      <a:pt x="12603" y="7572"/>
                    </a:lnTo>
                    <a:lnTo>
                      <a:pt x="12505" y="7547"/>
                    </a:lnTo>
                    <a:lnTo>
                      <a:pt x="11650" y="7547"/>
                    </a:lnTo>
                    <a:lnTo>
                      <a:pt x="11650" y="5203"/>
                    </a:lnTo>
                    <a:lnTo>
                      <a:pt x="11626" y="4690"/>
                    </a:lnTo>
                    <a:lnTo>
                      <a:pt x="11552" y="4153"/>
                    </a:lnTo>
                    <a:lnTo>
                      <a:pt x="11430" y="3664"/>
                    </a:lnTo>
                    <a:lnTo>
                      <a:pt x="11235" y="3176"/>
                    </a:lnTo>
                    <a:lnTo>
                      <a:pt x="11015" y="2736"/>
                    </a:lnTo>
                    <a:lnTo>
                      <a:pt x="10771" y="2296"/>
                    </a:lnTo>
                    <a:lnTo>
                      <a:pt x="10453" y="1906"/>
                    </a:lnTo>
                    <a:lnTo>
                      <a:pt x="10136" y="1539"/>
                    </a:lnTo>
                    <a:lnTo>
                      <a:pt x="9745" y="1197"/>
                    </a:lnTo>
                    <a:lnTo>
                      <a:pt x="9354" y="904"/>
                    </a:lnTo>
                    <a:lnTo>
                      <a:pt x="8939" y="636"/>
                    </a:lnTo>
                    <a:lnTo>
                      <a:pt x="8475" y="416"/>
                    </a:lnTo>
                    <a:lnTo>
                      <a:pt x="7987" y="245"/>
                    </a:lnTo>
                    <a:lnTo>
                      <a:pt x="7498" y="123"/>
                    </a:lnTo>
                    <a:lnTo>
                      <a:pt x="6985" y="25"/>
                    </a:lnTo>
                    <a:lnTo>
                      <a:pt x="6448" y="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097016"/>
                <a:endParaRPr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F25D011-52DB-3276-BFD3-ED0AD3B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23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45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1481" y="1221818"/>
            <a:ext cx="6113906" cy="495038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en-US" b="1" dirty="0">
                <a:solidFill>
                  <a:srgbClr val="FF0000"/>
                </a:solidFill>
                <a:ea typeface="+mn-lt"/>
              </a:rPr>
              <a:t>Data Breaches (cont’d)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 Purchase of personal data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/>
              <a:t>Black market for:</a:t>
            </a:r>
          </a:p>
          <a:p>
            <a:pPr marL="711200" lvl="2" indent="-261938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Credit card numbers in bulk—$.40 each</a:t>
            </a:r>
          </a:p>
          <a:p>
            <a:pPr marL="711200" lvl="2" indent="-261938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Logon name and PIN for bank account—$10</a:t>
            </a:r>
          </a:p>
          <a:p>
            <a:pPr marL="711200" lvl="2" indent="-261938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Identity information—including DOB, address, SSN, and telephone number—$1 to $15</a:t>
            </a:r>
          </a:p>
          <a:p>
            <a:pPr marL="363538" lvl="2" indent="-27622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3538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stimates nearly $200 for each record lost</a:t>
            </a:r>
            <a:r>
              <a:rPr lang="en-US" dirty="0"/>
              <a:t> </a:t>
            </a:r>
          </a:p>
        </p:txBody>
      </p:sp>
      <p:grpSp>
        <p:nvGrpSpPr>
          <p:cNvPr id="9" name="Google Shape;1175;p27"/>
          <p:cNvGrpSpPr/>
          <p:nvPr/>
        </p:nvGrpSpPr>
        <p:grpSpPr>
          <a:xfrm>
            <a:off x="6490408" y="1828800"/>
            <a:ext cx="1830857" cy="2552701"/>
            <a:chOff x="2152775" y="305709"/>
            <a:chExt cx="4264823" cy="4762415"/>
          </a:xfrm>
        </p:grpSpPr>
        <p:grpSp>
          <p:nvGrpSpPr>
            <p:cNvPr id="10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513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497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481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465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449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43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417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401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85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69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37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21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5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89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73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57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41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25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09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9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77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61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45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9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25;p27"/>
            <p:cNvSpPr/>
            <p:nvPr/>
          </p:nvSpPr>
          <p:spPr>
            <a:xfrm>
              <a:off x="4119583" y="322825"/>
              <a:ext cx="1594926" cy="1994314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24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1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57141" tIns="28563" rIns="57141" bIns="28563" anchor="ctr" anchorCtr="0">
                <a:noAutofit/>
              </a:bodyPr>
              <a:lstStyle/>
              <a:p>
                <a:pPr defTabSz="685635"/>
                <a:endParaRPr sz="125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57141" tIns="28563" rIns="57141" bIns="28563" anchor="ctr" anchorCtr="0">
              <a:noAutofit/>
            </a:bodyPr>
            <a:lstStyle/>
            <a:p>
              <a:pPr defTabSz="685635"/>
              <a:endParaRPr sz="125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AA6C3-1129-43C0-FE70-0543A84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9333F-A340-5BE7-5771-BE619440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24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11C2C-920B-0495-6BA4-81CC92A8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007428"/>
            <a:ext cx="3472255" cy="1567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E3A9378-C165-454E-8AD6-A6689623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01367" cy="4983941"/>
          </a:xfrm>
        </p:spPr>
        <p:txBody>
          <a:bodyPr/>
          <a:lstStyle/>
          <a:p>
            <a:pPr marL="12065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Electronic discovery</a:t>
            </a:r>
          </a:p>
          <a:p>
            <a:pPr marL="711200" indent="-4492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Collection, preparation, review, and production of </a:t>
            </a:r>
            <a:r>
              <a:rPr lang="en-US" altLang="en-US" sz="2200" b="1" dirty="0">
                <a:latin typeface="Times New Roman"/>
                <a:cs typeface="Times New Roman"/>
              </a:rPr>
              <a:t>electronically stored information</a:t>
            </a:r>
            <a:r>
              <a:rPr lang="en-US" altLang="en-US" sz="2200" i="1" dirty="0">
                <a:latin typeface="Times New Roman"/>
                <a:cs typeface="Times New Roman"/>
              </a:rPr>
              <a:t> </a:t>
            </a:r>
            <a:r>
              <a:rPr lang="en-US" altLang="en-US" sz="2200" dirty="0">
                <a:latin typeface="Times New Roman"/>
                <a:cs typeface="Times New Roman"/>
              </a:rPr>
              <a:t>for use in criminal and civil actions</a:t>
            </a:r>
          </a:p>
          <a:p>
            <a:pPr marL="711200" indent="-4492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Electronically stored information (ESI)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Any form of digital information stored on any form of electronic storage device</a:t>
            </a:r>
            <a:endParaRPr lang="en-US" altLang="en-US" sz="2200" dirty="0">
              <a:latin typeface="Times New Roman"/>
              <a:cs typeface="Times New Roman"/>
            </a:endParaRPr>
          </a:p>
          <a:p>
            <a:pPr marL="711200" indent="-4492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Quite likely that information of a private or personal nature will be disclosed during e-discovery</a:t>
            </a:r>
          </a:p>
          <a:p>
            <a:pPr marL="711200" indent="-4492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Rules of Procedure define e-discovery processes</a:t>
            </a:r>
          </a:p>
          <a:p>
            <a:pPr marL="711200" indent="-4492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E-discovery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complicated and requires extensive time to collect, prepare, and review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00C6D-F508-2168-3E72-B53D4EE0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D1681-4085-9434-E3F1-B143824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25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42205A8-9AE8-E63B-DED7-1102D72A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63283"/>
            <a:ext cx="8641511" cy="5589917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2. Electronic discovery (cont’d)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20B0604020202020204" pitchFamily="34" charset="0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E-discovery software helps:</a:t>
            </a:r>
            <a:endParaRPr lang="en-US" sz="22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914400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Analyze large volumes of ESI quickly </a:t>
            </a:r>
            <a:endParaRPr lang="en-US" sz="2200" dirty="0">
              <a:latin typeface="Times New Roman"/>
              <a:cs typeface="Times New Roman"/>
            </a:endParaRPr>
          </a:p>
          <a:p>
            <a:pPr marL="914400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Simplify and streamline data collection</a:t>
            </a:r>
            <a:endParaRPr lang="en-US" sz="2200" dirty="0">
              <a:latin typeface="Times New Roman"/>
              <a:cs typeface="Times New Roman"/>
            </a:endParaRPr>
          </a:p>
          <a:p>
            <a:pPr marL="9144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Identify all participants in an investigation to determine who knew what and when</a:t>
            </a:r>
            <a:endParaRPr lang="en-US" sz="22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20B0604020202020204" pitchFamily="34" charset="0"/>
              <a:buChar char="Ø"/>
              <a:defRPr/>
            </a:pPr>
            <a:r>
              <a:rPr lang="en-US" altLang="en-US" b="1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Raises many ethical issues</a:t>
            </a:r>
          </a:p>
          <a:p>
            <a:pPr marL="91440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Should an organization attempt to destroy or conceal incriminating evidence?</a:t>
            </a:r>
          </a:p>
          <a:p>
            <a:pPr marL="91440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To what degree must an organization be proactive and thorough in </a:t>
            </a:r>
            <a:r>
              <a:rPr lang="en-US" altLang="en-US" sz="2200" b="1" dirty="0">
                <a:latin typeface="Times New Roman"/>
                <a:cs typeface="Times New Roman"/>
              </a:rPr>
              <a:t>providing evidence?</a:t>
            </a:r>
          </a:p>
          <a:p>
            <a:pPr marL="91440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Should an organization attempt to “bury” incriminating evidence in a mountain of trivial, </a:t>
            </a:r>
            <a:r>
              <a:rPr lang="en-US" altLang="en-US" sz="2200" b="1" dirty="0">
                <a:latin typeface="Times New Roman"/>
                <a:cs typeface="Times New Roman"/>
              </a:rPr>
              <a:t>routine data?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AC37D-0367-FD81-1A50-808287D8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64EC5-8AEE-B5E3-6932-ED08086C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868" y="1124210"/>
            <a:ext cx="1140480" cy="118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15842-AB4A-1E39-096A-CFFA8722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0751"/>
            <a:ext cx="1185600" cy="140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252F1-64E1-924C-4590-A7DD7B4A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26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98F1C223-5216-29C4-626A-EC4FBBD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9200"/>
            <a:ext cx="7925473" cy="53340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3. Consumer Profiling</a:t>
            </a:r>
          </a:p>
          <a:p>
            <a:pPr marL="511175" indent="-3365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en-US" altLang="en-US" dirty="0"/>
              <a:t>Companies openly collect personal information about Internet users</a:t>
            </a:r>
          </a:p>
          <a:p>
            <a:pPr marL="1085850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Cookies: </a:t>
            </a:r>
            <a:r>
              <a:rPr lang="en-US" dirty="0">
                <a:solidFill>
                  <a:srgbClr val="000000"/>
                </a:solidFill>
              </a:rPr>
              <a:t>text files that can be downloaded to the hard drives of users who visit a Web site</a:t>
            </a:r>
            <a:r>
              <a:rPr lang="en-US" altLang="en-US" dirty="0"/>
              <a:t> so that it can </a:t>
            </a:r>
            <a:r>
              <a:rPr lang="en-US" altLang="en-US" b="1" dirty="0"/>
              <a:t>identify visitors</a:t>
            </a:r>
            <a:endParaRPr lang="en-US" altLang="en-US" dirty="0"/>
          </a:p>
          <a:p>
            <a:pPr marL="1085850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Tracking software:</a:t>
            </a:r>
            <a:r>
              <a:rPr lang="en-US" altLang="en-US" dirty="0"/>
              <a:t> analyzes browsing habits</a:t>
            </a:r>
          </a:p>
          <a:p>
            <a:pPr marL="74295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  <a:defRPr/>
            </a:pPr>
            <a:endParaRPr lang="en-US" altLang="en-US" dirty="0"/>
          </a:p>
          <a:p>
            <a:pPr marL="74295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  <a:defRPr/>
            </a:pPr>
            <a:endParaRPr lang="en-US" altLang="en-US" dirty="0"/>
          </a:p>
          <a:p>
            <a:pPr marL="517525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FF0000"/>
                </a:solidFill>
                <a:ea typeface="+mn-lt"/>
              </a:rPr>
              <a:t>Criticism</a:t>
            </a:r>
            <a:r>
              <a:rPr lang="en-US" dirty="0">
                <a:ea typeface="+mn-lt"/>
              </a:rPr>
              <a:t>: Personal data may be gathered and sold to other companies without the permission of consumers who provide the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ECAF48-99F3-99BF-D564-D42D9B63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13255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grpSp>
        <p:nvGrpSpPr>
          <p:cNvPr id="2" name="Google Shape;861;p19">
            <a:extLst>
              <a:ext uri="{FF2B5EF4-FFF2-40B4-BE49-F238E27FC236}">
                <a16:creationId xmlns:a16="http://schemas.microsoft.com/office/drawing/2014/main" id="{21EDA751-69DC-9B52-00EC-9B4257DB49BE}"/>
              </a:ext>
            </a:extLst>
          </p:cNvPr>
          <p:cNvGrpSpPr/>
          <p:nvPr/>
        </p:nvGrpSpPr>
        <p:grpSpPr>
          <a:xfrm>
            <a:off x="6688319" y="3657600"/>
            <a:ext cx="1836072" cy="1543976"/>
            <a:chOff x="2533225" y="322726"/>
            <a:chExt cx="3925890" cy="4762523"/>
          </a:xfrm>
        </p:grpSpPr>
        <p:sp>
          <p:nvSpPr>
            <p:cNvPr id="4" name="Google Shape;862;p19">
              <a:extLst>
                <a:ext uri="{FF2B5EF4-FFF2-40B4-BE49-F238E27FC236}">
                  <a16:creationId xmlns:a16="http://schemas.microsoft.com/office/drawing/2014/main" id="{1288916F-6E59-8771-8C7D-C73ECCEC806D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863;p19">
              <a:extLst>
                <a:ext uri="{FF2B5EF4-FFF2-40B4-BE49-F238E27FC236}">
                  <a16:creationId xmlns:a16="http://schemas.microsoft.com/office/drawing/2014/main" id="{A415AEF5-B6B3-119F-22B9-B371C16135CF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64;p19">
              <a:extLst>
                <a:ext uri="{FF2B5EF4-FFF2-40B4-BE49-F238E27FC236}">
                  <a16:creationId xmlns:a16="http://schemas.microsoft.com/office/drawing/2014/main" id="{6C4C36AF-3FC1-680B-4247-A4950DC584E0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65;p19">
              <a:extLst>
                <a:ext uri="{FF2B5EF4-FFF2-40B4-BE49-F238E27FC236}">
                  <a16:creationId xmlns:a16="http://schemas.microsoft.com/office/drawing/2014/main" id="{E59146A4-3E15-1E9B-4B65-0B12276879E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6;p19">
              <a:extLst>
                <a:ext uri="{FF2B5EF4-FFF2-40B4-BE49-F238E27FC236}">
                  <a16:creationId xmlns:a16="http://schemas.microsoft.com/office/drawing/2014/main" id="{D8ABF173-6D27-0917-ED11-5FC9EAA85E2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67;p19">
              <a:extLst>
                <a:ext uri="{FF2B5EF4-FFF2-40B4-BE49-F238E27FC236}">
                  <a16:creationId xmlns:a16="http://schemas.microsoft.com/office/drawing/2014/main" id="{30F2D583-D3E3-2972-CB62-BB6C37904377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68;p19">
              <a:extLst>
                <a:ext uri="{FF2B5EF4-FFF2-40B4-BE49-F238E27FC236}">
                  <a16:creationId xmlns:a16="http://schemas.microsoft.com/office/drawing/2014/main" id="{CEB7DEAB-E271-E2D1-5261-CDE1194526E5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69;p19">
              <a:extLst>
                <a:ext uri="{FF2B5EF4-FFF2-40B4-BE49-F238E27FC236}">
                  <a16:creationId xmlns:a16="http://schemas.microsoft.com/office/drawing/2014/main" id="{04E16834-2AA4-5107-E08D-BEEEF1BBF46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70;p19">
              <a:extLst>
                <a:ext uri="{FF2B5EF4-FFF2-40B4-BE49-F238E27FC236}">
                  <a16:creationId xmlns:a16="http://schemas.microsoft.com/office/drawing/2014/main" id="{A4148C4D-5FCE-C400-B416-19F065EF225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71;p19">
              <a:extLst>
                <a:ext uri="{FF2B5EF4-FFF2-40B4-BE49-F238E27FC236}">
                  <a16:creationId xmlns:a16="http://schemas.microsoft.com/office/drawing/2014/main" id="{8F5B5B98-854D-4871-0DBC-6DFC5F72467D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72;p19">
              <a:extLst>
                <a:ext uri="{FF2B5EF4-FFF2-40B4-BE49-F238E27FC236}">
                  <a16:creationId xmlns:a16="http://schemas.microsoft.com/office/drawing/2014/main" id="{0130D9E7-3A7E-3B00-285C-812C52D364FB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73;p19">
              <a:extLst>
                <a:ext uri="{FF2B5EF4-FFF2-40B4-BE49-F238E27FC236}">
                  <a16:creationId xmlns:a16="http://schemas.microsoft.com/office/drawing/2014/main" id="{EDFE4154-5331-2700-DBD3-9654CE73A2DF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74;p19">
              <a:extLst>
                <a:ext uri="{FF2B5EF4-FFF2-40B4-BE49-F238E27FC236}">
                  <a16:creationId xmlns:a16="http://schemas.microsoft.com/office/drawing/2014/main" id="{3F7AFBA6-1BAD-08C1-EBAC-3C1F30B82757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75;p19">
              <a:extLst>
                <a:ext uri="{FF2B5EF4-FFF2-40B4-BE49-F238E27FC236}">
                  <a16:creationId xmlns:a16="http://schemas.microsoft.com/office/drawing/2014/main" id="{7FB08190-8024-E40D-456F-C3039184B2A7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6;p19">
              <a:extLst>
                <a:ext uri="{FF2B5EF4-FFF2-40B4-BE49-F238E27FC236}">
                  <a16:creationId xmlns:a16="http://schemas.microsoft.com/office/drawing/2014/main" id="{9A22AC10-9519-BB2D-64EC-8DA18D7205C6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77;p19">
              <a:extLst>
                <a:ext uri="{FF2B5EF4-FFF2-40B4-BE49-F238E27FC236}">
                  <a16:creationId xmlns:a16="http://schemas.microsoft.com/office/drawing/2014/main" id="{2503F077-EBD6-2E02-2A81-6218CC82D34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78;p19">
              <a:extLst>
                <a:ext uri="{FF2B5EF4-FFF2-40B4-BE49-F238E27FC236}">
                  <a16:creationId xmlns:a16="http://schemas.microsoft.com/office/drawing/2014/main" id="{E58B8B05-AE8C-A9B0-21CB-8CD488071868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79;p19">
              <a:extLst>
                <a:ext uri="{FF2B5EF4-FFF2-40B4-BE49-F238E27FC236}">
                  <a16:creationId xmlns:a16="http://schemas.microsoft.com/office/drawing/2014/main" id="{5BF2662D-7F8D-CE68-A8DE-3814C4A58C37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0;p19">
              <a:extLst>
                <a:ext uri="{FF2B5EF4-FFF2-40B4-BE49-F238E27FC236}">
                  <a16:creationId xmlns:a16="http://schemas.microsoft.com/office/drawing/2014/main" id="{C65E720B-F3EE-2EF5-7925-2EB91894708E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81;p19">
              <a:extLst>
                <a:ext uri="{FF2B5EF4-FFF2-40B4-BE49-F238E27FC236}">
                  <a16:creationId xmlns:a16="http://schemas.microsoft.com/office/drawing/2014/main" id="{0B4B4526-2E62-3EEF-4317-2B2680957D2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82;p19">
              <a:extLst>
                <a:ext uri="{FF2B5EF4-FFF2-40B4-BE49-F238E27FC236}">
                  <a16:creationId xmlns:a16="http://schemas.microsoft.com/office/drawing/2014/main" id="{17B3605B-E8DC-CE53-809F-1B1001F4486D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84;p19">
              <a:extLst>
                <a:ext uri="{FF2B5EF4-FFF2-40B4-BE49-F238E27FC236}">
                  <a16:creationId xmlns:a16="http://schemas.microsoft.com/office/drawing/2014/main" id="{D89459AC-3DE4-9039-A350-A90A33949E9E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85;p19">
              <a:extLst>
                <a:ext uri="{FF2B5EF4-FFF2-40B4-BE49-F238E27FC236}">
                  <a16:creationId xmlns:a16="http://schemas.microsoft.com/office/drawing/2014/main" id="{46477F6D-9C2D-B8C0-F0A5-C332596F7FFB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7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86;p19">
              <a:extLst>
                <a:ext uri="{FF2B5EF4-FFF2-40B4-BE49-F238E27FC236}">
                  <a16:creationId xmlns:a16="http://schemas.microsoft.com/office/drawing/2014/main" id="{67CAC45A-CCF0-DAB0-06AF-9E38241AD61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7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87;p19">
              <a:extLst>
                <a:ext uri="{FF2B5EF4-FFF2-40B4-BE49-F238E27FC236}">
                  <a16:creationId xmlns:a16="http://schemas.microsoft.com/office/drawing/2014/main" id="{73C2F31C-F974-2E7E-801B-41AF2B3CF2BD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88;p19">
              <a:extLst>
                <a:ext uri="{FF2B5EF4-FFF2-40B4-BE49-F238E27FC236}">
                  <a16:creationId xmlns:a16="http://schemas.microsoft.com/office/drawing/2014/main" id="{C439575D-EE18-E869-C136-CE3BDC104719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89;p19">
              <a:extLst>
                <a:ext uri="{FF2B5EF4-FFF2-40B4-BE49-F238E27FC236}">
                  <a16:creationId xmlns:a16="http://schemas.microsoft.com/office/drawing/2014/main" id="{075003D3-7587-3287-3957-622E42520AC5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90;p19">
              <a:extLst>
                <a:ext uri="{FF2B5EF4-FFF2-40B4-BE49-F238E27FC236}">
                  <a16:creationId xmlns:a16="http://schemas.microsoft.com/office/drawing/2014/main" id="{95124BE5-CF5A-82E1-4AA1-7D4B39212F5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91;p19">
              <a:extLst>
                <a:ext uri="{FF2B5EF4-FFF2-40B4-BE49-F238E27FC236}">
                  <a16:creationId xmlns:a16="http://schemas.microsoft.com/office/drawing/2014/main" id="{9B75D31D-D706-980A-6DFA-474F868B8ADF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92;p19">
              <a:extLst>
                <a:ext uri="{FF2B5EF4-FFF2-40B4-BE49-F238E27FC236}">
                  <a16:creationId xmlns:a16="http://schemas.microsoft.com/office/drawing/2014/main" id="{7D72D28E-5627-4EE8-CD73-97EFB7399442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93;p19">
              <a:extLst>
                <a:ext uri="{FF2B5EF4-FFF2-40B4-BE49-F238E27FC236}">
                  <a16:creationId xmlns:a16="http://schemas.microsoft.com/office/drawing/2014/main" id="{27A4541F-2A6D-70E8-FE81-B2AB8F45B016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94;p19">
              <a:extLst>
                <a:ext uri="{FF2B5EF4-FFF2-40B4-BE49-F238E27FC236}">
                  <a16:creationId xmlns:a16="http://schemas.microsoft.com/office/drawing/2014/main" id="{506E4366-78D7-1FDD-CE2C-88F7F2EDABEE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95;p19">
              <a:extLst>
                <a:ext uri="{FF2B5EF4-FFF2-40B4-BE49-F238E27FC236}">
                  <a16:creationId xmlns:a16="http://schemas.microsoft.com/office/drawing/2014/main" id="{F3100D8C-E108-8A91-31EB-A17C7E7B9351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96;p19">
              <a:extLst>
                <a:ext uri="{FF2B5EF4-FFF2-40B4-BE49-F238E27FC236}">
                  <a16:creationId xmlns:a16="http://schemas.microsoft.com/office/drawing/2014/main" id="{C3B12891-A9F6-C00A-B074-45419ECED695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97;p19">
              <a:extLst>
                <a:ext uri="{FF2B5EF4-FFF2-40B4-BE49-F238E27FC236}">
                  <a16:creationId xmlns:a16="http://schemas.microsoft.com/office/drawing/2014/main" id="{1DC5D726-CEA4-5D6E-FD1B-80E2AF1961D0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98;p19">
              <a:extLst>
                <a:ext uri="{FF2B5EF4-FFF2-40B4-BE49-F238E27FC236}">
                  <a16:creationId xmlns:a16="http://schemas.microsoft.com/office/drawing/2014/main" id="{643049B2-FFD4-F46F-87D1-1BB4E236E736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99;p19">
              <a:extLst>
                <a:ext uri="{FF2B5EF4-FFF2-40B4-BE49-F238E27FC236}">
                  <a16:creationId xmlns:a16="http://schemas.microsoft.com/office/drawing/2014/main" id="{F2070AF8-83AC-48BE-EFBC-739B7BA1474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00;p19">
              <a:extLst>
                <a:ext uri="{FF2B5EF4-FFF2-40B4-BE49-F238E27FC236}">
                  <a16:creationId xmlns:a16="http://schemas.microsoft.com/office/drawing/2014/main" id="{BFEBC7AD-6855-578C-E1B6-735B101660F0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01;p19">
              <a:extLst>
                <a:ext uri="{FF2B5EF4-FFF2-40B4-BE49-F238E27FC236}">
                  <a16:creationId xmlns:a16="http://schemas.microsoft.com/office/drawing/2014/main" id="{FA6A406A-DC13-35B3-290E-A87C228ED345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02;p19">
              <a:extLst>
                <a:ext uri="{FF2B5EF4-FFF2-40B4-BE49-F238E27FC236}">
                  <a16:creationId xmlns:a16="http://schemas.microsoft.com/office/drawing/2014/main" id="{B6AF2155-5B5E-DE03-B879-A14F45E4E23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03;p19">
              <a:extLst>
                <a:ext uri="{FF2B5EF4-FFF2-40B4-BE49-F238E27FC236}">
                  <a16:creationId xmlns:a16="http://schemas.microsoft.com/office/drawing/2014/main" id="{9F43F8A7-D27D-BE3A-EDEA-C118BD4CA48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04;p19">
              <a:extLst>
                <a:ext uri="{FF2B5EF4-FFF2-40B4-BE49-F238E27FC236}">
                  <a16:creationId xmlns:a16="http://schemas.microsoft.com/office/drawing/2014/main" id="{4E829303-05E2-1E17-E4F6-5DDA748AA20A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905;p19">
              <a:extLst>
                <a:ext uri="{FF2B5EF4-FFF2-40B4-BE49-F238E27FC236}">
                  <a16:creationId xmlns:a16="http://schemas.microsoft.com/office/drawing/2014/main" id="{476E6656-0A32-8F28-EB9A-E18BD2091B03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79043" name="Google Shape;906;p19">
                <a:extLst>
                  <a:ext uri="{FF2B5EF4-FFF2-40B4-BE49-F238E27FC236}">
                    <a16:creationId xmlns:a16="http://schemas.microsoft.com/office/drawing/2014/main" id="{8C1DB47F-9015-348D-A1ED-EA7D2D1DC416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4" name="Google Shape;907;p19">
                <a:extLst>
                  <a:ext uri="{FF2B5EF4-FFF2-40B4-BE49-F238E27FC236}">
                    <a16:creationId xmlns:a16="http://schemas.microsoft.com/office/drawing/2014/main" id="{6D281F29-BB74-38B7-1F23-C3F35F13038E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5" name="Google Shape;908;p19">
                <a:extLst>
                  <a:ext uri="{FF2B5EF4-FFF2-40B4-BE49-F238E27FC236}">
                    <a16:creationId xmlns:a16="http://schemas.microsoft.com/office/drawing/2014/main" id="{E5813EC9-C151-9F80-491F-DD4908C202A5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6" name="Google Shape;909;p19">
                <a:extLst>
                  <a:ext uri="{FF2B5EF4-FFF2-40B4-BE49-F238E27FC236}">
                    <a16:creationId xmlns:a16="http://schemas.microsoft.com/office/drawing/2014/main" id="{F873FA57-1802-DF6F-EB71-5F012771FE27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7" name="Google Shape;910;p19">
                <a:extLst>
                  <a:ext uri="{FF2B5EF4-FFF2-40B4-BE49-F238E27FC236}">
                    <a16:creationId xmlns:a16="http://schemas.microsoft.com/office/drawing/2014/main" id="{99CBB03E-431A-D7EE-F266-2C27918E7A01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8" name="Google Shape;911;p19">
                <a:extLst>
                  <a:ext uri="{FF2B5EF4-FFF2-40B4-BE49-F238E27FC236}">
                    <a16:creationId xmlns:a16="http://schemas.microsoft.com/office/drawing/2014/main" id="{A6CF6704-CF32-5C70-0104-32F111649693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9" name="Google Shape;912;p19">
                <a:extLst>
                  <a:ext uri="{FF2B5EF4-FFF2-40B4-BE49-F238E27FC236}">
                    <a16:creationId xmlns:a16="http://schemas.microsoft.com/office/drawing/2014/main" id="{A8DE9021-729A-4770-DE5E-DBAF6B0F875D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50" name="Google Shape;913;p19">
                <a:extLst>
                  <a:ext uri="{FF2B5EF4-FFF2-40B4-BE49-F238E27FC236}">
                    <a16:creationId xmlns:a16="http://schemas.microsoft.com/office/drawing/2014/main" id="{A7786ADD-8BB0-E392-6D1B-A204BD30F31C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914;p19">
              <a:extLst>
                <a:ext uri="{FF2B5EF4-FFF2-40B4-BE49-F238E27FC236}">
                  <a16:creationId xmlns:a16="http://schemas.microsoft.com/office/drawing/2014/main" id="{1838F451-DE35-9EFC-E65F-92031BDE9629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5;p19">
              <a:extLst>
                <a:ext uri="{FF2B5EF4-FFF2-40B4-BE49-F238E27FC236}">
                  <a16:creationId xmlns:a16="http://schemas.microsoft.com/office/drawing/2014/main" id="{64A206F5-4177-118C-E7A2-37B8D23E843E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6;p19">
              <a:extLst>
                <a:ext uri="{FF2B5EF4-FFF2-40B4-BE49-F238E27FC236}">
                  <a16:creationId xmlns:a16="http://schemas.microsoft.com/office/drawing/2014/main" id="{FC67FF48-28A9-9520-F00E-C755E9C84D43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7;p19">
              <a:extLst>
                <a:ext uri="{FF2B5EF4-FFF2-40B4-BE49-F238E27FC236}">
                  <a16:creationId xmlns:a16="http://schemas.microsoft.com/office/drawing/2014/main" id="{36B01277-76FA-FA76-2CCB-F1F72EB1D47A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18;p19">
              <a:extLst>
                <a:ext uri="{FF2B5EF4-FFF2-40B4-BE49-F238E27FC236}">
                  <a16:creationId xmlns:a16="http://schemas.microsoft.com/office/drawing/2014/main" id="{E15832F2-7ABE-527E-B30D-DCF23EC3AF5B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19;p19">
              <a:extLst>
                <a:ext uri="{FF2B5EF4-FFF2-40B4-BE49-F238E27FC236}">
                  <a16:creationId xmlns:a16="http://schemas.microsoft.com/office/drawing/2014/main" id="{C864352B-4D86-7405-0D62-9260C2D2A6AB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0;p19">
              <a:extLst>
                <a:ext uri="{FF2B5EF4-FFF2-40B4-BE49-F238E27FC236}">
                  <a16:creationId xmlns:a16="http://schemas.microsoft.com/office/drawing/2014/main" id="{C2DAC37D-A209-DCDE-F13A-8E3EDBC10DB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1;p19">
              <a:extLst>
                <a:ext uri="{FF2B5EF4-FFF2-40B4-BE49-F238E27FC236}">
                  <a16:creationId xmlns:a16="http://schemas.microsoft.com/office/drawing/2014/main" id="{47858333-D7C8-5E1C-4121-7CFF8601DD1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2;p19">
              <a:extLst>
                <a:ext uri="{FF2B5EF4-FFF2-40B4-BE49-F238E27FC236}">
                  <a16:creationId xmlns:a16="http://schemas.microsoft.com/office/drawing/2014/main" id="{812A0116-B2B4-5A8A-4734-33B5917F007F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19A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3;p19">
              <a:extLst>
                <a:ext uri="{FF2B5EF4-FFF2-40B4-BE49-F238E27FC236}">
                  <a16:creationId xmlns:a16="http://schemas.microsoft.com/office/drawing/2014/main" id="{02229799-9076-2A64-4602-6F8E45C7FE47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7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4;p19">
              <a:extLst>
                <a:ext uri="{FF2B5EF4-FFF2-40B4-BE49-F238E27FC236}">
                  <a16:creationId xmlns:a16="http://schemas.microsoft.com/office/drawing/2014/main" id="{972A3FD3-F9C0-B29E-4BA9-70F0759B08FA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7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25;p19">
              <a:extLst>
                <a:ext uri="{FF2B5EF4-FFF2-40B4-BE49-F238E27FC236}">
                  <a16:creationId xmlns:a16="http://schemas.microsoft.com/office/drawing/2014/main" id="{D207C016-A428-DF0A-24E9-3CB314F09D1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19A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26;p19">
              <a:extLst>
                <a:ext uri="{FF2B5EF4-FFF2-40B4-BE49-F238E27FC236}">
                  <a16:creationId xmlns:a16="http://schemas.microsoft.com/office/drawing/2014/main" id="{2AA1AA1E-6B6B-234A-32D6-3268625050AF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27;p19">
              <a:extLst>
                <a:ext uri="{FF2B5EF4-FFF2-40B4-BE49-F238E27FC236}">
                  <a16:creationId xmlns:a16="http://schemas.microsoft.com/office/drawing/2014/main" id="{D4A3DE4C-4E04-A1DE-7F8F-8872538AB8CF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28;p19">
              <a:extLst>
                <a:ext uri="{FF2B5EF4-FFF2-40B4-BE49-F238E27FC236}">
                  <a16:creationId xmlns:a16="http://schemas.microsoft.com/office/drawing/2014/main" id="{B3017486-F306-60E4-DEF3-D7CB269051FC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29;p19">
              <a:extLst>
                <a:ext uri="{FF2B5EF4-FFF2-40B4-BE49-F238E27FC236}">
                  <a16:creationId xmlns:a16="http://schemas.microsoft.com/office/drawing/2014/main" id="{BBBA5056-0D2B-DE64-E7AB-1C675359590B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30;p19">
              <a:extLst>
                <a:ext uri="{FF2B5EF4-FFF2-40B4-BE49-F238E27FC236}">
                  <a16:creationId xmlns:a16="http://schemas.microsoft.com/office/drawing/2014/main" id="{BD22843D-3575-1595-4F85-BCA60F86B053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48" name="Google Shape;931;p19">
              <a:extLst>
                <a:ext uri="{FF2B5EF4-FFF2-40B4-BE49-F238E27FC236}">
                  <a16:creationId xmlns:a16="http://schemas.microsoft.com/office/drawing/2014/main" id="{0C0278D3-0783-6699-BF40-AFDACB310E97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49" name="Google Shape;932;p19">
              <a:extLst>
                <a:ext uri="{FF2B5EF4-FFF2-40B4-BE49-F238E27FC236}">
                  <a16:creationId xmlns:a16="http://schemas.microsoft.com/office/drawing/2014/main" id="{188616F7-5550-D392-6FCC-A134588CE6A2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0" name="Google Shape;933;p19">
              <a:extLst>
                <a:ext uri="{FF2B5EF4-FFF2-40B4-BE49-F238E27FC236}">
                  <a16:creationId xmlns:a16="http://schemas.microsoft.com/office/drawing/2014/main" id="{53B0885E-FE09-1ED0-D769-F5E4DA026CF1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2" name="Google Shape;934;p19">
              <a:extLst>
                <a:ext uri="{FF2B5EF4-FFF2-40B4-BE49-F238E27FC236}">
                  <a16:creationId xmlns:a16="http://schemas.microsoft.com/office/drawing/2014/main" id="{03CA5B61-E50D-065F-810C-43A376A80C7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3" name="Google Shape;935;p19">
              <a:extLst>
                <a:ext uri="{FF2B5EF4-FFF2-40B4-BE49-F238E27FC236}">
                  <a16:creationId xmlns:a16="http://schemas.microsoft.com/office/drawing/2014/main" id="{D9657974-E607-0BE1-0635-33CA18ABF614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4" name="Google Shape;936;p19">
              <a:extLst>
                <a:ext uri="{FF2B5EF4-FFF2-40B4-BE49-F238E27FC236}">
                  <a16:creationId xmlns:a16="http://schemas.microsoft.com/office/drawing/2014/main" id="{841C47B3-44FC-3678-2A85-4D31F70C1FE2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5" name="Google Shape;937;p19">
              <a:extLst>
                <a:ext uri="{FF2B5EF4-FFF2-40B4-BE49-F238E27FC236}">
                  <a16:creationId xmlns:a16="http://schemas.microsoft.com/office/drawing/2014/main" id="{A1AED21C-BE7C-B3AA-F57F-7E9292E7E131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6" name="Google Shape;938;p19">
              <a:extLst>
                <a:ext uri="{FF2B5EF4-FFF2-40B4-BE49-F238E27FC236}">
                  <a16:creationId xmlns:a16="http://schemas.microsoft.com/office/drawing/2014/main" id="{2A8CE445-3DA9-C76C-1AEC-3D997F2C8A45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7" name="Google Shape;939;p19">
              <a:extLst>
                <a:ext uri="{FF2B5EF4-FFF2-40B4-BE49-F238E27FC236}">
                  <a16:creationId xmlns:a16="http://schemas.microsoft.com/office/drawing/2014/main" id="{4A3074CC-FF21-E929-747C-8AB043D10FC8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8" name="Google Shape;940;p19">
              <a:extLst>
                <a:ext uri="{FF2B5EF4-FFF2-40B4-BE49-F238E27FC236}">
                  <a16:creationId xmlns:a16="http://schemas.microsoft.com/office/drawing/2014/main" id="{73130B85-145F-E81A-E976-6CAE894DB9CF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59" name="Google Shape;941;p19">
              <a:extLst>
                <a:ext uri="{FF2B5EF4-FFF2-40B4-BE49-F238E27FC236}">
                  <a16:creationId xmlns:a16="http://schemas.microsoft.com/office/drawing/2014/main" id="{6B050786-767E-CCEE-3C33-4B2171970F63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0" name="Google Shape;942;p19">
              <a:extLst>
                <a:ext uri="{FF2B5EF4-FFF2-40B4-BE49-F238E27FC236}">
                  <a16:creationId xmlns:a16="http://schemas.microsoft.com/office/drawing/2014/main" id="{E9E6C295-0E68-ADC9-6CBD-14744DE15DF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1" name="Google Shape;943;p19">
              <a:extLst>
                <a:ext uri="{FF2B5EF4-FFF2-40B4-BE49-F238E27FC236}">
                  <a16:creationId xmlns:a16="http://schemas.microsoft.com/office/drawing/2014/main" id="{35F72E65-BA50-BAE4-FE4D-2A4DF02E0C9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2" name="Google Shape;944;p19">
              <a:extLst>
                <a:ext uri="{FF2B5EF4-FFF2-40B4-BE49-F238E27FC236}">
                  <a16:creationId xmlns:a16="http://schemas.microsoft.com/office/drawing/2014/main" id="{A22D2992-3C7E-6763-ED9D-E368DDF74527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3" name="Google Shape;945;p19">
              <a:extLst>
                <a:ext uri="{FF2B5EF4-FFF2-40B4-BE49-F238E27FC236}">
                  <a16:creationId xmlns:a16="http://schemas.microsoft.com/office/drawing/2014/main" id="{BC6A3750-CDD6-7DB6-B3B1-E7D8BC2D32A5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4" name="Google Shape;946;p19">
              <a:extLst>
                <a:ext uri="{FF2B5EF4-FFF2-40B4-BE49-F238E27FC236}">
                  <a16:creationId xmlns:a16="http://schemas.microsoft.com/office/drawing/2014/main" id="{508B70BE-E252-21A4-D21B-33E896F07D7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5" name="Google Shape;947;p19">
              <a:extLst>
                <a:ext uri="{FF2B5EF4-FFF2-40B4-BE49-F238E27FC236}">
                  <a16:creationId xmlns:a16="http://schemas.microsoft.com/office/drawing/2014/main" id="{0CE28738-6A09-330D-A050-D1EA3B03EAA1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6" name="Google Shape;948;p19">
              <a:extLst>
                <a:ext uri="{FF2B5EF4-FFF2-40B4-BE49-F238E27FC236}">
                  <a16:creationId xmlns:a16="http://schemas.microsoft.com/office/drawing/2014/main" id="{BEE52E0C-EAC3-F3DB-C92E-24093623179F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7" name="Google Shape;949;p19">
              <a:extLst>
                <a:ext uri="{FF2B5EF4-FFF2-40B4-BE49-F238E27FC236}">
                  <a16:creationId xmlns:a16="http://schemas.microsoft.com/office/drawing/2014/main" id="{07194CDD-4D88-1C8B-BA18-F7F7FC611D9C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8" name="Google Shape;950;p19">
              <a:extLst>
                <a:ext uri="{FF2B5EF4-FFF2-40B4-BE49-F238E27FC236}">
                  <a16:creationId xmlns:a16="http://schemas.microsoft.com/office/drawing/2014/main" id="{89C66BD4-BA89-2601-CEE1-0663FA3EA1C5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69" name="Google Shape;951;p19">
              <a:extLst>
                <a:ext uri="{FF2B5EF4-FFF2-40B4-BE49-F238E27FC236}">
                  <a16:creationId xmlns:a16="http://schemas.microsoft.com/office/drawing/2014/main" id="{F66357DE-C00E-1D66-8578-2744C905B1C8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0" name="Google Shape;952;p19">
              <a:extLst>
                <a:ext uri="{FF2B5EF4-FFF2-40B4-BE49-F238E27FC236}">
                  <a16:creationId xmlns:a16="http://schemas.microsoft.com/office/drawing/2014/main" id="{078B7CA1-8B79-DDCB-C11B-6AF4F3AECCE6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1" name="Google Shape;953;p19">
              <a:extLst>
                <a:ext uri="{FF2B5EF4-FFF2-40B4-BE49-F238E27FC236}">
                  <a16:creationId xmlns:a16="http://schemas.microsoft.com/office/drawing/2014/main" id="{84931A31-5794-25F2-8475-6F03E18C3D12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2" name="Google Shape;954;p19">
              <a:extLst>
                <a:ext uri="{FF2B5EF4-FFF2-40B4-BE49-F238E27FC236}">
                  <a16:creationId xmlns:a16="http://schemas.microsoft.com/office/drawing/2014/main" id="{BA160D42-73A9-5F1D-DBA5-4B250186155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3" name="Google Shape;955;p19">
              <a:extLst>
                <a:ext uri="{FF2B5EF4-FFF2-40B4-BE49-F238E27FC236}">
                  <a16:creationId xmlns:a16="http://schemas.microsoft.com/office/drawing/2014/main" id="{1B09AF4A-A07F-3888-BDEF-7CEE8D7544A3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4" name="Google Shape;956;p19">
              <a:extLst>
                <a:ext uri="{FF2B5EF4-FFF2-40B4-BE49-F238E27FC236}">
                  <a16:creationId xmlns:a16="http://schemas.microsoft.com/office/drawing/2014/main" id="{6F7B6B4B-98DE-AFD5-E67F-9D37EBDC0B6F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5" name="Google Shape;957;p19">
              <a:extLst>
                <a:ext uri="{FF2B5EF4-FFF2-40B4-BE49-F238E27FC236}">
                  <a16:creationId xmlns:a16="http://schemas.microsoft.com/office/drawing/2014/main" id="{02F33CDC-6E40-D20D-C26D-E296CBA3CE1D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6" name="Google Shape;958;p19">
              <a:extLst>
                <a:ext uri="{FF2B5EF4-FFF2-40B4-BE49-F238E27FC236}">
                  <a16:creationId xmlns:a16="http://schemas.microsoft.com/office/drawing/2014/main" id="{4016BA91-5360-6274-AA60-D82714DAC0A8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779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7" name="Google Shape;959;p19">
              <a:extLst>
                <a:ext uri="{FF2B5EF4-FFF2-40B4-BE49-F238E27FC236}">
                  <a16:creationId xmlns:a16="http://schemas.microsoft.com/office/drawing/2014/main" id="{DFD96C7F-861C-0B62-3D26-5609A6C39808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8" name="Google Shape;960;p19">
              <a:extLst>
                <a:ext uri="{FF2B5EF4-FFF2-40B4-BE49-F238E27FC236}">
                  <a16:creationId xmlns:a16="http://schemas.microsoft.com/office/drawing/2014/main" id="{4E63B748-6018-C973-489F-A6C0DFCDB0CD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79" name="Google Shape;961;p19">
              <a:extLst>
                <a:ext uri="{FF2B5EF4-FFF2-40B4-BE49-F238E27FC236}">
                  <a16:creationId xmlns:a16="http://schemas.microsoft.com/office/drawing/2014/main" id="{6D78605A-B2B7-F6DF-B52C-DAE2B912A9D2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80" name="Google Shape;962;p19">
              <a:extLst>
                <a:ext uri="{FF2B5EF4-FFF2-40B4-BE49-F238E27FC236}">
                  <a16:creationId xmlns:a16="http://schemas.microsoft.com/office/drawing/2014/main" id="{0FBF80B1-A56E-103E-695C-4A7D4D089539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81" name="Google Shape;963;p19">
              <a:extLst>
                <a:ext uri="{FF2B5EF4-FFF2-40B4-BE49-F238E27FC236}">
                  <a16:creationId xmlns:a16="http://schemas.microsoft.com/office/drawing/2014/main" id="{A58ABE05-7562-7AA3-9A43-652E29289AEF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14" name="Google Shape;964;p19">
              <a:extLst>
                <a:ext uri="{FF2B5EF4-FFF2-40B4-BE49-F238E27FC236}">
                  <a16:creationId xmlns:a16="http://schemas.microsoft.com/office/drawing/2014/main" id="{B279F48A-8E05-513B-044D-3A06C26354FF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015" name="Google Shape;965;p19">
              <a:extLst>
                <a:ext uri="{FF2B5EF4-FFF2-40B4-BE49-F238E27FC236}">
                  <a16:creationId xmlns:a16="http://schemas.microsoft.com/office/drawing/2014/main" id="{2BCD7E84-7688-C7B7-AD22-42C36F827F3E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9023" name="Google Shape;966;p19">
                <a:extLst>
                  <a:ext uri="{FF2B5EF4-FFF2-40B4-BE49-F238E27FC236}">
                    <a16:creationId xmlns:a16="http://schemas.microsoft.com/office/drawing/2014/main" id="{71059F3D-D052-0E48-E4B8-6CB73B4C7F4A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4" name="Google Shape;967;p19">
                <a:extLst>
                  <a:ext uri="{FF2B5EF4-FFF2-40B4-BE49-F238E27FC236}">
                    <a16:creationId xmlns:a16="http://schemas.microsoft.com/office/drawing/2014/main" id="{C7A1F616-745B-9E7B-54A6-74607055F783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5" name="Google Shape;968;p19">
                <a:extLst>
                  <a:ext uri="{FF2B5EF4-FFF2-40B4-BE49-F238E27FC236}">
                    <a16:creationId xmlns:a16="http://schemas.microsoft.com/office/drawing/2014/main" id="{563F7321-792D-0515-369F-690F8177FD76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6" name="Google Shape;969;p19">
                <a:extLst>
                  <a:ext uri="{FF2B5EF4-FFF2-40B4-BE49-F238E27FC236}">
                    <a16:creationId xmlns:a16="http://schemas.microsoft.com/office/drawing/2014/main" id="{30100F98-15C2-243C-8E75-E8EAE009CF6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7" name="Google Shape;970;p19">
                <a:extLst>
                  <a:ext uri="{FF2B5EF4-FFF2-40B4-BE49-F238E27FC236}">
                    <a16:creationId xmlns:a16="http://schemas.microsoft.com/office/drawing/2014/main" id="{739F8E12-D497-BB53-9DCE-6F3E9F378FD8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8" name="Google Shape;971;p19">
                <a:extLst>
                  <a:ext uri="{FF2B5EF4-FFF2-40B4-BE49-F238E27FC236}">
                    <a16:creationId xmlns:a16="http://schemas.microsoft.com/office/drawing/2014/main" id="{8B34C758-C82D-AFD0-5888-314B183C298D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29" name="Google Shape;972;p19">
                <a:extLst>
                  <a:ext uri="{FF2B5EF4-FFF2-40B4-BE49-F238E27FC236}">
                    <a16:creationId xmlns:a16="http://schemas.microsoft.com/office/drawing/2014/main" id="{12CE3AB8-50C1-2583-DE9E-5E48FD0421E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0" name="Google Shape;973;p19">
                <a:extLst>
                  <a:ext uri="{FF2B5EF4-FFF2-40B4-BE49-F238E27FC236}">
                    <a16:creationId xmlns:a16="http://schemas.microsoft.com/office/drawing/2014/main" id="{989B1C26-7DDB-0AB5-1287-70770F0D36BF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1" name="Google Shape;974;p19">
                <a:extLst>
                  <a:ext uri="{FF2B5EF4-FFF2-40B4-BE49-F238E27FC236}">
                    <a16:creationId xmlns:a16="http://schemas.microsoft.com/office/drawing/2014/main" id="{CA199BD5-66E7-C674-4260-C98D13285CEF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2" name="Google Shape;975;p19">
                <a:extLst>
                  <a:ext uri="{FF2B5EF4-FFF2-40B4-BE49-F238E27FC236}">
                    <a16:creationId xmlns:a16="http://schemas.microsoft.com/office/drawing/2014/main" id="{6BFFB8F0-43BA-62DC-B8C1-23FCCE161E3C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3" name="Google Shape;976;p19">
                <a:extLst>
                  <a:ext uri="{FF2B5EF4-FFF2-40B4-BE49-F238E27FC236}">
                    <a16:creationId xmlns:a16="http://schemas.microsoft.com/office/drawing/2014/main" id="{74B03CFE-D989-3090-9EE5-814255DAE157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4" name="Google Shape;977;p19">
                <a:extLst>
                  <a:ext uri="{FF2B5EF4-FFF2-40B4-BE49-F238E27FC236}">
                    <a16:creationId xmlns:a16="http://schemas.microsoft.com/office/drawing/2014/main" id="{2BBBDF5F-A413-BAF1-6496-D3F62F1293DB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5" name="Google Shape;978;p19">
                <a:extLst>
                  <a:ext uri="{FF2B5EF4-FFF2-40B4-BE49-F238E27FC236}">
                    <a16:creationId xmlns:a16="http://schemas.microsoft.com/office/drawing/2014/main" id="{B3B06648-4BE3-ED7D-CE94-1A6BAD4BF67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6" name="Google Shape;979;p19">
                <a:extLst>
                  <a:ext uri="{FF2B5EF4-FFF2-40B4-BE49-F238E27FC236}">
                    <a16:creationId xmlns:a16="http://schemas.microsoft.com/office/drawing/2014/main" id="{C473FE54-8F65-8097-2C13-1CD5992FCE1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7" name="Google Shape;980;p19">
                <a:extLst>
                  <a:ext uri="{FF2B5EF4-FFF2-40B4-BE49-F238E27FC236}">
                    <a16:creationId xmlns:a16="http://schemas.microsoft.com/office/drawing/2014/main" id="{FCE14B6F-DEA5-D147-C059-D636FA7ED5D9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8" name="Google Shape;981;p19">
                <a:extLst>
                  <a:ext uri="{FF2B5EF4-FFF2-40B4-BE49-F238E27FC236}">
                    <a16:creationId xmlns:a16="http://schemas.microsoft.com/office/drawing/2014/main" id="{6E5B9993-90C6-CE06-B81E-FD1179220487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39" name="Google Shape;982;p19">
                <a:extLst>
                  <a:ext uri="{FF2B5EF4-FFF2-40B4-BE49-F238E27FC236}">
                    <a16:creationId xmlns:a16="http://schemas.microsoft.com/office/drawing/2014/main" id="{8B19470E-84B3-8D48-4B32-39239C391203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0" name="Google Shape;983;p19">
                <a:extLst>
                  <a:ext uri="{FF2B5EF4-FFF2-40B4-BE49-F238E27FC236}">
                    <a16:creationId xmlns:a16="http://schemas.microsoft.com/office/drawing/2014/main" id="{DAF0BC5C-8D92-C07B-96B0-ACD7B0CD22C8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1" name="Google Shape;984;p19">
                <a:extLst>
                  <a:ext uri="{FF2B5EF4-FFF2-40B4-BE49-F238E27FC236}">
                    <a16:creationId xmlns:a16="http://schemas.microsoft.com/office/drawing/2014/main" id="{22AEFD71-FB01-7934-4AFE-C71920B86D82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42" name="Google Shape;985;p19">
                <a:extLst>
                  <a:ext uri="{FF2B5EF4-FFF2-40B4-BE49-F238E27FC236}">
                    <a16:creationId xmlns:a16="http://schemas.microsoft.com/office/drawing/2014/main" id="{8A7A4D91-A368-FF17-98AD-DA47B0245F9D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1097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16" name="Google Shape;986;p19">
              <a:extLst>
                <a:ext uri="{FF2B5EF4-FFF2-40B4-BE49-F238E27FC236}">
                  <a16:creationId xmlns:a16="http://schemas.microsoft.com/office/drawing/2014/main" id="{B22D4C11-A137-0414-0B1F-F5825CE5C926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17" name="Google Shape;987;p19">
              <a:extLst>
                <a:ext uri="{FF2B5EF4-FFF2-40B4-BE49-F238E27FC236}">
                  <a16:creationId xmlns:a16="http://schemas.microsoft.com/office/drawing/2014/main" id="{3E2C443B-A894-F60B-CF26-BA8095C5E65E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18" name="Google Shape;988;p19">
              <a:extLst>
                <a:ext uri="{FF2B5EF4-FFF2-40B4-BE49-F238E27FC236}">
                  <a16:creationId xmlns:a16="http://schemas.microsoft.com/office/drawing/2014/main" id="{A2222C3E-2647-4A2D-44D6-7FB73F5BED2C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19" name="Google Shape;989;p19">
              <a:extLst>
                <a:ext uri="{FF2B5EF4-FFF2-40B4-BE49-F238E27FC236}">
                  <a16:creationId xmlns:a16="http://schemas.microsoft.com/office/drawing/2014/main" id="{1700F74D-5191-E999-58AB-3871EE8FB3C4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20" name="Google Shape;990;p19">
              <a:extLst>
                <a:ext uri="{FF2B5EF4-FFF2-40B4-BE49-F238E27FC236}">
                  <a16:creationId xmlns:a16="http://schemas.microsoft.com/office/drawing/2014/main" id="{AC183196-101B-97C2-F7BA-900004C7F932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21" name="Google Shape;991;p19">
              <a:extLst>
                <a:ext uri="{FF2B5EF4-FFF2-40B4-BE49-F238E27FC236}">
                  <a16:creationId xmlns:a16="http://schemas.microsoft.com/office/drawing/2014/main" id="{F6552096-A293-FA8C-6F4E-B35629C6BE4F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22" name="Google Shape;992;p19">
              <a:extLst>
                <a:ext uri="{FF2B5EF4-FFF2-40B4-BE49-F238E27FC236}">
                  <a16:creationId xmlns:a16="http://schemas.microsoft.com/office/drawing/2014/main" id="{46032F25-ABBF-94E9-5E36-914EDF7AA8CD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1097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051" name="Slide Number Placeholder 79050">
            <a:extLst>
              <a:ext uri="{FF2B5EF4-FFF2-40B4-BE49-F238E27FC236}">
                <a16:creationId xmlns:a16="http://schemas.microsoft.com/office/drawing/2014/main" id="{7BE3E98E-F04D-48EE-4B4B-FE9598BE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27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5">
            <a:extLst>
              <a:ext uri="{FF2B5EF4-FFF2-40B4-BE49-F238E27FC236}">
                <a16:creationId xmlns:a16="http://schemas.microsoft.com/office/drawing/2014/main" id="{1F8DC034-953F-4F95-171B-E35EF8F9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60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43918-A9AE-1680-AF2F-324A21CE3438}"/>
              </a:ext>
            </a:extLst>
          </p:cNvPr>
          <p:cNvSpPr txBox="1">
            <a:spLocks/>
          </p:cNvSpPr>
          <p:nvPr/>
        </p:nvSpPr>
        <p:spPr bwMode="auto">
          <a:xfrm>
            <a:off x="0" y="-9000"/>
            <a:ext cx="9143999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Key Privacy and Anonymity Issues (cont’d)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E397E-CA27-6946-091A-33CFB8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28</a:t>
            </a:fld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D0227CEE-E166-BB57-3AE6-7997FA3C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990600"/>
            <a:ext cx="6587334" cy="57912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4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Workplace Monitoring</a:t>
            </a:r>
          </a:p>
          <a:p>
            <a:pPr marL="4572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Employers monitor workers </a:t>
            </a:r>
          </a:p>
          <a:p>
            <a:pPr marL="449263" lvl="1" indent="-2286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200" dirty="0">
                <a:latin typeface="Times New Roman"/>
                <a:cs typeface="Times New Roman"/>
              </a:rPr>
              <a:t>Protect against employee abuses that reduce worker productivity or expose employer to harassment lawsuits</a:t>
            </a:r>
          </a:p>
          <a:p>
            <a:pPr marL="449263" lvl="1" indent="-22860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2200" dirty="0">
                <a:latin typeface="Times New Roman"/>
                <a:ea typeface="+mn-lt"/>
                <a:cs typeface="+mn-lt"/>
              </a:rPr>
              <a:t>State privacy statutes tend to favor employers over employees</a:t>
            </a:r>
            <a:endParaRPr lang="en-US" altLang="en-US" sz="2200" dirty="0">
              <a:latin typeface="Times New Roman"/>
              <a:ea typeface="+mn-lt"/>
              <a:cs typeface="+mn-lt"/>
            </a:endParaRPr>
          </a:p>
          <a:p>
            <a:pPr marL="4572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Fourth Amendment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to limit how a private employer treats its employees</a:t>
            </a:r>
          </a:p>
          <a:p>
            <a:pPr marL="4572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 Privacy advocates want federal legislation </a:t>
            </a:r>
            <a:endParaRPr lang="en-US" alt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-173038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employers from infringing upon privacy rights of employees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7998D-367D-ED3A-529F-4BA25DF9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B06AB-A163-9704-4C21-26298D63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295400"/>
            <a:ext cx="2362200" cy="1809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9BA2F-3012-5C01-B68C-B342D88C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35" y="3464548"/>
            <a:ext cx="2427790" cy="1653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D31CA-FAFD-35A4-2D9B-B1F3C73B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29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BC6-3EDD-C526-9BBA-5DB6999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Calibri Light"/>
              </a:rPr>
              <a:t>Contents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4BDE-D054-2192-E91E-B7B68268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876800"/>
          </a:xfrm>
        </p:spPr>
        <p:txBody>
          <a:bodyPr/>
          <a:lstStyle/>
          <a:p>
            <a:pPr marL="34290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200" b="1" dirty="0">
                <a:latin typeface="Times New Roman"/>
                <a:cs typeface="Times New Roman"/>
              </a:rPr>
              <a:t>Privacy Protection and the Law</a:t>
            </a:r>
            <a:endParaRPr lang="en-US" sz="2200" b="1" dirty="0">
              <a:latin typeface="Times New Roman"/>
              <a:ea typeface="+mn-lt"/>
              <a:cs typeface="+mn-lt"/>
            </a:endParaRPr>
          </a:p>
          <a:p>
            <a:pPr marL="85725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cs typeface="Times New Roman"/>
              </a:rPr>
              <a:t>Information privacy</a:t>
            </a:r>
          </a:p>
          <a:p>
            <a:pPr marL="857250" indent="-40005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2200" dirty="0">
                <a:latin typeface="Times New Roman"/>
                <a:cs typeface="Times New Roman"/>
              </a:rPr>
              <a:t>Privacy Laws, Applications, and Court Rulings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3429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Key Privacy and Anonymity Issues</a:t>
            </a:r>
            <a:endParaRPr lang="en-US" sz="22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Data Breaches</a:t>
            </a:r>
            <a:endParaRPr lang="en-US" sz="22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Electronic Discovery</a:t>
            </a:r>
            <a:endParaRPr lang="en-US" sz="22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Consumer Profiling</a:t>
            </a:r>
            <a:endParaRPr lang="en-US" sz="22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Workplace Monitoring</a:t>
            </a:r>
            <a:endParaRPr lang="en-US" sz="22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Advanced Surveillance Technology</a:t>
            </a:r>
            <a:endParaRPr lang="en-US" sz="22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400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2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80010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endParaRPr lang="en-US" sz="22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571500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2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endParaRPr lang="en-US" sz="22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200" dirty="0">
              <a:latin typeface="Times New Roman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A176-C2BE-43B1-DAB1-51B74501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45595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87497D14-16CC-9723-FAC0-D2CB9511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2" y="1325563"/>
            <a:ext cx="6955536" cy="51816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3663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5. Advanced Surveillance Technology: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surveillance cameras and satellite-based systems that can pinpoint a person’s physical location—provide amazing new data-gathering capabilities.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Camera surveillance</a:t>
            </a:r>
          </a:p>
          <a:p>
            <a:pPr marL="449263" indent="-185738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FF0000"/>
                </a:solidFill>
                <a:ea typeface="+mn-lt"/>
              </a:rPr>
              <a:t>Goal</a:t>
            </a:r>
            <a:r>
              <a:rPr lang="en-US" dirty="0">
                <a:ea typeface="+mn-lt"/>
              </a:rPr>
              <a:t>: Deter crime and terrorist activities</a:t>
            </a:r>
          </a:p>
          <a:p>
            <a:pPr marL="449263" lvl="1" indent="-1857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ea typeface="+mn-lt"/>
              </a:rPr>
              <a:t>Criticism</a:t>
            </a:r>
            <a:r>
              <a:rPr lang="en-US" dirty="0">
                <a:ea typeface="+mn-lt"/>
              </a:rPr>
              <a:t>: May provide leeway for abuse and blackmail</a:t>
            </a:r>
            <a:endParaRPr lang="en-US" dirty="0"/>
          </a:p>
          <a:p>
            <a:pPr marL="449263" lvl="1" indent="-1857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ea typeface="+mn-lt"/>
              </a:rPr>
              <a:t>Domain Awareness system </a:t>
            </a:r>
            <a:endParaRPr lang="en-US" b="1" dirty="0"/>
          </a:p>
          <a:p>
            <a:pPr marL="712788" lvl="1" indent="-26352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ü"/>
              <a:defRPr/>
            </a:pPr>
            <a:r>
              <a:rPr lang="en-US" dirty="0">
                <a:ea typeface="+mn-lt"/>
              </a:rPr>
              <a:t>Joint effort of the New York Police Department and Microsoft </a:t>
            </a:r>
            <a:endParaRPr lang="en-US" dirty="0"/>
          </a:p>
          <a:p>
            <a:pPr marL="712788" lvl="1" indent="-26352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ü"/>
              <a:defRPr/>
            </a:pPr>
            <a:r>
              <a:rPr lang="en-US" dirty="0">
                <a:ea typeface="+mn-lt"/>
              </a:rPr>
              <a:t>Goal is to combat terrorist activities and reduce the time required to respond to an incident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DC601-7B94-4D3C-096D-89E8411D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09E7B-697F-EBEE-71B9-741F5366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40" y="2514600"/>
            <a:ext cx="1160120" cy="1347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E7145-9804-9680-F34C-DF1D1B6D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343400"/>
            <a:ext cx="2438400" cy="20245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DF26D-CFBA-F190-1FBA-9F2166FC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30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68515EC6-0E1C-02A3-5B69-E2323A9E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458200" cy="51816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5. Advanced Surveillance Technology </a:t>
            </a: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  <a:p>
            <a:pPr marL="357188" indent="-357188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Vehicle event data recorder (EDR) : </a:t>
            </a:r>
            <a:r>
              <a:rPr lang="en-SG" b="0" i="0" dirty="0">
                <a:solidFill>
                  <a:srgbClr val="000000"/>
                </a:solidFill>
                <a:effectLst/>
              </a:rPr>
              <a:t>is a device that</a:t>
            </a:r>
            <a:r>
              <a:rPr lang="en-SG" dirty="0"/>
              <a:t> </a:t>
            </a:r>
            <a:r>
              <a:rPr lang="en-US" b="1" dirty="0"/>
              <a:t>r</a:t>
            </a:r>
            <a:r>
              <a:rPr lang="en-US" altLang="en-US" b="1" dirty="0"/>
              <a:t>ecords vehicle </a:t>
            </a:r>
            <a:r>
              <a:rPr lang="en-US" altLang="en-US" dirty="0"/>
              <a:t>and</a:t>
            </a:r>
            <a:r>
              <a:rPr lang="en-US" altLang="en-US" b="1" dirty="0"/>
              <a:t> occupant data </a:t>
            </a:r>
            <a:r>
              <a:rPr lang="en-US" altLang="en-US" dirty="0"/>
              <a:t>for a few seconds before, during, and after any vehicle crash that is severe enough to deploy the vehicle’s air bags.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b="1" dirty="0"/>
              <a:t> Purpose of the EDR</a:t>
            </a:r>
          </a:p>
          <a:p>
            <a:pPr marL="992188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1160463" algn="l"/>
              </a:tabLst>
              <a:defRPr/>
            </a:pPr>
            <a:r>
              <a:rPr lang="en-US" altLang="en-US" dirty="0"/>
              <a:t>To capture and record data that can be used by the manufacturer to make future changes </a:t>
            </a:r>
          </a:p>
          <a:p>
            <a:pPr marL="992188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1160463" algn="l"/>
              </a:tabLst>
              <a:defRPr/>
            </a:pPr>
            <a:r>
              <a:rPr lang="en-US" altLang="en-US" dirty="0"/>
              <a:t>To improve vehicle performance in the event of a crash.</a:t>
            </a:r>
          </a:p>
          <a:p>
            <a:pPr marL="992188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1160463" algn="l"/>
              </a:tabLst>
              <a:defRPr/>
            </a:pPr>
            <a:r>
              <a:rPr lang="en-US" altLang="en-US" dirty="0"/>
              <a:t>For use in a court of law to determine what happened during a vehicle accident</a:t>
            </a:r>
          </a:p>
          <a:p>
            <a:pPr marL="57785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860425" algn="l"/>
              </a:tabLst>
              <a:defRPr/>
            </a:pP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CDAFC-C461-AEF0-CFBA-880DC65B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27A151-FAB5-FFA8-7798-E12B779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31</a:t>
            </a:fld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FA78-77F9-1567-6C76-DF27D229F4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1325562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event data recorder (EDR)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C56EC-6C03-8F75-7AAF-2F8C7070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33513"/>
            <a:ext cx="8715375" cy="3933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FA24-E3AD-8BC6-9F6D-FBCC0FA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CB0D8-83DF-4BF1-83D5-F1DB4EEB67CA}" type="slidenum">
              <a:rPr lang="en-US" altLang="en-US" smtClean="0"/>
              <a:pPr>
                <a:defRPr/>
              </a:pPr>
              <a:t>32</a:t>
            </a:fld>
            <a:endParaRPr lang="en-US" altLang="en-US" sz="1948"/>
          </a:p>
        </p:txBody>
      </p:sp>
    </p:spTree>
    <p:extLst>
      <p:ext uri="{BB962C8B-B14F-4D97-AF65-F5344CB8AC3E}">
        <p14:creationId xmlns:p14="http://schemas.microsoft.com/office/powerpoint/2010/main" val="21461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EA558698-9B81-9550-7459-8255C4FB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066800"/>
            <a:ext cx="8440738" cy="53340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5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Advanced Surveillance Technology </a:t>
            </a: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  <a:p>
            <a:pPr marL="536575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Stalking app: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 spy software that can be loaded onto someone’s cell phone or smartphone </a:t>
            </a:r>
          </a:p>
          <a:p>
            <a:pPr marL="536575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 record calls, view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text message or picture sent or received, and record the URLs of any Web site visited on the phone. </a:t>
            </a:r>
          </a:p>
          <a:p>
            <a:pPr marL="536575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to install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on a phone without the permission of the phone owner</a:t>
            </a:r>
          </a:p>
          <a:p>
            <a:pPr marL="631825" indent="-282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6925" lvl="1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2C73D-B879-3A44-E77D-6BE2CEBF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13255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Privacy and Anonymity Issues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B45D3-DBB1-926A-77CB-F436DFB4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26996"/>
            <a:ext cx="6383337" cy="2223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19D37-7553-6271-D66E-E960BF4B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33</a:t>
            </a:fld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AC0082A-C46C-63FC-2CEF-6B717CB5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4DC4656-81E3-0611-FB1A-2913CD07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63"/>
            <a:ext cx="7886700" cy="4351337"/>
          </a:xfrm>
        </p:spPr>
        <p:txBody>
          <a:bodyPr/>
          <a:lstStyle/>
          <a:p>
            <a:pPr marL="363538" indent="-363538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Laws, technical solutions, and privacy policies are required to balance needs of business against rights of consumers</a:t>
            </a:r>
          </a:p>
          <a:p>
            <a:pPr marL="363538" indent="-363538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laws have been enacted that affect a person’s privacy particularly in the areas of financial and health records, protection following a security breach, children’s personal data, electronic surveillance, export of personal data, and access to government records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FCFCC-29D5-A6EF-F246-7998A94E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34</a:t>
            </a:fld>
            <a:endParaRPr lang="en-US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A4257576-0FDE-0BAE-586E-A548B759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025"/>
            <a:ext cx="7886700" cy="4351338"/>
          </a:xfrm>
        </p:spPr>
        <p:txBody>
          <a:bodyPr/>
          <a:lstStyle/>
          <a:p>
            <a:pPr marL="457200" indent="-3397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is fastest-growing form of fraud</a:t>
            </a:r>
          </a:p>
          <a:p>
            <a:pPr marL="457200" indent="-3397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E-discovery can be expensive, can reveal data of a private or personal data, and raises many ethical issues</a:t>
            </a:r>
          </a:p>
          <a:p>
            <a:pPr marL="457200" indent="-3397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sites collect personal data about visitors</a:t>
            </a:r>
          </a:p>
          <a:p>
            <a:pPr marL="457200" indent="-3397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data privacy has become a major marketing issue</a:t>
            </a:r>
          </a:p>
          <a:p>
            <a:pPr marL="457200" indent="-3397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of Fair Information Practices and 1980 OECD privacy guidelines provide an approach to treating consumer data responsibly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A5C4EB-4CC1-6D18-C386-E7FFB26C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13255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78E75-CBD6-FBCA-9AC5-A4575AB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35</a:t>
            </a:fld>
            <a:endParaRPr lang="en-US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9162126C-C5AB-A005-8C67-E1A99E74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4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(cont’d)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958EA26B-3A53-210F-3DDE-F76ED9FA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77"/>
            <a:ext cx="7886700" cy="1860323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monitor employees to maintain employee productivity and limit exposure to harassment lawsuits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information technology provide new data-gathering capabilities but also diminish individual privacy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5F023C-96EC-3D93-96EE-36EC80F6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36</a:t>
            </a:fld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B91F9980-06DA-E2B8-B4B3-707C7E41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5" y="77578"/>
            <a:ext cx="7886700" cy="1325563"/>
          </a:xfrm>
        </p:spPr>
        <p:txBody>
          <a:bodyPr/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Additional Resources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D883-A7EE-AA5B-1B3C-2FC51FA2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12" y="763378"/>
            <a:ext cx="8758687" cy="6170822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To learn more about the Gramm-Leach-Bliley Act, visit: </a:t>
            </a:r>
            <a:r>
              <a:rPr lang="en-US" sz="2200" u="sng" dirty="0">
                <a:latin typeface="Times New Roman"/>
                <a:cs typeface="Times New Roman"/>
                <a:hlinkClick r:id="rId2"/>
              </a:rPr>
              <a:t>http://business.ftc.gov/privacy-and-security/gramm-leach-bliley-act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endParaRPr lang="en-US" sz="2200" dirty="0">
              <a:latin typeface="Times New Roman"/>
              <a:ea typeface="+mn-lt"/>
              <a:cs typeface="+mn-lt"/>
            </a:endParaRPr>
          </a:p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To learn more about the American Recovery and Reinvestment Act of 2009, visit: </a:t>
            </a:r>
            <a:r>
              <a:rPr lang="en-US" sz="2200" u="sng" dirty="0">
                <a:latin typeface="Times New Roman"/>
                <a:cs typeface="Times New Roman"/>
                <a:hlinkClick r:id="rId3"/>
              </a:rPr>
              <a:t>http://www.recovery.gov/arra/About/Pages/About.aspx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b="1" dirty="0">
                <a:latin typeface="Times New Roman"/>
                <a:cs typeface="Times New Roman"/>
              </a:rPr>
              <a:t>Identity theft: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u="sng" dirty="0">
                <a:latin typeface="Times New Roman"/>
                <a:cs typeface="Times New Roman"/>
                <a:hlinkClick r:id="rId4"/>
              </a:rPr>
              <a:t>http://www.consumer.ftc.gov/features/feature-0014-identity-theft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b="1" dirty="0">
                <a:latin typeface="Times New Roman"/>
                <a:cs typeface="Times New Roman"/>
              </a:rPr>
              <a:t>Consumer profiling: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r>
              <a:rPr lang="en-US" sz="2200" dirty="0">
                <a:latin typeface="Times New Roman"/>
                <a:cs typeface="Times New Roman"/>
                <a:hlinkClick r:id="rId5"/>
              </a:rPr>
              <a:t>http://epic.org/privacy/profiling/</a:t>
            </a:r>
            <a:endParaRPr lang="en-US" sz="2200" dirty="0">
              <a:latin typeface="Times New Roman"/>
              <a:cs typeface="Times New Roman"/>
            </a:endParaRPr>
          </a:p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CNN article on </a:t>
            </a:r>
            <a:r>
              <a:rPr lang="en-US" sz="2200" b="1" dirty="0">
                <a:latin typeface="Times New Roman"/>
                <a:cs typeface="Times New Roman"/>
              </a:rPr>
              <a:t>workplace monitoring</a:t>
            </a:r>
            <a:r>
              <a:rPr lang="en-US" b="1" dirty="0">
                <a:latin typeface="Times New Roman"/>
                <a:cs typeface="Times New Roman"/>
              </a:rPr>
              <a:t>: </a:t>
            </a:r>
            <a:r>
              <a:rPr lang="en-US" sz="2200" dirty="0">
                <a:latin typeface="Times New Roman"/>
                <a:cs typeface="Times New Roman"/>
                <a:hlinkClick r:id="rId6"/>
              </a:rPr>
              <a:t>http://edition.cnn.com/2001/CAREER/trends/01/02/surveillence/index.html?iref=allsearch</a:t>
            </a:r>
            <a:endParaRPr lang="en-US" sz="2200" dirty="0">
              <a:latin typeface="Times New Roman"/>
              <a:cs typeface="Times New Roman"/>
            </a:endParaRPr>
          </a:p>
          <a:p>
            <a:pPr marL="40005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NPR articles on the USA Patriot Act in depth </a:t>
            </a:r>
            <a:r>
              <a:rPr lang="en-US" sz="2200" dirty="0">
                <a:latin typeface="Times New Roman"/>
                <a:cs typeface="Times New Roman"/>
                <a:hlinkClick r:id="rId7"/>
              </a:rPr>
              <a:t>http://www.npr.org/templates/story/story.phpstoryId=4759727&amp;sourceCode=gw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548-EB03-9C9E-BED5-D8FAA5E1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37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975492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B59-E31C-CE53-CA8B-A2516427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Additional Resources (cont’d)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CC38-B86B-B8C9-D9DA-E205ABDF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77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2"/>
              </a:rPr>
              <a:t>https://www.g2.com/categories/sensitive-data-discovery</a:t>
            </a: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3"/>
              </a:rPr>
              <a:t>https://www.g2.com/categories/cookie-tracking</a:t>
            </a: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4"/>
              </a:rPr>
              <a:t>https://www.enster.com/</a:t>
            </a: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5"/>
              </a:rPr>
              <a:t>https://skybrary.aero/portals</a:t>
            </a: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6"/>
              </a:rPr>
              <a:t>https://www.frotcom.com/blog/2022/11/event-data-recorders-mandatory-all-vehicles-2024</a:t>
            </a: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SG" dirty="0">
                <a:hlinkClick r:id="rId7"/>
              </a:rPr>
              <a:t>https://freeappsforme.com/best-stalking-apps/</a:t>
            </a:r>
            <a:endParaRPr lang="en-SG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CB5EA-8848-0530-4B71-CABDB454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38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68841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6DBEC818-E780-A062-90A8-2780C359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2"/>
          </a:xfrm>
        </p:spPr>
        <p:txBody>
          <a:bodyPr/>
          <a:lstStyle/>
          <a:p>
            <a:r>
              <a:rPr lang="en-US" altLang="en-US" sz="3200" b="1" dirty="0">
                <a:latin typeface="Times New Roman"/>
                <a:cs typeface="Times New Roman"/>
              </a:rPr>
              <a:t>Additional Projects</a:t>
            </a:r>
            <a:endParaRPr lang="en-US" alt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A074-D4F6-D418-DA1A-7E8469A1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8362950" cy="4351338"/>
          </a:xfrm>
        </p:spPr>
        <p:txBody>
          <a:bodyPr/>
          <a:lstStyle/>
          <a:p>
            <a:pPr marL="457200" indent="-3698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Times New Roman"/>
                <a:cs typeface="Times New Roman"/>
              </a:rPr>
              <a:t>Write a paper comparing and contrasting privacy policies in Germany and privacy policies in the United States.</a:t>
            </a:r>
          </a:p>
          <a:p>
            <a:pPr marL="457200" indent="-3698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Times New Roman"/>
                <a:cs typeface="Times New Roman"/>
              </a:rPr>
              <a:t>Write a paper analyzing the legality of the NSA program to collect and analyze pen register and tap-and-trace data, and the NSA program to listen to the overseas phone calls of U.S. citizens without a court order. (For an overview, see 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79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u="sng" dirty="0">
                <a:latin typeface="Times New Roman"/>
                <a:cs typeface="Times New Roman"/>
                <a:hlinkClick r:id="rId2"/>
              </a:rPr>
              <a:t>http://www.usatoday.com/news/washington/2006-05-10-nsa_x.htm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698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49263" algn="l"/>
              </a:tabLst>
              <a:defRPr/>
            </a:pPr>
            <a:r>
              <a:rPr lang="en-US" sz="2200" dirty="0">
                <a:latin typeface="Times New Roman"/>
                <a:cs typeface="Times New Roman"/>
              </a:rPr>
              <a:t>3. Write a paper discussing the ethics and consequences (including effects on productivity and morale) of different types of workplace monitoring.</a:t>
            </a: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99095-1264-0750-B7D2-A261E6E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39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8476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4F01F82-E390-2131-0863-9D9E4E65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E91F1F4-AE16-6C66-9A3B-038441E20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39355" cy="5283200"/>
          </a:xfrm>
        </p:spPr>
        <p:txBody>
          <a:bodyPr rtlCol="0">
            <a:noAutofit/>
          </a:bodyPr>
          <a:lstStyle/>
          <a:p>
            <a:pPr marL="261938" indent="-261938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you read this chapter, consider the following questions:</a:t>
            </a:r>
          </a:p>
          <a:p>
            <a:pPr marL="711200" lvl="1" indent="-347663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of privacy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what is the basis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personal privacy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11200" lvl="1" indent="-347663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of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 protection for the privacy of personal data, and what are some of the associated ethical issues?</a:t>
            </a: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various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consumer profiling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what are the associated ethical issues?</a:t>
            </a: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and how are employers increasingly using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monitoring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capabilities of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surveillance technologies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what ethical issues do they raise?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20D7F-0B0F-80DD-2BB6-298896B2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4</a:t>
            </a:fld>
            <a:endParaRPr lang="en-US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11C89372-A6C0-3985-23D6-88B7D2FF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0C69BA8B-3A8D-72A0-6FB7-00967633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1"/>
            <a:ext cx="8203001" cy="1108869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in Information Technology, George W. Reynolds, Fifth Edition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Pictures source from Internet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BE651-4B35-F767-1815-F55A398B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40</a:t>
            </a:fld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7371881-D40F-1A6E-9FA5-9ADAC30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3"/>
            <a:ext cx="9144000" cy="11160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Protection and the Law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F94D2F-FC78-6673-94D7-3B0D626B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1"/>
            <a:ext cx="8458200" cy="5486399"/>
          </a:xfrm>
        </p:spPr>
        <p:txBody>
          <a:bodyPr/>
          <a:lstStyle/>
          <a:p>
            <a:pPr marL="342900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/>
                <a:cs typeface="Times New Roman"/>
              </a:rPr>
              <a:t>Systems collect and store key data from every interaction with customers </a:t>
            </a:r>
            <a:r>
              <a:rPr lang="en-US" altLang="en-US" sz="2200" b="1" dirty="0">
                <a:latin typeface="Times New Roman"/>
                <a:cs typeface="Times New Roman"/>
              </a:rPr>
              <a:t>to make better decisions</a:t>
            </a:r>
            <a:endParaRPr lang="en-US" sz="2200" b="1" dirty="0">
              <a:latin typeface="Times New Roman"/>
              <a:cs typeface="Times New Roman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/>
                <a:cs typeface="Times New Roman"/>
              </a:rPr>
              <a:t>Many object to </a:t>
            </a:r>
            <a:r>
              <a:rPr lang="en-US" altLang="en-US" sz="2200" b="1" dirty="0">
                <a:latin typeface="Times New Roman"/>
                <a:cs typeface="Times New Roman"/>
              </a:rPr>
              <a:t>data collection policies </a:t>
            </a:r>
            <a:r>
              <a:rPr lang="en-US" altLang="en-US" sz="2200" dirty="0">
                <a:latin typeface="Times New Roman"/>
                <a:cs typeface="Times New Roman"/>
              </a:rPr>
              <a:t>of government and business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Reasonable </a:t>
            </a:r>
            <a:r>
              <a:rPr lang="en-US" sz="2200" b="1" dirty="0">
                <a:latin typeface="Times New Roman"/>
                <a:cs typeface="Times New Roman"/>
              </a:rPr>
              <a:t>limits</a:t>
            </a:r>
            <a:r>
              <a:rPr lang="en-US" sz="2200" dirty="0">
                <a:latin typeface="Times New Roman"/>
                <a:cs typeface="Times New Roman"/>
              </a:rPr>
              <a:t> must be set</a:t>
            </a:r>
            <a:endParaRPr lang="en-US" altLang="en-US" sz="2200" dirty="0">
              <a:latin typeface="Times New Roman"/>
              <a:cs typeface="Times New Roman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Privacy</a:t>
            </a:r>
            <a:r>
              <a:rPr lang="en-US" altLang="en-US" sz="2200" b="1" dirty="0">
                <a:latin typeface="Times New Roman"/>
                <a:cs typeface="Times New Roman"/>
              </a:rPr>
              <a:t> 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Key concern of </a:t>
            </a:r>
            <a:r>
              <a:rPr lang="en-US" altLang="en-US" sz="2200" b="1" dirty="0">
                <a:latin typeface="Times New Roman"/>
                <a:cs typeface="Times New Roman"/>
              </a:rPr>
              <a:t>Internet</a:t>
            </a:r>
            <a:r>
              <a:rPr lang="en-US" altLang="en-US" sz="2200" dirty="0">
                <a:latin typeface="Times New Roman"/>
                <a:cs typeface="Times New Roman"/>
              </a:rPr>
              <a:t> users 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Top reason why </a:t>
            </a:r>
            <a:r>
              <a:rPr lang="en-US" altLang="en-US" sz="2200" b="1" dirty="0">
                <a:latin typeface="Times New Roman"/>
                <a:cs typeface="Times New Roman"/>
              </a:rPr>
              <a:t>nonusers</a:t>
            </a:r>
            <a:r>
              <a:rPr lang="en-US" altLang="en-US" sz="2200" dirty="0">
                <a:latin typeface="Times New Roman"/>
                <a:cs typeface="Times New Roman"/>
              </a:rPr>
              <a:t> still avoid the Internet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Bill of Rights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Ten amendments that were ratified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to protect the privacy of individuals</a:t>
            </a:r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pPr marL="742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concept </a:t>
            </a:r>
            <a:r>
              <a:rPr lang="en-US" sz="2200" dirty="0">
                <a:latin typeface="Times New Roman"/>
                <a:cs typeface="Times New Roman"/>
              </a:rPr>
              <a:t>of</a:t>
            </a:r>
            <a:r>
              <a:rPr lang="en-US" sz="2200" b="1" dirty="0">
                <a:latin typeface="Times New Roman"/>
                <a:cs typeface="Times New Roman"/>
              </a:rPr>
              <a:t> privacy </a:t>
            </a:r>
            <a:r>
              <a:rPr lang="en-US" sz="2200" dirty="0">
                <a:latin typeface="Times New Roman"/>
                <a:cs typeface="Times New Roman"/>
              </a:rPr>
              <a:t>is protected by the Bill of Rights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04DFB-036A-C30F-E85F-5AAEEBDD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5</a:t>
            </a:fld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7FCB0E6-F7B9-2607-B51D-398D2B1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325562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Privacy Protection and the Law (cont’d)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961793-652C-DCFD-C570-6530313E3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897" y="1381904"/>
            <a:ext cx="8445351" cy="5181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Right of privacy: </a:t>
            </a:r>
            <a:r>
              <a:rPr lang="en-US" sz="2200" b="1" dirty="0">
                <a:latin typeface="Times New Roman"/>
                <a:cs typeface="Times New Roman"/>
              </a:rPr>
              <a:t>“</a:t>
            </a:r>
            <a:r>
              <a:rPr lang="en-US" sz="2200" dirty="0">
                <a:latin typeface="Times New Roman"/>
                <a:cs typeface="Times New Roman"/>
              </a:rPr>
              <a:t>The right to be left alone the most comprehensive of rights, and the right most valued by a free people</a:t>
            </a:r>
            <a:r>
              <a:rPr lang="en-US" sz="2200" b="1" dirty="0">
                <a:latin typeface="Times New Roman"/>
                <a:cs typeface="Times New Roman"/>
              </a:rPr>
              <a:t>”</a:t>
            </a:r>
            <a:endParaRPr lang="en-US" sz="22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 privacy </a:t>
            </a:r>
            <a:r>
              <a:rPr lang="en-US" sz="2200" dirty="0">
                <a:latin typeface="Times New Roman"/>
                <a:cs typeface="Times New Roman"/>
              </a:rPr>
              <a:t>is a combination of:</a:t>
            </a:r>
          </a:p>
          <a:p>
            <a:pPr marL="685800" lvl="1" indent="-40005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b="1" dirty="0">
                <a:solidFill>
                  <a:srgbClr val="0033CC"/>
                </a:solidFill>
                <a:latin typeface="Times New Roman"/>
                <a:cs typeface="Times New Roman"/>
              </a:rPr>
              <a:t>Communications privacy: </a:t>
            </a:r>
            <a:r>
              <a:rPr lang="en-US" sz="2200" dirty="0">
                <a:latin typeface="Times New Roman"/>
                <a:cs typeface="Times New Roman"/>
              </a:rPr>
              <a:t>Ability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to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communicate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with others without being monitored by other persons or organizations</a:t>
            </a:r>
          </a:p>
          <a:p>
            <a:pPr marL="685800" lvl="1" indent="-400050" algn="just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b="1" dirty="0">
                <a:solidFill>
                  <a:srgbClr val="0033CC"/>
                </a:solidFill>
                <a:latin typeface="Times New Roman"/>
                <a:cs typeface="Times New Roman"/>
              </a:rPr>
              <a:t>Data privacy: </a:t>
            </a:r>
            <a:r>
              <a:rPr lang="en-US" sz="2200" dirty="0">
                <a:latin typeface="Times New Roman"/>
                <a:cs typeface="Times New Roman"/>
              </a:rPr>
              <a:t>Ability to </a:t>
            </a:r>
            <a:r>
              <a:rPr lang="en-US" sz="2200" b="1" dirty="0">
                <a:latin typeface="Times New Roman"/>
                <a:cs typeface="Times New Roman"/>
              </a:rPr>
              <a:t>limit access </a:t>
            </a:r>
            <a:r>
              <a:rPr lang="en-US" sz="2200" dirty="0">
                <a:latin typeface="Times New Roman"/>
                <a:cs typeface="Times New Roman"/>
              </a:rPr>
              <a:t>to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one’s personal data in order to exercise a substantial degree of control over that data and its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1B9C27-A476-FFD0-B0A7-84178DFD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6</a:t>
            </a:fld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D32718-8ECD-8D8A-4832-34FE19C2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53E2360-51BF-FDE5-4363-5D56CB27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7886700" cy="4351338"/>
          </a:xfrm>
        </p:spPr>
        <p:txBody>
          <a:bodyPr/>
          <a:lstStyle/>
          <a:p>
            <a:pPr marL="285750" indent="-2857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Legislative acts </a:t>
            </a:r>
            <a:endParaRPr lang="en-US" sz="22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Most address invasion of privacy by the government</a:t>
            </a:r>
            <a:endParaRPr lang="en-US" sz="2200" dirty="0">
              <a:latin typeface="Times New Roman"/>
              <a:cs typeface="Times New Roman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No protection of data privacy abuses by corporations 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No single, overarching </a:t>
            </a:r>
            <a:r>
              <a:rPr lang="en-US" altLang="en-US" sz="2200" b="1" dirty="0">
                <a:latin typeface="Times New Roman"/>
                <a:cs typeface="Times New Roman"/>
              </a:rPr>
              <a:t>national</a:t>
            </a:r>
            <a:r>
              <a:rPr lang="en-US" altLang="en-US" sz="2200" dirty="0">
                <a:latin typeface="Times New Roman"/>
                <a:cs typeface="Times New Roman"/>
              </a:rPr>
              <a:t> </a:t>
            </a:r>
            <a:r>
              <a:rPr lang="en-US" altLang="en-US" sz="2200" b="1" dirty="0">
                <a:latin typeface="Times New Roman"/>
                <a:cs typeface="Times New Roman"/>
              </a:rPr>
              <a:t>data privacy policy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B9CC5-933C-E3E0-3054-A4DC9355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7</a:t>
            </a:fld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41BA410-3AF3-BC48-6817-920091C2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4A642FB-67EE-BD89-BEC6-60B6B426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417411"/>
            <a:ext cx="8524874" cy="5273675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</a:rPr>
              <a:t>Financial data: </a:t>
            </a:r>
            <a:r>
              <a:rPr lang="en-US" altLang="en-US" dirty="0"/>
              <a:t>individuals must reveal much of their personal financial data in order to take advantage of the wide range of financial products and services available.</a:t>
            </a: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 Light" panose="020F0302020204030204" pitchFamily="34" charset="0"/>
              <a:buAutoNum type="arabicPeriod"/>
            </a:pPr>
            <a:r>
              <a:rPr lang="en-US" altLang="en-US" b="1" dirty="0">
                <a:solidFill>
                  <a:srgbClr val="0070C0"/>
                </a:solidFill>
              </a:rPr>
              <a:t>Fair Credit Reporting Act </a:t>
            </a:r>
            <a:r>
              <a:rPr lang="en-US" altLang="en-US" b="1" dirty="0"/>
              <a:t>(1970)</a:t>
            </a:r>
          </a:p>
          <a:p>
            <a:pPr marL="711200" lvl="2" indent="-1746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Regulates operations of credit-reporting bureaus including </a:t>
            </a:r>
            <a:r>
              <a:rPr lang="en-US" altLang="en-US" b="1" dirty="0"/>
              <a:t>how</a:t>
            </a:r>
            <a:r>
              <a:rPr lang="en-US" altLang="en-US" dirty="0"/>
              <a:t> </a:t>
            </a:r>
            <a:r>
              <a:rPr lang="en-US" altLang="en-US" b="1" dirty="0"/>
              <a:t>they collect, store, </a:t>
            </a:r>
            <a:r>
              <a:rPr lang="en-US" altLang="en-US" dirty="0"/>
              <a:t>and</a:t>
            </a:r>
            <a:r>
              <a:rPr lang="en-US" altLang="en-US" b="1" dirty="0"/>
              <a:t> use </a:t>
            </a:r>
            <a:r>
              <a:rPr lang="en-US" altLang="en-US" dirty="0"/>
              <a:t>credit information.</a:t>
            </a:r>
          </a:p>
          <a:p>
            <a:pPr marL="711200" indent="-347663" algn="just" rtl="0"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2. Fair and Accurate Credit Transactions Act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(2003)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effectLst/>
            </a:endParaRPr>
          </a:p>
          <a:p>
            <a:pPr marL="711200" indent="-174625" algn="just" rtl="0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Allows consumers </a:t>
            </a:r>
            <a:r>
              <a:rPr lang="en-US" b="1" u="none" strike="noStrike" dirty="0">
                <a:solidFill>
                  <a:srgbClr val="000000"/>
                </a:solidFill>
                <a:effectLst/>
              </a:rPr>
              <a:t>to request and obtain a free credit report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once each year from each of the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three primary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consumer credit reporting companies</a:t>
            </a:r>
            <a:endParaRPr lang="en-US" b="0" i="0" dirty="0">
              <a:effectLst/>
            </a:endParaRPr>
          </a:p>
          <a:p>
            <a:pPr marL="711200" lvl="1" indent="-3476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3. Right to Financial Privacy Act </a:t>
            </a:r>
            <a:r>
              <a:rPr lang="en-US" altLang="en-US" b="1" dirty="0"/>
              <a:t>(1978)</a:t>
            </a:r>
          </a:p>
          <a:p>
            <a:pPr marL="711200" lvl="2" indent="-17462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 dirty="0"/>
              <a:t>Protects the financial records </a:t>
            </a:r>
            <a:r>
              <a:rPr lang="en-US" altLang="en-US" dirty="0"/>
              <a:t>of financial institution customers from </a:t>
            </a:r>
            <a:r>
              <a:rPr lang="en-US" altLang="en-US" b="1" dirty="0"/>
              <a:t>unauthorized</a:t>
            </a:r>
            <a:r>
              <a:rPr lang="en-US" altLang="en-US" dirty="0"/>
              <a:t> scrutiny by the federal government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0D86A-E0B3-75F3-B8BC-C81ABDC3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8</a:t>
            </a:fld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92C01CA-6074-328E-4A09-E04273A9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27637"/>
          </a:xfrm>
        </p:spPr>
        <p:txBody>
          <a:bodyPr rtlCol="0">
            <a:noAutofit/>
          </a:bodyPr>
          <a:lstStyle/>
          <a:p>
            <a:pPr marL="3175" lvl="1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4. Gramm-Leach-Bliley Act </a:t>
            </a:r>
            <a:r>
              <a:rPr lang="en-US" sz="2200" b="1" dirty="0">
                <a:latin typeface="Times New Roman"/>
                <a:cs typeface="Times New Roman"/>
              </a:rPr>
              <a:t>(1999)</a:t>
            </a:r>
            <a:endParaRPr lang="en-US" sz="2200" dirty="0">
              <a:latin typeface="Times New Roman"/>
              <a:cs typeface="Times New Roman"/>
            </a:endParaRPr>
          </a:p>
          <a:p>
            <a:pPr marL="536575" lvl="2" indent="-282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/>
                <a:cs typeface="Times New Roman"/>
              </a:rPr>
              <a:t>Bank deregulation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that enabled institutions to offer investment, commercial banking, and insurance services</a:t>
            </a:r>
          </a:p>
          <a:p>
            <a:pPr marL="536575" lvl="2" indent="-28257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 rules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 personal privacy</a:t>
            </a:r>
          </a:p>
          <a:p>
            <a:pPr marL="447675" lvl="3" indent="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(1) Financial Privacy Rule: </a:t>
            </a:r>
            <a:r>
              <a:rPr lang="en-US" sz="2200" dirty="0">
                <a:latin typeface="Times New Roman"/>
                <a:cs typeface="Times New Roman"/>
              </a:rPr>
              <a:t>established mandatory </a:t>
            </a:r>
            <a:r>
              <a:rPr lang="en-US" sz="2200" b="1" dirty="0">
                <a:latin typeface="Times New Roman"/>
                <a:cs typeface="Times New Roman"/>
              </a:rPr>
              <a:t>guidelines </a:t>
            </a:r>
            <a:r>
              <a:rPr lang="en-US" sz="2200" dirty="0">
                <a:latin typeface="Times New Roman"/>
                <a:cs typeface="Times New Roman"/>
              </a:rPr>
              <a:t>for the </a:t>
            </a:r>
            <a:r>
              <a:rPr lang="en-US" sz="2200" b="1" dirty="0">
                <a:latin typeface="Times New Roman"/>
                <a:cs typeface="Times New Roman"/>
              </a:rPr>
              <a:t>collection and disclosure </a:t>
            </a:r>
            <a:r>
              <a:rPr lang="en-US" sz="2200" dirty="0">
                <a:latin typeface="Times New Roman"/>
                <a:cs typeface="Times New Roman"/>
              </a:rPr>
              <a:t>of personal financial information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by financial organizations.</a:t>
            </a:r>
          </a:p>
          <a:p>
            <a:pPr marL="900113" indent="-273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ü"/>
              <a:defRPr/>
            </a:pPr>
            <a:r>
              <a:rPr lang="en-US" sz="2200" b="1" dirty="0">
                <a:latin typeface="Times New Roman"/>
                <a:cs typeface="Times New Roman"/>
              </a:rPr>
              <a:t>Opt-out policy:</a:t>
            </a:r>
            <a:r>
              <a:rPr lang="en-US" sz="2200" b="1" dirty="0">
                <a:solidFill>
                  <a:srgbClr val="0070C0"/>
                </a:solidFill>
                <a:latin typeface="Times New Roman"/>
                <a:cs typeface="Times New Roman"/>
              </a:rPr>
              <a:t> </a:t>
            </a:r>
            <a:r>
              <a:rPr lang="en-US" sz="2200" dirty="0">
                <a:latin typeface="Times New Roman"/>
                <a:cs typeface="Times New Roman"/>
              </a:rPr>
              <a:t>Customers’ </a:t>
            </a:r>
            <a:r>
              <a:rPr lang="en-US" sz="2200" b="1" dirty="0">
                <a:latin typeface="Times New Roman"/>
                <a:cs typeface="Times New Roman"/>
              </a:rPr>
              <a:t>refusal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to give the institution the right to share personal data with third parties 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900113" indent="-2730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20B0604020202020204" pitchFamily="34" charset="0"/>
              <a:buChar char="ü"/>
              <a:defRPr/>
            </a:pPr>
            <a:r>
              <a:rPr lang="en-US" sz="2200" b="1" dirty="0">
                <a:latin typeface="Times New Roman"/>
                <a:cs typeface="Times New Roman"/>
              </a:rPr>
              <a:t>Opt-in policy: </a:t>
            </a:r>
            <a:r>
              <a:rPr lang="en-US" sz="2200" dirty="0">
                <a:latin typeface="Times New Roman"/>
                <a:cs typeface="Times New Roman"/>
              </a:rPr>
              <a:t>Customers </a:t>
            </a:r>
            <a:r>
              <a:rPr lang="en-US" sz="2200" b="1" dirty="0">
                <a:latin typeface="Times New Roman"/>
                <a:cs typeface="Times New Roman"/>
              </a:rPr>
              <a:t>give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financial institutions the right to share their personal data to other financial institutions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88C3933C-D56B-0F95-847D-84C51618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543"/>
            <a:ext cx="9144000" cy="1325563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Laws, Applications, and Court Rulings (cont’d)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40AA8-53E9-3AAB-E43B-A2CCC0B7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A3DE-664E-4FA7-89B2-A14E70A2E91D}" type="slidenum">
              <a:rPr lang="en-US" altLang="en-US" smtClean="0"/>
              <a:pPr>
                <a:defRPr/>
              </a:pPr>
              <a:t>9</a:t>
            </a:fld>
            <a:endParaRPr lang="en-US" alt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0.8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2864</Words>
  <Application>Microsoft Office PowerPoint</Application>
  <PresentationFormat>On-screen Show (4:3)</PresentationFormat>
  <Paragraphs>328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Arial,Sans-Serif</vt:lpstr>
      <vt:lpstr>Bookman Old Style</vt:lpstr>
      <vt:lpstr>Calibri</vt:lpstr>
      <vt:lpstr>Calibri Light</vt:lpstr>
      <vt:lpstr>Cambria Math</vt:lpstr>
      <vt:lpstr>Georgia</vt:lpstr>
      <vt:lpstr>Times New Roman</vt:lpstr>
      <vt:lpstr>Wingdings</vt:lpstr>
      <vt:lpstr>Wingdings,Sans-Serif</vt:lpstr>
      <vt:lpstr>Office Theme</vt:lpstr>
      <vt:lpstr>1_Office Theme</vt:lpstr>
      <vt:lpstr>Urban</vt:lpstr>
      <vt:lpstr>PowerPoint Presentation</vt:lpstr>
      <vt:lpstr>Chapter 4 Privacy</vt:lpstr>
      <vt:lpstr>Contents</vt:lpstr>
      <vt:lpstr>Objectives</vt:lpstr>
      <vt:lpstr>Privacy Protection and the Law</vt:lpstr>
      <vt:lpstr>Privacy Protection and the Law (cont’d)</vt:lpstr>
      <vt:lpstr>Privacy Laws, Applications, and Court Rulings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(cont’d)</vt:lpstr>
      <vt:lpstr>Privacy Laws, Applications, and Court Rulings (cont’d.)</vt:lpstr>
      <vt:lpstr>Key Privacy and Anonymity Issues</vt:lpstr>
      <vt:lpstr>Key Privacy and Anonymity Issues (cont’d)</vt:lpstr>
      <vt:lpstr>Key Privacy and Anonymity Issues (cont’d)</vt:lpstr>
      <vt:lpstr>Key Privacy and Anonymity Issues (cont’d)</vt:lpstr>
      <vt:lpstr>Key Privacy and Anonymity Issues (cont’d)</vt:lpstr>
      <vt:lpstr>Key Privacy and Anonymity Issues (cont’d)</vt:lpstr>
      <vt:lpstr>PowerPoint Presentation</vt:lpstr>
      <vt:lpstr>Key Privacy and Anonymity Issues (cont’d)</vt:lpstr>
      <vt:lpstr>Key Privacy and Anonymity Issues (cont’d)</vt:lpstr>
      <vt:lpstr>Key Privacy and Anonymity Issues (cont’d)</vt:lpstr>
      <vt:lpstr>Vehicle event data recorder (EDR) </vt:lpstr>
      <vt:lpstr>Key Privacy and Anonymity Issues (cont’d)</vt:lpstr>
      <vt:lpstr>Summary</vt:lpstr>
      <vt:lpstr>Summary (cont’d)</vt:lpstr>
      <vt:lpstr>Summary (cont’d)</vt:lpstr>
      <vt:lpstr>Additional Resources </vt:lpstr>
      <vt:lpstr>Additional Resources (cont’d)</vt:lpstr>
      <vt:lpstr>Additional Projects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Third Edition</dc:title>
  <dc:creator/>
  <cp:lastModifiedBy/>
  <cp:revision>1038</cp:revision>
  <dcterms:created xsi:type="dcterms:W3CDTF">2002-09-27T23:29:22Z</dcterms:created>
  <dcterms:modified xsi:type="dcterms:W3CDTF">2023-07-27T18:33:47Z</dcterms:modified>
</cp:coreProperties>
</file>