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54" r:id="rId3"/>
    <p:sldId id="259" r:id="rId4"/>
    <p:sldId id="356" r:id="rId5"/>
    <p:sldId id="369" r:id="rId6"/>
    <p:sldId id="370" r:id="rId7"/>
    <p:sldId id="357" r:id="rId8"/>
    <p:sldId id="387" r:id="rId9"/>
    <p:sldId id="358" r:id="rId10"/>
    <p:sldId id="388" r:id="rId11"/>
    <p:sldId id="360" r:id="rId12"/>
    <p:sldId id="389" r:id="rId13"/>
    <p:sldId id="368" r:id="rId14"/>
    <p:sldId id="390" r:id="rId15"/>
    <p:sldId id="257" r:id="rId16"/>
    <p:sldId id="258" r:id="rId17"/>
    <p:sldId id="371" r:id="rId18"/>
    <p:sldId id="260" r:id="rId19"/>
    <p:sldId id="264" r:id="rId20"/>
    <p:sldId id="391" r:id="rId21"/>
    <p:sldId id="372" r:id="rId22"/>
    <p:sldId id="373" r:id="rId23"/>
    <p:sldId id="374" r:id="rId24"/>
    <p:sldId id="375" r:id="rId25"/>
    <p:sldId id="3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7D9C-417C-FE1F-8C3C-16B13EA56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7EC47-04F4-6E32-BF46-7CAD89D0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BCB9-BF21-83B0-F78A-91180093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6DCF-91B4-5BC8-84E9-6868E119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CDAE-D5C5-B32F-E5B2-79089B7D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9E0E-7C98-A2AA-C9D7-FD71241E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40540-8958-25BB-6B64-3111EBB02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3A2D-38D9-7EA2-6413-04FA21E8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CA44-4FAC-B3DC-B25E-DD422EA8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3373-2CA6-9209-BE26-A7F1346E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60100-1128-4456-2401-07739A86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BFC97-6A91-51F6-2F77-F13ADEB7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78B2-0CFC-A3E4-CBCE-E1A97884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A578-84DC-027E-EF45-E2B7C4E7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3970-9665-9DF6-8581-BEC73463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E7C4-E804-636F-6357-B69A41F7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C7F1-244A-A1C9-3B25-CEFF9ABE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D82A-0EDF-EF53-0530-23D43995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02E5-015F-D0BB-0D78-BDC1ED10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E41C-D14B-0DDE-37EB-1F2F2CC4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A8E5-6B07-F5B4-A44B-1B789C7B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C121-1465-0F61-D997-99082B19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9CCA-E5F5-787C-A9E6-477D9439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B7EC-3FC5-623A-E734-AD19E56F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E531-F768-8C29-9A2D-10F6566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3AF2-421F-22D1-BA0B-E5F6CAE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824D-DFEC-1A58-7AD6-55A10B047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63909-E9E5-E0AF-B638-BC0709B9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6C42-DC9B-092A-B498-7F1B15FE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C311B-DED3-26D6-3844-E59B2B5B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45AF-B8B5-B9EF-BFE5-F888D03E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43B-FBD8-47F2-D64F-2ABE6C6F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F8E09-2393-D6BB-91BA-4F5CFF3E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984A6-F6B2-9072-D240-61B1A5575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8B65D-C2EE-945C-C5BD-0EF48BC1F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BC4B6-C4B2-609D-26C3-ACC33785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AE2F1-20BD-FC07-1F1E-185F9C97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8602B-B5CF-4D03-7675-57EBA71B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C55B7-42AA-FE1E-3B53-E01947A1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1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553C-CECB-7FBC-2933-75036612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249D9-228E-DDC2-D613-87CC47A6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60FF9-25AE-E971-FB43-B0E7B0F8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639EF-90F3-D42A-17A6-2D5B5940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C7736-6B64-42D7-F609-F996CF15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2979-51F1-56CA-841A-6C2C6087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5FCE3-C1AF-11AD-C268-791C19B8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993E-4874-A20B-7CA2-81BEF0B1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B68F-853E-B148-A3D7-DE4373C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1DD0-2CEE-FF95-8874-2DEB19355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0DF6-1B2D-9145-8135-DC28B8C3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4C56-11C2-BEDD-E85A-C8A0DACD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78D53-C263-4ADF-65EB-886D6E1F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3DB1-E4B1-FAE5-6CF4-84257A27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91F56-124F-FC99-FABE-D97905DE4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3A959-D7B1-C4A9-A81F-E802507D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8B5B-3BE9-A904-4011-5FFC5ABB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EDDEB-BAC5-462C-32A2-67279B18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77428-B080-14B8-69A3-E49A26BC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626DD-9F32-C4DF-B731-A8450FF3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F4AA8-FB36-3BFB-CD04-285D9179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0768-461B-A8A5-1BEE-A56583032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C9B5-D869-4D54-908A-643E94140AC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47ED-9199-A5CB-742B-1961547F0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04BD-67B5-721D-AC44-9502872D1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8FFC-18A9-49CA-8701-312657D6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8937" y="2730257"/>
            <a:ext cx="956774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Introduction to CSS</a:t>
            </a:r>
            <a:b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</a:b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(Cascading Style Sheet)</a:t>
            </a:r>
          </a:p>
        </p:txBody>
      </p:sp>
    </p:spTree>
    <p:extLst>
      <p:ext uri="{BB962C8B-B14F-4D97-AF65-F5344CB8AC3E}">
        <p14:creationId xmlns:p14="http://schemas.microsoft.com/office/powerpoint/2010/main" val="244343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D66435-5DDC-D92A-1CD3-F6435E4B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55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2930E-AFA5-D833-5DC2-2B88B988608C}"/>
              </a:ext>
            </a:extLst>
          </p:cNvPr>
          <p:cNvSpPr txBox="1"/>
          <p:nvPr/>
        </p:nvSpPr>
        <p:spPr>
          <a:xfrm>
            <a:off x="3476933" y="602891"/>
            <a:ext cx="609845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&lt;title&gt;CSS&lt;/title&gt;</a:t>
            </a:r>
          </a:p>
          <a:p>
            <a:r>
              <a:rPr lang="en-US" dirty="0"/>
              <a:t>	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		#para1{</a:t>
            </a:r>
          </a:p>
          <a:p>
            <a:r>
              <a:rPr lang="en-US" dirty="0"/>
              <a:t>			text-align: center;</a:t>
            </a:r>
          </a:p>
          <a:p>
            <a:r>
              <a:rPr lang="en-US" dirty="0"/>
              <a:t>			color: green;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#para2{</a:t>
            </a:r>
          </a:p>
          <a:p>
            <a:r>
              <a:rPr lang="en-US" dirty="0"/>
              <a:t>			text-align: center;</a:t>
            </a:r>
          </a:p>
          <a:p>
            <a:r>
              <a:rPr lang="en-US" dirty="0"/>
              <a:t>			color: green;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&lt;/style&gt;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&lt;h1 id="para1"&gt;Happy&lt;h1&gt;</a:t>
            </a:r>
          </a:p>
          <a:p>
            <a:r>
              <a:rPr lang="en-US" dirty="0"/>
              <a:t>	&lt;p id="para2"&gt;Hello CSS&lt;/p&gt;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4515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044"/>
            <a:ext cx="10515600" cy="71572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105"/>
            <a:ext cx="10515600" cy="515661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style rules based on the class attribute of the elements.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elements having that class will be formatted according to the defined rule.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all elements with a specific class, write a dot (.) character, followed by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element.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085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.black {</a:t>
            </a:r>
          </a:p>
          <a:p>
            <a:pPr marL="1085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color: #000000; </a:t>
            </a:r>
          </a:p>
          <a:p>
            <a:pPr marL="10858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9254" y="3573081"/>
            <a:ext cx="449674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.class { CSS-Property: value; ........................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3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E06D4-FB18-F94C-9397-D283FD15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en-US" dirty="0" err="1"/>
              <a:t>Eg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16684-917D-2B71-8163-0B2697C9C61D}"/>
              </a:ext>
            </a:extLst>
          </p:cNvPr>
          <p:cNvSpPr txBox="1"/>
          <p:nvPr/>
        </p:nvSpPr>
        <p:spPr>
          <a:xfrm>
            <a:off x="3269673" y="1094510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&lt;title&gt;CSS&lt;/title&gt;</a:t>
            </a:r>
          </a:p>
          <a:p>
            <a:r>
              <a:rPr lang="en-US" dirty="0"/>
              <a:t>	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.center{text-align: center;</a:t>
            </a:r>
          </a:p>
          <a:p>
            <a:r>
              <a:rPr lang="en-US" dirty="0"/>
              <a:t>				text-underline-position: under;}</a:t>
            </a:r>
          </a:p>
          <a:p>
            <a:r>
              <a:rPr lang="en-US" dirty="0"/>
              <a:t>		.color{</a:t>
            </a:r>
          </a:p>
          <a:p>
            <a:r>
              <a:rPr lang="en-US" dirty="0"/>
              <a:t>			color: yellow;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&lt;/style&gt;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&lt;h1 class="center"&gt;Happy&lt;h1&gt;</a:t>
            </a:r>
          </a:p>
          <a:p>
            <a:r>
              <a:rPr lang="en-US" dirty="0"/>
              <a:t>	&lt;p class="color center"&gt;Hello CSS&lt;/p&gt;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5143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887"/>
            <a:ext cx="10515600" cy="94773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Universal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8371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universal selectors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select any type of elements in an HTML page. It matches a single element.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asterisk ( i.e. "*" ) is used to denote 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universal selector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asterisk can also be followed by a selector.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useful when you want to set a style for of all the elements of an HTML page or for all of the elements within an element of an HTML page.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5143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{ </a:t>
            </a:r>
          </a:p>
          <a:p>
            <a:pPr marL="5143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color: #000000; </a:t>
            </a:r>
          </a:p>
          <a:p>
            <a:pPr marL="5143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4992" y="3607260"/>
            <a:ext cx="453842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{ CSS-Property: value; ........................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47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4124F-0530-9BD6-6C55-9C5E90DC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53142"/>
            <a:ext cx="10515600" cy="2860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A06F-CECB-FD44-6EDC-5E0F099AEB7F}"/>
              </a:ext>
            </a:extLst>
          </p:cNvPr>
          <p:cNvSpPr txBox="1"/>
          <p:nvPr/>
        </p:nvSpPr>
        <p:spPr>
          <a:xfrm>
            <a:off x="3546764" y="335845"/>
            <a:ext cx="561109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&lt;title&gt;CSS&lt;/title&gt;</a:t>
            </a:r>
          </a:p>
          <a:p>
            <a:r>
              <a:rPr lang="en-US" dirty="0"/>
              <a:t>	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		*{</a:t>
            </a:r>
          </a:p>
          <a:p>
            <a:r>
              <a:rPr lang="en-US" dirty="0"/>
              <a:t>			text-align: center;</a:t>
            </a:r>
          </a:p>
          <a:p>
            <a:r>
              <a:rPr lang="en-US" dirty="0"/>
              <a:t>			color: green;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&lt;/style&gt;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&lt;h1&gt;Happy&lt;h1&gt;</a:t>
            </a:r>
          </a:p>
          <a:p>
            <a:r>
              <a:rPr lang="en-US" dirty="0"/>
              <a:t>	&lt;p&gt;Hello CSS&lt;/p&gt;&lt;h1&gt;Happy&lt;h1&gt;</a:t>
            </a:r>
          </a:p>
          <a:p>
            <a:r>
              <a:rPr lang="en-US" dirty="0"/>
              <a:t>	&lt;p&gt;Hello CSS&lt;/p&gt;&lt;h1&gt;Happy&lt;h1&gt;</a:t>
            </a:r>
          </a:p>
          <a:p>
            <a:r>
              <a:rPr lang="en-US" dirty="0"/>
              <a:t>	&lt;p&gt;Hello CSS&lt;/p&gt;&lt;h1&gt;Happy&lt;h1&gt;</a:t>
            </a:r>
          </a:p>
          <a:p>
            <a:r>
              <a:rPr lang="en-US" dirty="0"/>
              <a:t>	&lt;p&gt;Hello CSS&lt;/p&gt;&lt;h1&gt;Happy&lt;h1&gt;</a:t>
            </a:r>
          </a:p>
          <a:p>
            <a:r>
              <a:rPr lang="en-US" dirty="0"/>
              <a:t>	&lt;p&gt;Hello CSS&lt;/p&gt;&lt;h1&gt;Happy&lt;h1&gt;</a:t>
            </a:r>
          </a:p>
          <a:p>
            <a:r>
              <a:rPr lang="en-US" dirty="0"/>
              <a:t>	&lt;p&gt;Hello CSS&lt;/p&gt;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5913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6867"/>
            <a:ext cx="10515600" cy="6434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Inline CSS Style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2433917"/>
            <a:ext cx="9946342" cy="3743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&lt;h1 style="</a:t>
            </a:r>
            <a:r>
              <a:rPr lang="en-US" dirty="0" err="1"/>
              <a:t>color:blue</a:t>
            </a:r>
            <a:r>
              <a:rPr lang="en-US" dirty="0"/>
              <a:t>; </a:t>
            </a:r>
            <a:r>
              <a:rPr lang="en-US" dirty="0" err="1"/>
              <a:t>text-align:center</a:t>
            </a:r>
            <a:r>
              <a:rPr lang="en-US" dirty="0"/>
              <a:t>;"&gt;This is a heading&lt;/h1&gt;</a:t>
            </a:r>
            <a:br>
              <a:rPr lang="en-US" dirty="0"/>
            </a:br>
            <a:r>
              <a:rPr lang="en-US" dirty="0"/>
              <a:t>&lt;p style="</a:t>
            </a:r>
            <a:r>
              <a:rPr lang="en-US" dirty="0" err="1"/>
              <a:t>color:red</a:t>
            </a:r>
            <a:r>
              <a:rPr lang="en-US" dirty="0"/>
              <a:t>;"&gt;This is a paragraph.&lt;/p&gt;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820271"/>
            <a:ext cx="10515600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 inline style may be used to apply a unique style for a single element.</a:t>
            </a:r>
            <a:endParaRPr lang="en-US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To use inline styles, add the style attribute to the relevant element. The style attribute can contain any CSS property.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Inline styles are defined within the "style" attribute of the relevant element:</a:t>
            </a:r>
            <a:endParaRPr lang="en-US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2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Internal CSS Style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138081"/>
            <a:ext cx="5181600" cy="4038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&lt;!DOCTYPE html&gt;</a:t>
            </a:r>
            <a:br>
              <a:rPr lang="en-US" sz="2000" b="1" dirty="0"/>
            </a:br>
            <a:r>
              <a:rPr lang="en-US" sz="2000" b="1" dirty="0"/>
              <a:t>&lt;html&gt;</a:t>
            </a:r>
            <a:br>
              <a:rPr lang="en-US" sz="2000" b="1" dirty="0"/>
            </a:br>
            <a:r>
              <a:rPr lang="en-US" sz="2000" b="1" dirty="0"/>
              <a:t>&lt;head&gt;</a:t>
            </a:r>
            <a:br>
              <a:rPr lang="en-US" sz="2000" b="1" dirty="0"/>
            </a:br>
            <a:r>
              <a:rPr lang="en-US" sz="2000" b="1" dirty="0"/>
              <a:t>&lt;style&gt;</a:t>
            </a:r>
            <a:br>
              <a:rPr lang="en-US" sz="2000" b="1" dirty="0"/>
            </a:br>
            <a:r>
              <a:rPr lang="en-US" sz="2000" b="1" dirty="0"/>
              <a:t>body {</a:t>
            </a:r>
            <a:br>
              <a:rPr lang="en-US" sz="2000" b="1" dirty="0"/>
            </a:br>
            <a:r>
              <a:rPr lang="en-US" sz="2000" b="1" dirty="0"/>
              <a:t>  background-color: linen;</a:t>
            </a:r>
            <a:br>
              <a:rPr lang="en-US" sz="2000" b="1" dirty="0"/>
            </a:br>
            <a:r>
              <a:rPr lang="en-US" sz="2000" b="1" dirty="0"/>
              <a:t>	}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h1 {</a:t>
            </a:r>
            <a:br>
              <a:rPr lang="en-US" sz="2000" b="1" dirty="0"/>
            </a:br>
            <a:r>
              <a:rPr lang="en-US" sz="2000" b="1" dirty="0"/>
              <a:t>  color: maroon;</a:t>
            </a:r>
            <a:br>
              <a:rPr lang="en-US" sz="2000" b="1" dirty="0"/>
            </a:br>
            <a:r>
              <a:rPr lang="en-US" sz="2000" b="1" dirty="0"/>
              <a:t>  margin-left: 40px;</a:t>
            </a:r>
            <a:br>
              <a:rPr lang="en-US" sz="2000" b="1" dirty="0"/>
            </a:br>
            <a:r>
              <a:rPr lang="en-US" sz="2000" b="1" dirty="0"/>
              <a:t>} </a:t>
            </a:r>
            <a:br>
              <a:rPr lang="en-US" sz="2000" b="1" dirty="0"/>
            </a:br>
            <a:r>
              <a:rPr lang="en-US" sz="2000" b="1" dirty="0"/>
              <a:t>&lt;/style&gt;</a:t>
            </a:r>
            <a:br>
              <a:rPr lang="en-US" sz="2000" b="1" dirty="0"/>
            </a:br>
            <a:r>
              <a:rPr lang="en-US" sz="2000" b="1" dirty="0"/>
              <a:t>&lt;/head&gt;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138081"/>
            <a:ext cx="5181600" cy="403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&lt;body&gt;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b="1" dirty="0"/>
              <a:t>&lt;h1&gt;This is first heading&lt;/h1&gt;</a:t>
            </a:r>
            <a:br>
              <a:rPr lang="en-US" sz="2200" b="1" dirty="0"/>
            </a:b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&lt;p&gt;This is a paragraph.&lt;/p&gt;</a:t>
            </a:r>
            <a:br>
              <a:rPr lang="en-US" sz="2200" b="1" dirty="0"/>
            </a:b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&lt;h1&gt;This is second heading&lt;/h1&gt;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b="1" dirty="0"/>
              <a:t>&lt;/body&gt;</a:t>
            </a:r>
            <a:br>
              <a:rPr lang="en-US" sz="2200" b="1" dirty="0"/>
            </a:br>
            <a:r>
              <a:rPr lang="en-US" sz="2200" b="1" dirty="0"/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793376"/>
            <a:ext cx="10515600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 internal style sheet may be used if one single HTML page has a unique style.</a:t>
            </a:r>
            <a:endParaRPr lang="en-US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The internal style is defined inside the &lt;style&gt; element, inside the head section.</a:t>
            </a:r>
            <a:endParaRPr lang="en-US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Internal styles are defined within the &lt;style&gt; element, inside the &lt;head&gt; section of an HTML page:</a:t>
            </a:r>
            <a:endParaRPr lang="en-US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2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223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External CSS Style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839788" y="1644463"/>
            <a:ext cx="5157787" cy="88059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yanmar Text" panose="020B0502040204020203" pitchFamily="34" charset="0"/>
              </a:rPr>
              <a:t>External styles are defined within the &lt;link&gt; element, inside the &lt;head&gt; section of an HTML page: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839788" y="2661313"/>
            <a:ext cx="5042397" cy="3528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&lt;!DOCTYPE html&gt;</a:t>
            </a:r>
            <a:br>
              <a:rPr lang="en-US" sz="2400" b="1" dirty="0"/>
            </a:br>
            <a:r>
              <a:rPr lang="en-US" sz="2400" b="1" dirty="0"/>
              <a:t>&lt;html&gt;</a:t>
            </a:r>
            <a:br>
              <a:rPr lang="en-US" sz="2400" b="1" dirty="0"/>
            </a:br>
            <a:r>
              <a:rPr lang="en-US" sz="2400" b="1" dirty="0"/>
              <a:t>&lt;head&gt;</a:t>
            </a:r>
            <a:br>
              <a:rPr lang="en-US" sz="2400" b="1" dirty="0"/>
            </a:br>
            <a:r>
              <a:rPr lang="en-US" sz="2400" b="1" dirty="0"/>
              <a:t>&lt;link </a:t>
            </a:r>
            <a:r>
              <a:rPr lang="en-US" sz="2400" b="1" dirty="0" err="1"/>
              <a:t>rel</a:t>
            </a:r>
            <a:r>
              <a:rPr lang="en-US" sz="2400" b="1" dirty="0"/>
              <a:t>="</a:t>
            </a:r>
            <a:r>
              <a:rPr lang="en-US" sz="2400" b="1" dirty="0" err="1"/>
              <a:t>stylesheet</a:t>
            </a:r>
            <a:r>
              <a:rPr lang="en-US" sz="2400" b="1" dirty="0"/>
              <a:t>" type="text/</a:t>
            </a:r>
            <a:r>
              <a:rPr lang="en-US" sz="2400" b="1" dirty="0" err="1"/>
              <a:t>css</a:t>
            </a:r>
            <a:r>
              <a:rPr lang="en-US" sz="2400" b="1" dirty="0"/>
              <a:t>" </a:t>
            </a:r>
            <a:r>
              <a:rPr lang="en-US" sz="2400" b="1" dirty="0" err="1"/>
              <a:t>href</a:t>
            </a:r>
            <a:r>
              <a:rPr lang="en-US" sz="2400" b="1" dirty="0"/>
              <a:t>="mystyle.css"&gt;</a:t>
            </a:r>
            <a:br>
              <a:rPr lang="en-US" sz="2400" b="1" dirty="0"/>
            </a:br>
            <a:r>
              <a:rPr lang="en-US" sz="2400" b="1" dirty="0"/>
              <a:t>&lt;/head&gt;</a:t>
            </a:r>
            <a:br>
              <a:rPr lang="en-US" sz="2400" b="1" dirty="0"/>
            </a:br>
            <a:r>
              <a:rPr lang="en-US" sz="2400" b="1" dirty="0"/>
              <a:t>&lt;body&gt;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&lt;h1&gt;This is a heading&lt;/h1&gt;</a:t>
            </a:r>
            <a:br>
              <a:rPr lang="en-US" sz="2400" b="1" dirty="0"/>
            </a:br>
            <a:r>
              <a:rPr lang="en-US" sz="2400" b="1" dirty="0"/>
              <a:t>&lt;p&gt;This is a paragraph.&lt;/p&gt;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&lt;/body&gt;</a:t>
            </a:r>
            <a:br>
              <a:rPr lang="en-US" sz="2400" b="1" dirty="0"/>
            </a:br>
            <a:r>
              <a:rPr lang="en-US" sz="2400" b="1" dirty="0"/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6226791" y="1644464"/>
            <a:ext cx="5183188" cy="1283692"/>
          </a:xfrm>
        </p:spPr>
        <p:txBody>
          <a:bodyPr>
            <a:normAutofit fontScale="25000" lnSpcReduction="20000"/>
          </a:bodyPr>
          <a:lstStyle/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style sheet can be written in any text editor, and must be saved with a .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.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not contain any HTML tags.</a:t>
            </a: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"mystyle.css"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6172200" y="2934269"/>
            <a:ext cx="5183188" cy="32553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b="1" dirty="0"/>
              <a:t>body {</a:t>
            </a:r>
            <a:br>
              <a:rPr lang="en-US" sz="2000" b="1" dirty="0"/>
            </a:br>
            <a:r>
              <a:rPr lang="en-US" sz="2000" b="1" dirty="0"/>
              <a:t>  background-color: </a:t>
            </a:r>
            <a:r>
              <a:rPr lang="en-US" sz="2000" b="1" dirty="0" err="1"/>
              <a:t>lightblue</a:t>
            </a:r>
            <a:r>
              <a:rPr lang="en-US" sz="2000" b="1" dirty="0"/>
              <a:t>;</a:t>
            </a:r>
            <a:br>
              <a:rPr lang="en-US" sz="2000" b="1" dirty="0"/>
            </a:br>
            <a:r>
              <a:rPr lang="en-US" sz="2000" b="1" dirty="0"/>
              <a:t>}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h1 {</a:t>
            </a:r>
            <a:br>
              <a:rPr lang="en-US" sz="2000" b="1" dirty="0"/>
            </a:br>
            <a:r>
              <a:rPr lang="en-US" sz="2000" b="1" dirty="0"/>
              <a:t>  color: navy;</a:t>
            </a:r>
            <a:br>
              <a:rPr lang="en-US" sz="2000" b="1" dirty="0"/>
            </a:br>
            <a:r>
              <a:rPr lang="en-US" sz="2000" b="1" dirty="0"/>
              <a:t>  margin-left: 20px;</a:t>
            </a:r>
            <a:br>
              <a:rPr lang="en-US" sz="2000" b="1" dirty="0"/>
            </a:br>
            <a:r>
              <a:rPr lang="en-US" sz="2000" b="1" dirty="0"/>
              <a:t>}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775" y="618541"/>
            <a:ext cx="10515600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yanmar Text" panose="020B0502040204020203" pitchFamily="34" charset="0"/>
              </a:rPr>
              <a:t>With an external style sheet, you can change the look of an entire website by changing just one file!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yanmar Text" panose="020B0502040204020203" pitchFamily="34" charset="0"/>
              </a:rPr>
              <a:t>Each HTML page must include a reference to the external style sheet file inside the &lt;link&gt; element, inside the head section.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8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@import CSS 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1907" y="4387757"/>
            <a:ext cx="5181600" cy="141254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icss.css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("i1css.css"); </a:t>
            </a:r>
          </a:p>
          <a:p>
            <a:pPr marL="0" indent="0">
              <a:buNone/>
            </a:pPr>
            <a:r>
              <a:rPr lang="en-US" dirty="0"/>
              <a:t>h1 { color: #00ff00; }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005619"/>
            <a:ext cx="5181600" cy="21713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i1css.css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h1 { text-decoration: underline; font-size:60px; } </a:t>
            </a:r>
          </a:p>
          <a:p>
            <a:pPr marL="0" indent="0">
              <a:buNone/>
            </a:pPr>
            <a:r>
              <a:rPr lang="en-US" dirty="0"/>
              <a:t>p { padding-left: 20px; font-size: 60px;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7976" y="1976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6094" y="13479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842" y="828515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CSS @import Rule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8842" y="1197847"/>
            <a:ext cx="1030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@import rule is used to import one style sheet into another style sheet.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rule also support media queries so that the user can import the media-dependent style sheet.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@import rule must be declared at the top of the document after any @charset declaration.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1411" y="2302230"/>
            <a:ext cx="5956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/>
              <a:t>Syntax:         @import </a:t>
            </a:r>
            <a:r>
              <a:rPr lang="en-US" sz="2000" b="1" dirty="0" err="1"/>
              <a:t>url</a:t>
            </a:r>
            <a:r>
              <a:rPr lang="en-US" sz="2000" b="1" dirty="0"/>
              <a:t>  | string list-of-</a:t>
            </a:r>
            <a:r>
              <a:rPr lang="en-US" sz="2000" b="1" dirty="0" err="1"/>
              <a:t>mediaqueries</a:t>
            </a:r>
            <a:r>
              <a:rPr lang="en-US" sz="2000" b="1" dirty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8842" y="2805290"/>
            <a:ext cx="1030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url|string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a string represents the location of the resource to be imported.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may be relative or absolute 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list-of-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mediaqueries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list of media queries condition the application of the CSS rules defined in the linked URL </a:t>
            </a:r>
          </a:p>
        </p:txBody>
      </p:sp>
    </p:spTree>
    <p:extLst>
      <p:ext uri="{BB962C8B-B14F-4D97-AF65-F5344CB8AC3E}">
        <p14:creationId xmlns:p14="http://schemas.microsoft.com/office/powerpoint/2010/main" val="407796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Link the first CSS file icss.css in the below HTML file and see the output.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23582"/>
            <a:ext cx="5181600" cy="51533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&lt;!DOCTYPE html&gt; </a:t>
            </a:r>
          </a:p>
          <a:p>
            <a:pPr marL="0" indent="0">
              <a:buNone/>
            </a:pPr>
            <a:r>
              <a:rPr lang="en-US" b="1" dirty="0"/>
              <a:t>&lt;html&gt; </a:t>
            </a:r>
          </a:p>
          <a:p>
            <a:pPr marL="0" indent="0">
              <a:buNone/>
            </a:pPr>
            <a:r>
              <a:rPr lang="en-US" b="1" dirty="0"/>
              <a:t>&lt;head&gt; </a:t>
            </a:r>
          </a:p>
          <a:p>
            <a:pPr marL="0" indent="0">
              <a:buNone/>
            </a:pPr>
            <a:r>
              <a:rPr lang="en-US" b="1" dirty="0"/>
              <a:t>    &lt;title&gt;</a:t>
            </a:r>
            <a:r>
              <a:rPr lang="en-US" b="1" dirty="0" err="1"/>
              <a:t>WebPage</a:t>
            </a:r>
            <a:r>
              <a:rPr lang="en-US" b="1" dirty="0"/>
              <a:t>&lt;/title&gt; </a:t>
            </a:r>
          </a:p>
          <a:p>
            <a:pPr marL="0" indent="0">
              <a:buNone/>
            </a:pPr>
            <a:r>
              <a:rPr lang="en-US" b="1" dirty="0"/>
              <a:t>    &lt;link </a:t>
            </a:r>
            <a:r>
              <a:rPr lang="en-US" b="1" dirty="0" err="1"/>
              <a:t>href</a:t>
            </a:r>
            <a:r>
              <a:rPr lang="en-US" b="1" dirty="0"/>
              <a:t>="icss.css"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"&gt; </a:t>
            </a:r>
          </a:p>
          <a:p>
            <a:pPr marL="0" indent="0">
              <a:buNone/>
            </a:pPr>
            <a:r>
              <a:rPr lang="en-US" b="1" dirty="0"/>
              <a:t>&lt;/head&gt; </a:t>
            </a:r>
          </a:p>
          <a:p>
            <a:pPr marL="0" indent="0">
              <a:buNone/>
            </a:pPr>
            <a:r>
              <a:rPr lang="en-US" b="1" dirty="0"/>
              <a:t>  &lt;body&gt; </a:t>
            </a:r>
          </a:p>
          <a:p>
            <a:pPr marL="0" indent="0">
              <a:buNone/>
            </a:pPr>
            <a:r>
              <a:rPr lang="en-US" b="1" dirty="0"/>
              <a:t>    &lt;h1&gt;University of Computer Studies, Yangon&lt;/h1&gt; </a:t>
            </a:r>
          </a:p>
          <a:p>
            <a:pPr marL="0" indent="0">
              <a:buNone/>
            </a:pPr>
            <a:r>
              <a:rPr lang="en-US" b="1" dirty="0"/>
              <a:t>    &lt;p&gt; The University of Computer Studies, Yangon, located in the outskirts of Yangon, is the leading IT and computer science university of Myanmar. &lt;/p&gt; </a:t>
            </a:r>
          </a:p>
          <a:p>
            <a:pPr marL="0" indent="0">
              <a:buNone/>
            </a:pPr>
            <a:r>
              <a:rPr lang="en-US" b="1" dirty="0"/>
              <a:t>&lt;/body&gt; </a:t>
            </a:r>
          </a:p>
          <a:p>
            <a:pPr marL="0" indent="0">
              <a:buNone/>
            </a:pPr>
            <a:r>
              <a:rPr lang="en-US" b="1" dirty="0"/>
              <a:t>&lt;/html&gt;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14312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71750"/>
            <a:ext cx="5805488" cy="273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7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88"/>
            <a:ext cx="10515600" cy="94293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 (CSS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51741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 are used to format the layout of Web pages.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can be used to define text styles, table sizes, and other aspects of Web pages that previously could only be defined in a page's HTML.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helps Web developers create a uniform look across several pages of a Web site.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style is defined in cascading style sheet, it can be used by any page that references the CSS file.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makes it easy to change styles across several pages at once. </a:t>
            </a:r>
          </a:p>
        </p:txBody>
      </p:sp>
    </p:spTree>
    <p:extLst>
      <p:ext uri="{BB962C8B-B14F-4D97-AF65-F5344CB8AC3E}">
        <p14:creationId xmlns:p14="http://schemas.microsoft.com/office/powerpoint/2010/main" val="532486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Basic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basic CSS properties to work with.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Properties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Properties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Properties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071563"/>
          <a:ext cx="10515602" cy="544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2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Property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Values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color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Sets the color of a text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RGB, hex, keyword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line-height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Sets the distance between lines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normal, </a:t>
                      </a:r>
                      <a:r>
                        <a:rPr lang="en-US" i="1" dirty="0">
                          <a:effectLst/>
                        </a:rPr>
                        <a:t>number, length, %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85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letter-spacing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Increase or decrease the space between characters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normal, </a:t>
                      </a:r>
                      <a:r>
                        <a:rPr lang="en-US" i="1" dirty="0">
                          <a:effectLst/>
                        </a:rPr>
                        <a:t>length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text-align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Aligns the text in an element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left, right, center, justify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85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text-decoration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Adds decoration to text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none, underline, overline, line-through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385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text-indent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Indents the first line of text in an element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length, %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385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text-transform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Controls the letters in an element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none, capitalize, uppercase, lowercase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0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108485"/>
              </p:ext>
            </p:extLst>
          </p:nvPr>
        </p:nvGraphicFramePr>
        <p:xfrm>
          <a:off x="838199" y="985838"/>
          <a:ext cx="10620377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5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Values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list-style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Sets all the properties for a list in one declaration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list-style-type, list-style-position, list-style-</a:t>
                      </a:r>
                      <a:r>
                        <a:rPr lang="en-US" i="1" dirty="0" err="1">
                          <a:effectLst/>
                        </a:rPr>
                        <a:t>image,</a:t>
                      </a:r>
                      <a:r>
                        <a:rPr lang="en-US" dirty="0" err="1">
                          <a:effectLst/>
                        </a:rPr>
                        <a:t>inherit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list-style-image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an image as the list-item marker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URL, none, 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4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list-style-position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where to place the list-item marker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inside, outside, 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99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</a:rPr>
                        <a:t>list-style-type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the type of list-item marker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none, disc, circle, square, decimal, decimal-leading-zero,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armenian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georgian</a:t>
                      </a:r>
                      <a:r>
                        <a:rPr lang="en-US" dirty="0">
                          <a:effectLst/>
                        </a:rPr>
                        <a:t>, lower-alpha, upper-alpha, lower-</a:t>
                      </a:r>
                      <a:r>
                        <a:rPr lang="en-US" dirty="0" err="1">
                          <a:effectLst/>
                        </a:rPr>
                        <a:t>greek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lower-</a:t>
                      </a:r>
                      <a:r>
                        <a:rPr lang="en-US" dirty="0" err="1">
                          <a:effectLst/>
                        </a:rPr>
                        <a:t>latin</a:t>
                      </a:r>
                      <a:r>
                        <a:rPr lang="en-US" dirty="0">
                          <a:effectLst/>
                        </a:rPr>
                        <a:t>, upper-</a:t>
                      </a:r>
                      <a:r>
                        <a:rPr lang="en-US" dirty="0" err="1">
                          <a:effectLst/>
                        </a:rPr>
                        <a:t>latin</a:t>
                      </a:r>
                      <a:r>
                        <a:rPr lang="en-US" dirty="0">
                          <a:effectLst/>
                        </a:rPr>
                        <a:t>, lower-roman, upper-roman, 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14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57262" y="1014413"/>
          <a:ext cx="10396538" cy="558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Values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13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all the border properties in one declaration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border-width, border-style, border-color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13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border-bottom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all the bottom border properties in one declaration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border-bottom-width, border-bottom-style, border-bottom-color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2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border-bottom-color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color of the bottom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2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border-bottom-style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style of the bottom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border-style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2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border-bottom-width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width of the bottom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border-width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13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border-color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color of the four borders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color_name, hex_number, rgb_number, </a:t>
                      </a:r>
                      <a:r>
                        <a:rPr lang="en-US">
                          <a:effectLst/>
                        </a:rPr>
                        <a:t>transparent, 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313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border-left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all the left border properties in one declaration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border-left-width, border-left-style, border-left-color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2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border-left-color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color of the left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2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border-left-style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style of the left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border-style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2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border-left-width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width of the left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border-width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6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Properties                   </a:t>
            </a:r>
            <a:r>
              <a:rPr lang="en-US" b="1" dirty="0" err="1"/>
              <a:t>Cont’s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071563"/>
          <a:ext cx="10515601" cy="500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Values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border-right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all the right border properties in one declaration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border-right-width, border-right-style, border-right-color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border-right-color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color of the right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border-right-style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style of the right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border-style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border-right-width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width of the right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border-width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border-style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style of the four borders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none, hidden, dotted, dashed, solid, double, groove, ridge, inset, outset, 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border-top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all the top border properties in one declaration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border-top-width, border-top-style, border-top-color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border-top-color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Sets the color of the top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border-color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border-top-style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style of the top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border-style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border-top-width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width of the top border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border-width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border-width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the width of the four borders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thin, medium, thick, </a:t>
                      </a:r>
                      <a:r>
                        <a:rPr lang="en-US" i="1" dirty="0">
                          <a:effectLst/>
                        </a:rPr>
                        <a:t>length, </a:t>
                      </a:r>
                      <a:r>
                        <a:rPr lang="en-US" dirty="0">
                          <a:effectLst/>
                        </a:rPr>
                        <a:t>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91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Properties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199" y="1114425"/>
          <a:ext cx="10706102" cy="5157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64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Values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706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font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Sets all the font properties in one declaration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font-style, font-variant, font-weight, font-size/line-height, font-family, </a:t>
                      </a:r>
                      <a:r>
                        <a:rPr lang="en-US">
                          <a:effectLst/>
                        </a:rPr>
                        <a:t>caption, icon, menu, message-box, small-caption, status-bar, 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64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font-family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Specifies the font family for text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family-name, generic-family, </a:t>
                      </a:r>
                      <a:r>
                        <a:rPr lang="en-US">
                          <a:effectLst/>
                        </a:rPr>
                        <a:t>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67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font-size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Specifies the font size of text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xx-small, x-small, small, medium, large, x-large, xx-large, smaller, larger</a:t>
                      </a:r>
                      <a:r>
                        <a:rPr lang="en-US" i="1">
                          <a:effectLst/>
                        </a:rPr>
                        <a:t>, length, %, </a:t>
                      </a:r>
                      <a:r>
                        <a:rPr lang="en-US">
                          <a:effectLst/>
                        </a:rPr>
                        <a:t>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64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font-style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Specifies the font style for text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normal, italic, oblique, 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706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font-variant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Specifies whether or not a text should be displayed in a small-caps font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normal, small-caps, inherit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706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8000"/>
                          </a:solidFill>
                          <a:effectLst/>
                        </a:rPr>
                        <a:t>font-weight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Specifies the weight of a font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normal, bold, bolder, lighter,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100, 200, 300, 400, 500, 600, 700, 800, 900, inherit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Careful, many of these are not supported!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0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671513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49"/>
            <a:ext cx="10515600" cy="528637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coded in the body page as an attribute of HTML tag and apply only to specific element that contains it as an attribute.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styles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in the header of web page and apply to entire web  page document.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coded in separate text file and is associated with the web page by using link element in head section.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styles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similar to external styles in that they can connect styles coded in separate text file with a web page document. An external style sheet can be imported into embedded styles or into another style sheet by using the @import directive.</a:t>
            </a:r>
          </a:p>
        </p:txBody>
      </p:sp>
    </p:spTree>
    <p:extLst>
      <p:ext uri="{BB962C8B-B14F-4D97-AF65-F5344CB8AC3E}">
        <p14:creationId xmlns:p14="http://schemas.microsoft.com/office/powerpoint/2010/main" val="31215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006"/>
            <a:ext cx="10515600" cy="82164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922650"/>
            <a:ext cx="1117450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CSS rule have two main parts, a selector and one or more declarations: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indent="-148590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indent="-148590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selector specifies which element or elements in the HTML page the CSS rule applies to.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6788" indent="-966788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-13716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Whereas, the declarations within the block determines how the elements are formatted on a webpage. Each declaration consists of a property and a value separated by a colon (:) and ending with a semicolon (;), and the declaration groups are surrounded by curly braces {}.</a:t>
            </a:r>
          </a:p>
          <a:p>
            <a:pPr marL="966788" indent="-966788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3050" indent="-1027113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A property is a type of attribute of HTML tag. All the HTML attributes are converted into CSS properties. They could be color, border etc.</a:t>
            </a:r>
          </a:p>
          <a:p>
            <a:pPr marL="1543050" indent="-1027113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3050" indent="-1027113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	Values are assigned to properties. For example, color property can have value either red or #F1F1F1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1478851"/>
            <a:ext cx="5857875" cy="13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CSS properties to specific values is the core function of the CSS language.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1" y="2724150"/>
            <a:ext cx="5805489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5243513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allows this by associating conditions with declarations blocks.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(valid) declaration block is preceded by one or more comma-separated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conditions selecting some elements of the page.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selector group and an associated declarations block, together, are called a 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often simply 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rule) is visualized in the diagram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3729037"/>
            <a:ext cx="7000875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763" lvl="1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6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 selector selects HTML elements based on the element name.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8001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&lt;p&gt; elements on the page will be center-aligned, with a red text color: </a:t>
            </a:r>
          </a:p>
          <a:p>
            <a:pPr marL="8001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 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text-align: center;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color: red;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704" y="2646919"/>
            <a:ext cx="46634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element{ CSS-Property: value; ........................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2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E21CF-F97E-D5E3-E60C-804B4727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Eg.</a:t>
            </a:r>
            <a:r>
              <a:rPr lang="en-US" dirty="0"/>
              <a:t> Element Selector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2A85F-7AF7-2118-DCCF-67D9E1142192}"/>
              </a:ext>
            </a:extLst>
          </p:cNvPr>
          <p:cNvSpPr txBox="1"/>
          <p:nvPr/>
        </p:nvSpPr>
        <p:spPr>
          <a:xfrm>
            <a:off x="3432687" y="1515040"/>
            <a:ext cx="60984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&lt;title&gt;CSS&lt;/title&gt;</a:t>
            </a:r>
          </a:p>
          <a:p>
            <a:r>
              <a:rPr lang="en-US" dirty="0"/>
              <a:t>	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		p{</a:t>
            </a:r>
          </a:p>
          <a:p>
            <a:r>
              <a:rPr lang="en-US" dirty="0"/>
              <a:t>			text-align: center;</a:t>
            </a:r>
          </a:p>
          <a:p>
            <a:r>
              <a:rPr lang="en-US" dirty="0"/>
              <a:t>			color: green;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&lt;/style&gt;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&lt;h1&gt;Happy&lt;h1&gt;</a:t>
            </a:r>
          </a:p>
          <a:p>
            <a:r>
              <a:rPr lang="en-US" dirty="0"/>
              <a:t>	&lt;p&gt;Hello CSS&lt;/p&gt;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175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5227607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selector uses the id attribute of an HTML element to select a specific element.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of an element is unique within a page, so the id selector is used to select one unique element.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an element with a specific id, write a hash (#) character, followed by the id of the element.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62865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rule below will be applied to the HTML element with id="para1": </a:t>
            </a:r>
          </a:p>
          <a:p>
            <a:pPr marL="62865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#para1 {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text-align: center;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color: red;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379" y="3287764"/>
            <a:ext cx="428514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#id { CSS-Property: value; ........................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7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2653</Words>
  <Application>Microsoft Office PowerPoint</Application>
  <PresentationFormat>Widescreen</PresentationFormat>
  <Paragraphs>345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Cascading Style Sheets (CSS)</vt:lpstr>
      <vt:lpstr>Configuring CSS</vt:lpstr>
      <vt:lpstr>CSS-Syntax</vt:lpstr>
      <vt:lpstr>The CSS declarations</vt:lpstr>
      <vt:lpstr>The CSS rulesets</vt:lpstr>
      <vt:lpstr>The CSS Element Selector</vt:lpstr>
      <vt:lpstr>Eg. Element Selector</vt:lpstr>
      <vt:lpstr>The CSS id Selector</vt:lpstr>
      <vt:lpstr>Eg</vt:lpstr>
      <vt:lpstr>The CSS Class Selectors</vt:lpstr>
      <vt:lpstr>Eg</vt:lpstr>
      <vt:lpstr>The CSS Universal Selectors</vt:lpstr>
      <vt:lpstr>Eg</vt:lpstr>
      <vt:lpstr>Inline CSS Style</vt:lpstr>
      <vt:lpstr>Internal CSS Style</vt:lpstr>
      <vt:lpstr>External CSS Style</vt:lpstr>
      <vt:lpstr>@import CSS  Style</vt:lpstr>
      <vt:lpstr>Link the first CSS file icss.css in the below HTML file and see the output.</vt:lpstr>
      <vt:lpstr>The CSS Basic Properties</vt:lpstr>
      <vt:lpstr>Text Properties</vt:lpstr>
      <vt:lpstr>List Properties</vt:lpstr>
      <vt:lpstr>Border Properties</vt:lpstr>
      <vt:lpstr>Border Properties                   Cont’s</vt:lpstr>
      <vt:lpstr>Font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 Moh</dc:creator>
  <cp:lastModifiedBy>Moh Moh</cp:lastModifiedBy>
  <cp:revision>7</cp:revision>
  <dcterms:created xsi:type="dcterms:W3CDTF">2023-07-06T15:22:52Z</dcterms:created>
  <dcterms:modified xsi:type="dcterms:W3CDTF">2023-07-07T01:42:02Z</dcterms:modified>
</cp:coreProperties>
</file>