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sldIdLst>
    <p:sldId id="256" r:id="rId5"/>
    <p:sldId id="312" r:id="rId6"/>
    <p:sldId id="257" r:id="rId7"/>
    <p:sldId id="300" r:id="rId8"/>
    <p:sldId id="301" r:id="rId9"/>
    <p:sldId id="302" r:id="rId10"/>
    <p:sldId id="303" r:id="rId11"/>
    <p:sldId id="307" r:id="rId12"/>
    <p:sldId id="304" r:id="rId13"/>
    <p:sldId id="305" r:id="rId14"/>
    <p:sldId id="306" r:id="rId15"/>
    <p:sldId id="308" r:id="rId16"/>
    <p:sldId id="309" r:id="rId17"/>
    <p:sldId id="310" r:id="rId18"/>
    <p:sldId id="313" r:id="rId19"/>
    <p:sldId id="311" r:id="rId20"/>
    <p:sldId id="31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69438-CC07-4742-B172-E090B2C1479A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9137C-20C7-438F-8B20-D7DB889EB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Sbsb</a:t>
            </a:r>
            <a:r>
              <a:rPr lang="en-US" dirty="0" smtClean="0"/>
              <a:t> x  </a:t>
            </a:r>
            <a:r>
              <a:rPr lang="en-US" dirty="0" err="1" smtClean="0"/>
              <a:t>zb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9137C-20C7-438F-8B20-D7DB889EB9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9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3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4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0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0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2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4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7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A60-5BE2-45A3-81DC-4757E4F31661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7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5A60-5BE2-45A3-81DC-4757E4F31661}" type="datetimeFigureOut">
              <a:rPr lang="en-US" smtClean="0"/>
              <a:pPr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EB057-6096-47CA-BA6C-3E256433D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8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743200"/>
            <a:ext cx="6019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HTML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91000" cy="556260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4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spcBef>
                <a:spcPts val="4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/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&lt;table border=“1” 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width=“300”  height=“300”&gt;</a:t>
            </a:r>
          </a:p>
          <a:p>
            <a:pPr>
              <a:spcBef>
                <a:spcPts val="400"/>
              </a:spcBef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    &lt;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bgcolor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=“pink”&gt;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=“2”&gt;    &lt;/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 Ring Clearance &lt;/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    &lt;/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align=“center” 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&lt;td 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=“2”&gt; 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Postion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&lt;/td&gt;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&lt;td&gt; Upper &lt;/td&gt;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&lt;td&gt; 3mm &lt;/td&gt;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&lt;/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>
              <a:spcBef>
                <a:spcPts val="400"/>
              </a:spcBef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990600"/>
            <a:ext cx="4648200" cy="2362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align=“right”&gt;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      &lt;td&gt; Lower &lt;/td&gt;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&lt;td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bgcolor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=“red”&gt; 3.3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&lt;/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&lt;/table&gt;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74499"/>
            <a:ext cx="3886200" cy="285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10835" y="34376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16536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Code- using </a:t>
            </a:r>
            <a:r>
              <a:rPr lang="en-US" sz="2400" b="1" dirty="0" err="1" smtClean="0"/>
              <a:t>rowspan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colspan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bgcolor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4419600" cy="586740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4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smtClean="0"/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&lt;table border=“1”&gt;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 &lt;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height="50"&gt;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&lt;td&gt; Name 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&lt;td&gt; Roll 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&lt;td&gt; Address&lt;/td&gt;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 &lt;/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 &lt;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height="50"&gt;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&lt;td&gt;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Wai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&lt;td&gt; 1cst-1&lt;/td&gt;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&lt;td&gt; Yangon&lt;/td&gt;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 &lt;/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height="50"&gt;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&lt;td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valign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=“top”&gt; Su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&lt;/td&gt;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valign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=“top”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1cst-2&lt;/td&gt;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valign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=“top”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Mandalay 	&lt;/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td&gt;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90600"/>
            <a:ext cx="4572000" cy="2438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400"/>
              </a:spcBef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&lt;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height="50"&gt;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&lt;td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valign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=“bottom”&gt;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Mya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&lt;/td&gt;</a:t>
            </a:r>
          </a:p>
          <a:p>
            <a:pPr marL="342900" lvl="0" indent="-342900">
              <a:spcBef>
                <a:spcPts val="400"/>
              </a:spcBef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td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valign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=“bottom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”&gt;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1cst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- 3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&lt;/td&gt;</a:t>
            </a:r>
          </a:p>
          <a:p>
            <a:pPr marL="342900" lvl="0" indent="-342900">
              <a:spcBef>
                <a:spcPts val="400"/>
              </a:spcBef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td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valign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=“bottom”&gt;Yangon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&lt;/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&lt;/table&gt;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825" y="447369"/>
            <a:ext cx="630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Code -using Vertical Align (</a:t>
            </a:r>
            <a:r>
              <a:rPr lang="en-US" sz="2400" b="1" dirty="0" err="1" smtClean="0"/>
              <a:t>valign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643" y="4191000"/>
            <a:ext cx="18097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48249" y="3701534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990600"/>
            <a:ext cx="8382000" cy="5638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&lt;table border=“1”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cellpadding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=“20”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&lt;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Name 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Roll 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Address&lt;/td&gt;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&lt;/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&lt;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Mg Mg&lt;/td&gt;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1cst-1&lt;/td&gt;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Yangon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&lt;/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     &lt;/table&gt;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&lt;/body&gt;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826" y="447369"/>
            <a:ext cx="482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code –using </a:t>
            </a:r>
            <a:r>
              <a:rPr lang="en-US" sz="2400" b="1" dirty="0" err="1" smtClean="0"/>
              <a:t>cellpadding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4038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48200" y="42672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990600"/>
            <a:ext cx="8382000" cy="5638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&lt;table border=“1”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cellspacing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=“20”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&lt;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Name 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Roll 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Address&lt;/td&gt;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&lt;/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&lt;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Mg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1cst-1&lt;/td&gt;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Yangon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&lt;/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   &lt;/table&gt;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&lt;/body&gt;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482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Code- using </a:t>
            </a:r>
            <a:r>
              <a:rPr lang="en-US" sz="2400" b="1" dirty="0" err="1" smtClean="0"/>
              <a:t>cellspacing</a:t>
            </a:r>
            <a:endParaRPr 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961" y="4780935"/>
            <a:ext cx="4038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44961" y="450009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990600"/>
            <a:ext cx="4114800" cy="5867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&lt;table border=“1”&gt;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&lt;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Name 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Roll 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Address&lt;/td&gt;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&lt;/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&lt;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1cst-1&lt;/td&gt;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&lt;td&gt;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gon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 &lt;/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&gt;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&lt;td&gt; Su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&lt;/td&gt;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&lt;td&gt; 1cst-2&lt;/td&gt;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90600"/>
            <a:ext cx="4267200" cy="5867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400"/>
              </a:spcBef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&lt;td&gt; 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   &lt;table border=“1”&gt;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    &lt;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          &lt;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 Current&lt;/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           &lt;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 Old  &lt;/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    &lt;/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    &lt;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          &lt;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 Yangon &lt;/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           &lt;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 Mandalay &lt;/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    &lt;/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  &lt;/table&gt;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&lt;/td&gt;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&lt;/table&gt;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342900" lvl="0" indent="-342900">
              <a:spcBef>
                <a:spcPts val="400"/>
              </a:spcBef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826" y="447369"/>
            <a:ext cx="8331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Code- inserting another table into a table cell</a:t>
            </a: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334000"/>
            <a:ext cx="29718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72400" y="50313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1"/>
            <a:ext cx="8229600" cy="2209799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	Groups the header content in a table</a:t>
            </a:r>
          </a:p>
          <a:p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	Groups the body content in a table</a:t>
            </a:r>
          </a:p>
          <a:p>
            <a:r>
              <a:rPr lang="en-US" dirty="0"/>
              <a:t>&lt;</a:t>
            </a:r>
            <a:r>
              <a:rPr lang="en-US" dirty="0" err="1"/>
              <a:t>tfoot</a:t>
            </a:r>
            <a:r>
              <a:rPr lang="en-US" dirty="0"/>
              <a:t>&gt;	Groups the footer content in a table</a:t>
            </a:r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&lt;</a:t>
            </a:r>
            <a:r>
              <a:rPr lang="en-US" sz="2400" b="1" dirty="0" err="1" smtClean="0"/>
              <a:t>thead</a:t>
            </a:r>
            <a:r>
              <a:rPr lang="en-US" sz="2400" b="1" dirty="0" smtClean="0"/>
              <a:t>&gt;, &lt;</a:t>
            </a:r>
            <a:r>
              <a:rPr lang="en-US" sz="2400" b="1" dirty="0" err="1" smtClean="0"/>
              <a:t>tbody</a:t>
            </a:r>
            <a:r>
              <a:rPr lang="en-US" sz="2400" b="1" dirty="0" smtClean="0"/>
              <a:t>&gt; and &lt;</a:t>
            </a:r>
            <a:r>
              <a:rPr lang="en-US" sz="2400" b="1" dirty="0" err="1" smtClean="0"/>
              <a:t>tfoot</a:t>
            </a:r>
            <a:r>
              <a:rPr lang="en-US" sz="2400" b="1" dirty="0" smtClean="0"/>
              <a:t>&gt; element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133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657600" cy="586740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40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&lt;table border=“1” width=“300”&gt;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&gt;Male&lt;/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&gt;Female&lt;/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&lt;/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align=“center” 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   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&lt;td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=“2”&gt; Total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&lt;/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td&gt;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td&gt; 25 &lt;/td&gt;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	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td align=“right”&gt; 30 &lt;/td&gt;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38600" y="990600"/>
            <a:ext cx="4800600" cy="5715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ts val="400"/>
              </a:spcBef>
              <a:buNone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&lt;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&lt;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align=“center”&gt;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&lt;td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colspan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=“2”&gt; 55 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&lt;/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&lt;/table&gt;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50546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Code- using &lt;</a:t>
            </a:r>
            <a:r>
              <a:rPr lang="en-US" sz="2400" b="1" dirty="0" err="1" smtClean="0"/>
              <a:t>thead</a:t>
            </a:r>
            <a:r>
              <a:rPr lang="en-US" sz="2400" b="1" dirty="0" smtClean="0"/>
              <a:t>&gt;, &lt;</a:t>
            </a:r>
            <a:r>
              <a:rPr lang="en-US" sz="2400" b="1" dirty="0" err="1" smtClean="0"/>
              <a:t>tbody</a:t>
            </a:r>
            <a:r>
              <a:rPr lang="en-US" sz="2400" b="1" dirty="0" smtClean="0"/>
              <a:t>&gt; and &lt;</a:t>
            </a:r>
            <a:r>
              <a:rPr lang="en-US" sz="2400" b="1" dirty="0" err="1" smtClean="0"/>
              <a:t>tfoot</a:t>
            </a:r>
            <a:r>
              <a:rPr lang="en-US" sz="2400" b="1" dirty="0" smtClean="0"/>
              <a:t>&gt; element </a:t>
            </a:r>
            <a:endParaRPr lang="en-US" sz="24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97" y="4572000"/>
            <a:ext cx="477110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91000" y="42026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520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You!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738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953000"/>
          </a:xfrm>
        </p:spPr>
        <p:txBody>
          <a:bodyPr/>
          <a:lstStyle/>
          <a:p>
            <a:r>
              <a:rPr lang="en-US" dirty="0" smtClean="0"/>
              <a:t>define using &lt;table&gt;……&lt;/table&gt;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table row is defined with the &lt;</a:t>
            </a:r>
            <a:r>
              <a:rPr lang="en-US" dirty="0" err="1"/>
              <a:t>tr</a:t>
            </a:r>
            <a:r>
              <a:rPr lang="en-US" dirty="0"/>
              <a:t>&gt; </a:t>
            </a:r>
            <a:r>
              <a:rPr lang="en-US" dirty="0" smtClean="0"/>
              <a:t>tag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table header is defined with the &lt;</a:t>
            </a:r>
            <a:r>
              <a:rPr lang="en-US" dirty="0" err="1"/>
              <a:t>th</a:t>
            </a:r>
            <a:r>
              <a:rPr lang="en-US" dirty="0"/>
              <a:t>&gt; </a:t>
            </a:r>
            <a:r>
              <a:rPr lang="en-US" dirty="0" smtClean="0"/>
              <a:t>tag </a:t>
            </a:r>
          </a:p>
          <a:p>
            <a:pPr marL="0" indent="0">
              <a:buNone/>
            </a:pPr>
            <a:r>
              <a:rPr lang="en-US" dirty="0" smtClean="0"/>
              <a:t>(by </a:t>
            </a:r>
            <a:r>
              <a:rPr lang="en-US" dirty="0"/>
              <a:t>default, table headings are bold and </a:t>
            </a:r>
            <a:r>
              <a:rPr lang="en-US" dirty="0" smtClean="0"/>
              <a:t>centered )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table data/cell is </a:t>
            </a:r>
            <a:r>
              <a:rPr lang="en-US" dirty="0" smtClean="0"/>
              <a:t>defined </a:t>
            </a:r>
            <a:r>
              <a:rPr lang="en-US" dirty="0"/>
              <a:t>with the &lt;td&gt; </a:t>
            </a:r>
            <a:r>
              <a:rPr lang="en-US" dirty="0" smtClean="0"/>
              <a:t>tag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648200"/>
            <a:ext cx="5486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1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999377"/>
              </p:ext>
            </p:extLst>
          </p:nvPr>
        </p:nvGraphicFramePr>
        <p:xfrm>
          <a:off x="228600" y="857355"/>
          <a:ext cx="8305800" cy="5627799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4152900"/>
                <a:gridCol w="4152900"/>
              </a:tblGrid>
              <a:tr h="6132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 err="1">
                          <a:latin typeface="Times New Roman"/>
                          <a:ea typeface="Calibri"/>
                          <a:cs typeface="Times New Roman"/>
                        </a:rPr>
                        <a:t>bgcolor</a:t>
                      </a:r>
                      <a:endParaRPr lang="en-US" sz="25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latin typeface="Times New Roman"/>
                          <a:ea typeface="Calibri"/>
                          <a:cs typeface="Times New Roman"/>
                        </a:rPr>
                        <a:t>red /  blue / ….</a:t>
                      </a:r>
                      <a:endParaRPr lang="en-US" sz="2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5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latin typeface="Times New Roman"/>
                          <a:ea typeface="Calibri"/>
                          <a:cs typeface="Times New Roman"/>
                        </a:rPr>
                        <a:t>background</a:t>
                      </a:r>
                      <a:endParaRPr lang="en-US" sz="25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latin typeface="Times New Roman"/>
                          <a:ea typeface="Calibri"/>
                          <a:cs typeface="Times New Roman"/>
                        </a:rPr>
                        <a:t>.jpg /  .jpeg/    .png/    .gif</a:t>
                      </a:r>
                      <a:endParaRPr lang="en-US" sz="2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58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 smtClean="0">
                          <a:latin typeface="Times New Roman"/>
                          <a:ea typeface="Calibri"/>
                          <a:cs typeface="Times New Roman"/>
                        </a:rPr>
                        <a:t>border (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or not the table is being used for layout purposes</a:t>
                      </a: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5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smtClean="0">
                          <a:latin typeface="Calibri"/>
                          <a:ea typeface="Calibri"/>
                          <a:cs typeface="Times New Roman"/>
                        </a:rPr>
                        <a:t>0 or 1</a:t>
                      </a:r>
                      <a:endParaRPr lang="en-US" sz="2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5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latin typeface="Times New Roman"/>
                          <a:ea typeface="Calibri"/>
                          <a:cs typeface="Times New Roman"/>
                        </a:rPr>
                        <a:t>width</a:t>
                      </a:r>
                      <a:endParaRPr lang="en-US" sz="25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smtClean="0">
                          <a:latin typeface="Times New Roman"/>
                          <a:ea typeface="Calibri"/>
                          <a:cs typeface="Times New Roman"/>
                        </a:rPr>
                        <a:t>Pixels or  %</a:t>
                      </a:r>
                      <a:endParaRPr lang="en-US" sz="2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5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latin typeface="Times New Roman"/>
                          <a:ea typeface="Calibri"/>
                          <a:cs typeface="Times New Roman"/>
                        </a:rPr>
                        <a:t>height</a:t>
                      </a:r>
                      <a:endParaRPr lang="en-US" sz="25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smtClean="0">
                          <a:latin typeface="Times New Roman"/>
                          <a:ea typeface="Calibri"/>
                          <a:cs typeface="Times New Roman"/>
                        </a:rPr>
                        <a:t>Pixels or  %</a:t>
                      </a:r>
                      <a:endParaRPr lang="en-US" sz="25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5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 err="1" smtClean="0">
                          <a:latin typeface="Times New Roman"/>
                          <a:ea typeface="Calibri"/>
                          <a:cs typeface="Times New Roman"/>
                        </a:rPr>
                        <a:t>cellspacing</a:t>
                      </a:r>
                      <a:r>
                        <a:rPr lang="en-US" sz="2500" b="1" dirty="0" smtClean="0"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space between cells</a:t>
                      </a:r>
                      <a:r>
                        <a:rPr lang="en-US" sz="2500" b="1" baseline="0" dirty="0" smtClean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25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smtClean="0">
                          <a:latin typeface="Times New Roman"/>
                          <a:ea typeface="Calibri"/>
                          <a:cs typeface="Times New Roman"/>
                        </a:rPr>
                        <a:t>Pixels</a:t>
                      </a:r>
                      <a:endParaRPr lang="en-US" sz="2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5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 err="1" smtClean="0">
                          <a:latin typeface="Times New Roman"/>
                          <a:ea typeface="Calibri"/>
                          <a:cs typeface="Times New Roman"/>
                        </a:rPr>
                        <a:t>cellpadding</a:t>
                      </a:r>
                      <a:r>
                        <a:rPr lang="en-US" sz="2500" b="1" dirty="0" smtClean="0"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space between the cell wall and the cell content</a:t>
                      </a:r>
                      <a:r>
                        <a:rPr lang="en-US" sz="2500" b="1" dirty="0" smtClean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25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 smtClean="0">
                          <a:latin typeface="Times New Roman"/>
                          <a:ea typeface="Calibri"/>
                          <a:cs typeface="Times New Roman"/>
                        </a:rPr>
                        <a:t>Pixels </a:t>
                      </a:r>
                      <a:endParaRPr lang="en-US" sz="2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5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latin typeface="Times New Roman"/>
                          <a:ea typeface="Calibri"/>
                          <a:cs typeface="Times New Roman"/>
                        </a:rPr>
                        <a:t>align</a:t>
                      </a:r>
                      <a:endParaRPr lang="en-US" sz="25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latin typeface="Times New Roman"/>
                          <a:ea typeface="Calibri"/>
                          <a:cs typeface="Times New Roman"/>
                        </a:rPr>
                        <a:t>right/   left/   center</a:t>
                      </a:r>
                      <a:endParaRPr lang="en-US" sz="2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334135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Attributes of table element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267200" cy="563880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4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smtClean="0"/>
              <a:t>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&lt;table border=“1”&gt;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 &lt;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	&lt;td&gt; Name 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	&lt;td&gt; Roll 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	&lt;td&gt; Address&lt;/td&gt;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 &lt;/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 &lt;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	&lt;td&gt; Mg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	&lt;td&gt; 1cst-1&lt;/td&gt;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	&lt;td&gt;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Ygn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 &lt;/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&lt;td&gt; Su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&lt;/td&gt;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&lt;td&gt; 1cst-2&lt;/td&gt;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&lt;td&gt; 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Mdy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&lt;/td&gt;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&lt;/</a:t>
            </a:r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90600"/>
            <a:ext cx="4267200" cy="2590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&lt;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&lt;td&gt;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Mya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&lt;td&gt; 1cst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- 3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&lt;td&gt; </a:t>
            </a:r>
            <a:r>
              <a:rPr lang="en-US" b="1" noProof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gn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 &lt;/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&lt;/table&gt;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4720" y="433285"/>
            <a:ext cx="318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Code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4520910"/>
            <a:ext cx="2695575" cy="157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0625" y="40386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267200" cy="563880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4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smtClean="0"/>
              <a:t>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&lt;table border=“1”&gt;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     &lt;caption  align=“bottom”&gt;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  Student list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     &lt;/caption&gt;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 &lt;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	&lt;td&gt; Name 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	&lt;td&gt; Roll 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	&lt;td&gt; Address&lt;/td&gt;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 &lt;/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 &lt;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	&lt;td&gt; Mg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	&lt;td&gt; 1cst-1&lt;/td&gt;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		&lt;td&gt;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gn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&lt;/td&gt;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400"/>
              </a:spcBef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90600"/>
            <a:ext cx="4267200" cy="5638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ts val="400"/>
              </a:spcBef>
              <a:buNone/>
              <a:defRPr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td&gt; Su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&lt;/td&gt;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td&gt; 1cst-2&lt;/td&gt;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td&gt;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Mdy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&lt;/td&gt;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&lt;/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lvl="0" indent="-342900">
              <a:spcBef>
                <a:spcPts val="400"/>
              </a:spcBef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 &lt;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&lt;td&gt;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Mya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&lt;td&gt; 1cst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- 3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&lt;td&gt;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gn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 &lt;/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&lt;/table&gt;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5797008"/>
            <a:ext cx="2324100" cy="707886"/>
          </a:xfrm>
          <a:prstGeom prst="rect">
            <a:avLst/>
          </a:prstGeom>
          <a:noFill/>
          <a:ln>
            <a:solidFill>
              <a:schemeClr val="tx1">
                <a:alpha val="88000"/>
              </a:schemeClr>
            </a:solidFill>
          </a:ln>
        </p:spPr>
        <p:txBody>
          <a:bodyPr wrap="square" rtlCol="0">
            <a:spAutoFit/>
          </a:bodyPr>
          <a:lstStyle/>
          <a:p>
            <a:pPr marL="738188" indent="-738188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Align: right/   left/   	top/ bottom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955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Table with Caption Element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261264"/>
            <a:ext cx="30480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48768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20082"/>
              </p:ext>
            </p:extLst>
          </p:nvPr>
        </p:nvGraphicFramePr>
        <p:xfrm>
          <a:off x="381000" y="1524000"/>
          <a:ext cx="8534400" cy="2924451"/>
        </p:xfrm>
        <a:graphic>
          <a:graphicData uri="http://schemas.openxmlformats.org/drawingml/2006/table">
            <a:tbl>
              <a:tblPr/>
              <a:tblGrid>
                <a:gridCol w="4267200"/>
                <a:gridCol w="4267200"/>
              </a:tblGrid>
              <a:tr h="7804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latin typeface="Times New Roman"/>
                          <a:ea typeface="Calibri"/>
                          <a:cs typeface="Times New Roman"/>
                        </a:rPr>
                        <a:t>bgcolor</a:t>
                      </a:r>
                      <a:endParaRPr lang="en-US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Calibri"/>
                          <a:cs typeface="Times New Roman"/>
                        </a:rPr>
                        <a:t>red /  blue / ….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6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Times New Roman"/>
                          <a:ea typeface="Calibri"/>
                          <a:cs typeface="Times New Roman"/>
                        </a:rPr>
                        <a:t>background</a:t>
                      </a:r>
                      <a:endParaRPr lang="en-US" sz="2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Calibri"/>
                          <a:cs typeface="Times New Roman"/>
                        </a:rPr>
                        <a:t>.jpg /  .jpeg/    .png/    .gif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6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align</a:t>
                      </a:r>
                      <a:endParaRPr lang="en-US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Calibri"/>
                          <a:cs typeface="Times New Roman"/>
                        </a:rPr>
                        <a:t>right/   left(default)/   center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6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latin typeface="Times New Roman"/>
                          <a:ea typeface="Calibri"/>
                          <a:cs typeface="Times New Roman"/>
                        </a:rPr>
                        <a:t>valign</a:t>
                      </a:r>
                      <a:endParaRPr lang="en-US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Calibri"/>
                          <a:cs typeface="Times New Roman"/>
                        </a:rPr>
                        <a:t>top /   middle(default)   /  bottom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7826" y="447369"/>
            <a:ext cx="482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Attributes of </a:t>
            </a:r>
            <a:r>
              <a:rPr lang="en-US" sz="2400" b="1" dirty="0" err="1" smtClean="0"/>
              <a:t>tr</a:t>
            </a:r>
            <a:r>
              <a:rPr lang="en-US" sz="2400" b="1" dirty="0" smtClean="0"/>
              <a:t> (Table Row) Element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9144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td  =  table  cell</a:t>
            </a:r>
          </a:p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=  table heading (bold)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33299"/>
              </p:ext>
            </p:extLst>
          </p:nvPr>
        </p:nvGraphicFramePr>
        <p:xfrm>
          <a:off x="609600" y="1981200"/>
          <a:ext cx="7840980" cy="4477796"/>
        </p:xfrm>
        <a:graphic>
          <a:graphicData uri="http://schemas.openxmlformats.org/drawingml/2006/table">
            <a:tbl>
              <a:tblPr/>
              <a:tblGrid>
                <a:gridCol w="3920490"/>
                <a:gridCol w="3920490"/>
              </a:tblGrid>
              <a:tr h="7834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latin typeface="Times New Roman"/>
                          <a:ea typeface="Calibri"/>
                          <a:cs typeface="Times New Roman"/>
                        </a:rPr>
                        <a:t>bgcolor</a:t>
                      </a:r>
                      <a:endParaRPr lang="en-US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Calibri"/>
                          <a:cs typeface="Times New Roman"/>
                        </a:rPr>
                        <a:t>red /  blue / ….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3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background</a:t>
                      </a:r>
                      <a:endParaRPr lang="en-US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Calibri"/>
                          <a:cs typeface="Times New Roman"/>
                        </a:rPr>
                        <a:t>.jpg /  .jpeg/    .png/    .gif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3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Times New Roman"/>
                          <a:ea typeface="Calibri"/>
                          <a:cs typeface="Times New Roman"/>
                        </a:rPr>
                        <a:t>align</a:t>
                      </a:r>
                      <a:endParaRPr lang="en-US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/>
                          <a:ea typeface="Calibri"/>
                          <a:cs typeface="Times New Roman"/>
                        </a:rPr>
                        <a:t>right/   left(default)/   center</a:t>
                      </a:r>
                      <a:endParaRPr lang="en-US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3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err="1" smtClean="0">
                          <a:latin typeface="Times New Roman"/>
                          <a:ea typeface="Calibri"/>
                          <a:cs typeface="Times New Roman"/>
                        </a:rPr>
                        <a:t>colspan</a:t>
                      </a:r>
                      <a:endParaRPr lang="en-US" sz="2200" b="1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Cells that Span Many Columns.</a:t>
                      </a: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Times New Roman"/>
                          <a:ea typeface="Calibri"/>
                          <a:cs typeface="Times New Roman"/>
                        </a:rPr>
                        <a:t>numeral(2 </a:t>
                      </a:r>
                      <a:r>
                        <a:rPr lang="en-US" sz="2200" dirty="0">
                          <a:latin typeface="Times New Roman"/>
                          <a:ea typeface="Calibri"/>
                          <a:cs typeface="Times New Roman"/>
                        </a:rPr>
                        <a:t>to …) 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7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err="1" smtClean="0">
                          <a:latin typeface="Times New Roman"/>
                          <a:ea typeface="Calibri"/>
                          <a:cs typeface="Times New Roman"/>
                        </a:rPr>
                        <a:t>rowspan</a:t>
                      </a: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Cells that Span Many Rows.</a:t>
                      </a:r>
                      <a:r>
                        <a:rPr lang="en-US" sz="2200" b="1" i="0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Times New Roman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Times New Roman"/>
                          <a:ea typeface="Calibri"/>
                          <a:cs typeface="Times New Roman"/>
                        </a:rPr>
                        <a:t>numeral(2 </a:t>
                      </a:r>
                      <a:r>
                        <a:rPr lang="en-US" sz="2200" dirty="0">
                          <a:latin typeface="Times New Roman"/>
                          <a:ea typeface="Calibri"/>
                          <a:cs typeface="Times New Roman"/>
                        </a:rPr>
                        <a:t>to …)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3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latin typeface="Times New Roman"/>
                          <a:ea typeface="Calibri"/>
                          <a:cs typeface="Times New Roman"/>
                        </a:rPr>
                        <a:t>valign</a:t>
                      </a:r>
                      <a:endParaRPr lang="en-US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Calibri"/>
                          <a:cs typeface="Times New Roman"/>
                        </a:rPr>
                        <a:t>top /   middle(default)   /  bottom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7826" y="447369"/>
            <a:ext cx="482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Attributes of td and </a:t>
            </a:r>
            <a:r>
              <a:rPr lang="en-US" sz="2400" b="1" dirty="0" err="1" smtClean="0"/>
              <a:t>th</a:t>
            </a:r>
            <a:r>
              <a:rPr lang="en-US" sz="2400" b="1" dirty="0" smtClean="0"/>
              <a:t> Elements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82000" cy="571500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4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      &lt;table border="1"&gt;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&lt;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1770063" indent="-1770063">
              <a:spcBef>
                <a:spcPts val="400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td&gt; &lt;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="flower1.jpg"    height="100"   width="100" title="Lily" &gt; &lt;/td&gt;</a:t>
            </a:r>
          </a:p>
          <a:p>
            <a:pPr marL="1828800" indent="-1828800">
              <a:spcBef>
                <a:spcPts val="400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td&gt; &lt;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="flower3.jpg"    height="100"   width="100" title="Rose" &gt; &lt;/td&gt;			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&lt;/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&lt;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	&lt;td&gt; Lily Flower&lt;/td&gt;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	&lt;td&gt; Rose Flower&lt;/td&gt;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&lt;/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&lt;/table&gt;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&lt;/body&gt;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826" y="447369"/>
            <a:ext cx="665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Code- inserting Image into table cell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5095566"/>
            <a:ext cx="2305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58116" y="46804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78201"/>
            <a:ext cx="3657600" cy="5874999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4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&lt;table border=“1” width=“300”&gt;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&gt;Male&lt;/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&gt;Female&lt;/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spcBef>
                <a:spcPts val="4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&lt;/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align=“center” 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&lt;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td 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=“2”&gt;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	Total     	&lt;/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td&gt;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td&gt; 25 &lt;/td&gt;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&lt;/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	&lt;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td align=“right”&gt; 30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&lt;/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td&gt;</a:t>
            </a:r>
          </a:p>
          <a:p>
            <a:pPr lvl="0">
              <a:spcBef>
                <a:spcPts val="400"/>
              </a:spcBef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&lt;/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>
              <a:spcBef>
                <a:spcPts val="400"/>
              </a:spcBef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93573" y="678201"/>
            <a:ext cx="4800600" cy="27813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align=“center”&gt;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&lt;td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colspan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=“2”&gt; 55 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&lt;/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&lt;/table&gt;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16536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Code- using </a:t>
            </a:r>
            <a:r>
              <a:rPr lang="en-US" sz="2400" b="1" dirty="0" err="1" smtClean="0"/>
              <a:t>rowspan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colspan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38600"/>
            <a:ext cx="4114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43400" y="366234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945CE447D5C4449F281486083981C1" ma:contentTypeVersion="9" ma:contentTypeDescription="Create a new document." ma:contentTypeScope="" ma:versionID="621e7b74fd53aa3a234236fd14394ab2">
  <xsd:schema xmlns:xsd="http://www.w3.org/2001/XMLSchema" xmlns:xs="http://www.w3.org/2001/XMLSchema" xmlns:p="http://schemas.microsoft.com/office/2006/metadata/properties" xmlns:ns2="7f62c735-e194-42b4-b6fc-1c1a6c367201" xmlns:ns3="6c6e2b10-e768-467e-bf0e-175320b92057" targetNamespace="http://schemas.microsoft.com/office/2006/metadata/properties" ma:root="true" ma:fieldsID="74850f665dd7f4cdccece2f2f2912d20" ns2:_="" ns3:_="">
    <xsd:import namespace="7f62c735-e194-42b4-b6fc-1c1a6c367201"/>
    <xsd:import namespace="6c6e2b10-e768-467e-bf0e-175320b920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2c735-e194-42b4-b6fc-1c1a6c3672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6e2b10-e768-467e-bf0e-175320b920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8490ED-D574-4FD0-B90A-761795E64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E498A6-7CBE-4BA3-A422-D3D22E8C4F43}">
  <ds:schemaRefs>
    <ds:schemaRef ds:uri="http://schemas.microsoft.com/office/2006/documentManagement/types"/>
    <ds:schemaRef ds:uri="http://www.w3.org/XML/1998/namespace"/>
    <ds:schemaRef ds:uri="6c6e2b10-e768-467e-bf0e-175320b92057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f62c735-e194-42b4-b6fc-1c1a6c367201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4BE9B56-96A4-4787-A8B1-D3294C1701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62c735-e194-42b4-b6fc-1c1a6c367201"/>
    <ds:schemaRef ds:uri="6c6e2b10-e768-467e-bf0e-175320b920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360</Words>
  <Application>Microsoft Office PowerPoint</Application>
  <PresentationFormat>On-screen Show (4:3)</PresentationFormat>
  <Paragraphs>300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PowerPoint Presentation</vt:lpstr>
      <vt:lpstr>HTML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&lt;thead&gt;, &lt;tbody&gt; and &lt;tfoot&gt; element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UCSY</cp:lastModifiedBy>
  <cp:revision>400</cp:revision>
  <dcterms:created xsi:type="dcterms:W3CDTF">2019-01-08T06:40:00Z</dcterms:created>
  <dcterms:modified xsi:type="dcterms:W3CDTF">2019-12-24T08:49:13Z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0x010100E9945CE447D5C4449F281486083981C1</vt:lpwstr>
  </property>
</Properties>
</file>