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7" r:id="rId2"/>
    <p:sldId id="341" r:id="rId3"/>
    <p:sldId id="363" r:id="rId4"/>
    <p:sldId id="364" r:id="rId5"/>
    <p:sldId id="365" r:id="rId6"/>
    <p:sldId id="360" r:id="rId7"/>
    <p:sldId id="366" r:id="rId8"/>
    <p:sldId id="368" r:id="rId9"/>
    <p:sldId id="370" r:id="rId10"/>
    <p:sldId id="371" r:id="rId11"/>
    <p:sldId id="374" r:id="rId12"/>
    <p:sldId id="373" r:id="rId13"/>
    <p:sldId id="388" r:id="rId14"/>
    <p:sldId id="377" r:id="rId15"/>
    <p:sldId id="387" r:id="rId16"/>
    <p:sldId id="390" r:id="rId17"/>
    <p:sldId id="386" r:id="rId18"/>
    <p:sldId id="384" r:id="rId19"/>
    <p:sldId id="389" r:id="rId20"/>
    <p:sldId id="381" r:id="rId21"/>
    <p:sldId id="378" r:id="rId22"/>
    <p:sldId id="382" r:id="rId23"/>
    <p:sldId id="380" r:id="rId24"/>
    <p:sldId id="376" r:id="rId25"/>
    <p:sldId id="396" r:id="rId26"/>
    <p:sldId id="397" r:id="rId27"/>
    <p:sldId id="398" r:id="rId28"/>
    <p:sldId id="399" r:id="rId29"/>
    <p:sldId id="400" r:id="rId30"/>
    <p:sldId id="367" r:id="rId31"/>
    <p:sldId id="3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60B70"/>
    <a:srgbClr val="1C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67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4C40D-2564-45EA-963A-915553A31F3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293E-B70E-47A8-BE1F-FD7DBBF5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7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2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4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5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4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7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2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5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360-D1F0-4F24-B8F3-1DD57447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30C52-19A5-45A7-87B5-F386745C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84F0-9AEB-4D25-9CEA-EF0873DA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0138" y="6356350"/>
            <a:ext cx="5254557" cy="365125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/>
              <a:t>Faculty of Computer Science, University of Computer Studies, Yangon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82FC-5BC6-4771-A3BC-9B17669C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4DBD-FB13-47B5-BC4B-F93ABB78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5A1F0-5476-4F4F-8EE0-2036ECAF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8407-9281-4E5E-A4B2-7DF41FD8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EB51A-79E4-4FC4-BDF2-E675CA738131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1F11-D8E2-4D04-9C20-8230752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244E-86F1-4F3C-BF47-58E97AC4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FF2-414E-4193-971C-B3DD026C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C446-74B0-40D3-9A82-64956C33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8EDE-32EA-46FB-944D-75A7AFC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67EC65-8EF2-4BB7-B813-16201AB5A3B8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0A8F-8BD3-462A-A2E1-08E99E9B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A828-6178-4EE3-9AE2-0D100D02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3D46-CCC5-4D26-960A-A09529DE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7BA5-6A5B-4447-9F79-BA21F6B1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4D84-6F32-45B4-9ADF-97CC4878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739CA-640D-44AB-B21F-7486E27CF880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33E6-18AF-4BE3-BFFF-51277D21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4016-074C-4FD5-9498-DB287FC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89A4-934C-49E6-9700-7088B904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6444-5E4C-4399-855C-69170D35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D1A2-A402-451B-9912-B45FDF36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2E21F5-EBB1-4E21-96A3-983DE4041006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60C3-F8CC-45B0-ADB8-FD2226C0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A1FD-2B8C-49D7-B286-11BBFD75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FFAC-3135-45CF-B1C3-76BFC087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1BBC-7884-48BC-9022-E89E6981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8329-E874-4A4F-9758-89B4EA99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3307-5889-4AB6-8B19-D702C89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92FB8-DF5B-454B-AF2E-1FD6EF11A0A6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B98C-A07B-4DA4-A697-D83C321F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49B8-4361-4DF3-85E3-EE00C7F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8F5-FE69-4745-940F-D771DB1E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8A89-D031-4EF9-A539-F2EB47D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6B44-C417-42E6-9982-671D0D9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55A7-69D1-4679-8A89-32DB183D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5C6AF-4B72-4B94-9EFC-6471EFB3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2BF9-3CB2-47CC-AF8F-5AA0C56C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3350E7-E321-4314-B2E6-AA8D69859784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3B417-F070-4EAC-9B82-E3D5C0EB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F9312-BF48-40E1-A4E1-CA541B6C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3C97-9025-48D5-B13B-672A8DF9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66FF3-6AA2-480C-AC86-4EC24396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37501-885F-4BC2-91CC-915BA085AEFF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ABCFE-4ED0-46BD-AD5D-39435EB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D06E-EA09-41E6-98FF-A50286C0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FE532-8BD7-4D9E-A728-2114EFF9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87916D-5D2F-4545-BD63-7FA0ED59FFBC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34D21-165A-4890-833A-7DBDE073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C010-DA58-42B0-ACA2-744DCED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A320-ED2F-42C4-93C7-4C58FEC4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032F-8FAF-4085-9F1A-C9E8D6F9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FAF32-345B-451F-9520-6F680261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5691-9121-459B-A18E-0C831744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F7F0C9-8E4E-45D8-8234-D37CA69AD60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A179-F415-466E-9437-3CB2118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73C9-CEA3-4353-B22E-1B5A26A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9F4C-4F22-436E-8E47-EC5359AD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6F05-1671-4803-B881-BD188FCB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FE61B-C037-4A0A-86F2-16BADA37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540D-DF47-423E-8A89-052EE5E4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EFAED-58F8-4F37-A3B3-7CF573CE2002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D3657-00E5-4B16-9225-8302722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A887-D1C4-4FAA-9F85-1ABF876E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C947E-5149-46E8-93BA-B57977E6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F7F3-071F-4EDC-B0A7-B07D74BF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F1E8-9801-4B37-8E74-2F017BCB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7753" y="6356350"/>
            <a:ext cx="521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/>
              <a:t>Faculty of Computer Science, University of Computer Studies, Yangon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CF31-1881-486C-B73E-B2BB3844E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1D6083-3A50-4F88-A53F-A5DCE262A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" y="444864"/>
            <a:ext cx="1206230" cy="13549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80D0BA2-7FB3-493B-9468-B6E971E45BF8}"/>
              </a:ext>
            </a:extLst>
          </p:cNvPr>
          <p:cNvSpPr txBox="1">
            <a:spLocks/>
          </p:cNvSpPr>
          <p:nvPr/>
        </p:nvSpPr>
        <p:spPr>
          <a:xfrm>
            <a:off x="1631004" y="19152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Chapter (12)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File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703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Character Stream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18" y="2109217"/>
            <a:ext cx="9588968" cy="178510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200" b="1" dirty="0"/>
              <a:t>Character Stream</a:t>
            </a:r>
            <a:r>
              <a:rPr lang="en-US" sz="2200" dirty="0"/>
              <a:t>(</a:t>
            </a:r>
            <a:r>
              <a:rPr lang="en-US" altLang="ja-JP" sz="2200" dirty="0"/>
              <a:t>16-bit UTF-16 characters) </a:t>
            </a:r>
            <a:r>
              <a:rPr lang="en-US" sz="2200" dirty="0"/>
              <a:t>is mainly involved with character data. A file handling process with a character stream is a process in which an input is provided and executed with the character data.</a:t>
            </a:r>
          </a:p>
          <a:p>
            <a:pPr marL="342900" indent="-342900" algn="just">
              <a:lnSpc>
                <a:spcPct val="100000"/>
              </a:lnSpc>
            </a:pPr>
            <a:endParaRPr lang="en-US" sz="500" dirty="0"/>
          </a:p>
          <a:p>
            <a:pPr marL="342900" indent="-342900" algn="just">
              <a:lnSpc>
                <a:spcPct val="100000"/>
              </a:lnSpc>
            </a:pPr>
            <a:r>
              <a:rPr lang="en-US" altLang="ja-JP" sz="2200" dirty="0">
                <a:sym typeface="Wingdings" pitchFamily="2" charset="2"/>
              </a:rPr>
              <a:t> Readers or Writers  </a:t>
            </a:r>
            <a:r>
              <a:rPr lang="en-US" altLang="ja-JP" sz="2200" b="1" dirty="0">
                <a:solidFill>
                  <a:srgbClr val="005DA2"/>
                </a:solidFill>
                <a:sym typeface="Wingdings" pitchFamily="2" charset="2"/>
              </a:rPr>
              <a:t>character streams</a:t>
            </a:r>
            <a:endParaRPr lang="en-US" sz="22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AFEF-7377-47F6-9CE9-9F819E16D6C9}"/>
              </a:ext>
            </a:extLst>
          </p:cNvPr>
          <p:cNvSpPr txBox="1"/>
          <p:nvPr/>
        </p:nvSpPr>
        <p:spPr>
          <a:xfrm>
            <a:off x="1589314" y="4191000"/>
            <a:ext cx="91657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5DA2"/>
                </a:solidFill>
              </a:rPr>
              <a:t>Note: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Byte stream </a:t>
            </a:r>
            <a:r>
              <a:rPr lang="en-US" sz="2200" dirty="0">
                <a:solidFill>
                  <a:srgbClr val="005DA2"/>
                </a:solidFill>
              </a:rPr>
              <a:t>reads byte by byte</a:t>
            </a:r>
            <a:r>
              <a:rPr lang="en-US" sz="2200" dirty="0"/>
              <a:t>. A byte stream is suitable for processing raw data like binary files.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Character stream is useful when we want to </a:t>
            </a:r>
            <a:r>
              <a:rPr lang="en-US" sz="2200" dirty="0">
                <a:solidFill>
                  <a:srgbClr val="005DA2"/>
                </a:solidFill>
              </a:rPr>
              <a:t>process text files</a:t>
            </a:r>
            <a:r>
              <a:rPr lang="en-US" sz="2200" dirty="0"/>
              <a:t>. It can be </a:t>
            </a:r>
            <a:r>
              <a:rPr lang="en-US" sz="2200" dirty="0">
                <a:solidFill>
                  <a:srgbClr val="005DA2"/>
                </a:solidFill>
              </a:rPr>
              <a:t>processed character by character</a:t>
            </a:r>
            <a:r>
              <a:rPr lang="en-US" sz="2200" dirty="0"/>
              <a:t>. A character size is typically 16 bits.</a:t>
            </a:r>
          </a:p>
        </p:txBody>
      </p:sp>
    </p:spTree>
    <p:extLst>
      <p:ext uri="{BB962C8B-B14F-4D97-AF65-F5344CB8AC3E}">
        <p14:creationId xmlns:p14="http://schemas.microsoft.com/office/powerpoint/2010/main" val="40043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Character Stream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9D78D-E34C-43C6-9163-3B93374B4F49}"/>
              </a:ext>
            </a:extLst>
          </p:cNvPr>
          <p:cNvSpPr txBox="1"/>
          <p:nvPr/>
        </p:nvSpPr>
        <p:spPr>
          <a:xfrm>
            <a:off x="327349" y="1635867"/>
            <a:ext cx="5820666" cy="506292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en-US" sz="17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17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static void main(String args[]) throws IOException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FileWriter writer = null;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try {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File file = new File("input.txt");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writer = new FileWriter(file);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char chars[] = {</a:t>
            </a:r>
            <a:r>
              <a:rPr lang="en-US" sz="1700" dirty="0">
                <a:solidFill>
                  <a:srgbClr val="0000FF"/>
                </a:solidFill>
                <a:latin typeface="inter-regular"/>
              </a:rPr>
              <a:t>'a'</a:t>
            </a:r>
            <a:r>
              <a:rPr lang="en-US" sz="1700" dirty="0">
                <a:latin typeface="inter-regular"/>
              </a:rPr>
              <a:t>,</a:t>
            </a:r>
            <a:r>
              <a:rPr lang="en-US" sz="1700" dirty="0">
                <a:solidFill>
                  <a:srgbClr val="0000FF"/>
                </a:solidFill>
                <a:latin typeface="inter-regular"/>
              </a:rPr>
              <a:t>'b'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0000FF"/>
                </a:solidFill>
                <a:latin typeface="inter-regular"/>
              </a:rPr>
              <a:t>'c'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0000FF"/>
                </a:solidFill>
                <a:latin typeface="inter-regular"/>
              </a:rPr>
              <a:t>'d'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0000FF"/>
                </a:solidFill>
                <a:latin typeface="inter-regular"/>
              </a:rPr>
              <a:t>'e'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writer.write(chars);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System.out.println("Data successfully written in file");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} finally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{     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(writer != null) // Closing stream as no longer in use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writer.close();   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}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D1237-2941-4CEC-8AFB-C7393CAA2A8F}"/>
              </a:ext>
            </a:extLst>
          </p:cNvPr>
          <p:cNvSpPr txBox="1"/>
          <p:nvPr/>
        </p:nvSpPr>
        <p:spPr>
          <a:xfrm>
            <a:off x="6252396" y="1647622"/>
            <a:ext cx="5727607" cy="349326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en-US" sz="17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sz="17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static void main(String args[]) throws IOException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File file = new File("input.txt");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FileReader reader = new FileReader(file);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int temp;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while ((temp =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reader.read()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!= -1)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System.out.println((char)temp);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reader.close();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 for High-Level File I/O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738053"/>
            <a:ext cx="9480784" cy="4509860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600" dirty="0"/>
              <a:t>By using </a:t>
            </a:r>
            <a:r>
              <a:rPr lang="en-US" sz="2600" b="1" dirty="0"/>
              <a:t>DataOutputStream</a:t>
            </a:r>
            <a:r>
              <a:rPr lang="en-US" sz="2600" dirty="0"/>
              <a:t> and </a:t>
            </a:r>
            <a:r>
              <a:rPr lang="en-US" sz="2600" b="1" dirty="0"/>
              <a:t>DataInputStream</a:t>
            </a:r>
            <a:r>
              <a:rPr lang="en-US" sz="2600" dirty="0"/>
              <a:t>, we</a:t>
            </a:r>
            <a:r>
              <a:rPr lang="en-US" sz="2600" i="1" dirty="0"/>
              <a:t> </a:t>
            </a:r>
            <a:r>
              <a:rPr lang="en-US" sz="2600" dirty="0">
                <a:solidFill>
                  <a:srgbClr val="005DA2"/>
                </a:solidFill>
              </a:rPr>
              <a:t>can read and write Java primitive data type values.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600" dirty="0"/>
              <a:t>A DataInputStream and DataOutputStream object will take care of the details of converting the primitive data type values to a sequence of bytes.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600" b="1" i="1" dirty="0"/>
              <a:t>FileOutputStream</a:t>
            </a:r>
            <a:r>
              <a:rPr lang="en-US" sz="2600" dirty="0"/>
              <a:t> and </a:t>
            </a:r>
            <a:r>
              <a:rPr lang="en-US" sz="2600" b="1" i="1" dirty="0"/>
              <a:t>DataOutputStream</a:t>
            </a:r>
            <a:r>
              <a:rPr lang="en-US" sz="2600" dirty="0"/>
              <a:t> are used to </a:t>
            </a:r>
            <a:r>
              <a:rPr lang="en-US" sz="2600" dirty="0">
                <a:solidFill>
                  <a:srgbClr val="005DA2"/>
                </a:solidFill>
              </a:rPr>
              <a:t>write primitive data values to file.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600" b="1" i="1" dirty="0"/>
              <a:t>FileInputStream</a:t>
            </a:r>
            <a:r>
              <a:rPr lang="en-US" sz="2600" dirty="0"/>
              <a:t> and </a:t>
            </a:r>
            <a:r>
              <a:rPr lang="en-US" sz="2600" b="1" i="1" dirty="0"/>
              <a:t>DataInputStream</a:t>
            </a:r>
            <a:r>
              <a:rPr lang="en-US" sz="2600" dirty="0"/>
              <a:t> are used to </a:t>
            </a:r>
            <a:r>
              <a:rPr lang="en-US" sz="2600" dirty="0">
                <a:solidFill>
                  <a:srgbClr val="005DA2"/>
                </a:solidFill>
              </a:rPr>
              <a:t>read primitive data values from file.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600" dirty="0"/>
              <a:t>To read the data back correctly, we </a:t>
            </a:r>
            <a:r>
              <a:rPr lang="en-US" sz="2600" dirty="0">
                <a:solidFill>
                  <a:srgbClr val="FF0000"/>
                </a:solidFill>
              </a:rPr>
              <a:t>must know the order of the data stored and their data types.</a:t>
            </a:r>
          </a:p>
          <a:p>
            <a:pPr marL="342900" indent="-342900" algn="just"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74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DataOutputStream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7E8218-420F-46D2-BD58-4BCB8D920002}"/>
              </a:ext>
            </a:extLst>
          </p:cNvPr>
          <p:cNvGrpSpPr/>
          <p:nvPr/>
        </p:nvGrpSpPr>
        <p:grpSpPr>
          <a:xfrm>
            <a:off x="1375953" y="1581777"/>
            <a:ext cx="9969516" cy="1325564"/>
            <a:chOff x="1057072" y="3801257"/>
            <a:chExt cx="9969516" cy="13255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246136-B5EC-4466-A128-FF18746F46E8}"/>
                </a:ext>
              </a:extLst>
            </p:cNvPr>
            <p:cNvSpPr/>
            <p:nvPr/>
          </p:nvSpPr>
          <p:spPr>
            <a:xfrm>
              <a:off x="1057072" y="3801257"/>
              <a:ext cx="9969515" cy="1325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15D2421D-78F1-4B16-948F-A2C18658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094" y="3999607"/>
              <a:ext cx="9758494" cy="95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file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rgbClr val="6666FF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"sample.txt"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FileOutputStream outFileStream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FileOutputStream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DataOutputStream outDataStream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DataOutputStream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outFileStream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  <a:endPara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02CF89-BD17-4EBB-853F-49B4D3A36E5B}"/>
              </a:ext>
            </a:extLst>
          </p:cNvPr>
          <p:cNvSpPr txBox="1"/>
          <p:nvPr/>
        </p:nvSpPr>
        <p:spPr>
          <a:xfrm>
            <a:off x="3241777" y="3110806"/>
            <a:ext cx="104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writeInt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E2CD29-A814-4B25-B43C-1CF819A5D5AC}"/>
              </a:ext>
            </a:extLst>
          </p:cNvPr>
          <p:cNvGrpSpPr/>
          <p:nvPr/>
        </p:nvGrpSpPr>
        <p:grpSpPr>
          <a:xfrm>
            <a:off x="2118133" y="3101446"/>
            <a:ext cx="6232346" cy="3482082"/>
            <a:chOff x="5824894" y="3146536"/>
            <a:chExt cx="6232346" cy="348208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61B619-3F62-440F-B084-18FBA13998B5}"/>
                </a:ext>
              </a:extLst>
            </p:cNvPr>
            <p:cNvSpPr txBox="1"/>
            <p:nvPr/>
          </p:nvSpPr>
          <p:spPr>
            <a:xfrm>
              <a:off x="5824894" y="3155896"/>
              <a:ext cx="1042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writeFloat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5014CB-5FD7-47DD-9919-449BC6E44708}"/>
                </a:ext>
              </a:extLst>
            </p:cNvPr>
            <p:cNvGrpSpPr/>
            <p:nvPr/>
          </p:nvGrpSpPr>
          <p:grpSpPr>
            <a:xfrm>
              <a:off x="6591299" y="3146536"/>
              <a:ext cx="5465941" cy="3482082"/>
              <a:chOff x="6591299" y="3146536"/>
              <a:chExt cx="5465941" cy="348208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773656F-D448-4A74-A1CB-2F67801EFC89}"/>
                  </a:ext>
                </a:extLst>
              </p:cNvPr>
              <p:cNvGrpSpPr/>
              <p:nvPr/>
            </p:nvGrpSpPr>
            <p:grpSpPr>
              <a:xfrm>
                <a:off x="6591299" y="3516252"/>
                <a:ext cx="1657965" cy="2777389"/>
                <a:chOff x="6591300" y="3467470"/>
                <a:chExt cx="1714500" cy="2826172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4DE8EB1-E2CF-4108-BBF7-9544B200350F}"/>
                    </a:ext>
                  </a:extLst>
                </p:cNvPr>
                <p:cNvSpPr/>
                <p:nvPr/>
              </p:nvSpPr>
              <p:spPr>
                <a:xfrm>
                  <a:off x="6591300" y="3852401"/>
                  <a:ext cx="1714500" cy="365125"/>
                </a:xfrm>
                <a:prstGeom prst="roundRect">
                  <a:avLst>
                    <a:gd name="adj" fmla="val 4014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outDataStream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DF31AD89-D0A6-49ED-9ACD-D7CE80B0F374}"/>
                    </a:ext>
                  </a:extLst>
                </p:cNvPr>
                <p:cNvSpPr/>
                <p:nvPr/>
              </p:nvSpPr>
              <p:spPr>
                <a:xfrm>
                  <a:off x="6591300" y="4706309"/>
                  <a:ext cx="1714500" cy="365125"/>
                </a:xfrm>
                <a:prstGeom prst="roundRect">
                  <a:avLst>
                    <a:gd name="adj" fmla="val 4014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outFileStream</a:t>
                  </a:r>
                  <a:endParaRPr lang="en-US" sz="1600" dirty="0"/>
                </a:p>
              </p:txBody>
            </p:sp>
            <p:sp>
              <p:nvSpPr>
                <p:cNvPr id="7" name="Flowchart: Card 6">
                  <a:extLst>
                    <a:ext uri="{FF2B5EF4-FFF2-40B4-BE49-F238E27FC236}">
                      <a16:creationId xmlns:a16="http://schemas.microsoft.com/office/drawing/2014/main" id="{C90D1FCC-EF1A-4CD3-9BB9-E75847F045EA}"/>
                    </a:ext>
                  </a:extLst>
                </p:cNvPr>
                <p:cNvSpPr/>
                <p:nvPr/>
              </p:nvSpPr>
              <p:spPr>
                <a:xfrm>
                  <a:off x="7031566" y="5569742"/>
                  <a:ext cx="795867" cy="723900"/>
                </a:xfrm>
                <a:prstGeom prst="flowChartPunchedCard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outFile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D4B0FB34-C7C7-4E8A-9C66-FA63EEADC5D3}"/>
                    </a:ext>
                  </a:extLst>
                </p:cNvPr>
                <p:cNvCxnSpPr>
                  <a:stCxn id="6" idx="2"/>
                  <a:endCxn id="19" idx="0"/>
                </p:cNvCxnSpPr>
                <p:nvPr/>
              </p:nvCxnSpPr>
              <p:spPr>
                <a:xfrm>
                  <a:off x="7448550" y="4217526"/>
                  <a:ext cx="0" cy="4887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431D10C-E2F6-434B-9571-A8CC6F9F6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499" y="5080959"/>
                  <a:ext cx="0" cy="4887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0DCB6C7-A99D-48DA-A801-65AE34699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3021" y="3467470"/>
                  <a:ext cx="245192" cy="3628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5336F96-9B4A-41A4-A854-F4201DD4C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59" y="3467300"/>
                <a:ext cx="3470" cy="417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1D8629C-3236-4725-905C-9D5A06F6A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2361" y="3516252"/>
                <a:ext cx="281039" cy="356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49AEC0-6812-48EA-8DF5-EFC334455C10}"/>
                  </a:ext>
                </a:extLst>
              </p:cNvPr>
              <p:cNvSpPr txBox="1"/>
              <p:nvPr/>
            </p:nvSpPr>
            <p:spPr>
              <a:xfrm>
                <a:off x="7934511" y="3146536"/>
                <a:ext cx="12615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writeDouble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162E06-662D-4AF5-BD09-0188841BE1EA}"/>
                  </a:ext>
                </a:extLst>
              </p:cNvPr>
              <p:cNvSpPr txBox="1"/>
              <p:nvPr/>
            </p:nvSpPr>
            <p:spPr>
              <a:xfrm>
                <a:off x="9358902" y="3359155"/>
                <a:ext cx="2698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5DA2"/>
                    </a:solidFill>
                    <a:cs typeface="Times New Roman" panose="02020603050405020304" pitchFamily="18" charset="0"/>
                  </a:rPr>
                  <a:t>Primitive data type values are written to </a:t>
                </a:r>
                <a:r>
                  <a:rPr lang="en-US" sz="1600" b="1" dirty="0">
                    <a:solidFill>
                      <a:srgbClr val="005DA2"/>
                    </a:solidFill>
                    <a:cs typeface="Times New Roman" panose="02020603050405020304" pitchFamily="18" charset="0"/>
                  </a:rPr>
                  <a:t>outDataStream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805047-24EC-42C2-997B-4CF5CD6FFE98}"/>
                  </a:ext>
                </a:extLst>
              </p:cNvPr>
              <p:cNvSpPr txBox="1"/>
              <p:nvPr/>
            </p:nvSpPr>
            <p:spPr>
              <a:xfrm>
                <a:off x="9068277" y="4182257"/>
                <a:ext cx="2988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5DA2"/>
                    </a:solidFill>
                    <a:cs typeface="Times New Roman" panose="02020603050405020304" pitchFamily="18" charset="0"/>
                  </a:rPr>
                  <a:t>Primitive data type values are converted to a sequence of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F93076-7730-496E-BDB1-24E6429545F6}"/>
                  </a:ext>
                </a:extLst>
              </p:cNvPr>
              <p:cNvSpPr txBox="1"/>
              <p:nvPr/>
            </p:nvSpPr>
            <p:spPr>
              <a:xfrm>
                <a:off x="9035500" y="5043366"/>
                <a:ext cx="24387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5DA2"/>
                    </a:solidFill>
                    <a:cs typeface="Times New Roman" panose="02020603050405020304" pitchFamily="18" charset="0"/>
                  </a:rPr>
                  <a:t>Bytes are written to the file one at a time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F78634D-DAFB-4EE6-87C7-4F7489E52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3659794"/>
                <a:ext cx="1205502" cy="0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8871FE-B2DB-40AE-82AA-F90747CA8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902" y="3435637"/>
                <a:ext cx="0" cy="517774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18373D-1523-49A0-98D9-6034D0D70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48" y="4493534"/>
                <a:ext cx="1487539" cy="0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26FAE7F-5AB6-46CB-968F-390F3231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7187" y="4234647"/>
                <a:ext cx="0" cy="517774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1DE9B5B-68FE-45AA-BFB3-A6C95AE35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9816" y="5342063"/>
                <a:ext cx="1487539" cy="0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6583582-B4A0-47A5-BE84-422FB6EE9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7187" y="5064462"/>
                <a:ext cx="0" cy="517774"/>
              </a:xfrm>
              <a:prstGeom prst="line">
                <a:avLst/>
              </a:prstGeom>
              <a:ln w="2222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2FC5E2-13C5-47EC-812A-EEBDDAD8E03A}"/>
                  </a:ext>
                </a:extLst>
              </p:cNvPr>
              <p:cNvSpPr txBox="1"/>
              <p:nvPr/>
            </p:nvSpPr>
            <p:spPr>
              <a:xfrm>
                <a:off x="6936173" y="6290064"/>
                <a:ext cx="12615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sample.txt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DataOutputStream</a:t>
            </a:r>
            <a:endParaRPr lang="en-US" dirty="0">
              <a:solidFill>
                <a:srgbClr val="005DA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C080C-2DB7-463B-A3BD-0D24806E58AF}"/>
              </a:ext>
            </a:extLst>
          </p:cNvPr>
          <p:cNvSpPr txBox="1"/>
          <p:nvPr/>
        </p:nvSpPr>
        <p:spPr>
          <a:xfrm>
            <a:off x="1370503" y="1480667"/>
            <a:ext cx="9316484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TestDataOutputStream  {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public static void main(String[] args) throws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IOException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File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= new File("sample.txt");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FileOutputStream outFileStream = new FileOutputStream(file);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DataOutputStream outDataStream = new DataOutputStream(outFileStream);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</a:rPr>
              <a:t>outDataStream.writeInt</a:t>
            </a:r>
            <a:r>
              <a:rPr lang="en-US" dirty="0">
                <a:latin typeface="Times New Roman" panose="02020603050405020304" pitchFamily="18" charset="0"/>
              </a:rPr>
              <a:t>(10000);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</a:rPr>
              <a:t>outDataStream.writeLong</a:t>
            </a:r>
            <a:r>
              <a:rPr lang="en-US" dirty="0">
                <a:latin typeface="Times New Roman" panose="02020603050405020304" pitchFamily="18" charset="0"/>
              </a:rPr>
              <a:t>(11111111L);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</a:rPr>
              <a:t>outDataStream.writeFloat</a:t>
            </a:r>
            <a:r>
              <a:rPr lang="en-US" dirty="0">
                <a:latin typeface="Times New Roman" panose="02020603050405020304" pitchFamily="18" charset="0"/>
              </a:rPr>
              <a:t>(22222222F);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</a:rPr>
              <a:t>outDataStream.writeDouble</a:t>
            </a:r>
            <a:r>
              <a:rPr lang="en-US" dirty="0">
                <a:latin typeface="Times New Roman" panose="02020603050405020304" pitchFamily="18" charset="0"/>
              </a:rPr>
              <a:t>(3333333D);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</a:rPr>
              <a:t>outDataStream.writeChar</a:t>
            </a:r>
            <a:r>
              <a:rPr lang="en-US" dirty="0">
                <a:latin typeface="Times New Roman" panose="02020603050405020304" pitchFamily="18" charset="0"/>
              </a:rPr>
              <a:t>('A’);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outDataStream.close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51935-5B4C-41DF-AD12-C07A22331778}"/>
              </a:ext>
            </a:extLst>
          </p:cNvPr>
          <p:cNvSpPr txBox="1"/>
          <p:nvPr/>
        </p:nvSpPr>
        <p:spPr>
          <a:xfrm>
            <a:off x="1079090" y="6064188"/>
            <a:ext cx="1027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DataOutputStream out = new DataOutputStream(new FileOutputStream(new File("sample.txt")));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778"/>
          </a:xfrm>
        </p:spPr>
        <p:txBody>
          <a:bodyPr/>
          <a:lstStyle/>
          <a:p>
            <a:pPr algn="ctr"/>
            <a:r>
              <a:rPr lang="en-US" dirty="0"/>
              <a:t>Setting up DataInputStream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7E8218-420F-46D2-BD58-4BCB8D920002}"/>
              </a:ext>
            </a:extLst>
          </p:cNvPr>
          <p:cNvGrpSpPr/>
          <p:nvPr/>
        </p:nvGrpSpPr>
        <p:grpSpPr>
          <a:xfrm>
            <a:off x="1384285" y="1557594"/>
            <a:ext cx="9969516" cy="1325564"/>
            <a:chOff x="1057072" y="3801257"/>
            <a:chExt cx="9969516" cy="13255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246136-B5EC-4466-A128-FF18746F46E8}"/>
                </a:ext>
              </a:extLst>
            </p:cNvPr>
            <p:cNvSpPr/>
            <p:nvPr/>
          </p:nvSpPr>
          <p:spPr>
            <a:xfrm>
              <a:off x="1057072" y="3801257"/>
              <a:ext cx="9969515" cy="1325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15D2421D-78F1-4B16-948F-A2C18658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094" y="3999607"/>
              <a:ext cx="9758494" cy="95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file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rgbClr val="6666FF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"sample.txt"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FileInputStream inFileStream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FileInputStream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DataInputStream inDataStream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DataInputStream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inFileStream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  <a:endPara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6127D5-8EB3-4944-B3A1-FDA6F31916E2}"/>
              </a:ext>
            </a:extLst>
          </p:cNvPr>
          <p:cNvGrpSpPr/>
          <p:nvPr/>
        </p:nvGrpSpPr>
        <p:grpSpPr>
          <a:xfrm>
            <a:off x="2206621" y="3081782"/>
            <a:ext cx="6143858" cy="3501746"/>
            <a:chOff x="2206621" y="3081782"/>
            <a:chExt cx="6143858" cy="35017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B2E0EF-6B44-4661-8956-D419E2D25CB3}"/>
                </a:ext>
              </a:extLst>
            </p:cNvPr>
            <p:cNvSpPr txBox="1"/>
            <p:nvPr/>
          </p:nvSpPr>
          <p:spPr>
            <a:xfrm>
              <a:off x="2206621" y="3110806"/>
              <a:ext cx="1042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readFloat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109047C-D59E-4916-B94E-EA4A528A2403}"/>
                </a:ext>
              </a:extLst>
            </p:cNvPr>
            <p:cNvSpPr/>
            <p:nvPr/>
          </p:nvSpPr>
          <p:spPr>
            <a:xfrm>
              <a:off x="2884538" y="3849449"/>
              <a:ext cx="1657965" cy="358823"/>
            </a:xfrm>
            <a:prstGeom prst="roundRect">
              <a:avLst>
                <a:gd name="adj" fmla="val 40145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inDataStream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217823-400B-406F-8276-7791C14C3F46}"/>
                </a:ext>
              </a:extLst>
            </p:cNvPr>
            <p:cNvSpPr/>
            <p:nvPr/>
          </p:nvSpPr>
          <p:spPr>
            <a:xfrm>
              <a:off x="2884538" y="4688617"/>
              <a:ext cx="1657965" cy="358823"/>
            </a:xfrm>
            <a:prstGeom prst="roundRect">
              <a:avLst>
                <a:gd name="adj" fmla="val 40145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inFileStream</a:t>
              </a:r>
              <a:endParaRPr lang="en-US" sz="1600" dirty="0"/>
            </a:p>
          </p:txBody>
        </p:sp>
        <p:sp>
          <p:nvSpPr>
            <p:cNvPr id="40" name="Flowchart: Card 39">
              <a:extLst>
                <a:ext uri="{FF2B5EF4-FFF2-40B4-BE49-F238E27FC236}">
                  <a16:creationId xmlns:a16="http://schemas.microsoft.com/office/drawing/2014/main" id="{85076FA9-38B1-421C-8812-6BFD74D403B2}"/>
                </a:ext>
              </a:extLst>
            </p:cNvPr>
            <p:cNvSpPr/>
            <p:nvPr/>
          </p:nvSpPr>
          <p:spPr>
            <a:xfrm>
              <a:off x="3310286" y="5537146"/>
              <a:ext cx="769624" cy="711405"/>
            </a:xfrm>
            <a:prstGeom prst="flowChartPunchedCard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inFile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462A9E-8BFA-4E9F-AD98-5237E13F424E}"/>
                </a:ext>
              </a:extLst>
            </p:cNvPr>
            <p:cNvCxnSpPr>
              <a:cxnSpLocks/>
              <a:stCxn id="39" idx="0"/>
              <a:endCxn id="38" idx="2"/>
            </p:cNvCxnSpPr>
            <p:nvPr/>
          </p:nvCxnSpPr>
          <p:spPr>
            <a:xfrm flipV="1">
              <a:off x="3713521" y="4208272"/>
              <a:ext cx="0" cy="480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D835D8-DE18-4017-88AA-B88CE2FD8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4538" y="3457989"/>
              <a:ext cx="227990" cy="375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B6B25E7-DED3-49AB-A6E9-10FFD076F9AA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713521" y="3420043"/>
              <a:ext cx="0" cy="429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DEDEC7-28AB-4522-A457-DFC375DC4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990" y="3454426"/>
              <a:ext cx="176648" cy="379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69164-7943-455A-8CED-41BEEC3BFA0E}"/>
                </a:ext>
              </a:extLst>
            </p:cNvPr>
            <p:cNvSpPr txBox="1"/>
            <p:nvPr/>
          </p:nvSpPr>
          <p:spPr>
            <a:xfrm>
              <a:off x="4119598" y="3081782"/>
              <a:ext cx="126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readDouble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72675C-C1EE-4FD8-8E40-A5E825683F2E}"/>
                </a:ext>
              </a:extLst>
            </p:cNvPr>
            <p:cNvSpPr txBox="1"/>
            <p:nvPr/>
          </p:nvSpPr>
          <p:spPr>
            <a:xfrm>
              <a:off x="5652141" y="3343561"/>
              <a:ext cx="269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5DA2"/>
                  </a:solidFill>
                  <a:cs typeface="Times New Roman" panose="02020603050405020304" pitchFamily="18" charset="0"/>
                </a:rPr>
                <a:t>Primitive data type values are read from </a:t>
              </a:r>
              <a:r>
                <a:rPr lang="en-US" sz="1600" b="1" dirty="0">
                  <a:solidFill>
                    <a:srgbClr val="005DA2"/>
                  </a:solidFill>
                  <a:cs typeface="Times New Roman" panose="02020603050405020304" pitchFamily="18" charset="0"/>
                </a:rPr>
                <a:t>inDataStream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AED99D-E86E-4FAD-97AC-F6860AD909C8}"/>
                </a:ext>
              </a:extLst>
            </p:cNvPr>
            <p:cNvSpPr txBox="1"/>
            <p:nvPr/>
          </p:nvSpPr>
          <p:spPr>
            <a:xfrm>
              <a:off x="5361516" y="4137167"/>
              <a:ext cx="2988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5DA2"/>
                  </a:solidFill>
                  <a:cs typeface="Times New Roman" panose="02020603050405020304" pitchFamily="18" charset="0"/>
                </a:rPr>
                <a:t>A sequence of bytes is converted to the primitive data type value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629755-F3C2-44F6-B735-88C4A3D03FF2}"/>
                </a:ext>
              </a:extLst>
            </p:cNvPr>
            <p:cNvSpPr txBox="1"/>
            <p:nvPr/>
          </p:nvSpPr>
          <p:spPr>
            <a:xfrm>
              <a:off x="5298550" y="4986756"/>
              <a:ext cx="2438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5DA2"/>
                  </a:solidFill>
                  <a:cs typeface="Times New Roman" panose="02020603050405020304" pitchFamily="18" charset="0"/>
                </a:rPr>
                <a:t>Bytes are read from the file one at a time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D376FA-418B-477A-997C-8C8FAE619607}"/>
                </a:ext>
              </a:extLst>
            </p:cNvPr>
            <p:cNvCxnSpPr>
              <a:cxnSpLocks/>
            </p:cNvCxnSpPr>
            <p:nvPr/>
          </p:nvCxnSpPr>
          <p:spPr>
            <a:xfrm>
              <a:off x="4446638" y="3665532"/>
              <a:ext cx="1205502" cy="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A88EB-DADD-4F45-A24C-E883215AB844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41" y="3420043"/>
              <a:ext cx="0" cy="517774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E6AE19-D163-4A06-B411-B1235FE983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2887" y="4448444"/>
              <a:ext cx="1487539" cy="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5317BD-C4FC-44AD-A9F6-38ECA9B21430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26" y="4189557"/>
              <a:ext cx="0" cy="517774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D419E9-AC42-49C0-A5F1-1B530180E3ED}"/>
                </a:ext>
              </a:extLst>
            </p:cNvPr>
            <p:cNvCxnSpPr>
              <a:cxnSpLocks/>
            </p:cNvCxnSpPr>
            <p:nvPr/>
          </p:nvCxnSpPr>
          <p:spPr>
            <a:xfrm>
              <a:off x="3753055" y="5296973"/>
              <a:ext cx="1487539" cy="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27D7088-248C-46BC-994E-73D870BB92DF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26" y="5019372"/>
              <a:ext cx="0" cy="517774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F9DC2C-E4B3-4A55-8185-9D868906E701}"/>
                </a:ext>
              </a:extLst>
            </p:cNvPr>
            <p:cNvSpPr txBox="1"/>
            <p:nvPr/>
          </p:nvSpPr>
          <p:spPr>
            <a:xfrm>
              <a:off x="3229412" y="6244974"/>
              <a:ext cx="126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sample.txt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204F25-7BFC-449E-BC59-6B8195755C6C}"/>
                </a:ext>
              </a:extLst>
            </p:cNvPr>
            <p:cNvSpPr txBox="1"/>
            <p:nvPr/>
          </p:nvSpPr>
          <p:spPr>
            <a:xfrm>
              <a:off x="3264186" y="3092923"/>
              <a:ext cx="1042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AE0CBA5-02B4-4564-9B15-C3CAF9863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606" y="5026651"/>
              <a:ext cx="0" cy="480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9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DataInputStream</a:t>
            </a:r>
            <a:endParaRPr lang="en-US" dirty="0">
              <a:solidFill>
                <a:srgbClr val="005DA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C080C-2DB7-463B-A3BD-0D24806E58AF}"/>
              </a:ext>
            </a:extLst>
          </p:cNvPr>
          <p:cNvSpPr txBox="1"/>
          <p:nvPr/>
        </p:nvSpPr>
        <p:spPr>
          <a:xfrm>
            <a:off x="1627473" y="1321553"/>
            <a:ext cx="9316484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TestDataInputStream 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public static void main(String[] args) throws IOException  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File file = new File("sample.txt");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FileInputStream inFileStream = new FileInputStream(file);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DataInputStream inDataStream = new DataInputStream(inFileStream);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inDataStream.readInt</a:t>
            </a:r>
            <a:r>
              <a:rPr lang="en-US" dirty="0">
                <a:latin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inDataStream.readLong</a:t>
            </a:r>
            <a:r>
              <a:rPr lang="en-US" dirty="0">
                <a:latin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inDataStream.readFloat</a:t>
            </a:r>
            <a:r>
              <a:rPr lang="en-US" dirty="0">
                <a:latin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inDataStream.readDouble</a:t>
            </a:r>
            <a:r>
              <a:rPr lang="en-US" dirty="0">
                <a:latin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inDataStream.readChar</a:t>
            </a:r>
            <a:r>
              <a:rPr lang="en-US" dirty="0">
                <a:latin typeface="Times New Roman" panose="02020603050405020304" pitchFamily="18" charset="0"/>
              </a:rPr>
              <a:t>());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inDataStream.close();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77724-704F-4A48-A4C1-B2BCDE7818C9}"/>
              </a:ext>
            </a:extLst>
          </p:cNvPr>
          <p:cNvSpPr txBox="1"/>
          <p:nvPr/>
        </p:nvSpPr>
        <p:spPr>
          <a:xfrm>
            <a:off x="1444789" y="6137801"/>
            <a:ext cx="1027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DataInputStream in = new DataInputStream(new FileInputStream(new File("sample.txt")));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5DA2"/>
                </a:solidFill>
              </a:rPr>
              <a:t>Text</a:t>
            </a:r>
            <a:r>
              <a:rPr lang="en-US" dirty="0"/>
              <a:t> </a:t>
            </a:r>
            <a:r>
              <a:rPr lang="en-US" dirty="0">
                <a:solidFill>
                  <a:srgbClr val="005DA2"/>
                </a:solidFill>
              </a:rPr>
              <a:t>file </a:t>
            </a:r>
            <a:r>
              <a:rPr lang="en-US" dirty="0"/>
              <a:t>Input/Output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47" y="2109217"/>
            <a:ext cx="9846344" cy="3518924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Instead of storing primitive data values as binary data in a file, we can </a:t>
            </a:r>
            <a:r>
              <a:rPr lang="en-US" sz="2400" dirty="0">
                <a:solidFill>
                  <a:srgbClr val="005DA2"/>
                </a:solidFill>
              </a:rPr>
              <a:t>convert and store them as a string data</a:t>
            </a:r>
            <a:r>
              <a:rPr lang="en-US" sz="2400" dirty="0"/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9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005DA2"/>
                </a:solidFill>
              </a:rPr>
              <a:t>write data </a:t>
            </a:r>
            <a:r>
              <a:rPr lang="en-US" sz="2400" dirty="0"/>
              <a:t>as a string to file, we use a </a:t>
            </a:r>
            <a:r>
              <a:rPr lang="en-US" sz="2400" b="1" dirty="0">
                <a:solidFill>
                  <a:srgbClr val="005DA2"/>
                </a:solidFill>
              </a:rPr>
              <a:t>PrintWriter</a:t>
            </a:r>
            <a:r>
              <a:rPr lang="en-US" sz="2400" dirty="0"/>
              <a:t> object.</a:t>
            </a:r>
          </a:p>
          <a:p>
            <a:pPr marL="342900" indent="-342900" algn="just">
              <a:lnSpc>
                <a:spcPct val="100000"/>
              </a:lnSpc>
            </a:pPr>
            <a:endParaRPr lang="en-US" sz="9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005DA2"/>
                </a:solidFill>
              </a:rPr>
              <a:t>read data </a:t>
            </a:r>
            <a:r>
              <a:rPr lang="en-US" sz="2400" dirty="0"/>
              <a:t>from a text file, we use </a:t>
            </a:r>
            <a:r>
              <a:rPr lang="en-US" sz="2400" b="1" dirty="0">
                <a:solidFill>
                  <a:srgbClr val="005DA2"/>
                </a:solidFill>
              </a:rPr>
              <a:t>FileReader and BufferedReader </a:t>
            </a:r>
            <a:r>
              <a:rPr lang="en-US" sz="2400" dirty="0"/>
              <a:t>classes.</a:t>
            </a:r>
          </a:p>
          <a:p>
            <a:pPr marL="342900" indent="-342900" algn="just">
              <a:lnSpc>
                <a:spcPct val="100000"/>
              </a:lnSpc>
            </a:pPr>
            <a:endParaRPr lang="en-US" sz="9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From Java 5.0 (SDK 1.5), we can also use the </a:t>
            </a:r>
            <a:r>
              <a:rPr lang="en-US" sz="2400" b="1" dirty="0">
                <a:solidFill>
                  <a:srgbClr val="005DA2"/>
                </a:solidFill>
              </a:rPr>
              <a:t>Scanner</a:t>
            </a:r>
            <a:r>
              <a:rPr lang="en-US" sz="2400" dirty="0"/>
              <a:t> class for inputting text files.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04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Writing a </a:t>
            </a:r>
            <a:r>
              <a:rPr lang="en-US" dirty="0">
                <a:solidFill>
                  <a:srgbClr val="005DA2"/>
                </a:solidFill>
              </a:rPr>
              <a:t>Text</a:t>
            </a:r>
            <a:r>
              <a:rPr lang="en-US" dirty="0"/>
              <a:t> </a:t>
            </a:r>
            <a:r>
              <a:rPr lang="en-US" dirty="0">
                <a:solidFill>
                  <a:srgbClr val="005DA2"/>
                </a:solidFill>
              </a:rPr>
              <a:t>file </a:t>
            </a:r>
            <a:r>
              <a:rPr lang="en-US" dirty="0"/>
              <a:t>using</a:t>
            </a:r>
            <a:r>
              <a:rPr lang="en-US" dirty="0">
                <a:solidFill>
                  <a:srgbClr val="005DA2"/>
                </a:solidFill>
              </a:rPr>
              <a:t> </a:t>
            </a:r>
            <a:r>
              <a:rPr lang="en-US" dirty="0"/>
              <a:t>PrintWriter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84" y="1947672"/>
            <a:ext cx="9738925" cy="269527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/>
              <a:t>PrintWriter</a:t>
            </a:r>
            <a:r>
              <a:rPr lang="en-US" sz="2000" dirty="0"/>
              <a:t> is an object we use to generate a text file.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5DA2"/>
                </a:solidFill>
              </a:rPr>
              <a:t>PrintWriter object makes use of FileWriter object</a:t>
            </a:r>
            <a:r>
              <a:rPr lang="en-US" sz="2000" dirty="0"/>
              <a:t>, the FileWriter object allow us to write stream of characters to file.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Unlike DataOutputStream(have a separate write method for each individual data type), PrintWriter supports only two output methods: </a:t>
            </a:r>
            <a:r>
              <a:rPr lang="en-US" sz="2000" dirty="0">
                <a:solidFill>
                  <a:srgbClr val="005DA2"/>
                </a:solidFill>
              </a:rPr>
              <a:t>print() and println()</a:t>
            </a:r>
            <a:r>
              <a:rPr lang="en-US" sz="20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An argument to the methods can be any primitive data type and </a:t>
            </a:r>
            <a:r>
              <a:rPr lang="en-US" sz="2000" dirty="0">
                <a:solidFill>
                  <a:srgbClr val="005DA2"/>
                </a:solidFill>
              </a:rPr>
              <a:t>write as String value</a:t>
            </a:r>
            <a:r>
              <a:rPr lang="en-US" sz="2000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40D2F-26A1-48A7-B699-AC15B278E78F}"/>
              </a:ext>
            </a:extLst>
          </p:cNvPr>
          <p:cNvGrpSpPr/>
          <p:nvPr/>
        </p:nvGrpSpPr>
        <p:grpSpPr>
          <a:xfrm>
            <a:off x="1280491" y="4625814"/>
            <a:ext cx="9631018" cy="1695157"/>
            <a:chOff x="1030501" y="1610974"/>
            <a:chExt cx="10863483" cy="16951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0398B-AC75-48E1-AD9B-2D3B53FF0AEF}"/>
                </a:ext>
              </a:extLst>
            </p:cNvPr>
            <p:cNvSpPr/>
            <p:nvPr/>
          </p:nvSpPr>
          <p:spPr>
            <a:xfrm>
              <a:off x="1030501" y="1610974"/>
              <a:ext cx="10863483" cy="1695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7339DFF4-0A54-4D1F-9EC2-F9DDDEF6C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526" y="1822666"/>
              <a:ext cx="10505169" cy="126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PrintWriter pw = new PrintWriter(new FileWriter(“sample.txt”)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pw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.print(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“abcd”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pw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.println(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“abcd”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pw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.close();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Writing a Text file using </a:t>
            </a:r>
            <a:r>
              <a:rPr lang="en-US" dirty="0">
                <a:solidFill>
                  <a:srgbClr val="005DA2"/>
                </a:solidFill>
              </a:rPr>
              <a:t>PrintWriter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C080C-2DB7-463B-A3BD-0D24806E58AF}"/>
              </a:ext>
            </a:extLst>
          </p:cNvPr>
          <p:cNvSpPr txBox="1"/>
          <p:nvPr/>
        </p:nvSpPr>
        <p:spPr>
          <a:xfrm>
            <a:off x="1437758" y="1680978"/>
            <a:ext cx="9316484" cy="36933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CreateTextFile  {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public static void main(String[] args) throws IOException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int random;</a:t>
            </a:r>
          </a:p>
          <a:p>
            <a:r>
              <a:rPr lang="en-US" sz="18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PrintWriter pw = new PrintWriter(new FileWriter("numbers.txt"));</a:t>
            </a:r>
          </a:p>
          <a:p>
            <a:endParaRPr lang="en-US" dirty="0">
              <a:solidFill>
                <a:srgbClr val="005DA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for(int i=1; i&lt;=10; i++) 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random = (int)(Math.random() * 100) + 1;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18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pw.println("Random number #" + i + ": " + random);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pw.close();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29A9B-F538-4570-840F-470151F86EF9}"/>
              </a:ext>
            </a:extLst>
          </p:cNvPr>
          <p:cNvSpPr txBox="1"/>
          <p:nvPr/>
        </p:nvSpPr>
        <p:spPr>
          <a:xfrm>
            <a:off x="1259829" y="5716038"/>
            <a:ext cx="1009397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PrintWriter pw = new PrintWriter(new FileWriter("numbers.txt“, true));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Appending text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8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D86CB3-804D-42FB-B430-C1593AD5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000249"/>
            <a:ext cx="9561195" cy="2686051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n-US" sz="2000" dirty="0">
                <a:cs typeface="Times New Roman" panose="02020603050405020304" pitchFamily="18" charset="0"/>
              </a:rPr>
              <a:t>Learn about how to write steam of bytes to file and read them back from file</a:t>
            </a:r>
          </a:p>
          <a:p>
            <a:pPr marL="342900" indent="-342900" algn="just"/>
            <a:r>
              <a:rPr lang="en-US" sz="2000" dirty="0">
                <a:cs typeface="Times New Roman" panose="02020603050405020304" pitchFamily="18" charset="0"/>
              </a:rPr>
              <a:t>Explain about how to read and write character steam</a:t>
            </a:r>
          </a:p>
          <a:p>
            <a:pPr marL="342900" indent="-342900" algn="just"/>
            <a:r>
              <a:rPr lang="en-US" sz="2000" dirty="0">
                <a:cs typeface="Times New Roman" panose="02020603050405020304" pitchFamily="18" charset="0"/>
              </a:rPr>
              <a:t>Knowledge in writing values of primitive data types to a file and reading back from a file</a:t>
            </a:r>
          </a:p>
          <a:p>
            <a:pPr marL="342900" indent="-342900" algn="just"/>
            <a:r>
              <a:rPr lang="en-US" sz="2000" dirty="0">
                <a:cs typeface="Times New Roman" panose="02020603050405020304" pitchFamily="18" charset="0"/>
              </a:rPr>
              <a:t>Knowledge in writing text data to a file and reading them back from the file</a:t>
            </a:r>
          </a:p>
          <a:p>
            <a:pPr marL="342900" indent="-342900" algn="just"/>
            <a:r>
              <a:rPr lang="en-US" sz="2000" dirty="0">
                <a:cs typeface="Times New Roman" panose="02020603050405020304" pitchFamily="18" charset="0"/>
              </a:rPr>
              <a:t>Writing objects to a file and reading them back from the file</a:t>
            </a:r>
          </a:p>
        </p:txBody>
      </p:sp>
    </p:spTree>
    <p:extLst>
      <p:ext uri="{BB962C8B-B14F-4D97-AF65-F5344CB8AC3E}">
        <p14:creationId xmlns:p14="http://schemas.microsoft.com/office/powerpoint/2010/main" val="3332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a Text file using </a:t>
            </a:r>
            <a:r>
              <a:rPr lang="en-US" dirty="0">
                <a:solidFill>
                  <a:srgbClr val="005DA2"/>
                </a:solidFill>
              </a:rPr>
              <a:t>BufferedReader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270" y="1788836"/>
            <a:ext cx="9395459" cy="235699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A </a:t>
            </a:r>
            <a:r>
              <a:rPr lang="en-US" sz="2400" b="1" dirty="0"/>
              <a:t>BufferedReader</a:t>
            </a:r>
            <a:r>
              <a:rPr lang="en-US" sz="2400" dirty="0"/>
              <a:t> object makes </a:t>
            </a:r>
            <a:r>
              <a:rPr lang="en-US" sz="2400" dirty="0">
                <a:solidFill>
                  <a:srgbClr val="005DA2"/>
                </a:solidFill>
              </a:rPr>
              <a:t>use of the FileReader object </a:t>
            </a:r>
            <a:r>
              <a:rPr lang="en-US" sz="2400" dirty="0"/>
              <a:t>to read the data from a text file.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6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A </a:t>
            </a:r>
            <a:r>
              <a:rPr lang="en-US" sz="2400" i="1" dirty="0"/>
              <a:t>FileReader</a:t>
            </a:r>
            <a:r>
              <a:rPr lang="en-US" sz="2400" dirty="0"/>
              <a:t> object allows us to read streams of characters.</a:t>
            </a:r>
          </a:p>
          <a:p>
            <a:pPr marL="342900" indent="-342900" algn="just">
              <a:lnSpc>
                <a:spcPct val="100000"/>
              </a:lnSpc>
            </a:pPr>
            <a:endParaRPr lang="en-US" sz="6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BufferedReader supports the </a:t>
            </a:r>
            <a:r>
              <a:rPr lang="en-US" sz="2400" i="1" dirty="0">
                <a:solidFill>
                  <a:srgbClr val="005DA2"/>
                </a:solidFill>
              </a:rPr>
              <a:t>readline() </a:t>
            </a:r>
            <a:r>
              <a:rPr lang="en-US" sz="2400" dirty="0"/>
              <a:t>method to read data.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083D4D-204C-4CD2-B5D2-3202F344FF85}"/>
              </a:ext>
            </a:extLst>
          </p:cNvPr>
          <p:cNvGrpSpPr/>
          <p:nvPr/>
        </p:nvGrpSpPr>
        <p:grpSpPr>
          <a:xfrm>
            <a:off x="1828576" y="4350313"/>
            <a:ext cx="7928610" cy="1695157"/>
            <a:chOff x="1603001" y="1596950"/>
            <a:chExt cx="10863483" cy="16951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9925BA-20E4-488A-B0C8-D03D4AA190CB}"/>
                </a:ext>
              </a:extLst>
            </p:cNvPr>
            <p:cNvSpPr/>
            <p:nvPr/>
          </p:nvSpPr>
          <p:spPr>
            <a:xfrm>
              <a:off x="1603001" y="1596950"/>
              <a:ext cx="10863483" cy="1695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92BBD2E2-BB68-4047-80DB-C5E61A36C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19" y="1666821"/>
              <a:ext cx="9908676" cy="15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infile = new File("sample.txt");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FileReader freader = new FileReader(infile);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BufferedReader br = new BufferedReader(freader);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String str = 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br.readline()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br.close();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1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65"/>
            <a:ext cx="10515600" cy="1242314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 Example - Reading a Text file using </a:t>
            </a:r>
            <a:br>
              <a:rPr lang="en-US" sz="3800" dirty="0"/>
            </a:br>
            <a:r>
              <a:rPr lang="en-US" sz="3800" dirty="0">
                <a:solidFill>
                  <a:srgbClr val="005DA2"/>
                </a:solidFill>
              </a:rPr>
              <a:t>FileReader</a:t>
            </a:r>
            <a:r>
              <a:rPr lang="en-US" sz="3800" dirty="0"/>
              <a:t> and </a:t>
            </a:r>
            <a:r>
              <a:rPr lang="en-US" sz="3800" dirty="0">
                <a:solidFill>
                  <a:srgbClr val="005DA2"/>
                </a:solidFill>
              </a:rPr>
              <a:t>BufferedReader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C080C-2DB7-463B-A3BD-0D24806E58AF}"/>
              </a:ext>
            </a:extLst>
          </p:cNvPr>
          <p:cNvSpPr txBox="1"/>
          <p:nvPr/>
        </p:nvSpPr>
        <p:spPr>
          <a:xfrm>
            <a:off x="2508386" y="1810524"/>
            <a:ext cx="7463923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 ReadTextFile {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static void main(String[] args) {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try {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String str = </a:t>
            </a:r>
            <a:r>
              <a:rPr lang="en-US" dirty="0">
                <a:latin typeface="Times New Roman" panose="02020603050405020304" pitchFamily="18" charset="0"/>
              </a:rPr>
              <a:t>"";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</a:rPr>
              <a:t>File file = new File("numbers.txt");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FileReader fReader = new FileReader(file);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                BufferedReader br = new BufferedReader(fReader);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while ((str = 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br.readLine()</a:t>
            </a:r>
            <a:r>
              <a:rPr lang="en-US" dirty="0">
                <a:latin typeface="Times New Roman" panose="02020603050405020304" pitchFamily="18" charset="0"/>
              </a:rPr>
              <a:t>) != null)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    System.out.println(str);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 br.close();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 catch (IOException e)  {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System.out.println("Unexpected error occurred");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013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a Text file using </a:t>
            </a:r>
            <a:r>
              <a:rPr lang="en-US" dirty="0">
                <a:solidFill>
                  <a:srgbClr val="005DA2"/>
                </a:solidFill>
              </a:rPr>
              <a:t>Scanner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92" y="1670241"/>
            <a:ext cx="9263532" cy="267434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400" b="1" dirty="0"/>
              <a:t>java.util.Scanner </a:t>
            </a:r>
            <a:r>
              <a:rPr lang="en-US" sz="2400" dirty="0"/>
              <a:t>class can be used to </a:t>
            </a:r>
            <a:r>
              <a:rPr lang="en-US" sz="2400" dirty="0">
                <a:solidFill>
                  <a:srgbClr val="005DA2"/>
                </a:solidFill>
              </a:rPr>
              <a:t>read file line by line </a:t>
            </a:r>
            <a:r>
              <a:rPr lang="en-US" sz="2400" dirty="0"/>
              <a:t>in Java.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We have first created a File instance to represent a text file in Java and then we passed this File instance to </a:t>
            </a:r>
            <a:r>
              <a:rPr lang="en-US" sz="2400" i="1" dirty="0"/>
              <a:t>java.util.Scanner </a:t>
            </a:r>
            <a:r>
              <a:rPr lang="en-US" sz="2400" dirty="0"/>
              <a:t>for scanning.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5DA2"/>
                </a:solidFill>
              </a:rPr>
              <a:t>scanner provides </a:t>
            </a:r>
            <a:r>
              <a:rPr lang="en-US" sz="2400" dirty="0"/>
              <a:t>methods like </a:t>
            </a:r>
            <a:r>
              <a:rPr lang="en-US" sz="2400" dirty="0">
                <a:solidFill>
                  <a:srgbClr val="005DA2"/>
                </a:solidFill>
              </a:rPr>
              <a:t>hasNextLine() and readNextLine() </a:t>
            </a:r>
            <a:r>
              <a:rPr lang="en-US" sz="2400" dirty="0"/>
              <a:t>which can be used to read file line by line.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45FEE-E98D-4A74-B742-1B33CB8BEB7E}"/>
              </a:ext>
            </a:extLst>
          </p:cNvPr>
          <p:cNvGrpSpPr/>
          <p:nvPr/>
        </p:nvGrpSpPr>
        <p:grpSpPr>
          <a:xfrm>
            <a:off x="2129005" y="4385865"/>
            <a:ext cx="9787661" cy="1955685"/>
            <a:chOff x="2144924" y="1500569"/>
            <a:chExt cx="12041862" cy="16951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C81DC3-7F8C-43D2-95EC-8772E8CDBD04}"/>
                </a:ext>
              </a:extLst>
            </p:cNvPr>
            <p:cNvSpPr/>
            <p:nvPr/>
          </p:nvSpPr>
          <p:spPr>
            <a:xfrm>
              <a:off x="2144924" y="1500569"/>
              <a:ext cx="10863483" cy="1695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4E365E11-F1AE-4048-BB27-521DB6FA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782" y="1564231"/>
              <a:ext cx="11417004" cy="162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file = new File(“sample.txt");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Scanner scanner = new Scanner(file);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while (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scanner.hasNext()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) {  // (or) scanner.hasNextLine()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    str = 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scanner.nextLine();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scanner.close();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0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62"/>
            <a:ext cx="10515600" cy="1242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– Reading a Text file</a:t>
            </a:r>
            <a:r>
              <a:rPr lang="en-US" sz="3800" dirty="0"/>
              <a:t> </a:t>
            </a:r>
            <a:r>
              <a:rPr lang="en-US" dirty="0"/>
              <a:t>using </a:t>
            </a:r>
            <a:r>
              <a:rPr lang="en-US" dirty="0">
                <a:solidFill>
                  <a:srgbClr val="005DA2"/>
                </a:solidFill>
              </a:rPr>
              <a:t>Scanner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C080C-2DB7-463B-A3BD-0D24806E58AF}"/>
              </a:ext>
            </a:extLst>
          </p:cNvPr>
          <p:cNvSpPr txBox="1"/>
          <p:nvPr/>
        </p:nvSpPr>
        <p:spPr>
          <a:xfrm>
            <a:off x="2508386" y="1751138"/>
            <a:ext cx="7463923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java.util.Scanner;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 ReadFileScanner {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static void main(String[] args)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throws IOException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String str = </a:t>
            </a:r>
            <a:r>
              <a:rPr lang="en-US" dirty="0">
                <a:latin typeface="Times New Roman" panose="02020603050405020304" pitchFamily="18" charset="0"/>
              </a:rPr>
              <a:t>"";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File file = new File("numbers.txt");</a:t>
            </a: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         Scanner scanner = new Scanner(file);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         while (scanner.hasNext())  </a:t>
            </a:r>
            <a:r>
              <a:rPr lang="en-US" dirty="0">
                <a:latin typeface="Times New Roman" panose="02020603050405020304" pitchFamily="18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</a:rPr>
              <a:t>              str = scanner.nextLine();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System.out.println(str);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</a:rPr>
              <a:t>           scanner.close();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940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Delete a File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102" y="1931365"/>
            <a:ext cx="9153287" cy="5545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dirty="0"/>
              <a:t>To delete a file in Java, </a:t>
            </a:r>
            <a:r>
              <a:rPr lang="en-US" sz="2400" dirty="0">
                <a:solidFill>
                  <a:srgbClr val="005DA2"/>
                </a:solidFill>
              </a:rPr>
              <a:t>use the delete() method</a:t>
            </a:r>
            <a:r>
              <a:rPr lang="en-US" sz="2400" dirty="0"/>
              <a:t>: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B6AD-BE26-4B84-9BA2-A28357852362}"/>
              </a:ext>
            </a:extLst>
          </p:cNvPr>
          <p:cNvSpPr txBox="1"/>
          <p:nvPr/>
        </p:nvSpPr>
        <p:spPr>
          <a:xfrm>
            <a:off x="1927472" y="2695410"/>
            <a:ext cx="7463923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DeleteFile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public static void main(String[] args) {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File fobj = new File("filename.txt");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if (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fobj.delete()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System.out.println("Deleted the file: " + fobj.getName());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} else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System.out.println("Failed to delete the file.");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}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}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8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DF96227-BD06-44B4-BF7A-2B8D215D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Serialization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B7D76D-6B8B-4E6E-9008-7594592A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096" y="1669538"/>
            <a:ext cx="9153287" cy="3518924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It is possible to save and load objects to a file as you work primitive data values.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4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>
                <a:solidFill>
                  <a:srgbClr val="005DA2"/>
                </a:solidFill>
              </a:rPr>
              <a:t>ObjectOutputStream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5DA2"/>
                </a:solidFill>
              </a:rPr>
              <a:t>ObjectInputStream</a:t>
            </a:r>
            <a:r>
              <a:rPr lang="en-US" sz="2200" dirty="0"/>
              <a:t> are used to write to and read objects from a specific file.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400" dirty="0"/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To save objects from a given class, the </a:t>
            </a:r>
            <a:r>
              <a:rPr lang="en-US" sz="2200" dirty="0">
                <a:solidFill>
                  <a:srgbClr val="005DA2"/>
                </a:solidFill>
              </a:rPr>
              <a:t>class declaration must include the phrase "implements Serializable".</a:t>
            </a:r>
          </a:p>
          <a:p>
            <a:pPr marL="342900" indent="-342900" algn="just">
              <a:lnSpc>
                <a:spcPct val="100000"/>
              </a:lnSpc>
            </a:pPr>
            <a:endParaRPr lang="en-US" sz="400" dirty="0">
              <a:solidFill>
                <a:srgbClr val="005DA2"/>
              </a:solidFill>
            </a:endParaRPr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Serialization: process of converting an object’s representation into a stream of bytes.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2C401-2C7A-4AFB-80F0-7A5532B05EFE}"/>
              </a:ext>
            </a:extLst>
          </p:cNvPr>
          <p:cNvSpPr/>
          <p:nvPr/>
        </p:nvSpPr>
        <p:spPr>
          <a:xfrm>
            <a:off x="2490718" y="5248354"/>
            <a:ext cx="7210564" cy="11079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tIns="182880" bIns="182880">
            <a:spAutoFit/>
          </a:bodyPr>
          <a:lstStyle/>
          <a:p>
            <a:pPr lvl="3"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pPr lvl="3"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6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A2C036-5C10-4A3B-8E40-F2B46E44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Saving/Writing Objects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2C6119-8CA8-4F40-8F75-3638E158C2A5}"/>
              </a:ext>
            </a:extLst>
          </p:cNvPr>
          <p:cNvGrpSpPr/>
          <p:nvPr/>
        </p:nvGrpSpPr>
        <p:grpSpPr>
          <a:xfrm>
            <a:off x="838200" y="2000897"/>
            <a:ext cx="10730449" cy="1325564"/>
            <a:chOff x="1057072" y="3801257"/>
            <a:chExt cx="9969516" cy="13255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EBAC2E-DD6D-4436-B26E-304494DD5FEB}"/>
                </a:ext>
              </a:extLst>
            </p:cNvPr>
            <p:cNvSpPr/>
            <p:nvPr/>
          </p:nvSpPr>
          <p:spPr>
            <a:xfrm>
              <a:off x="1057072" y="3801257"/>
              <a:ext cx="9969515" cy="1325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15E449C7-298B-43CB-BA05-EA0A849B6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094" y="3999607"/>
              <a:ext cx="9758494" cy="95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outfile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rgbClr val="6666FF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"sample.txt"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FileOutputStream outFileStream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FileOutputStream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outfile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</a:rPr>
                <a:t>ObjectOutputStream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outObjectStream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</a:rPr>
                <a:t>ObjectOutputStream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outFileStream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  <a:endPara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FC2E2C-AADC-4BC0-B633-381E8381C1DC}"/>
              </a:ext>
            </a:extLst>
          </p:cNvPr>
          <p:cNvGrpSpPr/>
          <p:nvPr/>
        </p:nvGrpSpPr>
        <p:grpSpPr>
          <a:xfrm>
            <a:off x="1839873" y="3950555"/>
            <a:ext cx="6838615" cy="1002445"/>
            <a:chOff x="1839873" y="3950555"/>
            <a:chExt cx="6838615" cy="10024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185F7E-C98C-42AF-8497-3FF6EADE996B}"/>
                </a:ext>
              </a:extLst>
            </p:cNvPr>
            <p:cNvSpPr/>
            <p:nvPr/>
          </p:nvSpPr>
          <p:spPr>
            <a:xfrm>
              <a:off x="1839873" y="3950555"/>
              <a:ext cx="6838615" cy="1002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 dirty="0"/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FD33D9FC-8C32-470F-9AFD-4E95FDE02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719" y="4154301"/>
              <a:ext cx="6711769" cy="65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Person p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Person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rgbClr val="6666FF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“Aye Aye”, 20, ‘F’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outObjectStream.writeObject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p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3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53491E-2CFA-4CA5-82AE-0708B682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Objects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C37C0-AA23-4193-9127-D5F49778E4CC}"/>
              </a:ext>
            </a:extLst>
          </p:cNvPr>
          <p:cNvGrpSpPr/>
          <p:nvPr/>
        </p:nvGrpSpPr>
        <p:grpSpPr>
          <a:xfrm>
            <a:off x="838200" y="2000897"/>
            <a:ext cx="10730449" cy="1325564"/>
            <a:chOff x="1057072" y="3801257"/>
            <a:chExt cx="9969516" cy="13255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3E57C6-B144-4FE5-ACEB-A59882657E53}"/>
                </a:ext>
              </a:extLst>
            </p:cNvPr>
            <p:cNvSpPr/>
            <p:nvPr/>
          </p:nvSpPr>
          <p:spPr>
            <a:xfrm>
              <a:off x="1057072" y="3801257"/>
              <a:ext cx="9969515" cy="1325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A9233977-0A7C-4E38-90E6-E2DC5834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093" y="3999607"/>
              <a:ext cx="9758495" cy="95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 infile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rgbClr val="6666FF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“object.data”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FileInputStream inFileStream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FileInputStream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infile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</a:rPr>
                <a:t>ObjectInputStream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inObjectStream = </a:t>
              </a:r>
              <a:r>
                <a:rPr lang="en-US" altLang="en-US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ObjectInputStream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inFileStream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  <a:endPara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A7743D-1ED4-45D6-A115-2F86BBEDF016}"/>
              </a:ext>
            </a:extLst>
          </p:cNvPr>
          <p:cNvGrpSpPr/>
          <p:nvPr/>
        </p:nvGrpSpPr>
        <p:grpSpPr>
          <a:xfrm>
            <a:off x="1839873" y="3950556"/>
            <a:ext cx="7847052" cy="810840"/>
            <a:chOff x="1839873" y="3950556"/>
            <a:chExt cx="7847052" cy="8108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2011CB-D607-4FF1-AB19-19F4FFA0A26F}"/>
                </a:ext>
              </a:extLst>
            </p:cNvPr>
            <p:cNvSpPr/>
            <p:nvPr/>
          </p:nvSpPr>
          <p:spPr>
            <a:xfrm>
              <a:off x="1839873" y="3950556"/>
              <a:ext cx="7847052" cy="810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 dirty="0"/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199BDE22-31B7-404B-A6B0-F749B69E2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424" y="4154301"/>
              <a:ext cx="7701501" cy="348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Person p = 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Person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 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inObjectStream.</a:t>
              </a:r>
              <a:r>
                <a:rPr lang="en-US" altLang="en-US" sz="18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readObject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() </a:t>
              </a:r>
              <a:r>
                <a:rPr lang="en-US" altLang="en-US" sz="1800" b="1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5BD4EC-B02E-42CD-9006-1BAB7C88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Objects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189B2-BC76-42C7-BF30-1879C866554F}"/>
              </a:ext>
            </a:extLst>
          </p:cNvPr>
          <p:cNvGrpSpPr/>
          <p:nvPr/>
        </p:nvGrpSpPr>
        <p:grpSpPr>
          <a:xfrm>
            <a:off x="2538601" y="2824916"/>
            <a:ext cx="7114798" cy="2309059"/>
            <a:chOff x="1057072" y="3801256"/>
            <a:chExt cx="9969516" cy="25154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776C5B-098D-4004-98E8-B0214007A0F4}"/>
                </a:ext>
              </a:extLst>
            </p:cNvPr>
            <p:cNvSpPr/>
            <p:nvPr/>
          </p:nvSpPr>
          <p:spPr>
            <a:xfrm>
              <a:off x="1057072" y="3801256"/>
              <a:ext cx="9969515" cy="2515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15DF3614-1987-4A63-AFBF-2DA2AF86E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093" y="3999607"/>
              <a:ext cx="9758495" cy="2297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Person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[]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people = </a:t>
              </a:r>
              <a:r>
                <a:rPr lang="en-US" altLang="en-US" sz="1800" dirty="0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Person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 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N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]</a:t>
              </a:r>
              <a:r>
                <a:rPr lang="en-US" altLang="en-US" sz="1800" dirty="0">
                  <a:solidFill>
                    <a:srgbClr val="A50021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		</a:t>
              </a:r>
              <a:r>
                <a:rPr kumimoji="1" lang="en-US" altLang="en-US" sz="1600" dirty="0">
                  <a:solidFill>
                    <a:srgbClr val="33CC33"/>
                  </a:solidFill>
                  <a:latin typeface="Courier New" panose="02070309020205020404" pitchFamily="49" charset="0"/>
                  <a:ea typeface="MS PMincho" panose="02020600040205080304" pitchFamily="18" charset="-128"/>
                </a:rPr>
                <a:t>//assume N already has a value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en-US" sz="1600" dirty="0">
                  <a:solidFill>
                    <a:srgbClr val="33CC33"/>
                  </a:solidFill>
                  <a:latin typeface="Courier New" panose="02070309020205020404" pitchFamily="49" charset="0"/>
                  <a:ea typeface="MS PMincho" panose="02020600040205080304" pitchFamily="18" charset="-128"/>
                </a:rPr>
                <a:t>//build the people array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en-US" sz="1600" dirty="0">
                  <a:solidFill>
                    <a:srgbClr val="33CC33"/>
                  </a:solidFill>
                  <a:latin typeface="Courier New" panose="02070309020205020404" pitchFamily="49" charset="0"/>
                  <a:ea typeface="MS PMincho" panose="02020600040205080304" pitchFamily="18" charset="-128"/>
                </a:rPr>
                <a:t>//save the array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outObjectStream.writeObject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people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en-US" altLang="en-US" sz="1800" dirty="0">
                <a:solidFill>
                  <a:srgbClr val="A5002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E7602-DB7F-4ACA-AACD-9A11A34F810B}"/>
              </a:ext>
            </a:extLst>
          </p:cNvPr>
          <p:cNvGrpSpPr/>
          <p:nvPr/>
        </p:nvGrpSpPr>
        <p:grpSpPr>
          <a:xfrm>
            <a:off x="1989384" y="5391518"/>
            <a:ext cx="8428077" cy="810840"/>
            <a:chOff x="1839872" y="3950556"/>
            <a:chExt cx="8428077" cy="8108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04899B-DC79-49C3-9E3A-14C1A0EB2387}"/>
                </a:ext>
              </a:extLst>
            </p:cNvPr>
            <p:cNvSpPr/>
            <p:nvPr/>
          </p:nvSpPr>
          <p:spPr>
            <a:xfrm>
              <a:off x="1839872" y="3950556"/>
              <a:ext cx="8428077" cy="810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endParaRPr lang="en-US" dirty="0"/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06B441B0-77EF-489D-A596-C8B2C392D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098" y="4043198"/>
              <a:ext cx="8215851" cy="625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en-US" sz="1600" dirty="0">
                  <a:solidFill>
                    <a:srgbClr val="33CC33"/>
                  </a:solidFill>
                  <a:latin typeface="Courier New" panose="02070309020205020404" pitchFamily="49" charset="0"/>
                  <a:ea typeface="MS PMincho" panose="02020600040205080304" pitchFamily="18" charset="-128"/>
                </a:rPr>
                <a:t>//read the array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Person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[]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people =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Person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[]) 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inObjectStream.readObject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en-US" sz="1800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582F41-81BD-4BB7-A980-75D17DC4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327" y="1748643"/>
            <a:ext cx="9396193" cy="9561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dirty="0"/>
              <a:t>Instead of processing array elements individually, it is possible to </a:t>
            </a:r>
            <a:r>
              <a:rPr lang="en-US" sz="2400" dirty="0">
                <a:solidFill>
                  <a:srgbClr val="005DA2"/>
                </a:solidFill>
              </a:rPr>
              <a:t>save and load the whole array at once</a:t>
            </a:r>
            <a:r>
              <a:rPr lang="en-US" sz="2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7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66334B-D448-42A7-8ADB-46C93088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95241FA-ADFB-4FCC-9901-6995D17A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05919" cy="351892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How to input data from command line to the program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Writing/Reading steam of bytes from/to a file, using </a:t>
            </a:r>
            <a:r>
              <a:rPr lang="en-US" sz="2000" b="1" dirty="0"/>
              <a:t>FileOutputStream and FileInputStream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How to write/read character steam from/to a file, using </a:t>
            </a:r>
            <a:r>
              <a:rPr lang="en-US" sz="2000" b="1" dirty="0"/>
              <a:t>FileWriter and FileReader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Writing/Reading values of primitive data types from/to a file, using </a:t>
            </a:r>
            <a:r>
              <a:rPr lang="en-US" sz="2000" b="1" dirty="0"/>
              <a:t>DataOutputStream and DataInputStream.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Writing/Reading text data from/to a file, using </a:t>
            </a:r>
            <a:r>
              <a:rPr lang="en-US" sz="2000" b="1" dirty="0"/>
              <a:t>PrintWriter and BufferedReader, and Scanner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000" dirty="0"/>
              <a:t>Writing/Reading objects from/to a file, using </a:t>
            </a:r>
            <a:r>
              <a:rPr lang="en-US" sz="2000" b="1" dirty="0"/>
              <a:t>ObjectOutputStream and ObjectInputStream</a:t>
            </a:r>
          </a:p>
        </p:txBody>
      </p:sp>
    </p:spTree>
    <p:extLst>
      <p:ext uri="{BB962C8B-B14F-4D97-AF65-F5344CB8AC3E}">
        <p14:creationId xmlns:p14="http://schemas.microsoft.com/office/powerpoint/2010/main" val="9065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Operations in Java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040852"/>
            <a:ext cx="9434794" cy="164902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 class from the </a:t>
            </a:r>
            <a:r>
              <a:rPr lang="en-US" sz="2400" dirty="0">
                <a:solidFill>
                  <a:srgbClr val="FF0000"/>
                </a:solidFill>
              </a:rPr>
              <a:t>java.io </a:t>
            </a:r>
            <a:r>
              <a:rPr lang="en-US" sz="2400" dirty="0"/>
              <a:t>package, allows us to work with files.</a:t>
            </a:r>
          </a:p>
          <a:p>
            <a:pPr marL="342900" indent="-342900"/>
            <a:r>
              <a:rPr lang="en-US" sz="2400" dirty="0">
                <a:effectLst/>
                <a:ea typeface="Calibri" panose="020F0502020204030204" pitchFamily="34" charset="0"/>
              </a:rPr>
              <a:t>To use the </a:t>
            </a:r>
            <a:r>
              <a:rPr lang="en-US" sz="24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File</a:t>
            </a:r>
            <a:r>
              <a:rPr lang="en-US" sz="2400" dirty="0">
                <a:effectLst/>
                <a:ea typeface="Calibri" panose="020F0502020204030204" pitchFamily="34" charset="0"/>
              </a:rPr>
              <a:t> class, create an object of the class, and specify the filename or directory name: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9578D86-6B11-475E-B87D-22AEAA36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751" y="3682261"/>
            <a:ext cx="9434794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java.io.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;     // Import the File class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fobj = </a:t>
            </a: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“filename.txt”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 //Specify the filename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A4749F-58CC-4138-8C63-855C2CEB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51539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5DA2"/>
                </a:solidFill>
              </a:rPr>
              <a:t>Exercises No. 6,7,8</a:t>
            </a:r>
          </a:p>
        </p:txBody>
      </p:sp>
    </p:spTree>
    <p:extLst>
      <p:ext uri="{BB962C8B-B14F-4D97-AF65-F5344CB8AC3E}">
        <p14:creationId xmlns:p14="http://schemas.microsoft.com/office/powerpoint/2010/main" val="30560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4E90438-5F20-4F2E-8896-6B8D470E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29" y="1906487"/>
            <a:ext cx="5162142" cy="2714286"/>
          </a:xfrm>
        </p:spPr>
      </p:pic>
    </p:spTree>
    <p:extLst>
      <p:ext uri="{BB962C8B-B14F-4D97-AF65-F5344CB8AC3E}">
        <p14:creationId xmlns:p14="http://schemas.microsoft.com/office/powerpoint/2010/main" val="30431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File Class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9578D86-6B11-475E-B87D-22AEAA36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1904442"/>
            <a:ext cx="3298752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java.io.*;    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49C7D9F3-CE8F-4843-8E95-7F3F0336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398891"/>
            <a:ext cx="62592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infile = </a:t>
            </a: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“sample.txt”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7ED1836A-2B8F-4DAE-AA4E-279279CC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3250587"/>
            <a:ext cx="9572552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infile = </a:t>
            </a: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</a:t>
            </a:r>
            <a: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C:/JavaPrograms/FileIO/sample.txt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”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F0117A6A-5FCB-421F-A716-8DC5204A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4406556"/>
            <a:ext cx="3298752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if(infile.isFile()) 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6B50CAC9-5787-44C5-92C6-FC23F348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54" y="5418560"/>
            <a:ext cx="3298752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if(infile.exists())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44CA6-FFD7-42F3-A195-F2D603BC698B}"/>
              </a:ext>
            </a:extLst>
          </p:cNvPr>
          <p:cNvSpPr txBox="1"/>
          <p:nvPr/>
        </p:nvSpPr>
        <p:spPr>
          <a:xfrm>
            <a:off x="6790268" y="2250400"/>
            <a:ext cx="4811484" cy="61555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tIns="182880" bIns="182880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Opens the file </a:t>
            </a:r>
            <a:r>
              <a:rPr lang="en-US" altLang="ja-JP" sz="1600" dirty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rPr>
              <a:t>sample.txt</a:t>
            </a:r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in the current directory.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1F311-AD35-42AF-971A-1568693A6667}"/>
              </a:ext>
            </a:extLst>
          </p:cNvPr>
          <p:cNvSpPr txBox="1"/>
          <p:nvPr/>
        </p:nvSpPr>
        <p:spPr>
          <a:xfrm>
            <a:off x="4197287" y="4084172"/>
            <a:ext cx="4811484" cy="8617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tIns="182880" bIns="182880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To see if </a:t>
            </a:r>
            <a:r>
              <a:rPr lang="en-US" altLang="ja-JP" sz="1600" dirty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rPr>
              <a:t>infile</a:t>
            </a:r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is associated to a file or not. If false, it is a directory.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1C0AAC-47AA-439E-AE2E-701E9DF89B99}"/>
              </a:ext>
            </a:extLst>
          </p:cNvPr>
          <p:cNvSpPr txBox="1"/>
          <p:nvPr/>
        </p:nvSpPr>
        <p:spPr>
          <a:xfrm>
            <a:off x="4197287" y="5247183"/>
            <a:ext cx="4811484" cy="61555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tIns="182880" bIns="182880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To see if </a:t>
            </a:r>
            <a:r>
              <a:rPr lang="en-US" altLang="ja-JP" sz="1600" dirty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rPr>
              <a:t>infile</a:t>
            </a:r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is associated to a real file correctly.</a:t>
            </a:r>
          </a:p>
        </p:txBody>
      </p:sp>
    </p:spTree>
    <p:extLst>
      <p:ext uri="{BB962C8B-B14F-4D97-AF65-F5344CB8AC3E}">
        <p14:creationId xmlns:p14="http://schemas.microsoft.com/office/powerpoint/2010/main" val="786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show list of files in directory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9578D86-6B11-475E-B87D-22AEAA36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989" y="2988620"/>
            <a:ext cx="8200826" cy="206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directory = </a:t>
            </a:r>
            <a:r>
              <a:rPr lang="en-US" altLang="en-US" sz="2000" dirty="0">
                <a:solidFill>
                  <a:srgbClr val="005DA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“C:/JavaPrograms/FileIO”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String filename[] =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directory.list()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for(String name : filename)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 System.out.println(name);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81EEB87-A844-40A1-9AB0-58AA9E26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177307"/>
            <a:ext cx="9434794" cy="61526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List the name of all files in the directory “C:/JavaPrograms/FileIO”</a:t>
            </a:r>
          </a:p>
        </p:txBody>
      </p:sp>
    </p:spTree>
    <p:extLst>
      <p:ext uri="{BB962C8B-B14F-4D97-AF65-F5344CB8AC3E}">
        <p14:creationId xmlns:p14="http://schemas.microsoft.com/office/powerpoint/2010/main" val="35485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File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F55E0-58E7-4ECC-B7C6-479A066BBB53}"/>
              </a:ext>
            </a:extLst>
          </p:cNvPr>
          <p:cNvSpPr txBox="1"/>
          <p:nvPr/>
        </p:nvSpPr>
        <p:spPr>
          <a:xfrm>
            <a:off x="1221237" y="1597296"/>
            <a:ext cx="9860420" cy="424731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java.io.File;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FileInfo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 args[])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File myfile = new File("file.txt");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("File: " + 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getName()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(myfile.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isFile()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" is a file" : " is a named pipe"));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("Size: " + 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("Path: " + 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getPath()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("Absolute Path: " + 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getAbsolutePath()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("File was last modified: " + 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lastModified()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exists()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 "File exists" : "File does not exist");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canRead()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 "File can be read from" :  "File cannot be read from");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(myfile.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isDirectory()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 "File is a directory" : "File is not a directory");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940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Low-Level File I/O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058" y="1701924"/>
            <a:ext cx="9501883" cy="351892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US" altLang="ja-JP" sz="2000" dirty="0"/>
              <a:t>I</a:t>
            </a:r>
            <a:r>
              <a:rPr lang="en-US" altLang="ja-JP" sz="2200" dirty="0"/>
              <a:t>/O is either text-based or data-based (binary)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5DA2"/>
                </a:solidFill>
              </a:rPr>
              <a:t>stream</a:t>
            </a:r>
            <a:r>
              <a:rPr lang="en-US" sz="2200" dirty="0"/>
              <a:t> is a series of data items, usually 8-bit per item.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To read data from or write data to a file, we must create one of the Java stream objects and attach it to the file.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/>
              <a:t>There are two types, i.e.,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Byte Stream and Character Stream.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ja-JP" sz="2000" dirty="0"/>
              <a:t>  </a:t>
            </a:r>
            <a:r>
              <a:rPr lang="en-US" altLang="ja-JP" sz="2200" dirty="0"/>
              <a:t>Input streams or output streams </a:t>
            </a:r>
            <a:r>
              <a:rPr lang="en-US" altLang="ja-JP" sz="2200" dirty="0">
                <a:sym typeface="Wingdings" pitchFamily="2" charset="2"/>
              </a:rPr>
              <a:t> </a:t>
            </a:r>
            <a:r>
              <a:rPr lang="en-US" altLang="ja-JP" sz="2200" b="1" dirty="0">
                <a:solidFill>
                  <a:srgbClr val="005DA2"/>
                </a:solidFill>
                <a:sym typeface="Wingdings" pitchFamily="2" charset="2"/>
              </a:rPr>
              <a:t>byte stream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ja-JP" sz="2200" dirty="0">
                <a:sym typeface="Wingdings" pitchFamily="2" charset="2"/>
              </a:rPr>
              <a:t>  Readers or Writers  </a:t>
            </a:r>
            <a:r>
              <a:rPr lang="en-US" altLang="ja-JP" sz="2200" b="1" dirty="0">
                <a:solidFill>
                  <a:srgbClr val="005DA2"/>
                </a:solidFill>
                <a:sym typeface="Wingdings" pitchFamily="2" charset="2"/>
              </a:rPr>
              <a:t>character streams</a:t>
            </a:r>
          </a:p>
          <a:p>
            <a:pPr marL="342900" indent="-342900" algn="just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19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46" y="2113392"/>
            <a:ext cx="9153287" cy="13255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b="1" dirty="0"/>
              <a:t>Byte Stream </a:t>
            </a:r>
            <a:r>
              <a:rPr lang="en-US" sz="2400" dirty="0"/>
              <a:t>is mainly involved with byte data </a:t>
            </a: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altLang="ja-JP" sz="2400" b="1" dirty="0">
                <a:solidFill>
                  <a:srgbClr val="C00000"/>
                </a:solidFill>
              </a:rPr>
              <a:t>byte(8 bits) streams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. A file handling process with a byte stream is a process in which an input is provided and executed with the byte data.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65E005-3893-49C7-AD61-E7ED930273BE}"/>
              </a:ext>
            </a:extLst>
          </p:cNvPr>
          <p:cNvSpPr txBox="1">
            <a:spLocks/>
          </p:cNvSpPr>
          <p:nvPr/>
        </p:nvSpPr>
        <p:spPr>
          <a:xfrm>
            <a:off x="1372947" y="3597556"/>
            <a:ext cx="9980854" cy="1325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5DA2"/>
                </a:solidFill>
              </a:rPr>
              <a:t>FileOutputStream</a:t>
            </a:r>
            <a:r>
              <a:rPr lang="en-US" sz="2200" dirty="0"/>
              <a:t> allows to </a:t>
            </a:r>
            <a:r>
              <a:rPr lang="en-US" sz="2200" dirty="0">
                <a:solidFill>
                  <a:srgbClr val="005DA2"/>
                </a:solidFill>
              </a:rPr>
              <a:t>write a sequence of bytes</a:t>
            </a:r>
            <a:r>
              <a:rPr lang="en-US" sz="2200" dirty="0"/>
              <a:t>; values of data type byte.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5DA2"/>
                </a:solidFill>
              </a:rPr>
              <a:t>FileInputStream</a:t>
            </a:r>
            <a:r>
              <a:rPr lang="en-US" sz="2200" dirty="0"/>
              <a:t> allows to </a:t>
            </a:r>
            <a:r>
              <a:rPr lang="en-US" sz="2200" dirty="0">
                <a:solidFill>
                  <a:srgbClr val="005DA2"/>
                </a:solidFill>
              </a:rPr>
              <a:t>read in an array of bytes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9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ABBB8-6D11-4F03-B4B7-80ACA5AE2282}"/>
              </a:ext>
            </a:extLst>
          </p:cNvPr>
          <p:cNvSpPr txBox="1"/>
          <p:nvPr/>
        </p:nvSpPr>
        <p:spPr>
          <a:xfrm>
            <a:off x="199893" y="1375242"/>
            <a:ext cx="6033961" cy="424731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BStreamWrite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static void main(String args[])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try{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File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new File("sample.txt");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FileOutputStream  out = new FileOutputStream(file);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byte[] data = {97,98,99,100,101};  // abcde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out.write(data);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out.close();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}catch(IOException e)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System.err.println(e.getMessage());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}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AE941-EEDC-4D55-8554-98E8287D1C04}"/>
              </a:ext>
            </a:extLst>
          </p:cNvPr>
          <p:cNvSpPr txBox="1"/>
          <p:nvPr/>
        </p:nvSpPr>
        <p:spPr>
          <a:xfrm>
            <a:off x="6388231" y="1361195"/>
            <a:ext cx="5671163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java.io.*;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BStreamRead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 args[])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try{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File file=new File("sample.txt");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FileInputStream in = new FileInputStream(file);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byte[] data = new byte[(int)file.length()];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in.read(data);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in.close();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for(int i = 0; i &lt; data.length; i++)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    System.out.print( 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(char) data[</a:t>
            </a:r>
            <a:r>
              <a:rPr lang="en-US" dirty="0" err="1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   // abcde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}catch(IOException e)  	{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System.err.println(e.getMessage());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}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3ED6C-D42B-4845-89FC-6DE09D8BF7CC}"/>
              </a:ext>
            </a:extLst>
          </p:cNvPr>
          <p:cNvSpPr txBox="1"/>
          <p:nvPr/>
        </p:nvSpPr>
        <p:spPr>
          <a:xfrm>
            <a:off x="1146502" y="645057"/>
            <a:ext cx="438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Writing a file using ByteStream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DAD92-D070-494C-922D-10C184B8FED2}"/>
              </a:ext>
            </a:extLst>
          </p:cNvPr>
          <p:cNvSpPr txBox="1"/>
          <p:nvPr/>
        </p:nvSpPr>
        <p:spPr>
          <a:xfrm>
            <a:off x="6912431" y="679478"/>
            <a:ext cx="438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Reading a file using ByteStream</a:t>
            </a:r>
          </a:p>
        </p:txBody>
      </p:sp>
    </p:spTree>
    <p:extLst>
      <p:ext uri="{BB962C8B-B14F-4D97-AF65-F5344CB8AC3E}">
        <p14:creationId xmlns:p14="http://schemas.microsoft.com/office/powerpoint/2010/main" val="411892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3182</TotalTime>
  <Words>3213</Words>
  <Application>Microsoft Office PowerPoint</Application>
  <PresentationFormat>Widescreen</PresentationFormat>
  <Paragraphs>443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Aharoni</vt:lpstr>
      <vt:lpstr>Arial</vt:lpstr>
      <vt:lpstr>Calibri</vt:lpstr>
      <vt:lpstr>Calibri Light</vt:lpstr>
      <vt:lpstr>Consolas</vt:lpstr>
      <vt:lpstr>Courier New</vt:lpstr>
      <vt:lpstr>inter-regular</vt:lpstr>
      <vt:lpstr>Times New Roman</vt:lpstr>
      <vt:lpstr>Wingdings</vt:lpstr>
      <vt:lpstr>Office Theme</vt:lpstr>
      <vt:lpstr>PowerPoint Presentation</vt:lpstr>
      <vt:lpstr>Learning Outcomes</vt:lpstr>
      <vt:lpstr>File Operations in Java</vt:lpstr>
      <vt:lpstr>The File Class</vt:lpstr>
      <vt:lpstr>To show list of files in directory</vt:lpstr>
      <vt:lpstr>Example – File Information</vt:lpstr>
      <vt:lpstr>Low-Level File I/O</vt:lpstr>
      <vt:lpstr>Byte Stream</vt:lpstr>
      <vt:lpstr>PowerPoint Presentation</vt:lpstr>
      <vt:lpstr>Character Stream</vt:lpstr>
      <vt:lpstr>Example – Character Stream</vt:lpstr>
      <vt:lpstr>Stream for High-Level File I/O</vt:lpstr>
      <vt:lpstr>Setting up DataOutputStream</vt:lpstr>
      <vt:lpstr>Example – DataOutputStream</vt:lpstr>
      <vt:lpstr>Setting up DataInputStream</vt:lpstr>
      <vt:lpstr>Example – DataInputStream</vt:lpstr>
      <vt:lpstr>Text file Input/Output</vt:lpstr>
      <vt:lpstr>Writing a Text file using PrintWriter</vt:lpstr>
      <vt:lpstr>Example – Writing a Text file using PrintWriter</vt:lpstr>
      <vt:lpstr>Reading a Text file using BufferedReader</vt:lpstr>
      <vt:lpstr> Example - Reading a Text file using  FileReader and BufferedReader</vt:lpstr>
      <vt:lpstr>Reading a Text file using Scanner</vt:lpstr>
      <vt:lpstr>Example – Reading a Text file using Scanner</vt:lpstr>
      <vt:lpstr>Delete a File</vt:lpstr>
      <vt:lpstr>Object Serialization</vt:lpstr>
      <vt:lpstr>Saving/Writing Objects</vt:lpstr>
      <vt:lpstr>Reading Objects</vt:lpstr>
      <vt:lpstr>Reading Objects</vt:lpstr>
      <vt:lpstr>Summary</vt:lpstr>
      <vt:lpstr>Exercises No. 6,7,8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J2EE</dc:title>
  <dc:creator>FCS UCSY</dc:creator>
  <cp:lastModifiedBy>Windows User</cp:lastModifiedBy>
  <cp:revision>357</cp:revision>
  <dcterms:created xsi:type="dcterms:W3CDTF">2021-10-04T02:49:16Z</dcterms:created>
  <dcterms:modified xsi:type="dcterms:W3CDTF">2023-02-08T04:29:44Z</dcterms:modified>
</cp:coreProperties>
</file>