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327" r:id="rId2"/>
    <p:sldId id="341" r:id="rId3"/>
    <p:sldId id="339" r:id="rId4"/>
    <p:sldId id="357" r:id="rId5"/>
    <p:sldId id="348" r:id="rId6"/>
    <p:sldId id="356" r:id="rId7"/>
    <p:sldId id="358" r:id="rId8"/>
    <p:sldId id="355" r:id="rId9"/>
    <p:sldId id="361" r:id="rId10"/>
    <p:sldId id="362" r:id="rId11"/>
    <p:sldId id="359" r:id="rId12"/>
    <p:sldId id="360" r:id="rId13"/>
    <p:sldId id="365" r:id="rId14"/>
    <p:sldId id="363" r:id="rId15"/>
    <p:sldId id="354" r:id="rId16"/>
    <p:sldId id="364" r:id="rId17"/>
    <p:sldId id="366" r:id="rId18"/>
    <p:sldId id="368" r:id="rId19"/>
    <p:sldId id="369" r:id="rId20"/>
    <p:sldId id="370" r:id="rId21"/>
    <p:sldId id="373" r:id="rId22"/>
    <p:sldId id="374" r:id="rId23"/>
    <p:sldId id="367" r:id="rId24"/>
    <p:sldId id="372" r:id="rId25"/>
    <p:sldId id="375" r:id="rId26"/>
    <p:sldId id="376" r:id="rId27"/>
    <p:sldId id="377" r:id="rId28"/>
    <p:sldId id="378" r:id="rId29"/>
    <p:sldId id="379" r:id="rId30"/>
    <p:sldId id="380" r:id="rId31"/>
    <p:sldId id="385" r:id="rId32"/>
    <p:sldId id="383" r:id="rId33"/>
    <p:sldId id="381" r:id="rId34"/>
    <p:sldId id="386" r:id="rId35"/>
    <p:sldId id="384" r:id="rId36"/>
    <p:sldId id="390" r:id="rId37"/>
    <p:sldId id="387" r:id="rId38"/>
    <p:sldId id="391" r:id="rId39"/>
    <p:sldId id="388" r:id="rId40"/>
    <p:sldId id="382" r:id="rId41"/>
    <p:sldId id="397" r:id="rId42"/>
    <p:sldId id="395" r:id="rId43"/>
    <p:sldId id="396"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D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023" autoAdjust="0"/>
  </p:normalViewPr>
  <p:slideViewPr>
    <p:cSldViewPr snapToGrid="0">
      <p:cViewPr varScale="1">
        <p:scale>
          <a:sx n="68" d="100"/>
          <a:sy n="68" d="100"/>
        </p:scale>
        <p:origin x="8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F4C40D-2564-45EA-963A-915553A31F37}" type="datetimeFigureOut">
              <a:rPr lang="en-US" smtClean="0"/>
              <a:t>1/29/2023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D7293E-B70E-47A8-BE1F-FD7DBBF5CC79}" type="slidenum">
              <a:rPr lang="en-US" smtClean="0"/>
              <a:t>‹#›</a:t>
            </a:fld>
            <a:endParaRPr lang="en-US"/>
          </a:p>
        </p:txBody>
      </p:sp>
    </p:spTree>
    <p:extLst>
      <p:ext uri="{BB962C8B-B14F-4D97-AF65-F5344CB8AC3E}">
        <p14:creationId xmlns:p14="http://schemas.microsoft.com/office/powerpoint/2010/main" val="696278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D7293E-B70E-47A8-BE1F-FD7DBBF5CC79}" type="slidenum">
              <a:rPr lang="en-US" smtClean="0"/>
              <a:t>1</a:t>
            </a:fld>
            <a:endParaRPr lang="en-US"/>
          </a:p>
        </p:txBody>
      </p:sp>
    </p:spTree>
    <p:extLst>
      <p:ext uri="{BB962C8B-B14F-4D97-AF65-F5344CB8AC3E}">
        <p14:creationId xmlns:p14="http://schemas.microsoft.com/office/powerpoint/2010/main" val="20125849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D7293E-B70E-47A8-BE1F-FD7DBBF5CC79}" type="slidenum">
              <a:rPr lang="en-US" smtClean="0"/>
              <a:t>10</a:t>
            </a:fld>
            <a:endParaRPr lang="en-US"/>
          </a:p>
        </p:txBody>
      </p:sp>
    </p:spTree>
    <p:extLst>
      <p:ext uri="{BB962C8B-B14F-4D97-AF65-F5344CB8AC3E}">
        <p14:creationId xmlns:p14="http://schemas.microsoft.com/office/powerpoint/2010/main" val="24604785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D7293E-B70E-47A8-BE1F-FD7DBBF5CC79}" type="slidenum">
              <a:rPr lang="en-US" smtClean="0"/>
              <a:t>11</a:t>
            </a:fld>
            <a:endParaRPr lang="en-US"/>
          </a:p>
        </p:txBody>
      </p:sp>
    </p:spTree>
    <p:extLst>
      <p:ext uri="{BB962C8B-B14F-4D97-AF65-F5344CB8AC3E}">
        <p14:creationId xmlns:p14="http://schemas.microsoft.com/office/powerpoint/2010/main" val="26325751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D7293E-B70E-47A8-BE1F-FD7DBBF5CC79}" type="slidenum">
              <a:rPr lang="en-US" smtClean="0"/>
              <a:t>12</a:t>
            </a:fld>
            <a:endParaRPr lang="en-US"/>
          </a:p>
        </p:txBody>
      </p:sp>
    </p:spTree>
    <p:extLst>
      <p:ext uri="{BB962C8B-B14F-4D97-AF65-F5344CB8AC3E}">
        <p14:creationId xmlns:p14="http://schemas.microsoft.com/office/powerpoint/2010/main" val="30527974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D7293E-B70E-47A8-BE1F-FD7DBBF5CC79}" type="slidenum">
              <a:rPr lang="en-US" smtClean="0"/>
              <a:t>13</a:t>
            </a:fld>
            <a:endParaRPr lang="en-US"/>
          </a:p>
        </p:txBody>
      </p:sp>
    </p:spTree>
    <p:extLst>
      <p:ext uri="{BB962C8B-B14F-4D97-AF65-F5344CB8AC3E}">
        <p14:creationId xmlns:p14="http://schemas.microsoft.com/office/powerpoint/2010/main" val="26108055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D7293E-B70E-47A8-BE1F-FD7DBBF5CC79}" type="slidenum">
              <a:rPr lang="en-US" smtClean="0"/>
              <a:t>14</a:t>
            </a:fld>
            <a:endParaRPr lang="en-US"/>
          </a:p>
        </p:txBody>
      </p:sp>
    </p:spTree>
    <p:extLst>
      <p:ext uri="{BB962C8B-B14F-4D97-AF65-F5344CB8AC3E}">
        <p14:creationId xmlns:p14="http://schemas.microsoft.com/office/powerpoint/2010/main" val="35439840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D7293E-B70E-47A8-BE1F-FD7DBBF5CC79}" type="slidenum">
              <a:rPr lang="en-US" smtClean="0"/>
              <a:t>15</a:t>
            </a:fld>
            <a:endParaRPr lang="en-US"/>
          </a:p>
        </p:txBody>
      </p:sp>
    </p:spTree>
    <p:extLst>
      <p:ext uri="{BB962C8B-B14F-4D97-AF65-F5344CB8AC3E}">
        <p14:creationId xmlns:p14="http://schemas.microsoft.com/office/powerpoint/2010/main" val="39323467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D7293E-B70E-47A8-BE1F-FD7DBBF5CC79}" type="slidenum">
              <a:rPr lang="en-US" smtClean="0"/>
              <a:t>16</a:t>
            </a:fld>
            <a:endParaRPr lang="en-US"/>
          </a:p>
        </p:txBody>
      </p:sp>
    </p:spTree>
    <p:extLst>
      <p:ext uri="{BB962C8B-B14F-4D97-AF65-F5344CB8AC3E}">
        <p14:creationId xmlns:p14="http://schemas.microsoft.com/office/powerpoint/2010/main" val="8927699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D7293E-B70E-47A8-BE1F-FD7DBBF5CC79}" type="slidenum">
              <a:rPr lang="en-US" smtClean="0"/>
              <a:t>17</a:t>
            </a:fld>
            <a:endParaRPr lang="en-US"/>
          </a:p>
        </p:txBody>
      </p:sp>
    </p:spTree>
    <p:extLst>
      <p:ext uri="{BB962C8B-B14F-4D97-AF65-F5344CB8AC3E}">
        <p14:creationId xmlns:p14="http://schemas.microsoft.com/office/powerpoint/2010/main" val="13514553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D7293E-B70E-47A8-BE1F-FD7DBBF5CC79}" type="slidenum">
              <a:rPr lang="en-US" smtClean="0"/>
              <a:t>18</a:t>
            </a:fld>
            <a:endParaRPr lang="en-US"/>
          </a:p>
        </p:txBody>
      </p:sp>
    </p:spTree>
    <p:extLst>
      <p:ext uri="{BB962C8B-B14F-4D97-AF65-F5344CB8AC3E}">
        <p14:creationId xmlns:p14="http://schemas.microsoft.com/office/powerpoint/2010/main" val="31856106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D7293E-B70E-47A8-BE1F-FD7DBBF5CC79}" type="slidenum">
              <a:rPr lang="en-US" smtClean="0"/>
              <a:t>19</a:t>
            </a:fld>
            <a:endParaRPr lang="en-US"/>
          </a:p>
        </p:txBody>
      </p:sp>
    </p:spTree>
    <p:extLst>
      <p:ext uri="{BB962C8B-B14F-4D97-AF65-F5344CB8AC3E}">
        <p14:creationId xmlns:p14="http://schemas.microsoft.com/office/powerpoint/2010/main" val="978249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D7293E-B70E-47A8-BE1F-FD7DBBF5CC79}" type="slidenum">
              <a:rPr lang="en-US" smtClean="0"/>
              <a:t>2</a:t>
            </a:fld>
            <a:endParaRPr lang="en-US"/>
          </a:p>
        </p:txBody>
      </p:sp>
    </p:spTree>
    <p:extLst>
      <p:ext uri="{BB962C8B-B14F-4D97-AF65-F5344CB8AC3E}">
        <p14:creationId xmlns:p14="http://schemas.microsoft.com/office/powerpoint/2010/main" val="10337877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D7293E-B70E-47A8-BE1F-FD7DBBF5CC79}" type="slidenum">
              <a:rPr lang="en-US" smtClean="0"/>
              <a:t>20</a:t>
            </a:fld>
            <a:endParaRPr lang="en-US"/>
          </a:p>
        </p:txBody>
      </p:sp>
    </p:spTree>
    <p:extLst>
      <p:ext uri="{BB962C8B-B14F-4D97-AF65-F5344CB8AC3E}">
        <p14:creationId xmlns:p14="http://schemas.microsoft.com/office/powerpoint/2010/main" val="42736942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D7293E-B70E-47A8-BE1F-FD7DBBF5CC79}" type="slidenum">
              <a:rPr lang="en-US" smtClean="0"/>
              <a:t>21</a:t>
            </a:fld>
            <a:endParaRPr lang="en-US"/>
          </a:p>
        </p:txBody>
      </p:sp>
    </p:spTree>
    <p:extLst>
      <p:ext uri="{BB962C8B-B14F-4D97-AF65-F5344CB8AC3E}">
        <p14:creationId xmlns:p14="http://schemas.microsoft.com/office/powerpoint/2010/main" val="25964604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D7293E-B70E-47A8-BE1F-FD7DBBF5CC79}" type="slidenum">
              <a:rPr lang="en-US" smtClean="0"/>
              <a:t>22</a:t>
            </a:fld>
            <a:endParaRPr lang="en-US"/>
          </a:p>
        </p:txBody>
      </p:sp>
    </p:spTree>
    <p:extLst>
      <p:ext uri="{BB962C8B-B14F-4D97-AF65-F5344CB8AC3E}">
        <p14:creationId xmlns:p14="http://schemas.microsoft.com/office/powerpoint/2010/main" val="10765942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D7293E-B70E-47A8-BE1F-FD7DBBF5CC79}" type="slidenum">
              <a:rPr lang="en-US" smtClean="0"/>
              <a:t>23</a:t>
            </a:fld>
            <a:endParaRPr lang="en-US"/>
          </a:p>
        </p:txBody>
      </p:sp>
    </p:spTree>
    <p:extLst>
      <p:ext uri="{BB962C8B-B14F-4D97-AF65-F5344CB8AC3E}">
        <p14:creationId xmlns:p14="http://schemas.microsoft.com/office/powerpoint/2010/main" val="24225926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D7293E-B70E-47A8-BE1F-FD7DBBF5CC79}" type="slidenum">
              <a:rPr lang="en-US" smtClean="0"/>
              <a:t>24</a:t>
            </a:fld>
            <a:endParaRPr lang="en-US"/>
          </a:p>
        </p:txBody>
      </p:sp>
    </p:spTree>
    <p:extLst>
      <p:ext uri="{BB962C8B-B14F-4D97-AF65-F5344CB8AC3E}">
        <p14:creationId xmlns:p14="http://schemas.microsoft.com/office/powerpoint/2010/main" val="1951682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D7293E-B70E-47A8-BE1F-FD7DBBF5CC79}" type="slidenum">
              <a:rPr lang="en-US" smtClean="0"/>
              <a:t>25</a:t>
            </a:fld>
            <a:endParaRPr lang="en-US"/>
          </a:p>
        </p:txBody>
      </p:sp>
    </p:spTree>
    <p:extLst>
      <p:ext uri="{BB962C8B-B14F-4D97-AF65-F5344CB8AC3E}">
        <p14:creationId xmlns:p14="http://schemas.microsoft.com/office/powerpoint/2010/main" val="8013783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D7293E-B70E-47A8-BE1F-FD7DBBF5CC79}" type="slidenum">
              <a:rPr lang="en-US" smtClean="0"/>
              <a:t>26</a:t>
            </a:fld>
            <a:endParaRPr lang="en-US"/>
          </a:p>
        </p:txBody>
      </p:sp>
    </p:spTree>
    <p:extLst>
      <p:ext uri="{BB962C8B-B14F-4D97-AF65-F5344CB8AC3E}">
        <p14:creationId xmlns:p14="http://schemas.microsoft.com/office/powerpoint/2010/main" val="37511318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D7293E-B70E-47A8-BE1F-FD7DBBF5CC79}" type="slidenum">
              <a:rPr lang="en-US" smtClean="0"/>
              <a:t>27</a:t>
            </a:fld>
            <a:endParaRPr lang="en-US"/>
          </a:p>
        </p:txBody>
      </p:sp>
    </p:spTree>
    <p:extLst>
      <p:ext uri="{BB962C8B-B14F-4D97-AF65-F5344CB8AC3E}">
        <p14:creationId xmlns:p14="http://schemas.microsoft.com/office/powerpoint/2010/main" val="15690413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D7293E-B70E-47A8-BE1F-FD7DBBF5CC79}" type="slidenum">
              <a:rPr lang="en-US" smtClean="0"/>
              <a:t>28</a:t>
            </a:fld>
            <a:endParaRPr lang="en-US"/>
          </a:p>
        </p:txBody>
      </p:sp>
    </p:spTree>
    <p:extLst>
      <p:ext uri="{BB962C8B-B14F-4D97-AF65-F5344CB8AC3E}">
        <p14:creationId xmlns:p14="http://schemas.microsoft.com/office/powerpoint/2010/main" val="8030028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Code : Case 1: Student Must Be Undergraduate or Graduate </a:t>
            </a:r>
          </a:p>
          <a:p>
            <a:r>
              <a:rPr lang="en-US" dirty="0" smtClean="0"/>
              <a:t>Page</a:t>
            </a:r>
            <a:r>
              <a:rPr lang="en-US" baseline="0" dirty="0" smtClean="0"/>
              <a:t> 774</a:t>
            </a:r>
          </a:p>
          <a:p>
            <a:endParaRPr lang="en-US" baseline="0" dirty="0" smtClean="0"/>
          </a:p>
          <a:p>
            <a:r>
              <a:rPr lang="en-US" dirty="0" smtClean="0"/>
              <a:t>Student.java Page</a:t>
            </a:r>
            <a:r>
              <a:rPr lang="en-US" baseline="0" dirty="0" smtClean="0"/>
              <a:t> 759</a:t>
            </a:r>
          </a:p>
          <a:p>
            <a:r>
              <a:rPr lang="en-US" dirty="0" smtClean="0"/>
              <a:t>GraduateStudent.java</a:t>
            </a:r>
            <a:r>
              <a:rPr lang="en-US" baseline="0" dirty="0" smtClean="0"/>
              <a:t> Page 760</a:t>
            </a:r>
          </a:p>
          <a:p>
            <a:r>
              <a:rPr lang="en-US" dirty="0" smtClean="0"/>
              <a:t>UndergraduateStudent.java Page 761</a:t>
            </a:r>
            <a:endParaRPr lang="en-US" dirty="0"/>
          </a:p>
        </p:txBody>
      </p:sp>
      <p:sp>
        <p:nvSpPr>
          <p:cNvPr id="4" name="Slide Number Placeholder 3"/>
          <p:cNvSpPr>
            <a:spLocks noGrp="1"/>
          </p:cNvSpPr>
          <p:nvPr>
            <p:ph type="sldNum" sz="quarter" idx="5"/>
          </p:nvPr>
        </p:nvSpPr>
        <p:spPr/>
        <p:txBody>
          <a:bodyPr/>
          <a:lstStyle/>
          <a:p>
            <a:fld id="{17D7293E-B70E-47A8-BE1F-FD7DBBF5CC79}" type="slidenum">
              <a:rPr lang="en-US" smtClean="0"/>
              <a:t>29</a:t>
            </a:fld>
            <a:endParaRPr lang="en-US"/>
          </a:p>
        </p:txBody>
      </p:sp>
    </p:spTree>
    <p:extLst>
      <p:ext uri="{BB962C8B-B14F-4D97-AF65-F5344CB8AC3E}">
        <p14:creationId xmlns:p14="http://schemas.microsoft.com/office/powerpoint/2010/main" val="2081134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D7293E-B70E-47A8-BE1F-FD7DBBF5CC79}" type="slidenum">
              <a:rPr lang="en-US" smtClean="0"/>
              <a:t>3</a:t>
            </a:fld>
            <a:endParaRPr lang="en-US"/>
          </a:p>
        </p:txBody>
      </p:sp>
    </p:spTree>
    <p:extLst>
      <p:ext uri="{BB962C8B-B14F-4D97-AF65-F5344CB8AC3E}">
        <p14:creationId xmlns:p14="http://schemas.microsoft.com/office/powerpoint/2010/main" val="16194847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D7293E-B70E-47A8-BE1F-FD7DBBF5CC79}" type="slidenum">
              <a:rPr lang="en-US" smtClean="0"/>
              <a:t>30</a:t>
            </a:fld>
            <a:endParaRPr lang="en-US"/>
          </a:p>
        </p:txBody>
      </p:sp>
    </p:spTree>
    <p:extLst>
      <p:ext uri="{BB962C8B-B14F-4D97-AF65-F5344CB8AC3E}">
        <p14:creationId xmlns:p14="http://schemas.microsoft.com/office/powerpoint/2010/main" val="22963072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D7293E-B70E-47A8-BE1F-FD7DBBF5CC79}" type="slidenum">
              <a:rPr lang="en-US" smtClean="0"/>
              <a:t>31</a:t>
            </a:fld>
            <a:endParaRPr lang="en-US"/>
          </a:p>
        </p:txBody>
      </p:sp>
    </p:spTree>
    <p:extLst>
      <p:ext uri="{BB962C8B-B14F-4D97-AF65-F5344CB8AC3E}">
        <p14:creationId xmlns:p14="http://schemas.microsoft.com/office/powerpoint/2010/main" val="38343333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D7293E-B70E-47A8-BE1F-FD7DBBF5CC79}" type="slidenum">
              <a:rPr lang="en-US" smtClean="0"/>
              <a:t>32</a:t>
            </a:fld>
            <a:endParaRPr lang="en-US"/>
          </a:p>
        </p:txBody>
      </p:sp>
    </p:spTree>
    <p:extLst>
      <p:ext uri="{BB962C8B-B14F-4D97-AF65-F5344CB8AC3E}">
        <p14:creationId xmlns:p14="http://schemas.microsoft.com/office/powerpoint/2010/main" val="30701985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D7293E-B70E-47A8-BE1F-FD7DBBF5CC79}" type="slidenum">
              <a:rPr lang="en-US" smtClean="0"/>
              <a:t>33</a:t>
            </a:fld>
            <a:endParaRPr lang="en-US"/>
          </a:p>
        </p:txBody>
      </p:sp>
    </p:spTree>
    <p:extLst>
      <p:ext uri="{BB962C8B-B14F-4D97-AF65-F5344CB8AC3E}">
        <p14:creationId xmlns:p14="http://schemas.microsoft.com/office/powerpoint/2010/main" val="13145591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D7293E-B70E-47A8-BE1F-FD7DBBF5CC79}" type="slidenum">
              <a:rPr lang="en-US" smtClean="0"/>
              <a:t>34</a:t>
            </a:fld>
            <a:endParaRPr lang="en-US"/>
          </a:p>
        </p:txBody>
      </p:sp>
    </p:spTree>
    <p:extLst>
      <p:ext uri="{BB962C8B-B14F-4D97-AF65-F5344CB8AC3E}">
        <p14:creationId xmlns:p14="http://schemas.microsoft.com/office/powerpoint/2010/main" val="20651591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D7293E-B70E-47A8-BE1F-FD7DBBF5CC79}" type="slidenum">
              <a:rPr lang="en-US" smtClean="0"/>
              <a:t>35</a:t>
            </a:fld>
            <a:endParaRPr lang="en-US"/>
          </a:p>
        </p:txBody>
      </p:sp>
    </p:spTree>
    <p:extLst>
      <p:ext uri="{BB962C8B-B14F-4D97-AF65-F5344CB8AC3E}">
        <p14:creationId xmlns:p14="http://schemas.microsoft.com/office/powerpoint/2010/main" val="21092026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D7293E-B70E-47A8-BE1F-FD7DBBF5CC79}" type="slidenum">
              <a:rPr lang="en-US" smtClean="0"/>
              <a:t>36</a:t>
            </a:fld>
            <a:endParaRPr lang="en-US"/>
          </a:p>
        </p:txBody>
      </p:sp>
    </p:spTree>
    <p:extLst>
      <p:ext uri="{BB962C8B-B14F-4D97-AF65-F5344CB8AC3E}">
        <p14:creationId xmlns:p14="http://schemas.microsoft.com/office/powerpoint/2010/main" val="17408755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D7293E-B70E-47A8-BE1F-FD7DBBF5CC79}" type="slidenum">
              <a:rPr lang="en-US" smtClean="0"/>
              <a:t>37</a:t>
            </a:fld>
            <a:endParaRPr lang="en-US"/>
          </a:p>
        </p:txBody>
      </p:sp>
    </p:spTree>
    <p:extLst>
      <p:ext uri="{BB962C8B-B14F-4D97-AF65-F5344CB8AC3E}">
        <p14:creationId xmlns:p14="http://schemas.microsoft.com/office/powerpoint/2010/main" val="9799302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D7293E-B70E-47A8-BE1F-FD7DBBF5CC79}" type="slidenum">
              <a:rPr lang="en-US" smtClean="0"/>
              <a:t>38</a:t>
            </a:fld>
            <a:endParaRPr lang="en-US"/>
          </a:p>
        </p:txBody>
      </p:sp>
    </p:spTree>
    <p:extLst>
      <p:ext uri="{BB962C8B-B14F-4D97-AF65-F5344CB8AC3E}">
        <p14:creationId xmlns:p14="http://schemas.microsoft.com/office/powerpoint/2010/main" val="39093745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D7293E-B70E-47A8-BE1F-FD7DBBF5CC79}" type="slidenum">
              <a:rPr lang="en-US" smtClean="0"/>
              <a:t>39</a:t>
            </a:fld>
            <a:endParaRPr lang="en-US"/>
          </a:p>
        </p:txBody>
      </p:sp>
    </p:spTree>
    <p:extLst>
      <p:ext uri="{BB962C8B-B14F-4D97-AF65-F5344CB8AC3E}">
        <p14:creationId xmlns:p14="http://schemas.microsoft.com/office/powerpoint/2010/main" val="514235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D7293E-B70E-47A8-BE1F-FD7DBBF5CC79}" type="slidenum">
              <a:rPr lang="en-US" smtClean="0"/>
              <a:t>4</a:t>
            </a:fld>
            <a:endParaRPr lang="en-US"/>
          </a:p>
        </p:txBody>
      </p:sp>
    </p:spTree>
    <p:extLst>
      <p:ext uri="{BB962C8B-B14F-4D97-AF65-F5344CB8AC3E}">
        <p14:creationId xmlns:p14="http://schemas.microsoft.com/office/powerpoint/2010/main" val="24852760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D7293E-B70E-47A8-BE1F-FD7DBBF5CC79}" type="slidenum">
              <a:rPr lang="en-US" smtClean="0"/>
              <a:t>40</a:t>
            </a:fld>
            <a:endParaRPr lang="en-US"/>
          </a:p>
        </p:txBody>
      </p:sp>
    </p:spTree>
    <p:extLst>
      <p:ext uri="{BB962C8B-B14F-4D97-AF65-F5344CB8AC3E}">
        <p14:creationId xmlns:p14="http://schemas.microsoft.com/office/powerpoint/2010/main" val="25890593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D7293E-B70E-47A8-BE1F-FD7DBBF5CC79}" type="slidenum">
              <a:rPr lang="en-US" smtClean="0"/>
              <a:t>41</a:t>
            </a:fld>
            <a:endParaRPr lang="en-US"/>
          </a:p>
        </p:txBody>
      </p:sp>
    </p:spTree>
    <p:extLst>
      <p:ext uri="{BB962C8B-B14F-4D97-AF65-F5344CB8AC3E}">
        <p14:creationId xmlns:p14="http://schemas.microsoft.com/office/powerpoint/2010/main" val="144692985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D7293E-B70E-47A8-BE1F-FD7DBBF5CC79}" type="slidenum">
              <a:rPr lang="en-US" smtClean="0"/>
              <a:t>42</a:t>
            </a:fld>
            <a:endParaRPr lang="en-US"/>
          </a:p>
        </p:txBody>
      </p:sp>
    </p:spTree>
    <p:extLst>
      <p:ext uri="{BB962C8B-B14F-4D97-AF65-F5344CB8AC3E}">
        <p14:creationId xmlns:p14="http://schemas.microsoft.com/office/powerpoint/2010/main" val="20130625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D7293E-B70E-47A8-BE1F-FD7DBBF5CC79}" type="slidenum">
              <a:rPr lang="en-US" smtClean="0"/>
              <a:t>43</a:t>
            </a:fld>
            <a:endParaRPr lang="en-US"/>
          </a:p>
        </p:txBody>
      </p:sp>
    </p:spTree>
    <p:extLst>
      <p:ext uri="{BB962C8B-B14F-4D97-AF65-F5344CB8AC3E}">
        <p14:creationId xmlns:p14="http://schemas.microsoft.com/office/powerpoint/2010/main" val="583449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D7293E-B70E-47A8-BE1F-FD7DBBF5CC79}" type="slidenum">
              <a:rPr lang="en-US" smtClean="0"/>
              <a:t>5</a:t>
            </a:fld>
            <a:endParaRPr lang="en-US"/>
          </a:p>
        </p:txBody>
      </p:sp>
    </p:spTree>
    <p:extLst>
      <p:ext uri="{BB962C8B-B14F-4D97-AF65-F5344CB8AC3E}">
        <p14:creationId xmlns:p14="http://schemas.microsoft.com/office/powerpoint/2010/main" val="2291515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D7293E-B70E-47A8-BE1F-FD7DBBF5CC79}" type="slidenum">
              <a:rPr lang="en-US" smtClean="0"/>
              <a:t>6</a:t>
            </a:fld>
            <a:endParaRPr lang="en-US"/>
          </a:p>
        </p:txBody>
      </p:sp>
    </p:spTree>
    <p:extLst>
      <p:ext uri="{BB962C8B-B14F-4D97-AF65-F5344CB8AC3E}">
        <p14:creationId xmlns:p14="http://schemas.microsoft.com/office/powerpoint/2010/main" val="9302190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D7293E-B70E-47A8-BE1F-FD7DBBF5CC79}" type="slidenum">
              <a:rPr lang="en-US" smtClean="0"/>
              <a:t>7</a:t>
            </a:fld>
            <a:endParaRPr lang="en-US"/>
          </a:p>
        </p:txBody>
      </p:sp>
    </p:spTree>
    <p:extLst>
      <p:ext uri="{BB962C8B-B14F-4D97-AF65-F5344CB8AC3E}">
        <p14:creationId xmlns:p14="http://schemas.microsoft.com/office/powerpoint/2010/main" val="39572395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D7293E-B70E-47A8-BE1F-FD7DBBF5CC79}" type="slidenum">
              <a:rPr lang="en-US" smtClean="0"/>
              <a:t>8</a:t>
            </a:fld>
            <a:endParaRPr lang="en-US"/>
          </a:p>
        </p:txBody>
      </p:sp>
    </p:spTree>
    <p:extLst>
      <p:ext uri="{BB962C8B-B14F-4D97-AF65-F5344CB8AC3E}">
        <p14:creationId xmlns:p14="http://schemas.microsoft.com/office/powerpoint/2010/main" val="19992707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D7293E-B70E-47A8-BE1F-FD7DBBF5CC79}" type="slidenum">
              <a:rPr lang="en-US" smtClean="0"/>
              <a:t>9</a:t>
            </a:fld>
            <a:endParaRPr lang="en-US"/>
          </a:p>
        </p:txBody>
      </p:sp>
    </p:spTree>
    <p:extLst>
      <p:ext uri="{BB962C8B-B14F-4D97-AF65-F5344CB8AC3E}">
        <p14:creationId xmlns:p14="http://schemas.microsoft.com/office/powerpoint/2010/main" val="442088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99C360-D1F0-4F24-B8F3-1DD574472C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5E830C52-19A5-45A7-87B5-F386745C87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xmlns="" id="{B6C784F0-9AEB-4D25-9CEA-EF0873DA489F}"/>
              </a:ext>
            </a:extLst>
          </p:cNvPr>
          <p:cNvSpPr>
            <a:spLocks noGrp="1"/>
          </p:cNvSpPr>
          <p:nvPr>
            <p:ph type="ftr" sz="quarter" idx="11"/>
          </p:nvPr>
        </p:nvSpPr>
        <p:spPr>
          <a:xfrm>
            <a:off x="3210138" y="6356350"/>
            <a:ext cx="5254557" cy="365125"/>
          </a:xfrm>
        </p:spPr>
        <p:txBody>
          <a:bodyPr/>
          <a:lstStyle>
            <a:lvl1pPr>
              <a:defRPr>
                <a:latin typeface="Aharoni" panose="02010803020104030203" pitchFamily="2" charset="-79"/>
                <a:cs typeface="Aharoni" panose="02010803020104030203" pitchFamily="2" charset="-79"/>
              </a:defRPr>
            </a:lvl1pPr>
          </a:lstStyle>
          <a:p>
            <a:r>
              <a:rPr lang="en-US"/>
              <a:t>Faculty of Computer Science, University of Computer Studies, Yangon</a:t>
            </a:r>
            <a:endParaRPr lang="en-US" dirty="0"/>
          </a:p>
        </p:txBody>
      </p:sp>
      <p:sp>
        <p:nvSpPr>
          <p:cNvPr id="6" name="Slide Number Placeholder 5">
            <a:extLst>
              <a:ext uri="{FF2B5EF4-FFF2-40B4-BE49-F238E27FC236}">
                <a16:creationId xmlns:a16="http://schemas.microsoft.com/office/drawing/2014/main" xmlns="" id="{8D8982FC-5BC6-4771-A3BC-9B17669C51AB}"/>
              </a:ext>
            </a:extLst>
          </p:cNvPr>
          <p:cNvSpPr>
            <a:spLocks noGrp="1"/>
          </p:cNvSpPr>
          <p:nvPr>
            <p:ph type="sldNum" sz="quarter" idx="12"/>
          </p:nvPr>
        </p:nvSpPr>
        <p:spPr/>
        <p:txBody>
          <a:bodyPr/>
          <a:lstStyle/>
          <a:p>
            <a:fld id="{AA680AA8-C0F5-4A8E-B7E8-B0E33D5CFE95}" type="slidenum">
              <a:rPr lang="en-US" smtClean="0"/>
              <a:t>‹#›</a:t>
            </a:fld>
            <a:endParaRPr lang="en-US"/>
          </a:p>
        </p:txBody>
      </p:sp>
    </p:spTree>
    <p:extLst>
      <p:ext uri="{BB962C8B-B14F-4D97-AF65-F5344CB8AC3E}">
        <p14:creationId xmlns:p14="http://schemas.microsoft.com/office/powerpoint/2010/main" val="3705560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8B4DBD-FB13-47B5-BC4B-F93ABB783A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FBA5A1F0-5476-4F4F-8EE0-2036ECAFB5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E428407-9281-4E5E-A4B2-7DF41FD88EDA}"/>
              </a:ext>
            </a:extLst>
          </p:cNvPr>
          <p:cNvSpPr>
            <a:spLocks noGrp="1"/>
          </p:cNvSpPr>
          <p:nvPr>
            <p:ph type="dt" sz="half" idx="10"/>
          </p:nvPr>
        </p:nvSpPr>
        <p:spPr>
          <a:xfrm>
            <a:off x="838200" y="6356350"/>
            <a:ext cx="2743200" cy="365125"/>
          </a:xfrm>
          <a:prstGeom prst="rect">
            <a:avLst/>
          </a:prstGeom>
        </p:spPr>
        <p:txBody>
          <a:bodyPr/>
          <a:lstStyle/>
          <a:p>
            <a:fld id="{F5BEB51A-79E4-4FC4-BDF2-E675CA738131}" type="datetime1">
              <a:rPr lang="en-US" smtClean="0"/>
              <a:t>1/29/2023</a:t>
            </a:fld>
            <a:endParaRPr lang="en-US"/>
          </a:p>
        </p:txBody>
      </p:sp>
      <p:sp>
        <p:nvSpPr>
          <p:cNvPr id="5" name="Footer Placeholder 4">
            <a:extLst>
              <a:ext uri="{FF2B5EF4-FFF2-40B4-BE49-F238E27FC236}">
                <a16:creationId xmlns:a16="http://schemas.microsoft.com/office/drawing/2014/main" xmlns="" id="{2C8A1F11-D8E2-4D04-9C20-82307528F77F}"/>
              </a:ext>
            </a:extLst>
          </p:cNvPr>
          <p:cNvSpPr>
            <a:spLocks noGrp="1"/>
          </p:cNvSpPr>
          <p:nvPr>
            <p:ph type="ftr" sz="quarter" idx="11"/>
          </p:nvPr>
        </p:nvSpPr>
        <p:spPr/>
        <p:txBody>
          <a:bodyPr/>
          <a:lstStyle/>
          <a:p>
            <a:r>
              <a:rPr lang="en-US"/>
              <a:t>Faculty of Computer Science, University of Computer Studies, Yangon</a:t>
            </a:r>
          </a:p>
        </p:txBody>
      </p:sp>
      <p:sp>
        <p:nvSpPr>
          <p:cNvPr id="6" name="Slide Number Placeholder 5">
            <a:extLst>
              <a:ext uri="{FF2B5EF4-FFF2-40B4-BE49-F238E27FC236}">
                <a16:creationId xmlns:a16="http://schemas.microsoft.com/office/drawing/2014/main" xmlns="" id="{F9A8244E-86F1-4F3C-BF47-58E97AC4B69F}"/>
              </a:ext>
            </a:extLst>
          </p:cNvPr>
          <p:cNvSpPr>
            <a:spLocks noGrp="1"/>
          </p:cNvSpPr>
          <p:nvPr>
            <p:ph type="sldNum" sz="quarter" idx="12"/>
          </p:nvPr>
        </p:nvSpPr>
        <p:spPr/>
        <p:txBody>
          <a:bodyPr/>
          <a:lstStyle/>
          <a:p>
            <a:fld id="{AA680AA8-C0F5-4A8E-B7E8-B0E33D5CFE95}" type="slidenum">
              <a:rPr lang="en-US" smtClean="0"/>
              <a:t>‹#›</a:t>
            </a:fld>
            <a:endParaRPr lang="en-US"/>
          </a:p>
        </p:txBody>
      </p:sp>
    </p:spTree>
    <p:extLst>
      <p:ext uri="{BB962C8B-B14F-4D97-AF65-F5344CB8AC3E}">
        <p14:creationId xmlns:p14="http://schemas.microsoft.com/office/powerpoint/2010/main" val="3217955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78016FF2-414E-4193-971C-B3DD026C86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5772C446-74B0-40D3-9A82-64956C33B0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B918EDE-32EA-46FB-944D-75A7AFC36B0C}"/>
              </a:ext>
            </a:extLst>
          </p:cNvPr>
          <p:cNvSpPr>
            <a:spLocks noGrp="1"/>
          </p:cNvSpPr>
          <p:nvPr>
            <p:ph type="dt" sz="half" idx="10"/>
          </p:nvPr>
        </p:nvSpPr>
        <p:spPr>
          <a:xfrm>
            <a:off x="838200" y="6356350"/>
            <a:ext cx="2743200" cy="365125"/>
          </a:xfrm>
          <a:prstGeom prst="rect">
            <a:avLst/>
          </a:prstGeom>
        </p:spPr>
        <p:txBody>
          <a:bodyPr/>
          <a:lstStyle/>
          <a:p>
            <a:fld id="{5967EC65-8EF2-4BB7-B813-16201AB5A3B8}" type="datetime1">
              <a:rPr lang="en-US" smtClean="0"/>
              <a:t>1/29/2023</a:t>
            </a:fld>
            <a:endParaRPr lang="en-US"/>
          </a:p>
        </p:txBody>
      </p:sp>
      <p:sp>
        <p:nvSpPr>
          <p:cNvPr id="5" name="Footer Placeholder 4">
            <a:extLst>
              <a:ext uri="{FF2B5EF4-FFF2-40B4-BE49-F238E27FC236}">
                <a16:creationId xmlns:a16="http://schemas.microsoft.com/office/drawing/2014/main" xmlns="" id="{B78D0A8F-8BD3-462A-A2E1-08E99E9B32B1}"/>
              </a:ext>
            </a:extLst>
          </p:cNvPr>
          <p:cNvSpPr>
            <a:spLocks noGrp="1"/>
          </p:cNvSpPr>
          <p:nvPr>
            <p:ph type="ftr" sz="quarter" idx="11"/>
          </p:nvPr>
        </p:nvSpPr>
        <p:spPr/>
        <p:txBody>
          <a:bodyPr/>
          <a:lstStyle/>
          <a:p>
            <a:r>
              <a:rPr lang="en-US"/>
              <a:t>Faculty of Computer Science, University of Computer Studies, Yangon</a:t>
            </a:r>
          </a:p>
        </p:txBody>
      </p:sp>
      <p:sp>
        <p:nvSpPr>
          <p:cNvPr id="6" name="Slide Number Placeholder 5">
            <a:extLst>
              <a:ext uri="{FF2B5EF4-FFF2-40B4-BE49-F238E27FC236}">
                <a16:creationId xmlns:a16="http://schemas.microsoft.com/office/drawing/2014/main" xmlns="" id="{C79AA828-6178-4EE3-9AE2-0D100D0205B8}"/>
              </a:ext>
            </a:extLst>
          </p:cNvPr>
          <p:cNvSpPr>
            <a:spLocks noGrp="1"/>
          </p:cNvSpPr>
          <p:nvPr>
            <p:ph type="sldNum" sz="quarter" idx="12"/>
          </p:nvPr>
        </p:nvSpPr>
        <p:spPr/>
        <p:txBody>
          <a:bodyPr/>
          <a:lstStyle/>
          <a:p>
            <a:fld id="{AA680AA8-C0F5-4A8E-B7E8-B0E33D5CFE95}" type="slidenum">
              <a:rPr lang="en-US" smtClean="0"/>
              <a:t>‹#›</a:t>
            </a:fld>
            <a:endParaRPr lang="en-US"/>
          </a:p>
        </p:txBody>
      </p:sp>
    </p:spTree>
    <p:extLst>
      <p:ext uri="{BB962C8B-B14F-4D97-AF65-F5344CB8AC3E}">
        <p14:creationId xmlns:p14="http://schemas.microsoft.com/office/powerpoint/2010/main" val="2683840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F63D46-CCC5-4D26-960A-A09529DED8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77B67BA5-6A5B-4447-9F79-BA21F6B1A5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7344D84-6F32-45B4-9ADF-97CC48782461}"/>
              </a:ext>
            </a:extLst>
          </p:cNvPr>
          <p:cNvSpPr>
            <a:spLocks noGrp="1"/>
          </p:cNvSpPr>
          <p:nvPr>
            <p:ph type="dt" sz="half" idx="10"/>
          </p:nvPr>
        </p:nvSpPr>
        <p:spPr>
          <a:xfrm>
            <a:off x="838200" y="6356350"/>
            <a:ext cx="2743200" cy="365125"/>
          </a:xfrm>
          <a:prstGeom prst="rect">
            <a:avLst/>
          </a:prstGeom>
        </p:spPr>
        <p:txBody>
          <a:bodyPr/>
          <a:lstStyle/>
          <a:p>
            <a:fld id="{ACC739CA-640D-44AB-B21F-7486E27CF880}" type="datetime1">
              <a:rPr lang="en-US" smtClean="0"/>
              <a:t>1/29/2023</a:t>
            </a:fld>
            <a:endParaRPr lang="en-US"/>
          </a:p>
        </p:txBody>
      </p:sp>
      <p:sp>
        <p:nvSpPr>
          <p:cNvPr id="5" name="Footer Placeholder 4">
            <a:extLst>
              <a:ext uri="{FF2B5EF4-FFF2-40B4-BE49-F238E27FC236}">
                <a16:creationId xmlns:a16="http://schemas.microsoft.com/office/drawing/2014/main" xmlns="" id="{76C533E6-18AF-4BE3-BFFF-51277D21AC6E}"/>
              </a:ext>
            </a:extLst>
          </p:cNvPr>
          <p:cNvSpPr>
            <a:spLocks noGrp="1"/>
          </p:cNvSpPr>
          <p:nvPr>
            <p:ph type="ftr" sz="quarter" idx="11"/>
          </p:nvPr>
        </p:nvSpPr>
        <p:spPr/>
        <p:txBody>
          <a:bodyPr/>
          <a:lstStyle/>
          <a:p>
            <a:r>
              <a:rPr lang="en-US"/>
              <a:t>Faculty of Computer Science, University of Computer Studies, Yangon</a:t>
            </a:r>
          </a:p>
        </p:txBody>
      </p:sp>
      <p:sp>
        <p:nvSpPr>
          <p:cNvPr id="6" name="Slide Number Placeholder 5">
            <a:extLst>
              <a:ext uri="{FF2B5EF4-FFF2-40B4-BE49-F238E27FC236}">
                <a16:creationId xmlns:a16="http://schemas.microsoft.com/office/drawing/2014/main" xmlns="" id="{381E4016-074C-4FD5-9498-DB287FC63635}"/>
              </a:ext>
            </a:extLst>
          </p:cNvPr>
          <p:cNvSpPr>
            <a:spLocks noGrp="1"/>
          </p:cNvSpPr>
          <p:nvPr>
            <p:ph type="sldNum" sz="quarter" idx="12"/>
          </p:nvPr>
        </p:nvSpPr>
        <p:spPr/>
        <p:txBody>
          <a:bodyPr/>
          <a:lstStyle/>
          <a:p>
            <a:fld id="{AA680AA8-C0F5-4A8E-B7E8-B0E33D5CFE95}" type="slidenum">
              <a:rPr lang="en-US" smtClean="0"/>
              <a:t>‹#›</a:t>
            </a:fld>
            <a:endParaRPr lang="en-US"/>
          </a:p>
        </p:txBody>
      </p:sp>
    </p:spTree>
    <p:extLst>
      <p:ext uri="{BB962C8B-B14F-4D97-AF65-F5344CB8AC3E}">
        <p14:creationId xmlns:p14="http://schemas.microsoft.com/office/powerpoint/2010/main" val="701575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4F89A4-934C-49E6-9700-7088B904F4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FAA26444-5E4C-4399-855C-69170D35E0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2002D1A2-A402-451B-9912-B45FDF36F150}"/>
              </a:ext>
            </a:extLst>
          </p:cNvPr>
          <p:cNvSpPr>
            <a:spLocks noGrp="1"/>
          </p:cNvSpPr>
          <p:nvPr>
            <p:ph type="dt" sz="half" idx="10"/>
          </p:nvPr>
        </p:nvSpPr>
        <p:spPr>
          <a:xfrm>
            <a:off x="838200" y="6356350"/>
            <a:ext cx="2743200" cy="365125"/>
          </a:xfrm>
          <a:prstGeom prst="rect">
            <a:avLst/>
          </a:prstGeom>
        </p:spPr>
        <p:txBody>
          <a:bodyPr/>
          <a:lstStyle/>
          <a:p>
            <a:fld id="{5D2E21F5-EBB1-4E21-96A3-983DE4041006}" type="datetime1">
              <a:rPr lang="en-US" smtClean="0"/>
              <a:t>1/29/2023</a:t>
            </a:fld>
            <a:endParaRPr lang="en-US"/>
          </a:p>
        </p:txBody>
      </p:sp>
      <p:sp>
        <p:nvSpPr>
          <p:cNvPr id="5" name="Footer Placeholder 4">
            <a:extLst>
              <a:ext uri="{FF2B5EF4-FFF2-40B4-BE49-F238E27FC236}">
                <a16:creationId xmlns:a16="http://schemas.microsoft.com/office/drawing/2014/main" xmlns="" id="{C49860C3-F8CC-45B0-ADB8-FD2226C00745}"/>
              </a:ext>
            </a:extLst>
          </p:cNvPr>
          <p:cNvSpPr>
            <a:spLocks noGrp="1"/>
          </p:cNvSpPr>
          <p:nvPr>
            <p:ph type="ftr" sz="quarter" idx="11"/>
          </p:nvPr>
        </p:nvSpPr>
        <p:spPr/>
        <p:txBody>
          <a:bodyPr/>
          <a:lstStyle/>
          <a:p>
            <a:r>
              <a:rPr lang="en-US"/>
              <a:t>Faculty of Computer Science, University of Computer Studies, Yangon</a:t>
            </a:r>
          </a:p>
        </p:txBody>
      </p:sp>
      <p:sp>
        <p:nvSpPr>
          <p:cNvPr id="6" name="Slide Number Placeholder 5">
            <a:extLst>
              <a:ext uri="{FF2B5EF4-FFF2-40B4-BE49-F238E27FC236}">
                <a16:creationId xmlns:a16="http://schemas.microsoft.com/office/drawing/2014/main" xmlns="" id="{8735A1FD-2B8C-49D7-B286-11BBFD757450}"/>
              </a:ext>
            </a:extLst>
          </p:cNvPr>
          <p:cNvSpPr>
            <a:spLocks noGrp="1"/>
          </p:cNvSpPr>
          <p:nvPr>
            <p:ph type="sldNum" sz="quarter" idx="12"/>
          </p:nvPr>
        </p:nvSpPr>
        <p:spPr/>
        <p:txBody>
          <a:bodyPr/>
          <a:lstStyle/>
          <a:p>
            <a:fld id="{AA680AA8-C0F5-4A8E-B7E8-B0E33D5CFE95}" type="slidenum">
              <a:rPr lang="en-US" smtClean="0"/>
              <a:t>‹#›</a:t>
            </a:fld>
            <a:endParaRPr lang="en-US"/>
          </a:p>
        </p:txBody>
      </p:sp>
    </p:spTree>
    <p:extLst>
      <p:ext uri="{BB962C8B-B14F-4D97-AF65-F5344CB8AC3E}">
        <p14:creationId xmlns:p14="http://schemas.microsoft.com/office/powerpoint/2010/main" val="2170172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52FFAC-3135-45CF-B1C3-76BFC087D2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0D551BBC-7884-48BC-9022-E89E6981CC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94BA8329-E874-4A4F-9758-89B4EA9993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AF9F3307-5889-4AB6-8B19-D702C89DB26A}"/>
              </a:ext>
            </a:extLst>
          </p:cNvPr>
          <p:cNvSpPr>
            <a:spLocks noGrp="1"/>
          </p:cNvSpPr>
          <p:nvPr>
            <p:ph type="dt" sz="half" idx="10"/>
          </p:nvPr>
        </p:nvSpPr>
        <p:spPr>
          <a:xfrm>
            <a:off x="838200" y="6356350"/>
            <a:ext cx="2743200" cy="365125"/>
          </a:xfrm>
          <a:prstGeom prst="rect">
            <a:avLst/>
          </a:prstGeom>
        </p:spPr>
        <p:txBody>
          <a:bodyPr/>
          <a:lstStyle/>
          <a:p>
            <a:fld id="{91B92FB8-DF5B-454B-AF2E-1FD6EF11A0A6}" type="datetime1">
              <a:rPr lang="en-US" smtClean="0"/>
              <a:t>1/29/2023</a:t>
            </a:fld>
            <a:endParaRPr lang="en-US"/>
          </a:p>
        </p:txBody>
      </p:sp>
      <p:sp>
        <p:nvSpPr>
          <p:cNvPr id="6" name="Footer Placeholder 5">
            <a:extLst>
              <a:ext uri="{FF2B5EF4-FFF2-40B4-BE49-F238E27FC236}">
                <a16:creationId xmlns:a16="http://schemas.microsoft.com/office/drawing/2014/main" xmlns="" id="{5D26B98C-A07B-4DA4-A697-D83C321F649E}"/>
              </a:ext>
            </a:extLst>
          </p:cNvPr>
          <p:cNvSpPr>
            <a:spLocks noGrp="1"/>
          </p:cNvSpPr>
          <p:nvPr>
            <p:ph type="ftr" sz="quarter" idx="11"/>
          </p:nvPr>
        </p:nvSpPr>
        <p:spPr/>
        <p:txBody>
          <a:bodyPr/>
          <a:lstStyle/>
          <a:p>
            <a:r>
              <a:rPr lang="en-US"/>
              <a:t>Faculty of Computer Science, University of Computer Studies, Yangon</a:t>
            </a:r>
          </a:p>
        </p:txBody>
      </p:sp>
      <p:sp>
        <p:nvSpPr>
          <p:cNvPr id="7" name="Slide Number Placeholder 6">
            <a:extLst>
              <a:ext uri="{FF2B5EF4-FFF2-40B4-BE49-F238E27FC236}">
                <a16:creationId xmlns:a16="http://schemas.microsoft.com/office/drawing/2014/main" xmlns="" id="{F01049B8-4361-4DF3-85E3-EE00C7FBA6D8}"/>
              </a:ext>
            </a:extLst>
          </p:cNvPr>
          <p:cNvSpPr>
            <a:spLocks noGrp="1"/>
          </p:cNvSpPr>
          <p:nvPr>
            <p:ph type="sldNum" sz="quarter" idx="12"/>
          </p:nvPr>
        </p:nvSpPr>
        <p:spPr/>
        <p:txBody>
          <a:bodyPr/>
          <a:lstStyle/>
          <a:p>
            <a:fld id="{AA680AA8-C0F5-4A8E-B7E8-B0E33D5CFE95}" type="slidenum">
              <a:rPr lang="en-US" smtClean="0"/>
              <a:t>‹#›</a:t>
            </a:fld>
            <a:endParaRPr lang="en-US"/>
          </a:p>
        </p:txBody>
      </p:sp>
    </p:spTree>
    <p:extLst>
      <p:ext uri="{BB962C8B-B14F-4D97-AF65-F5344CB8AC3E}">
        <p14:creationId xmlns:p14="http://schemas.microsoft.com/office/powerpoint/2010/main" val="1606596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3E18F5-FE69-4745-940F-D771DB1E5AD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8F518A89-D031-4EF9-A539-F2EB47DB9A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901B6B44-C417-42E6-9982-671D0D9CE5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ABEF55A7-69D1-4679-8A89-32DB183DF3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22E5C6AF-4B72-4B94-9EFC-6471EFB31E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85BF2BF9-3CB2-47CC-AF8F-5AA0C56C713C}"/>
              </a:ext>
            </a:extLst>
          </p:cNvPr>
          <p:cNvSpPr>
            <a:spLocks noGrp="1"/>
          </p:cNvSpPr>
          <p:nvPr>
            <p:ph type="dt" sz="half" idx="10"/>
          </p:nvPr>
        </p:nvSpPr>
        <p:spPr>
          <a:xfrm>
            <a:off x="838200" y="6356350"/>
            <a:ext cx="2743200" cy="365125"/>
          </a:xfrm>
          <a:prstGeom prst="rect">
            <a:avLst/>
          </a:prstGeom>
        </p:spPr>
        <p:txBody>
          <a:bodyPr/>
          <a:lstStyle/>
          <a:p>
            <a:fld id="{8C3350E7-E321-4314-B2E6-AA8D69859784}" type="datetime1">
              <a:rPr lang="en-US" smtClean="0"/>
              <a:t>1/29/2023</a:t>
            </a:fld>
            <a:endParaRPr lang="en-US"/>
          </a:p>
        </p:txBody>
      </p:sp>
      <p:sp>
        <p:nvSpPr>
          <p:cNvPr id="8" name="Footer Placeholder 7">
            <a:extLst>
              <a:ext uri="{FF2B5EF4-FFF2-40B4-BE49-F238E27FC236}">
                <a16:creationId xmlns:a16="http://schemas.microsoft.com/office/drawing/2014/main" xmlns="" id="{1BA3B417-F070-4EAC-9B82-E3D5C0EBE07B}"/>
              </a:ext>
            </a:extLst>
          </p:cNvPr>
          <p:cNvSpPr>
            <a:spLocks noGrp="1"/>
          </p:cNvSpPr>
          <p:nvPr>
            <p:ph type="ftr" sz="quarter" idx="11"/>
          </p:nvPr>
        </p:nvSpPr>
        <p:spPr/>
        <p:txBody>
          <a:bodyPr/>
          <a:lstStyle/>
          <a:p>
            <a:r>
              <a:rPr lang="en-US"/>
              <a:t>Faculty of Computer Science, University of Computer Studies, Yangon</a:t>
            </a:r>
          </a:p>
        </p:txBody>
      </p:sp>
      <p:sp>
        <p:nvSpPr>
          <p:cNvPr id="9" name="Slide Number Placeholder 8">
            <a:extLst>
              <a:ext uri="{FF2B5EF4-FFF2-40B4-BE49-F238E27FC236}">
                <a16:creationId xmlns:a16="http://schemas.microsoft.com/office/drawing/2014/main" xmlns="" id="{607F9312-BF48-40E1-A4E1-CA541B6C9803}"/>
              </a:ext>
            </a:extLst>
          </p:cNvPr>
          <p:cNvSpPr>
            <a:spLocks noGrp="1"/>
          </p:cNvSpPr>
          <p:nvPr>
            <p:ph type="sldNum" sz="quarter" idx="12"/>
          </p:nvPr>
        </p:nvSpPr>
        <p:spPr/>
        <p:txBody>
          <a:bodyPr/>
          <a:lstStyle/>
          <a:p>
            <a:fld id="{AA680AA8-C0F5-4A8E-B7E8-B0E33D5CFE95}" type="slidenum">
              <a:rPr lang="en-US" smtClean="0"/>
              <a:t>‹#›</a:t>
            </a:fld>
            <a:endParaRPr lang="en-US"/>
          </a:p>
        </p:txBody>
      </p:sp>
    </p:spTree>
    <p:extLst>
      <p:ext uri="{BB962C8B-B14F-4D97-AF65-F5344CB8AC3E}">
        <p14:creationId xmlns:p14="http://schemas.microsoft.com/office/powerpoint/2010/main" val="4192769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103C97-9025-48D5-B13B-672A8DF9CBD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7CC66FF3-6AA2-480C-AC86-4EC24396E1A3}"/>
              </a:ext>
            </a:extLst>
          </p:cNvPr>
          <p:cNvSpPr>
            <a:spLocks noGrp="1"/>
          </p:cNvSpPr>
          <p:nvPr>
            <p:ph type="dt" sz="half" idx="10"/>
          </p:nvPr>
        </p:nvSpPr>
        <p:spPr>
          <a:xfrm>
            <a:off x="838200" y="6356350"/>
            <a:ext cx="2743200" cy="365125"/>
          </a:xfrm>
          <a:prstGeom prst="rect">
            <a:avLst/>
          </a:prstGeom>
        </p:spPr>
        <p:txBody>
          <a:bodyPr/>
          <a:lstStyle/>
          <a:p>
            <a:fld id="{1F237501-885F-4BC2-91CC-915BA085AEFF}" type="datetime1">
              <a:rPr lang="en-US" smtClean="0"/>
              <a:t>1/29/2023</a:t>
            </a:fld>
            <a:endParaRPr lang="en-US"/>
          </a:p>
        </p:txBody>
      </p:sp>
      <p:sp>
        <p:nvSpPr>
          <p:cNvPr id="4" name="Footer Placeholder 3">
            <a:extLst>
              <a:ext uri="{FF2B5EF4-FFF2-40B4-BE49-F238E27FC236}">
                <a16:creationId xmlns:a16="http://schemas.microsoft.com/office/drawing/2014/main" xmlns="" id="{678ABCFE-4ED0-46BD-AD5D-39435EB7255A}"/>
              </a:ext>
            </a:extLst>
          </p:cNvPr>
          <p:cNvSpPr>
            <a:spLocks noGrp="1"/>
          </p:cNvSpPr>
          <p:nvPr>
            <p:ph type="ftr" sz="quarter" idx="11"/>
          </p:nvPr>
        </p:nvSpPr>
        <p:spPr/>
        <p:txBody>
          <a:bodyPr/>
          <a:lstStyle/>
          <a:p>
            <a:r>
              <a:rPr lang="en-US"/>
              <a:t>Faculty of Computer Science, University of Computer Studies, Yangon</a:t>
            </a:r>
          </a:p>
        </p:txBody>
      </p:sp>
      <p:sp>
        <p:nvSpPr>
          <p:cNvPr id="5" name="Slide Number Placeholder 4">
            <a:extLst>
              <a:ext uri="{FF2B5EF4-FFF2-40B4-BE49-F238E27FC236}">
                <a16:creationId xmlns:a16="http://schemas.microsoft.com/office/drawing/2014/main" xmlns="" id="{B15AD06E-EA09-41E6-98FF-A50286C064C4}"/>
              </a:ext>
            </a:extLst>
          </p:cNvPr>
          <p:cNvSpPr>
            <a:spLocks noGrp="1"/>
          </p:cNvSpPr>
          <p:nvPr>
            <p:ph type="sldNum" sz="quarter" idx="12"/>
          </p:nvPr>
        </p:nvSpPr>
        <p:spPr/>
        <p:txBody>
          <a:bodyPr/>
          <a:lstStyle/>
          <a:p>
            <a:fld id="{AA680AA8-C0F5-4A8E-B7E8-B0E33D5CFE95}" type="slidenum">
              <a:rPr lang="en-US" smtClean="0"/>
              <a:t>‹#›</a:t>
            </a:fld>
            <a:endParaRPr lang="en-US"/>
          </a:p>
        </p:txBody>
      </p:sp>
    </p:spTree>
    <p:extLst>
      <p:ext uri="{BB962C8B-B14F-4D97-AF65-F5344CB8AC3E}">
        <p14:creationId xmlns:p14="http://schemas.microsoft.com/office/powerpoint/2010/main" val="3478568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06FE532-8BD7-4D9E-A728-2114EFF95037}"/>
              </a:ext>
            </a:extLst>
          </p:cNvPr>
          <p:cNvSpPr>
            <a:spLocks noGrp="1"/>
          </p:cNvSpPr>
          <p:nvPr>
            <p:ph type="dt" sz="half" idx="10"/>
          </p:nvPr>
        </p:nvSpPr>
        <p:spPr>
          <a:xfrm>
            <a:off x="838200" y="6356350"/>
            <a:ext cx="2743200" cy="365125"/>
          </a:xfrm>
          <a:prstGeom prst="rect">
            <a:avLst/>
          </a:prstGeom>
        </p:spPr>
        <p:txBody>
          <a:bodyPr/>
          <a:lstStyle/>
          <a:p>
            <a:fld id="{9987916D-5D2F-4545-BD63-7FA0ED59FFBC}" type="datetime1">
              <a:rPr lang="en-US" smtClean="0"/>
              <a:t>1/29/2023</a:t>
            </a:fld>
            <a:endParaRPr lang="en-US"/>
          </a:p>
        </p:txBody>
      </p:sp>
      <p:sp>
        <p:nvSpPr>
          <p:cNvPr id="3" name="Footer Placeholder 2">
            <a:extLst>
              <a:ext uri="{FF2B5EF4-FFF2-40B4-BE49-F238E27FC236}">
                <a16:creationId xmlns:a16="http://schemas.microsoft.com/office/drawing/2014/main" xmlns="" id="{BC234D21-165A-4890-833A-7DBDE07360BE}"/>
              </a:ext>
            </a:extLst>
          </p:cNvPr>
          <p:cNvSpPr>
            <a:spLocks noGrp="1"/>
          </p:cNvSpPr>
          <p:nvPr>
            <p:ph type="ftr" sz="quarter" idx="11"/>
          </p:nvPr>
        </p:nvSpPr>
        <p:spPr/>
        <p:txBody>
          <a:bodyPr/>
          <a:lstStyle/>
          <a:p>
            <a:r>
              <a:rPr lang="en-US"/>
              <a:t>Faculty of Computer Science, University of Computer Studies, Yangon</a:t>
            </a:r>
          </a:p>
        </p:txBody>
      </p:sp>
      <p:sp>
        <p:nvSpPr>
          <p:cNvPr id="4" name="Slide Number Placeholder 3">
            <a:extLst>
              <a:ext uri="{FF2B5EF4-FFF2-40B4-BE49-F238E27FC236}">
                <a16:creationId xmlns:a16="http://schemas.microsoft.com/office/drawing/2014/main" xmlns="" id="{EBFAC010-DA58-42B0-ACA2-744DCED4EFB7}"/>
              </a:ext>
            </a:extLst>
          </p:cNvPr>
          <p:cNvSpPr>
            <a:spLocks noGrp="1"/>
          </p:cNvSpPr>
          <p:nvPr>
            <p:ph type="sldNum" sz="quarter" idx="12"/>
          </p:nvPr>
        </p:nvSpPr>
        <p:spPr/>
        <p:txBody>
          <a:bodyPr/>
          <a:lstStyle/>
          <a:p>
            <a:fld id="{AA680AA8-C0F5-4A8E-B7E8-B0E33D5CFE95}" type="slidenum">
              <a:rPr lang="en-US" smtClean="0"/>
              <a:t>‹#›</a:t>
            </a:fld>
            <a:endParaRPr lang="en-US"/>
          </a:p>
        </p:txBody>
      </p:sp>
    </p:spTree>
    <p:extLst>
      <p:ext uri="{BB962C8B-B14F-4D97-AF65-F5344CB8AC3E}">
        <p14:creationId xmlns:p14="http://schemas.microsoft.com/office/powerpoint/2010/main" val="3037130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2FA320-ED2F-42C4-93C7-4C58FEC4E9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6941032F-8FAF-4085-9F1A-C9E8D6F97A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359FAF32-345B-451F-9520-6F680261FB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79F5691-9121-459B-A18E-0C831744D3E6}"/>
              </a:ext>
            </a:extLst>
          </p:cNvPr>
          <p:cNvSpPr>
            <a:spLocks noGrp="1"/>
          </p:cNvSpPr>
          <p:nvPr>
            <p:ph type="dt" sz="half" idx="10"/>
          </p:nvPr>
        </p:nvSpPr>
        <p:spPr>
          <a:xfrm>
            <a:off x="838200" y="6356350"/>
            <a:ext cx="2743200" cy="365125"/>
          </a:xfrm>
          <a:prstGeom prst="rect">
            <a:avLst/>
          </a:prstGeom>
        </p:spPr>
        <p:txBody>
          <a:bodyPr/>
          <a:lstStyle/>
          <a:p>
            <a:fld id="{3AF7F0C9-8E4E-45D8-8234-D37CA69AD601}" type="datetime1">
              <a:rPr lang="en-US" smtClean="0"/>
              <a:t>1/29/2023</a:t>
            </a:fld>
            <a:endParaRPr lang="en-US"/>
          </a:p>
        </p:txBody>
      </p:sp>
      <p:sp>
        <p:nvSpPr>
          <p:cNvPr id="6" name="Footer Placeholder 5">
            <a:extLst>
              <a:ext uri="{FF2B5EF4-FFF2-40B4-BE49-F238E27FC236}">
                <a16:creationId xmlns:a16="http://schemas.microsoft.com/office/drawing/2014/main" xmlns="" id="{E9F3A179-F415-466E-9437-3CB21189C035}"/>
              </a:ext>
            </a:extLst>
          </p:cNvPr>
          <p:cNvSpPr>
            <a:spLocks noGrp="1"/>
          </p:cNvSpPr>
          <p:nvPr>
            <p:ph type="ftr" sz="quarter" idx="11"/>
          </p:nvPr>
        </p:nvSpPr>
        <p:spPr/>
        <p:txBody>
          <a:bodyPr/>
          <a:lstStyle/>
          <a:p>
            <a:r>
              <a:rPr lang="en-US"/>
              <a:t>Faculty of Computer Science, University of Computer Studies, Yangon</a:t>
            </a:r>
          </a:p>
        </p:txBody>
      </p:sp>
      <p:sp>
        <p:nvSpPr>
          <p:cNvPr id="7" name="Slide Number Placeholder 6">
            <a:extLst>
              <a:ext uri="{FF2B5EF4-FFF2-40B4-BE49-F238E27FC236}">
                <a16:creationId xmlns:a16="http://schemas.microsoft.com/office/drawing/2014/main" xmlns="" id="{D87973C9-CEA3-4353-B22E-1B5A26A86B6F}"/>
              </a:ext>
            </a:extLst>
          </p:cNvPr>
          <p:cNvSpPr>
            <a:spLocks noGrp="1"/>
          </p:cNvSpPr>
          <p:nvPr>
            <p:ph type="sldNum" sz="quarter" idx="12"/>
          </p:nvPr>
        </p:nvSpPr>
        <p:spPr/>
        <p:txBody>
          <a:bodyPr/>
          <a:lstStyle/>
          <a:p>
            <a:fld id="{AA680AA8-C0F5-4A8E-B7E8-B0E33D5CFE95}" type="slidenum">
              <a:rPr lang="en-US" smtClean="0"/>
              <a:t>‹#›</a:t>
            </a:fld>
            <a:endParaRPr lang="en-US"/>
          </a:p>
        </p:txBody>
      </p:sp>
    </p:spTree>
    <p:extLst>
      <p:ext uri="{BB962C8B-B14F-4D97-AF65-F5344CB8AC3E}">
        <p14:creationId xmlns:p14="http://schemas.microsoft.com/office/powerpoint/2010/main" val="1174161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2C9F4C-4F22-436E-8E47-EC5359AD64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C6FC6F05-1671-4803-B881-BD188FCB6E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BD7FE61B-C037-4A0A-86F2-16BADA37AD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C91540D-DF47-423E-8A89-052EE5E4A337}"/>
              </a:ext>
            </a:extLst>
          </p:cNvPr>
          <p:cNvSpPr>
            <a:spLocks noGrp="1"/>
          </p:cNvSpPr>
          <p:nvPr>
            <p:ph type="dt" sz="half" idx="10"/>
          </p:nvPr>
        </p:nvSpPr>
        <p:spPr>
          <a:xfrm>
            <a:off x="838200" y="6356350"/>
            <a:ext cx="2743200" cy="365125"/>
          </a:xfrm>
          <a:prstGeom prst="rect">
            <a:avLst/>
          </a:prstGeom>
        </p:spPr>
        <p:txBody>
          <a:bodyPr/>
          <a:lstStyle/>
          <a:p>
            <a:fld id="{823EFAED-58F8-4F37-A3B3-7CF573CE2002}" type="datetime1">
              <a:rPr lang="en-US" smtClean="0"/>
              <a:t>1/29/2023</a:t>
            </a:fld>
            <a:endParaRPr lang="en-US"/>
          </a:p>
        </p:txBody>
      </p:sp>
      <p:sp>
        <p:nvSpPr>
          <p:cNvPr id="6" name="Footer Placeholder 5">
            <a:extLst>
              <a:ext uri="{FF2B5EF4-FFF2-40B4-BE49-F238E27FC236}">
                <a16:creationId xmlns:a16="http://schemas.microsoft.com/office/drawing/2014/main" xmlns="" id="{FD7D3657-00E5-4B16-9225-8302722262CD}"/>
              </a:ext>
            </a:extLst>
          </p:cNvPr>
          <p:cNvSpPr>
            <a:spLocks noGrp="1"/>
          </p:cNvSpPr>
          <p:nvPr>
            <p:ph type="ftr" sz="quarter" idx="11"/>
          </p:nvPr>
        </p:nvSpPr>
        <p:spPr/>
        <p:txBody>
          <a:bodyPr/>
          <a:lstStyle/>
          <a:p>
            <a:r>
              <a:rPr lang="en-US"/>
              <a:t>Faculty of Computer Science, University of Computer Studies, Yangon</a:t>
            </a:r>
          </a:p>
        </p:txBody>
      </p:sp>
      <p:sp>
        <p:nvSpPr>
          <p:cNvPr id="7" name="Slide Number Placeholder 6">
            <a:extLst>
              <a:ext uri="{FF2B5EF4-FFF2-40B4-BE49-F238E27FC236}">
                <a16:creationId xmlns:a16="http://schemas.microsoft.com/office/drawing/2014/main" xmlns="" id="{C41DA887-D1C4-4FAA-9F85-1ABF876E104F}"/>
              </a:ext>
            </a:extLst>
          </p:cNvPr>
          <p:cNvSpPr>
            <a:spLocks noGrp="1"/>
          </p:cNvSpPr>
          <p:nvPr>
            <p:ph type="sldNum" sz="quarter" idx="12"/>
          </p:nvPr>
        </p:nvSpPr>
        <p:spPr/>
        <p:txBody>
          <a:bodyPr/>
          <a:lstStyle/>
          <a:p>
            <a:fld id="{AA680AA8-C0F5-4A8E-B7E8-B0E33D5CFE95}" type="slidenum">
              <a:rPr lang="en-US" smtClean="0"/>
              <a:t>‹#›</a:t>
            </a:fld>
            <a:endParaRPr lang="en-US"/>
          </a:p>
        </p:txBody>
      </p:sp>
    </p:spTree>
    <p:extLst>
      <p:ext uri="{BB962C8B-B14F-4D97-AF65-F5344CB8AC3E}">
        <p14:creationId xmlns:p14="http://schemas.microsoft.com/office/powerpoint/2010/main" val="1729568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37C947E-5149-46E8-93BA-B57977E6A7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D4E5F7F3-071F-4EDC-B0A7-B07D74BFD7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xmlns="" id="{DCE7F1E8-9801-4B37-8E74-2F017BCB00EE}"/>
              </a:ext>
            </a:extLst>
          </p:cNvPr>
          <p:cNvSpPr>
            <a:spLocks noGrp="1"/>
          </p:cNvSpPr>
          <p:nvPr>
            <p:ph type="ftr" sz="quarter" idx="3"/>
          </p:nvPr>
        </p:nvSpPr>
        <p:spPr>
          <a:xfrm>
            <a:off x="2937753" y="6356350"/>
            <a:ext cx="5215647" cy="365125"/>
          </a:xfrm>
          <a:prstGeom prst="rect">
            <a:avLst/>
          </a:prstGeom>
        </p:spPr>
        <p:txBody>
          <a:bodyPr vert="horz" lIns="91440" tIns="45720" rIns="91440" bIns="45720" rtlCol="0" anchor="ctr"/>
          <a:lstStyle>
            <a:lvl1pPr algn="ctr">
              <a:defRPr sz="1200">
                <a:solidFill>
                  <a:schemeClr val="tx1">
                    <a:tint val="75000"/>
                  </a:schemeClr>
                </a:solidFill>
                <a:latin typeface="Aharoni" panose="02010803020104030203" pitchFamily="2" charset="-79"/>
                <a:cs typeface="Aharoni" panose="02010803020104030203" pitchFamily="2" charset="-79"/>
              </a:defRPr>
            </a:lvl1pPr>
          </a:lstStyle>
          <a:p>
            <a:r>
              <a:rPr lang="en-US"/>
              <a:t>Faculty of Computer Science, University of Computer Studies, Yangon</a:t>
            </a:r>
            <a:endParaRPr lang="en-US" dirty="0"/>
          </a:p>
        </p:txBody>
      </p:sp>
      <p:sp>
        <p:nvSpPr>
          <p:cNvPr id="6" name="Slide Number Placeholder 5">
            <a:extLst>
              <a:ext uri="{FF2B5EF4-FFF2-40B4-BE49-F238E27FC236}">
                <a16:creationId xmlns:a16="http://schemas.microsoft.com/office/drawing/2014/main" xmlns="" id="{41EBCF31-1881-486C-B73E-B2BB3844EF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680AA8-C0F5-4A8E-B7E8-B0E33D5CFE95}" type="slidenum">
              <a:rPr lang="en-US" smtClean="0"/>
              <a:t>‹#›</a:t>
            </a:fld>
            <a:endParaRPr lang="en-US"/>
          </a:p>
        </p:txBody>
      </p:sp>
    </p:spTree>
    <p:extLst>
      <p:ext uri="{BB962C8B-B14F-4D97-AF65-F5344CB8AC3E}">
        <p14:creationId xmlns:p14="http://schemas.microsoft.com/office/powerpoint/2010/main" val="987235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w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4.wmf"/><Relationship Id="rId4" Type="http://schemas.openxmlformats.org/officeDocument/2006/relationships/oleObject" Target="../embeddings/oleObject3.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xmlns="" id="{828A5161-06F1-46CF-8AD7-844680A59E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4601497"/>
            <a:ext cx="1014060" cy="2017580"/>
            <a:chOff x="0" y="4601497"/>
            <a:chExt cx="1014060" cy="2017580"/>
          </a:xfrm>
        </p:grpSpPr>
        <p:sp>
          <p:nvSpPr>
            <p:cNvPr id="8" name="Isosceles Triangle 13">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4">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xmlns="" id="{5995D10D-E9C9-47DB-AE7E-801FEF38F5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219290" y="1"/>
            <a:ext cx="972709" cy="1935307"/>
            <a:chOff x="10918968" y="713127"/>
            <a:chExt cx="1273032" cy="2532832"/>
          </a:xfrm>
        </p:grpSpPr>
        <p:sp>
          <p:nvSpPr>
            <p:cNvPr id="10" name="Rectangle 17">
              <a:extLst>
                <a:ext uri="{FF2B5EF4-FFF2-40B4-BE49-F238E27FC236}">
                  <a16:creationId xmlns:a16="http://schemas.microsoft.com/office/drawing/2014/main" xmlns="" id="{CC1A72C6-3DE4-4EC3-9AD5-9E0D40D8C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8">
              <a:extLst>
                <a:ext uri="{FF2B5EF4-FFF2-40B4-BE49-F238E27FC236}">
                  <a16:creationId xmlns:a16="http://schemas.microsoft.com/office/drawing/2014/main" xmlns="" id="{0B0DA1F1-C391-4EDF-9FE0-23E86E1377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Slide Number Placeholder 4">
            <a:extLst>
              <a:ext uri="{FF2B5EF4-FFF2-40B4-BE49-F238E27FC236}">
                <a16:creationId xmlns:a16="http://schemas.microsoft.com/office/drawing/2014/main" xmlns="" id="{FCD18CD9-E60A-4A32-9C13-6A1BEA527797}"/>
              </a:ext>
            </a:extLst>
          </p:cNvPr>
          <p:cNvSpPr>
            <a:spLocks noGrp="1"/>
          </p:cNvSpPr>
          <p:nvPr>
            <p:ph type="sldNum" sz="quarter" idx="12"/>
          </p:nvPr>
        </p:nvSpPr>
        <p:spPr>
          <a:xfrm>
            <a:off x="8805333" y="6356350"/>
            <a:ext cx="2743200" cy="365125"/>
          </a:xfrm>
        </p:spPr>
        <p:txBody>
          <a:bodyPr>
            <a:normAutofit/>
          </a:bodyPr>
          <a:lstStyle/>
          <a:p>
            <a:pPr>
              <a:spcAft>
                <a:spcPts val="600"/>
              </a:spcAft>
            </a:pPr>
            <a:fld id="{AA680AA8-C0F5-4A8E-B7E8-B0E33D5CFE95}" type="slidenum">
              <a:rPr lang="en-US" smtClean="0"/>
              <a:pPr>
                <a:spcAft>
                  <a:spcPts val="600"/>
                </a:spcAft>
              </a:pPr>
              <a:t>1</a:t>
            </a:fld>
            <a:endParaRPr lang="en-US"/>
          </a:p>
        </p:txBody>
      </p:sp>
      <p:pic>
        <p:nvPicPr>
          <p:cNvPr id="14" name="Picture 13">
            <a:extLst>
              <a:ext uri="{FF2B5EF4-FFF2-40B4-BE49-F238E27FC236}">
                <a16:creationId xmlns:a16="http://schemas.microsoft.com/office/drawing/2014/main" xmlns="" id="{5F1D6083-3A50-4F88-A53F-A5DCE262A9D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774" y="444864"/>
            <a:ext cx="1206230" cy="1354998"/>
          </a:xfrm>
          <a:prstGeom prst="rect">
            <a:avLst/>
          </a:prstGeom>
        </p:spPr>
      </p:pic>
      <p:sp>
        <p:nvSpPr>
          <p:cNvPr id="15" name="Title 1">
            <a:extLst>
              <a:ext uri="{FF2B5EF4-FFF2-40B4-BE49-F238E27FC236}">
                <a16:creationId xmlns:a16="http://schemas.microsoft.com/office/drawing/2014/main" xmlns="" id="{A80D0BA2-7FB3-493B-9468-B6E971E45BF8}"/>
              </a:ext>
            </a:extLst>
          </p:cNvPr>
          <p:cNvSpPr txBox="1">
            <a:spLocks/>
          </p:cNvSpPr>
          <p:nvPr/>
        </p:nvSpPr>
        <p:spPr>
          <a:xfrm>
            <a:off x="1524000" y="1709925"/>
            <a:ext cx="9144000"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t>Chapter </a:t>
            </a:r>
            <a:r>
              <a:rPr lang="en-US" sz="4000" dirty="0" smtClean="0"/>
              <a:t>(13)</a:t>
            </a:r>
          </a:p>
          <a:p>
            <a:pPr algn="ctr"/>
            <a:endParaRPr lang="en-US" sz="4000" dirty="0"/>
          </a:p>
          <a:p>
            <a:pPr algn="ctr"/>
            <a:r>
              <a:rPr lang="en-US" sz="4000" dirty="0" smtClean="0"/>
              <a:t>Inheritance </a:t>
            </a:r>
            <a:r>
              <a:rPr lang="en-US" sz="4000" smtClean="0"/>
              <a:t>And Polymorphism</a:t>
            </a:r>
            <a:endParaRPr lang="en-US" sz="4000" dirty="0" smtClean="0"/>
          </a:p>
        </p:txBody>
      </p:sp>
    </p:spTree>
    <p:extLst>
      <p:ext uri="{BB962C8B-B14F-4D97-AF65-F5344CB8AC3E}">
        <p14:creationId xmlns:p14="http://schemas.microsoft.com/office/powerpoint/2010/main" val="2970349470"/>
      </p:ext>
    </p:extLst>
  </p:cSld>
  <p:clrMapOvr>
    <a:masterClrMapping/>
  </p:clrMapOvr>
  <mc:AlternateContent xmlns:mc="http://schemas.openxmlformats.org/markup-compatibility/2006" xmlns:p14="http://schemas.microsoft.com/office/powerpoint/2010/main">
    <mc:Choice Requires="p14">
      <p:transition spd="slow" p14:dur="2000" advTm="55215"/>
    </mc:Choice>
    <mc:Fallback xmlns="">
      <p:transition spd="slow" advTm="55215"/>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xmlns="" id="{828A5161-06F1-46CF-8AD7-844680A59E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4601497"/>
            <a:ext cx="1014060" cy="2017580"/>
            <a:chOff x="0" y="4601497"/>
            <a:chExt cx="1014060" cy="2017580"/>
          </a:xfrm>
        </p:grpSpPr>
        <p:sp>
          <p:nvSpPr>
            <p:cNvPr id="8" name="Isosceles Triangle 13">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4">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xmlns="" id="{5995D10D-E9C9-47DB-AE7E-801FEF38F5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219290" y="1"/>
            <a:ext cx="972709" cy="1935307"/>
            <a:chOff x="10918968" y="713127"/>
            <a:chExt cx="1273032" cy="2532832"/>
          </a:xfrm>
        </p:grpSpPr>
        <p:sp>
          <p:nvSpPr>
            <p:cNvPr id="10" name="Rectangle 17">
              <a:extLst>
                <a:ext uri="{FF2B5EF4-FFF2-40B4-BE49-F238E27FC236}">
                  <a16:creationId xmlns:a16="http://schemas.microsoft.com/office/drawing/2014/main" xmlns="" id="{CC1A72C6-3DE4-4EC3-9AD5-9E0D40D8C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8">
              <a:extLst>
                <a:ext uri="{FF2B5EF4-FFF2-40B4-BE49-F238E27FC236}">
                  <a16:creationId xmlns:a16="http://schemas.microsoft.com/office/drawing/2014/main" xmlns="" id="{0B0DA1F1-C391-4EDF-9FE0-23E86E1377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3">
            <a:extLst>
              <a:ext uri="{FF2B5EF4-FFF2-40B4-BE49-F238E27FC236}">
                <a16:creationId xmlns:a16="http://schemas.microsoft.com/office/drawing/2014/main" xmlns="" id="{84A92555-3873-47AB-BA61-57CA790C784F}"/>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a:t>Faculty of Computer Science, University of Computer Studies, Yangon</a:t>
            </a:r>
          </a:p>
        </p:txBody>
      </p:sp>
      <p:sp>
        <p:nvSpPr>
          <p:cNvPr id="5" name="Slide Number Placeholder 4">
            <a:extLst>
              <a:ext uri="{FF2B5EF4-FFF2-40B4-BE49-F238E27FC236}">
                <a16:creationId xmlns:a16="http://schemas.microsoft.com/office/drawing/2014/main" xmlns="" id="{FCD18CD9-E60A-4A32-9C13-6A1BEA527797}"/>
              </a:ext>
            </a:extLst>
          </p:cNvPr>
          <p:cNvSpPr>
            <a:spLocks noGrp="1"/>
          </p:cNvSpPr>
          <p:nvPr>
            <p:ph type="sldNum" sz="quarter" idx="12"/>
          </p:nvPr>
        </p:nvSpPr>
        <p:spPr>
          <a:xfrm>
            <a:off x="8805333" y="6356350"/>
            <a:ext cx="2743200" cy="365125"/>
          </a:xfrm>
        </p:spPr>
        <p:txBody>
          <a:bodyPr>
            <a:normAutofit/>
          </a:bodyPr>
          <a:lstStyle/>
          <a:p>
            <a:pPr>
              <a:spcAft>
                <a:spcPts val="600"/>
              </a:spcAft>
            </a:pPr>
            <a:fld id="{AA680AA8-C0F5-4A8E-B7E8-B0E33D5CFE95}" type="slidenum">
              <a:rPr lang="en-US" smtClean="0"/>
              <a:pPr>
                <a:spcAft>
                  <a:spcPts val="600"/>
                </a:spcAft>
              </a:pPr>
              <a:t>10</a:t>
            </a:fld>
            <a:endParaRPr lang="en-US"/>
          </a:p>
        </p:txBody>
      </p:sp>
      <p:sp>
        <p:nvSpPr>
          <p:cNvPr id="14" name="Title 1">
            <a:extLst>
              <a:ext uri="{FF2B5EF4-FFF2-40B4-BE49-F238E27FC236}">
                <a16:creationId xmlns:a16="http://schemas.microsoft.com/office/drawing/2014/main" xmlns="" id="{84FC8822-F3FD-4A49-B4C8-0F77733D9AD0}"/>
              </a:ext>
            </a:extLst>
          </p:cNvPr>
          <p:cNvSpPr>
            <a:spLocks noGrp="1"/>
          </p:cNvSpPr>
          <p:nvPr>
            <p:ph type="title"/>
          </p:nvPr>
        </p:nvSpPr>
        <p:spPr>
          <a:xfrm>
            <a:off x="650097" y="369185"/>
            <a:ext cx="10515600" cy="1325563"/>
          </a:xfrm>
        </p:spPr>
        <p:txBody>
          <a:bodyPr/>
          <a:lstStyle/>
          <a:p>
            <a:pPr algn="ctr"/>
            <a:r>
              <a:rPr lang="en-US" dirty="0"/>
              <a:t>Hierarchical Inheritance</a:t>
            </a:r>
          </a:p>
        </p:txBody>
      </p:sp>
      <p:sp>
        <p:nvSpPr>
          <p:cNvPr id="21" name="TextBox 20">
            <a:extLst>
              <a:ext uri="{FF2B5EF4-FFF2-40B4-BE49-F238E27FC236}">
                <a16:creationId xmlns:a16="http://schemas.microsoft.com/office/drawing/2014/main" xmlns="" id="{498F0891-1DA1-4875-8336-B466F6F3AEDD}"/>
              </a:ext>
            </a:extLst>
          </p:cNvPr>
          <p:cNvSpPr txBox="1"/>
          <p:nvPr/>
        </p:nvSpPr>
        <p:spPr>
          <a:xfrm>
            <a:off x="594264" y="1446760"/>
            <a:ext cx="4245835" cy="5016758"/>
          </a:xfrm>
          <a:prstGeom prst="rect">
            <a:avLst/>
          </a:prstGeom>
          <a:noFill/>
          <a:ln>
            <a:solidFill>
              <a:schemeClr val="accent1">
                <a:shade val="50000"/>
              </a:schemeClr>
            </a:solidFill>
          </a:ln>
        </p:spPr>
        <p:txBody>
          <a:bodyPr wrap="square" rtlCol="0">
            <a:spAutoFit/>
          </a:bodyPr>
          <a:lstStyle/>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class Animal  {</a:t>
            </a:r>
            <a:endParaRPr lang="en-US" sz="16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   public void eat() {</a:t>
            </a:r>
          </a:p>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       System.out.println ("Animal is eating");         </a:t>
            </a:r>
          </a:p>
          <a:p>
            <a:pPr marL="0" marR="0">
              <a:spcBef>
                <a:spcPts val="0"/>
              </a:spcBef>
              <a:spcAft>
                <a:spcPts val="0"/>
              </a:spcAft>
            </a:pPr>
            <a:r>
              <a:rPr lang="en-US" sz="1600" dirty="0">
                <a:solidFill>
                  <a:srgbClr val="000000"/>
                </a:solidFill>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600" dirty="0">
                <a:solidFill>
                  <a:srgbClr val="000000"/>
                </a:solidFill>
                <a:latin typeface="Times New Roman" panose="02020603050405020304" pitchFamily="18" charset="0"/>
                <a:ea typeface="Times New Roman" panose="02020603050405020304" pitchFamily="18" charset="0"/>
              </a:rPr>
              <a:t>   public void sleep() {</a:t>
            </a:r>
          </a:p>
          <a:p>
            <a:pPr marL="0" marR="0">
              <a:spcBef>
                <a:spcPts val="0"/>
              </a:spcBef>
              <a:spcAft>
                <a:spcPts val="0"/>
              </a:spcAft>
            </a:pPr>
            <a:r>
              <a:rPr lang="en-US" sz="1600" dirty="0">
                <a:solidFill>
                  <a:srgbClr val="000000"/>
                </a:solidFill>
                <a:latin typeface="Times New Roman" panose="02020603050405020304" pitchFamily="18" charset="0"/>
                <a:ea typeface="Times New Roman" panose="02020603050405020304" pitchFamily="18" charset="0"/>
              </a:rPr>
              <a:t>       System.out.println ("Animal is sleeping");         </a:t>
            </a:r>
          </a:p>
          <a:p>
            <a:pPr marL="0" marR="0">
              <a:spcBef>
                <a:spcPts val="0"/>
              </a:spcBef>
              <a:spcAft>
                <a:spcPts val="0"/>
              </a:spcAft>
            </a:pPr>
            <a:r>
              <a:rPr lang="en-US" sz="1600" dirty="0">
                <a:solidFill>
                  <a:srgbClr val="000000"/>
                </a:solidFill>
                <a:latin typeface="Times New Roman" panose="02020603050405020304" pitchFamily="18" charset="0"/>
                <a:ea typeface="Times New Roman" panose="02020603050405020304" pitchFamily="18" charset="0"/>
              </a:rPr>
              <a:t>   }  </a:t>
            </a:r>
          </a:p>
          <a:p>
            <a:pPr marL="0" marR="0">
              <a:spcBef>
                <a:spcPts val="0"/>
              </a:spcBef>
              <a:spcAft>
                <a:spcPts val="0"/>
              </a:spcAft>
            </a:pPr>
            <a:r>
              <a:rPr lang="en-US" sz="1600" dirty="0">
                <a:solidFill>
                  <a:srgbClr val="000000"/>
                </a:solidFill>
                <a:latin typeface="Times New Roman" panose="02020603050405020304" pitchFamily="18" charset="0"/>
                <a:ea typeface="Times New Roman" panose="02020603050405020304" pitchFamily="18" charset="0"/>
              </a:rPr>
              <a:t>}</a:t>
            </a:r>
          </a:p>
          <a:p>
            <a:pPr marL="0" marR="0">
              <a:spcBef>
                <a:spcPts val="0"/>
              </a:spcBef>
              <a:spcAft>
                <a:spcPts val="0"/>
              </a:spcAft>
            </a:pPr>
            <a:endParaRPr lang="en-US" sz="1600" dirty="0">
              <a:solidFill>
                <a:srgbClr val="000000"/>
              </a:solidFill>
              <a:latin typeface="Times New Roman" panose="02020603050405020304" pitchFamily="18" charset="0"/>
              <a:ea typeface="Times New Roman" panose="02020603050405020304" pitchFamily="18" charset="0"/>
            </a:endParaRPr>
          </a:p>
          <a:p>
            <a:pPr marL="0" marR="0">
              <a:spcBef>
                <a:spcPts val="0"/>
              </a:spcBef>
              <a:spcAft>
                <a:spcPts val="0"/>
              </a:spcAft>
            </a:pPr>
            <a:r>
              <a:rPr lang="en-US" sz="1600" dirty="0">
                <a:solidFill>
                  <a:srgbClr val="000000"/>
                </a:solidFill>
                <a:latin typeface="Times New Roman" panose="02020603050405020304" pitchFamily="18" charset="0"/>
                <a:ea typeface="Times New Roman" panose="02020603050405020304" pitchFamily="18" charset="0"/>
              </a:rPr>
              <a:t>class Dog extends Animal  {</a:t>
            </a:r>
          </a:p>
          <a:p>
            <a:pPr marL="0" marR="0">
              <a:spcBef>
                <a:spcPts val="0"/>
              </a:spcBef>
              <a:spcAft>
                <a:spcPts val="0"/>
              </a:spcAft>
            </a:pPr>
            <a:r>
              <a:rPr lang="en-US" sz="1600" dirty="0">
                <a:solidFill>
                  <a:srgbClr val="000000"/>
                </a:solidFill>
                <a:latin typeface="Times New Roman" panose="02020603050405020304" pitchFamily="18" charset="0"/>
                <a:ea typeface="Times New Roman" panose="02020603050405020304" pitchFamily="18" charset="0"/>
              </a:rPr>
              <a:t>     public void bark()  {</a:t>
            </a:r>
          </a:p>
          <a:p>
            <a:pPr marL="0" marR="0">
              <a:spcBef>
                <a:spcPts val="0"/>
              </a:spcBef>
              <a:spcAft>
                <a:spcPts val="0"/>
              </a:spcAft>
            </a:pPr>
            <a:r>
              <a:rPr lang="en-US" sz="1600" dirty="0">
                <a:solidFill>
                  <a:srgbClr val="000000"/>
                </a:solidFill>
                <a:latin typeface="Times New Roman" panose="02020603050405020304" pitchFamily="18" charset="0"/>
                <a:ea typeface="Times New Roman" panose="02020603050405020304" pitchFamily="18" charset="0"/>
              </a:rPr>
              <a:t>        System.out.println ("Dog is barking");</a:t>
            </a:r>
          </a:p>
          <a:p>
            <a:pPr marL="0" marR="0">
              <a:spcBef>
                <a:spcPts val="0"/>
              </a:spcBef>
              <a:spcAft>
                <a:spcPts val="0"/>
              </a:spcAft>
            </a:pPr>
            <a:r>
              <a:rPr lang="en-US" sz="1600" dirty="0">
                <a:solidFill>
                  <a:srgbClr val="000000"/>
                </a:solidFill>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600" dirty="0">
                <a:solidFill>
                  <a:srgbClr val="000000"/>
                </a:solidFill>
                <a:latin typeface="Times New Roman" panose="02020603050405020304" pitchFamily="18" charset="0"/>
                <a:ea typeface="Times New Roman" panose="02020603050405020304" pitchFamily="18" charset="0"/>
              </a:rPr>
              <a:t>}</a:t>
            </a:r>
          </a:p>
          <a:p>
            <a:pPr marL="0" marR="0">
              <a:spcBef>
                <a:spcPts val="0"/>
              </a:spcBef>
              <a:spcAft>
                <a:spcPts val="0"/>
              </a:spcAft>
            </a:pPr>
            <a:endParaRPr lang="en-US" sz="1600" dirty="0">
              <a:solidFill>
                <a:srgbClr val="000000"/>
              </a:solidFill>
              <a:latin typeface="Times New Roman" panose="02020603050405020304" pitchFamily="18" charset="0"/>
              <a:ea typeface="Times New Roman" panose="02020603050405020304" pitchFamily="18" charset="0"/>
            </a:endParaRPr>
          </a:p>
          <a:p>
            <a:pPr marL="0" marR="0">
              <a:spcBef>
                <a:spcPts val="0"/>
              </a:spcBef>
              <a:spcAft>
                <a:spcPts val="0"/>
              </a:spcAft>
            </a:pPr>
            <a:r>
              <a:rPr lang="en-US" sz="1600" dirty="0">
                <a:solidFill>
                  <a:srgbClr val="000000"/>
                </a:solidFill>
                <a:latin typeface="Times New Roman" panose="02020603050405020304" pitchFamily="18" charset="0"/>
                <a:ea typeface="Times New Roman" panose="02020603050405020304" pitchFamily="18" charset="0"/>
              </a:rPr>
              <a:t>class Duck extends Animal  {</a:t>
            </a:r>
          </a:p>
          <a:p>
            <a:pPr marL="0" marR="0">
              <a:spcBef>
                <a:spcPts val="0"/>
              </a:spcBef>
              <a:spcAft>
                <a:spcPts val="0"/>
              </a:spcAft>
            </a:pPr>
            <a:r>
              <a:rPr lang="en-US" sz="1600" dirty="0">
                <a:solidFill>
                  <a:srgbClr val="000000"/>
                </a:solidFill>
                <a:latin typeface="Times New Roman" panose="02020603050405020304" pitchFamily="18" charset="0"/>
                <a:ea typeface="Times New Roman" panose="02020603050405020304" pitchFamily="18" charset="0"/>
              </a:rPr>
              <a:t>     public void skill()  {</a:t>
            </a:r>
          </a:p>
          <a:p>
            <a:pPr marL="0" marR="0">
              <a:spcBef>
                <a:spcPts val="0"/>
              </a:spcBef>
              <a:spcAft>
                <a:spcPts val="0"/>
              </a:spcAft>
            </a:pPr>
            <a:r>
              <a:rPr lang="en-US" sz="1600" dirty="0">
                <a:solidFill>
                  <a:srgbClr val="000000"/>
                </a:solidFill>
                <a:latin typeface="Times New Roman" panose="02020603050405020304" pitchFamily="18" charset="0"/>
                <a:ea typeface="Times New Roman" panose="02020603050405020304" pitchFamily="18" charset="0"/>
              </a:rPr>
              <a:t>        System.out.println ("Duck can swim");</a:t>
            </a:r>
          </a:p>
          <a:p>
            <a:pPr marL="0" marR="0">
              <a:spcBef>
                <a:spcPts val="0"/>
              </a:spcBef>
              <a:spcAft>
                <a:spcPts val="0"/>
              </a:spcAft>
            </a:pPr>
            <a:r>
              <a:rPr lang="en-US" sz="1600" dirty="0">
                <a:solidFill>
                  <a:srgbClr val="000000"/>
                </a:solidFill>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600" dirty="0">
                <a:solidFill>
                  <a:srgbClr val="000000"/>
                </a:solidFill>
                <a:latin typeface="Times New Roman" panose="02020603050405020304" pitchFamily="18" charset="0"/>
                <a:ea typeface="Times New Roman" panose="02020603050405020304" pitchFamily="18" charset="0"/>
              </a:rPr>
              <a:t>}</a:t>
            </a:r>
          </a:p>
        </p:txBody>
      </p:sp>
      <p:sp>
        <p:nvSpPr>
          <p:cNvPr id="22" name="TextBox 21">
            <a:extLst>
              <a:ext uri="{FF2B5EF4-FFF2-40B4-BE49-F238E27FC236}">
                <a16:creationId xmlns:a16="http://schemas.microsoft.com/office/drawing/2014/main" xmlns="" id="{F46CBFE0-2AE6-4529-8105-6EDAD5A63280}"/>
              </a:ext>
            </a:extLst>
          </p:cNvPr>
          <p:cNvSpPr txBox="1"/>
          <p:nvPr/>
        </p:nvSpPr>
        <p:spPr>
          <a:xfrm>
            <a:off x="9321697" y="3163950"/>
            <a:ext cx="2743200" cy="2308324"/>
          </a:xfrm>
          <a:prstGeom prst="rect">
            <a:avLst/>
          </a:prstGeom>
          <a:noFill/>
          <a:ln>
            <a:solidFill>
              <a:schemeClr val="accent1">
                <a:shade val="50000"/>
              </a:schemeClr>
            </a:solidFill>
          </a:ln>
        </p:spPr>
        <p:txBody>
          <a:bodyPr wrap="square" lIns="182880" rtlCol="0">
            <a:spAutoFit/>
          </a:bodyPr>
          <a:lstStyle/>
          <a:p>
            <a:r>
              <a:rPr lang="en-US" i="1" dirty="0">
                <a:solidFill>
                  <a:srgbClr val="FF0000"/>
                </a:solidFill>
              </a:rPr>
              <a:t>Console Output:</a:t>
            </a:r>
          </a:p>
          <a:p>
            <a:endParaRPr lang="en-US" i="1" dirty="0">
              <a:solidFill>
                <a:schemeClr val="accent6">
                  <a:lumMod val="75000"/>
                </a:schemeClr>
              </a:solidFill>
            </a:endParaRPr>
          </a:p>
          <a:p>
            <a:r>
              <a:rPr lang="en-US" dirty="0"/>
              <a:t>Animal is eating</a:t>
            </a:r>
          </a:p>
          <a:p>
            <a:r>
              <a:rPr lang="en-US" dirty="0"/>
              <a:t>Animal is sleeping</a:t>
            </a:r>
          </a:p>
          <a:p>
            <a:r>
              <a:rPr lang="en-US" dirty="0"/>
              <a:t>Dog is barking</a:t>
            </a:r>
          </a:p>
          <a:p>
            <a:r>
              <a:rPr lang="en-US" dirty="0"/>
              <a:t>Animal is eating</a:t>
            </a:r>
          </a:p>
          <a:p>
            <a:r>
              <a:rPr lang="en-US" dirty="0"/>
              <a:t>Animal is sleeping</a:t>
            </a:r>
          </a:p>
          <a:p>
            <a:r>
              <a:rPr lang="en-US" dirty="0"/>
              <a:t>Duck can swim</a:t>
            </a:r>
          </a:p>
        </p:txBody>
      </p:sp>
      <p:sp>
        <p:nvSpPr>
          <p:cNvPr id="23" name="TextBox 22">
            <a:extLst>
              <a:ext uri="{FF2B5EF4-FFF2-40B4-BE49-F238E27FC236}">
                <a16:creationId xmlns:a16="http://schemas.microsoft.com/office/drawing/2014/main" xmlns="" id="{9FD28430-6FA4-47E5-8201-8569ADA4F9D7}"/>
              </a:ext>
            </a:extLst>
          </p:cNvPr>
          <p:cNvSpPr txBox="1"/>
          <p:nvPr/>
        </p:nvSpPr>
        <p:spPr>
          <a:xfrm>
            <a:off x="5061311" y="1446760"/>
            <a:ext cx="4059050" cy="3539430"/>
          </a:xfrm>
          <a:prstGeom prst="rect">
            <a:avLst/>
          </a:prstGeom>
          <a:noFill/>
          <a:ln>
            <a:solidFill>
              <a:schemeClr val="accent1">
                <a:shade val="50000"/>
              </a:schemeClr>
            </a:solidFill>
          </a:ln>
        </p:spPr>
        <p:txBody>
          <a:bodyPr wrap="square" rtlCol="0">
            <a:spAutoFit/>
          </a:bodyPr>
          <a:lstStyle/>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class MainClass</a:t>
            </a:r>
            <a:endParaRPr lang="en-US" sz="16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a:t>
            </a:r>
            <a:endParaRPr lang="en-US" sz="16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   public static void main(String[] args)  {</a:t>
            </a:r>
          </a:p>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       Dog dog = new Dog();</a:t>
            </a:r>
          </a:p>
          <a:p>
            <a:pPr marL="0" marR="0">
              <a:spcBef>
                <a:spcPts val="0"/>
              </a:spcBef>
              <a:spcAft>
                <a:spcPts val="0"/>
              </a:spcAft>
            </a:pPr>
            <a:r>
              <a:rPr lang="en-US" sz="1600" dirty="0">
                <a:solidFill>
                  <a:srgbClr val="000000"/>
                </a:solidFill>
                <a:latin typeface="Times New Roman" panose="02020603050405020304" pitchFamily="18" charset="0"/>
                <a:ea typeface="Times New Roman" panose="02020603050405020304" pitchFamily="18" charset="0"/>
              </a:rPr>
              <a:t>       dog.eat();</a:t>
            </a:r>
          </a:p>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       dog.sleep();</a:t>
            </a:r>
          </a:p>
          <a:p>
            <a:pPr marL="0" marR="0">
              <a:spcBef>
                <a:spcPts val="0"/>
              </a:spcBef>
              <a:spcAft>
                <a:spcPts val="0"/>
              </a:spcAft>
            </a:pPr>
            <a:r>
              <a:rPr lang="en-US" sz="1600" dirty="0">
                <a:solidFill>
                  <a:srgbClr val="000000"/>
                </a:solidFill>
                <a:latin typeface="Times New Roman" panose="02020603050405020304" pitchFamily="18" charset="0"/>
                <a:ea typeface="Times New Roman" panose="02020603050405020304" pitchFamily="18" charset="0"/>
              </a:rPr>
              <a:t>       dog.bark(); </a:t>
            </a:r>
          </a:p>
          <a:p>
            <a:pPr marL="0" marR="0">
              <a:spcBef>
                <a:spcPts val="0"/>
              </a:spcBef>
              <a:spcAft>
                <a:spcPts val="0"/>
              </a:spcAft>
            </a:pPr>
            <a:r>
              <a:rPr lang="en-US" sz="1600" dirty="0">
                <a:solidFill>
                  <a:srgbClr val="000000"/>
                </a:solidFill>
                <a:latin typeface="Times New Roman" panose="02020603050405020304" pitchFamily="18" charset="0"/>
                <a:ea typeface="Times New Roman" panose="02020603050405020304" pitchFamily="18" charset="0"/>
              </a:rPr>
              <a:t>       Duck duck = new Duck();</a:t>
            </a:r>
          </a:p>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       duck.eat();</a:t>
            </a:r>
          </a:p>
          <a:p>
            <a:pPr marL="0" marR="0">
              <a:spcBef>
                <a:spcPts val="0"/>
              </a:spcBef>
              <a:spcAft>
                <a:spcPts val="0"/>
              </a:spcAft>
            </a:pPr>
            <a:r>
              <a:rPr lang="en-US" sz="1600" dirty="0">
                <a:solidFill>
                  <a:srgbClr val="000000"/>
                </a:solidFill>
                <a:latin typeface="Times New Roman" panose="02020603050405020304" pitchFamily="18" charset="0"/>
                <a:ea typeface="Times New Roman" panose="02020603050405020304" pitchFamily="18" charset="0"/>
              </a:rPr>
              <a:t>       duck.sleep();</a:t>
            </a:r>
          </a:p>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       duck.skill();</a:t>
            </a:r>
          </a:p>
          <a:p>
            <a:pPr marL="0" marR="0">
              <a:spcBef>
                <a:spcPts val="0"/>
              </a:spcBef>
              <a:spcAft>
                <a:spcPts val="0"/>
              </a:spcAft>
            </a:pPr>
            <a:r>
              <a:rPr lang="en-US" sz="1600" dirty="0">
                <a:solidFill>
                  <a:srgbClr val="000000"/>
                </a:solidFill>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600" dirty="0">
                <a:solidFill>
                  <a:srgbClr val="000000"/>
                </a:solidFill>
                <a:latin typeface="Times New Roman" panose="02020603050405020304" pitchFamily="18" charset="0"/>
                <a:ea typeface="Times New Roman" panose="02020603050405020304" pitchFamily="18" charset="0"/>
              </a:rPr>
              <a:t>}</a:t>
            </a:r>
          </a:p>
          <a:p>
            <a:pPr marL="0" marR="0">
              <a:spcBef>
                <a:spcPts val="0"/>
              </a:spcBef>
              <a:spcAft>
                <a:spcPts val="0"/>
              </a:spcAft>
            </a:pPr>
            <a:r>
              <a:rPr lang="en-US" sz="1600" dirty="0">
                <a:solidFill>
                  <a:srgbClr val="000000"/>
                </a:solidFill>
                <a:latin typeface="Times New Roman" panose="02020603050405020304" pitchFamily="18"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p:txBody>
      </p:sp>
      <p:sp>
        <p:nvSpPr>
          <p:cNvPr id="18" name="Rectangle 17">
            <a:extLst>
              <a:ext uri="{FF2B5EF4-FFF2-40B4-BE49-F238E27FC236}">
                <a16:creationId xmlns:a16="http://schemas.microsoft.com/office/drawing/2014/main" xmlns="" id="{E6B180A7-1C26-4547-A1EB-8B63CCB93C19}"/>
              </a:ext>
            </a:extLst>
          </p:cNvPr>
          <p:cNvSpPr/>
          <p:nvPr/>
        </p:nvSpPr>
        <p:spPr>
          <a:xfrm>
            <a:off x="10320013" y="1493710"/>
            <a:ext cx="1247888" cy="4733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Animal</a:t>
            </a:r>
          </a:p>
        </p:txBody>
      </p:sp>
      <p:sp>
        <p:nvSpPr>
          <p:cNvPr id="19" name="Rectangle 18">
            <a:extLst>
              <a:ext uri="{FF2B5EF4-FFF2-40B4-BE49-F238E27FC236}">
                <a16:creationId xmlns:a16="http://schemas.microsoft.com/office/drawing/2014/main" xmlns="" id="{7D170B75-9EAD-4767-A4AF-E6D77E97DB65}"/>
              </a:ext>
            </a:extLst>
          </p:cNvPr>
          <p:cNvSpPr/>
          <p:nvPr/>
        </p:nvSpPr>
        <p:spPr>
          <a:xfrm>
            <a:off x="9445409" y="2454262"/>
            <a:ext cx="1247888" cy="4733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Dog</a:t>
            </a:r>
          </a:p>
        </p:txBody>
      </p:sp>
      <p:cxnSp>
        <p:nvCxnSpPr>
          <p:cNvPr id="20" name="Straight Arrow Connector 19">
            <a:extLst>
              <a:ext uri="{FF2B5EF4-FFF2-40B4-BE49-F238E27FC236}">
                <a16:creationId xmlns:a16="http://schemas.microsoft.com/office/drawing/2014/main" xmlns="" id="{E716FC04-2EE7-4A18-BA96-86BC83451646}"/>
              </a:ext>
            </a:extLst>
          </p:cNvPr>
          <p:cNvCxnSpPr>
            <a:cxnSpLocks/>
          </p:cNvCxnSpPr>
          <p:nvPr/>
        </p:nvCxnSpPr>
        <p:spPr>
          <a:xfrm flipV="1">
            <a:off x="10361606" y="1967046"/>
            <a:ext cx="498159" cy="487216"/>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xmlns="" id="{F610F6DB-8251-4D70-9051-1221DDA9827A}"/>
              </a:ext>
            </a:extLst>
          </p:cNvPr>
          <p:cNvSpPr/>
          <p:nvPr/>
        </p:nvSpPr>
        <p:spPr>
          <a:xfrm>
            <a:off x="10859765" y="2456270"/>
            <a:ext cx="1247888" cy="4733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Duck</a:t>
            </a:r>
          </a:p>
        </p:txBody>
      </p:sp>
      <p:cxnSp>
        <p:nvCxnSpPr>
          <p:cNvPr id="25" name="Straight Arrow Connector 24">
            <a:extLst>
              <a:ext uri="{FF2B5EF4-FFF2-40B4-BE49-F238E27FC236}">
                <a16:creationId xmlns:a16="http://schemas.microsoft.com/office/drawing/2014/main" xmlns="" id="{63C1EB43-4E8B-4440-91ED-87904903F107}"/>
              </a:ext>
            </a:extLst>
          </p:cNvPr>
          <p:cNvCxnSpPr>
            <a:cxnSpLocks/>
            <a:stCxn id="24" idx="0"/>
          </p:cNvCxnSpPr>
          <p:nvPr/>
        </p:nvCxnSpPr>
        <p:spPr>
          <a:xfrm flipH="1" flipV="1">
            <a:off x="11034968" y="1967669"/>
            <a:ext cx="448741" cy="488601"/>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1658998"/>
      </p:ext>
    </p:extLst>
  </p:cSld>
  <p:clrMapOvr>
    <a:masterClrMapping/>
  </p:clrMapOvr>
  <mc:AlternateContent xmlns:mc="http://schemas.openxmlformats.org/markup-compatibility/2006" xmlns:p14="http://schemas.microsoft.com/office/powerpoint/2010/main">
    <mc:Choice Requires="p14">
      <p:transition spd="slow" p14:dur="2000" advTm="55215"/>
    </mc:Choice>
    <mc:Fallback xmlns="">
      <p:transition spd="slow" advTm="55215"/>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xmlns="" id="{828A5161-06F1-46CF-8AD7-844680A59E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4601497"/>
            <a:ext cx="1014060" cy="2017580"/>
            <a:chOff x="0" y="4601497"/>
            <a:chExt cx="1014060" cy="2017580"/>
          </a:xfrm>
        </p:grpSpPr>
        <p:sp>
          <p:nvSpPr>
            <p:cNvPr id="8" name="Isosceles Triangle 13">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4">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xmlns="" id="{5995D10D-E9C9-47DB-AE7E-801FEF38F5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219290" y="1"/>
            <a:ext cx="972709" cy="1935307"/>
            <a:chOff x="10918968" y="713127"/>
            <a:chExt cx="1273032" cy="2532832"/>
          </a:xfrm>
        </p:grpSpPr>
        <p:sp>
          <p:nvSpPr>
            <p:cNvPr id="10" name="Rectangle 17">
              <a:extLst>
                <a:ext uri="{FF2B5EF4-FFF2-40B4-BE49-F238E27FC236}">
                  <a16:creationId xmlns:a16="http://schemas.microsoft.com/office/drawing/2014/main" xmlns="" id="{CC1A72C6-3DE4-4EC3-9AD5-9E0D40D8C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8">
              <a:extLst>
                <a:ext uri="{FF2B5EF4-FFF2-40B4-BE49-F238E27FC236}">
                  <a16:creationId xmlns:a16="http://schemas.microsoft.com/office/drawing/2014/main" xmlns="" id="{0B0DA1F1-C391-4EDF-9FE0-23E86E1377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3">
            <a:extLst>
              <a:ext uri="{FF2B5EF4-FFF2-40B4-BE49-F238E27FC236}">
                <a16:creationId xmlns:a16="http://schemas.microsoft.com/office/drawing/2014/main" xmlns="" id="{84A92555-3873-47AB-BA61-57CA790C784F}"/>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a:t>Faculty of Computer Science, University of Computer Studies, Yangon</a:t>
            </a:r>
          </a:p>
        </p:txBody>
      </p:sp>
      <p:sp>
        <p:nvSpPr>
          <p:cNvPr id="5" name="Slide Number Placeholder 4">
            <a:extLst>
              <a:ext uri="{FF2B5EF4-FFF2-40B4-BE49-F238E27FC236}">
                <a16:creationId xmlns:a16="http://schemas.microsoft.com/office/drawing/2014/main" xmlns="" id="{FCD18CD9-E60A-4A32-9C13-6A1BEA527797}"/>
              </a:ext>
            </a:extLst>
          </p:cNvPr>
          <p:cNvSpPr>
            <a:spLocks noGrp="1"/>
          </p:cNvSpPr>
          <p:nvPr>
            <p:ph type="sldNum" sz="quarter" idx="12"/>
          </p:nvPr>
        </p:nvSpPr>
        <p:spPr>
          <a:xfrm>
            <a:off x="8805333" y="6356350"/>
            <a:ext cx="2743200" cy="365125"/>
          </a:xfrm>
        </p:spPr>
        <p:txBody>
          <a:bodyPr>
            <a:normAutofit/>
          </a:bodyPr>
          <a:lstStyle/>
          <a:p>
            <a:pPr>
              <a:spcAft>
                <a:spcPts val="600"/>
              </a:spcAft>
            </a:pPr>
            <a:fld id="{AA680AA8-C0F5-4A8E-B7E8-B0E33D5CFE95}" type="slidenum">
              <a:rPr lang="en-US" smtClean="0"/>
              <a:pPr>
                <a:spcAft>
                  <a:spcPts val="600"/>
                </a:spcAft>
              </a:pPr>
              <a:t>11</a:t>
            </a:fld>
            <a:endParaRPr lang="en-US" dirty="0"/>
          </a:p>
        </p:txBody>
      </p:sp>
      <p:sp>
        <p:nvSpPr>
          <p:cNvPr id="14" name="Title 1">
            <a:extLst>
              <a:ext uri="{FF2B5EF4-FFF2-40B4-BE49-F238E27FC236}">
                <a16:creationId xmlns:a16="http://schemas.microsoft.com/office/drawing/2014/main" xmlns="" id="{84FC8822-F3FD-4A49-B4C8-0F77733D9AD0}"/>
              </a:ext>
            </a:extLst>
          </p:cNvPr>
          <p:cNvSpPr>
            <a:spLocks noGrp="1"/>
          </p:cNvSpPr>
          <p:nvPr>
            <p:ph type="title"/>
          </p:nvPr>
        </p:nvSpPr>
        <p:spPr>
          <a:xfrm>
            <a:off x="838200" y="365125"/>
            <a:ext cx="10515600" cy="1325563"/>
          </a:xfrm>
        </p:spPr>
        <p:txBody>
          <a:bodyPr/>
          <a:lstStyle/>
          <a:p>
            <a:pPr algn="ctr"/>
            <a:r>
              <a:rPr lang="en-US" dirty="0"/>
              <a:t>Why multiple inheritance is not supported?</a:t>
            </a:r>
          </a:p>
        </p:txBody>
      </p:sp>
      <p:sp>
        <p:nvSpPr>
          <p:cNvPr id="15" name="Content Placeholder 2">
            <a:extLst>
              <a:ext uri="{FF2B5EF4-FFF2-40B4-BE49-F238E27FC236}">
                <a16:creationId xmlns:a16="http://schemas.microsoft.com/office/drawing/2014/main" xmlns="" id="{5A7E0C31-D53A-4BF9-BFFC-560781533146}"/>
              </a:ext>
            </a:extLst>
          </p:cNvPr>
          <p:cNvSpPr>
            <a:spLocks noGrp="1"/>
          </p:cNvSpPr>
          <p:nvPr>
            <p:ph idx="1"/>
          </p:nvPr>
        </p:nvSpPr>
        <p:spPr>
          <a:xfrm>
            <a:off x="1183005" y="1665724"/>
            <a:ext cx="9825990" cy="1111139"/>
          </a:xfrm>
        </p:spPr>
        <p:txBody>
          <a:bodyPr>
            <a:noAutofit/>
          </a:bodyPr>
          <a:lstStyle/>
          <a:p>
            <a:pPr marL="398463" indent="-398463" algn="just">
              <a:lnSpc>
                <a:spcPct val="90000"/>
              </a:lnSpc>
            </a:pPr>
            <a:r>
              <a:rPr lang="en-US" sz="2200" dirty="0">
                <a:ea typeface="Calibri" panose="020F0502020204030204" pitchFamily="34" charset="0"/>
              </a:rPr>
              <a:t>Suppose that A, B and C are three classes. The C class inherits A and B classes. If A and B classes have same method and you call it from child class object, there will be ambiguity to call method of A or B class. </a:t>
            </a:r>
          </a:p>
          <a:p>
            <a:pPr marL="342900" indent="-342900"/>
            <a:endParaRPr lang="en-US" sz="2200" dirty="0">
              <a:ea typeface="Calibri" panose="020F0502020204030204" pitchFamily="34" charset="0"/>
            </a:endParaRPr>
          </a:p>
          <a:p>
            <a:pPr marL="0" indent="0">
              <a:buNone/>
            </a:pPr>
            <a:endParaRPr lang="en-US" sz="2200" dirty="0"/>
          </a:p>
        </p:txBody>
      </p:sp>
      <p:sp>
        <p:nvSpPr>
          <p:cNvPr id="16" name="TextBox 15">
            <a:extLst>
              <a:ext uri="{FF2B5EF4-FFF2-40B4-BE49-F238E27FC236}">
                <a16:creationId xmlns:a16="http://schemas.microsoft.com/office/drawing/2014/main" xmlns="" id="{4E0DAC58-FB12-4646-BB9A-84DEA8764954}"/>
              </a:ext>
            </a:extLst>
          </p:cNvPr>
          <p:cNvSpPr txBox="1"/>
          <p:nvPr/>
        </p:nvSpPr>
        <p:spPr>
          <a:xfrm>
            <a:off x="1804724" y="2833425"/>
            <a:ext cx="7139340" cy="3785652"/>
          </a:xfrm>
          <a:prstGeom prst="rect">
            <a:avLst/>
          </a:prstGeom>
          <a:noFill/>
          <a:ln>
            <a:solidFill>
              <a:schemeClr val="accent1">
                <a:shade val="50000"/>
              </a:schemeClr>
            </a:solidFill>
          </a:ln>
        </p:spPr>
        <p:txBody>
          <a:bodyPr wrap="square" rtlCol="0">
            <a:spAutoFit/>
          </a:bodyPr>
          <a:lstStyle/>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class A  {</a:t>
            </a:r>
            <a:endParaRPr lang="en-US" sz="16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   public void display() {</a:t>
            </a:r>
          </a:p>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       System.out.println ("Hello");         </a:t>
            </a:r>
          </a:p>
          <a:p>
            <a:pPr marL="0" marR="0">
              <a:spcBef>
                <a:spcPts val="0"/>
              </a:spcBef>
              <a:spcAft>
                <a:spcPts val="0"/>
              </a:spcAft>
            </a:pPr>
            <a:r>
              <a:rPr lang="en-US" sz="1600" dirty="0">
                <a:solidFill>
                  <a:srgbClr val="000000"/>
                </a:solidFill>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600" dirty="0">
                <a:solidFill>
                  <a:srgbClr val="000000"/>
                </a:solidFill>
                <a:latin typeface="Times New Roman" panose="02020603050405020304" pitchFamily="18" charset="0"/>
                <a:ea typeface="Times New Roman" panose="02020603050405020304" pitchFamily="18" charset="0"/>
              </a:rPr>
              <a:t>}</a:t>
            </a:r>
          </a:p>
          <a:p>
            <a:pPr marL="0" marR="0">
              <a:spcBef>
                <a:spcPts val="0"/>
              </a:spcBef>
              <a:spcAft>
                <a:spcPts val="0"/>
              </a:spcAft>
            </a:pPr>
            <a:r>
              <a:rPr lang="en-US" sz="1600" dirty="0">
                <a:solidFill>
                  <a:srgbClr val="000000"/>
                </a:solidFill>
                <a:latin typeface="Times New Roman" panose="02020603050405020304" pitchFamily="18" charset="0"/>
                <a:ea typeface="Times New Roman" panose="02020603050405020304" pitchFamily="18" charset="0"/>
              </a:rPr>
              <a:t>class B  {</a:t>
            </a:r>
          </a:p>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    public void display() {</a:t>
            </a:r>
          </a:p>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       System.out.println ("Welcome");         </a:t>
            </a:r>
          </a:p>
          <a:p>
            <a:pPr marL="0" marR="0">
              <a:spcBef>
                <a:spcPts val="0"/>
              </a:spcBef>
              <a:spcAft>
                <a:spcPts val="0"/>
              </a:spcAft>
            </a:pPr>
            <a:r>
              <a:rPr lang="en-US" sz="1600" dirty="0">
                <a:solidFill>
                  <a:srgbClr val="000000"/>
                </a:solidFill>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600" dirty="0">
                <a:solidFill>
                  <a:srgbClr val="000000"/>
                </a:solidFill>
                <a:latin typeface="Times New Roman" panose="02020603050405020304" pitchFamily="18" charset="0"/>
                <a:ea typeface="Times New Roman" panose="02020603050405020304" pitchFamily="18" charset="0"/>
              </a:rPr>
              <a:t>}</a:t>
            </a:r>
          </a:p>
          <a:p>
            <a:pPr marL="0" marR="0">
              <a:spcBef>
                <a:spcPts val="0"/>
              </a:spcBef>
              <a:spcAft>
                <a:spcPts val="0"/>
              </a:spcAft>
            </a:pPr>
            <a:r>
              <a:rPr lang="en-US" sz="1600" dirty="0">
                <a:solidFill>
                  <a:srgbClr val="FF0000"/>
                </a:solidFill>
                <a:latin typeface="Times New Roman" panose="02020603050405020304" pitchFamily="18" charset="0"/>
                <a:ea typeface="Times New Roman" panose="02020603050405020304" pitchFamily="18" charset="0"/>
              </a:rPr>
              <a:t>class C extends A, B  </a:t>
            </a:r>
            <a:r>
              <a:rPr lang="en-US" sz="1600" dirty="0">
                <a:solidFill>
                  <a:srgbClr val="000000"/>
                </a:solidFill>
                <a:latin typeface="Times New Roman" panose="02020603050405020304" pitchFamily="18" charset="0"/>
                <a:ea typeface="Times New Roman" panose="02020603050405020304" pitchFamily="18" charset="0"/>
              </a:rPr>
              <a:t>{   </a:t>
            </a:r>
            <a:r>
              <a:rPr lang="en-US" sz="1600" dirty="0">
                <a:solidFill>
                  <a:srgbClr val="005DA2"/>
                </a:solidFill>
                <a:latin typeface="Times New Roman" panose="02020603050405020304" pitchFamily="18" charset="0"/>
                <a:ea typeface="Times New Roman" panose="02020603050405020304" pitchFamily="18" charset="0"/>
              </a:rPr>
              <a:t>// Error : This is inheriting from multiple classes.</a:t>
            </a:r>
          </a:p>
          <a:p>
            <a:pPr marL="0" marR="0">
              <a:spcBef>
                <a:spcPts val="0"/>
              </a:spcBef>
              <a:spcAft>
                <a:spcPts val="0"/>
              </a:spcAft>
            </a:pPr>
            <a:r>
              <a:rPr lang="en-US" sz="1600" dirty="0">
                <a:solidFill>
                  <a:srgbClr val="000000"/>
                </a:solidFill>
                <a:latin typeface="Times New Roman" panose="02020603050405020304" pitchFamily="18" charset="0"/>
                <a:ea typeface="Times New Roman" panose="02020603050405020304" pitchFamily="18" charset="0"/>
              </a:rPr>
              <a:t>     public static void main(String[] args)  {</a:t>
            </a:r>
          </a:p>
          <a:p>
            <a:pPr marL="0" marR="0">
              <a:spcBef>
                <a:spcPts val="0"/>
              </a:spcBef>
              <a:spcAft>
                <a:spcPts val="0"/>
              </a:spcAft>
            </a:pPr>
            <a:r>
              <a:rPr lang="en-US" sz="1600" dirty="0">
                <a:solidFill>
                  <a:srgbClr val="000000"/>
                </a:solidFill>
                <a:latin typeface="Times New Roman" panose="02020603050405020304" pitchFamily="18" charset="0"/>
                <a:ea typeface="Times New Roman" panose="02020603050405020304" pitchFamily="18" charset="0"/>
              </a:rPr>
              <a:t>            C obj = new C();</a:t>
            </a:r>
          </a:p>
          <a:p>
            <a:pPr marL="0" marR="0">
              <a:spcBef>
                <a:spcPts val="0"/>
              </a:spcBef>
              <a:spcAft>
                <a:spcPts val="0"/>
              </a:spcAft>
            </a:pPr>
            <a:r>
              <a:rPr lang="en-US" sz="1600" dirty="0">
                <a:solidFill>
                  <a:srgbClr val="000000"/>
                </a:solidFill>
                <a:latin typeface="Times New Roman" panose="02020603050405020304" pitchFamily="18" charset="0"/>
                <a:ea typeface="Times New Roman" panose="02020603050405020304" pitchFamily="18" charset="0"/>
              </a:rPr>
              <a:t>            obj.display()       </a:t>
            </a:r>
            <a:r>
              <a:rPr lang="en-US" sz="1600" dirty="0">
                <a:solidFill>
                  <a:srgbClr val="005DA2"/>
                </a:solidFill>
                <a:latin typeface="Times New Roman" panose="02020603050405020304" pitchFamily="18" charset="0"/>
                <a:ea typeface="Times New Roman" panose="02020603050405020304" pitchFamily="18" charset="0"/>
              </a:rPr>
              <a:t>// which display() method would be invoked?</a:t>
            </a:r>
          </a:p>
          <a:p>
            <a:pPr marL="0" marR="0">
              <a:spcBef>
                <a:spcPts val="0"/>
              </a:spcBef>
              <a:spcAft>
                <a:spcPts val="0"/>
              </a:spcAft>
            </a:pPr>
            <a:r>
              <a:rPr lang="en-US" sz="1600" dirty="0">
                <a:solidFill>
                  <a:srgbClr val="000000"/>
                </a:solidFill>
                <a:latin typeface="Times New Roman" panose="02020603050405020304" pitchFamily="18" charset="0"/>
                <a:ea typeface="Times New Roman" panose="02020603050405020304" pitchFamily="18" charset="0"/>
              </a:rPr>
              <a:t>     }  }</a:t>
            </a:r>
          </a:p>
        </p:txBody>
      </p:sp>
      <p:grpSp>
        <p:nvGrpSpPr>
          <p:cNvPr id="18" name="Group 17">
            <a:extLst>
              <a:ext uri="{FF2B5EF4-FFF2-40B4-BE49-F238E27FC236}">
                <a16:creationId xmlns:a16="http://schemas.microsoft.com/office/drawing/2014/main" xmlns="" id="{9E9E7CEE-90E4-486C-87ED-069452F7F709}"/>
              </a:ext>
            </a:extLst>
          </p:cNvPr>
          <p:cNvGrpSpPr/>
          <p:nvPr/>
        </p:nvGrpSpPr>
        <p:grpSpPr>
          <a:xfrm>
            <a:off x="9578244" y="3009671"/>
            <a:ext cx="2127400" cy="936636"/>
            <a:chOff x="8810250" y="2688206"/>
            <a:chExt cx="2869715" cy="1464935"/>
          </a:xfrm>
        </p:grpSpPr>
        <p:sp>
          <p:nvSpPr>
            <p:cNvPr id="19" name="Rectangle 18">
              <a:extLst>
                <a:ext uri="{FF2B5EF4-FFF2-40B4-BE49-F238E27FC236}">
                  <a16:creationId xmlns:a16="http://schemas.microsoft.com/office/drawing/2014/main" xmlns="" id="{504096CC-265F-4442-A536-EFC66E77A303}"/>
                </a:ext>
              </a:extLst>
            </p:cNvPr>
            <p:cNvSpPr/>
            <p:nvPr/>
          </p:nvSpPr>
          <p:spPr>
            <a:xfrm>
              <a:off x="8810250" y="2688206"/>
              <a:ext cx="1247888" cy="4733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a:t>
              </a:r>
            </a:p>
          </p:txBody>
        </p:sp>
        <p:sp>
          <p:nvSpPr>
            <p:cNvPr id="20" name="Rectangle 19">
              <a:extLst>
                <a:ext uri="{FF2B5EF4-FFF2-40B4-BE49-F238E27FC236}">
                  <a16:creationId xmlns:a16="http://schemas.microsoft.com/office/drawing/2014/main" xmlns="" id="{659D63EE-A3F1-43D7-9CA9-ECB39C27D337}"/>
                </a:ext>
              </a:extLst>
            </p:cNvPr>
            <p:cNvSpPr/>
            <p:nvPr/>
          </p:nvSpPr>
          <p:spPr>
            <a:xfrm>
              <a:off x="10432077" y="2698231"/>
              <a:ext cx="1247888" cy="4733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B</a:t>
              </a:r>
            </a:p>
          </p:txBody>
        </p:sp>
        <p:sp>
          <p:nvSpPr>
            <p:cNvPr id="21" name="Rectangle 20">
              <a:extLst>
                <a:ext uri="{FF2B5EF4-FFF2-40B4-BE49-F238E27FC236}">
                  <a16:creationId xmlns:a16="http://schemas.microsoft.com/office/drawing/2014/main" xmlns="" id="{66809CC1-A264-49C0-8185-3ED38FD3B239}"/>
                </a:ext>
              </a:extLst>
            </p:cNvPr>
            <p:cNvSpPr/>
            <p:nvPr/>
          </p:nvSpPr>
          <p:spPr>
            <a:xfrm>
              <a:off x="9548534" y="3679805"/>
              <a:ext cx="1247888" cy="4733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a:t>
              </a:r>
            </a:p>
          </p:txBody>
        </p:sp>
        <p:cxnSp>
          <p:nvCxnSpPr>
            <p:cNvPr id="22" name="Straight Arrow Connector 21">
              <a:extLst>
                <a:ext uri="{FF2B5EF4-FFF2-40B4-BE49-F238E27FC236}">
                  <a16:creationId xmlns:a16="http://schemas.microsoft.com/office/drawing/2014/main" xmlns="" id="{7E6EB8C3-AAC0-4561-B83E-860141CBCD34}"/>
                </a:ext>
              </a:extLst>
            </p:cNvPr>
            <p:cNvCxnSpPr>
              <a:cxnSpLocks/>
              <a:stCxn id="21" idx="0"/>
            </p:cNvCxnSpPr>
            <p:nvPr/>
          </p:nvCxnSpPr>
          <p:spPr>
            <a:xfrm flipH="1" flipV="1">
              <a:off x="9398529" y="3188771"/>
              <a:ext cx="773949" cy="491034"/>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xmlns="" id="{8741498C-0F2F-4201-98BC-97B786F620A7}"/>
                </a:ext>
              </a:extLst>
            </p:cNvPr>
            <p:cNvCxnSpPr>
              <a:cxnSpLocks/>
              <a:endCxn id="20" idx="2"/>
            </p:cNvCxnSpPr>
            <p:nvPr/>
          </p:nvCxnSpPr>
          <p:spPr>
            <a:xfrm flipV="1">
              <a:off x="10158617" y="3171567"/>
              <a:ext cx="897404" cy="500688"/>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4" name="TextBox 23">
            <a:extLst>
              <a:ext uri="{FF2B5EF4-FFF2-40B4-BE49-F238E27FC236}">
                <a16:creationId xmlns:a16="http://schemas.microsoft.com/office/drawing/2014/main" xmlns="" id="{B24ED8E1-8266-4044-BD0C-FF19267E5E00}"/>
              </a:ext>
            </a:extLst>
          </p:cNvPr>
          <p:cNvSpPr txBox="1"/>
          <p:nvPr/>
        </p:nvSpPr>
        <p:spPr>
          <a:xfrm>
            <a:off x="9656933" y="4115807"/>
            <a:ext cx="1696867" cy="584775"/>
          </a:xfrm>
          <a:prstGeom prst="rect">
            <a:avLst/>
          </a:prstGeom>
          <a:noFill/>
        </p:spPr>
        <p:txBody>
          <a:bodyPr wrap="square" rtlCol="0">
            <a:spAutoFit/>
          </a:bodyPr>
          <a:lstStyle/>
          <a:p>
            <a:pPr algn="ctr"/>
            <a:r>
              <a:rPr lang="en-US" sz="1600" dirty="0"/>
              <a:t>Multiple Inheritance</a:t>
            </a:r>
          </a:p>
        </p:txBody>
      </p:sp>
      <p:sp>
        <p:nvSpPr>
          <p:cNvPr id="25" name="TextBox 24">
            <a:extLst>
              <a:ext uri="{FF2B5EF4-FFF2-40B4-BE49-F238E27FC236}">
                <a16:creationId xmlns:a16="http://schemas.microsoft.com/office/drawing/2014/main" xmlns="" id="{2374D62B-5BEC-41B2-8C73-BEB2D75C8FEF}"/>
              </a:ext>
            </a:extLst>
          </p:cNvPr>
          <p:cNvSpPr txBox="1"/>
          <p:nvPr/>
        </p:nvSpPr>
        <p:spPr>
          <a:xfrm>
            <a:off x="11191331" y="3841802"/>
            <a:ext cx="667113" cy="1015663"/>
          </a:xfrm>
          <a:prstGeom prst="rect">
            <a:avLst/>
          </a:prstGeom>
          <a:noFill/>
        </p:spPr>
        <p:txBody>
          <a:bodyPr wrap="square" rtlCol="0">
            <a:spAutoFit/>
          </a:bodyPr>
          <a:lstStyle/>
          <a:p>
            <a:r>
              <a:rPr lang="en-US" sz="6000" dirty="0">
                <a:solidFill>
                  <a:srgbClr val="FF0000"/>
                </a:solidFill>
              </a:rPr>
              <a:t>×</a:t>
            </a:r>
          </a:p>
        </p:txBody>
      </p:sp>
      <p:sp>
        <p:nvSpPr>
          <p:cNvPr id="34" name="TextBox 33">
            <a:extLst>
              <a:ext uri="{FF2B5EF4-FFF2-40B4-BE49-F238E27FC236}">
                <a16:creationId xmlns:a16="http://schemas.microsoft.com/office/drawing/2014/main" xmlns="" id="{63704E47-DCA0-480F-9297-05CE10711559}"/>
              </a:ext>
            </a:extLst>
          </p:cNvPr>
          <p:cNvSpPr txBox="1"/>
          <p:nvPr/>
        </p:nvSpPr>
        <p:spPr>
          <a:xfrm>
            <a:off x="9224630" y="4906583"/>
            <a:ext cx="2876830" cy="1077218"/>
          </a:xfrm>
          <a:prstGeom prst="rect">
            <a:avLst/>
          </a:prstGeom>
          <a:noFill/>
        </p:spPr>
        <p:txBody>
          <a:bodyPr wrap="square" rtlCol="0">
            <a:spAutoFit/>
          </a:bodyPr>
          <a:lstStyle/>
          <a:p>
            <a:r>
              <a:rPr lang="en-US" sz="1600" dirty="0">
                <a:solidFill>
                  <a:srgbClr val="005DA2"/>
                </a:solidFill>
              </a:rPr>
              <a:t>Note: </a:t>
            </a:r>
            <a:r>
              <a:rPr lang="en-US" sz="1600" dirty="0"/>
              <a:t>Because of </a:t>
            </a:r>
            <a:r>
              <a:rPr lang="en-US" sz="1600" dirty="0">
                <a:solidFill>
                  <a:srgbClr val="FF0000"/>
                </a:solidFill>
              </a:rPr>
              <a:t>Ambiguity problem </a:t>
            </a:r>
            <a:r>
              <a:rPr lang="en-US" sz="1600" dirty="0"/>
              <a:t>in implementing, Java does not support multiple class inheritance.</a:t>
            </a:r>
          </a:p>
        </p:txBody>
      </p:sp>
    </p:spTree>
    <p:extLst>
      <p:ext uri="{BB962C8B-B14F-4D97-AF65-F5344CB8AC3E}">
        <p14:creationId xmlns:p14="http://schemas.microsoft.com/office/powerpoint/2010/main" val="2521601917"/>
      </p:ext>
    </p:extLst>
  </p:cSld>
  <p:clrMapOvr>
    <a:masterClrMapping/>
  </p:clrMapOvr>
  <mc:AlternateContent xmlns:mc="http://schemas.openxmlformats.org/markup-compatibility/2006" xmlns:p14="http://schemas.microsoft.com/office/powerpoint/2010/main">
    <mc:Choice Requires="p14">
      <p:transition spd="slow" p14:dur="2000" advTm="55215"/>
    </mc:Choice>
    <mc:Fallback xmlns="">
      <p:transition spd="slow" advTm="55215"/>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xmlns="" id="{828A5161-06F1-46CF-8AD7-844680A59E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4601497"/>
            <a:ext cx="1014060" cy="2017580"/>
            <a:chOff x="0" y="4601497"/>
            <a:chExt cx="1014060" cy="2017580"/>
          </a:xfrm>
        </p:grpSpPr>
        <p:sp>
          <p:nvSpPr>
            <p:cNvPr id="8" name="Isosceles Triangle 13">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4">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xmlns="" id="{5995D10D-E9C9-47DB-AE7E-801FEF38F5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219290" y="1"/>
            <a:ext cx="972709" cy="1935307"/>
            <a:chOff x="10918968" y="713127"/>
            <a:chExt cx="1273032" cy="2532832"/>
          </a:xfrm>
        </p:grpSpPr>
        <p:sp>
          <p:nvSpPr>
            <p:cNvPr id="10" name="Rectangle 17">
              <a:extLst>
                <a:ext uri="{FF2B5EF4-FFF2-40B4-BE49-F238E27FC236}">
                  <a16:creationId xmlns:a16="http://schemas.microsoft.com/office/drawing/2014/main" xmlns="" id="{CC1A72C6-3DE4-4EC3-9AD5-9E0D40D8C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8">
              <a:extLst>
                <a:ext uri="{FF2B5EF4-FFF2-40B4-BE49-F238E27FC236}">
                  <a16:creationId xmlns:a16="http://schemas.microsoft.com/office/drawing/2014/main" xmlns="" id="{0B0DA1F1-C391-4EDF-9FE0-23E86E1377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Slide Number Placeholder 4">
            <a:extLst>
              <a:ext uri="{FF2B5EF4-FFF2-40B4-BE49-F238E27FC236}">
                <a16:creationId xmlns:a16="http://schemas.microsoft.com/office/drawing/2014/main" xmlns="" id="{FCD18CD9-E60A-4A32-9C13-6A1BEA527797}"/>
              </a:ext>
            </a:extLst>
          </p:cNvPr>
          <p:cNvSpPr>
            <a:spLocks noGrp="1"/>
          </p:cNvSpPr>
          <p:nvPr>
            <p:ph type="sldNum" sz="quarter" idx="12"/>
          </p:nvPr>
        </p:nvSpPr>
        <p:spPr>
          <a:xfrm>
            <a:off x="8805333" y="6356350"/>
            <a:ext cx="2743200" cy="365125"/>
          </a:xfrm>
        </p:spPr>
        <p:txBody>
          <a:bodyPr>
            <a:normAutofit/>
          </a:bodyPr>
          <a:lstStyle/>
          <a:p>
            <a:pPr>
              <a:spcAft>
                <a:spcPts val="600"/>
              </a:spcAft>
            </a:pPr>
            <a:fld id="{AA680AA8-C0F5-4A8E-B7E8-B0E33D5CFE95}" type="slidenum">
              <a:rPr lang="en-US" smtClean="0"/>
              <a:pPr>
                <a:spcAft>
                  <a:spcPts val="600"/>
                </a:spcAft>
              </a:pPr>
              <a:t>12</a:t>
            </a:fld>
            <a:endParaRPr lang="en-US"/>
          </a:p>
        </p:txBody>
      </p:sp>
      <p:sp>
        <p:nvSpPr>
          <p:cNvPr id="14" name="Title 1">
            <a:extLst>
              <a:ext uri="{FF2B5EF4-FFF2-40B4-BE49-F238E27FC236}">
                <a16:creationId xmlns:a16="http://schemas.microsoft.com/office/drawing/2014/main" xmlns="" id="{84FC8822-F3FD-4A49-B4C8-0F77733D9AD0}"/>
              </a:ext>
            </a:extLst>
          </p:cNvPr>
          <p:cNvSpPr>
            <a:spLocks noGrp="1"/>
          </p:cNvSpPr>
          <p:nvPr>
            <p:ph type="title"/>
          </p:nvPr>
        </p:nvSpPr>
        <p:spPr>
          <a:xfrm>
            <a:off x="838200" y="292076"/>
            <a:ext cx="10515600" cy="938079"/>
          </a:xfrm>
        </p:spPr>
        <p:txBody>
          <a:bodyPr/>
          <a:lstStyle/>
          <a:p>
            <a:pPr algn="ctr"/>
            <a:r>
              <a:rPr lang="en-US" dirty="0"/>
              <a:t>Access Specifier in Inheritance</a:t>
            </a:r>
          </a:p>
        </p:txBody>
      </p:sp>
      <p:graphicFrame>
        <p:nvGraphicFramePr>
          <p:cNvPr id="16" name="Object 2">
            <a:extLst>
              <a:ext uri="{FF2B5EF4-FFF2-40B4-BE49-F238E27FC236}">
                <a16:creationId xmlns:a16="http://schemas.microsoft.com/office/drawing/2014/main" xmlns="" id="{1ADED6DE-3185-4ABD-90FC-3F0F239596CB}"/>
              </a:ext>
            </a:extLst>
          </p:cNvPr>
          <p:cNvGraphicFramePr>
            <a:graphicFrameLocks noChangeAspect="1"/>
          </p:cNvGraphicFramePr>
          <p:nvPr>
            <p:extLst>
              <p:ext uri="{D42A27DB-BD31-4B8C-83A1-F6EECF244321}">
                <p14:modId xmlns:p14="http://schemas.microsoft.com/office/powerpoint/2010/main" val="171799529"/>
              </p:ext>
            </p:extLst>
          </p:nvPr>
        </p:nvGraphicFramePr>
        <p:xfrm>
          <a:off x="-20470" y="1815981"/>
          <a:ext cx="6158455" cy="4131408"/>
        </p:xfrm>
        <a:graphic>
          <a:graphicData uri="http://schemas.openxmlformats.org/presentationml/2006/ole">
            <mc:AlternateContent xmlns:mc="http://schemas.openxmlformats.org/markup-compatibility/2006">
              <mc:Choice xmlns:v="urn:schemas-microsoft-com:vml" Requires="v">
                <p:oleObj spid="_x0000_s1297" name="Picture" r:id="rId4" imgW="4229280" imgH="3143160" progId="Word.Picture.8">
                  <p:embed/>
                </p:oleObj>
              </mc:Choice>
              <mc:Fallback>
                <p:oleObj name="Picture" r:id="rId4" imgW="4229280" imgH="3143160" progId="Word.Picture.8">
                  <p:embed/>
                  <p:pic>
                    <p:nvPicPr>
                      <p:cNvPr id="3074" name="Object 2">
                        <a:extLst>
                          <a:ext uri="{FF2B5EF4-FFF2-40B4-BE49-F238E27FC236}">
                            <a16:creationId xmlns:a16="http://schemas.microsoft.com/office/drawing/2014/main" xmlns="" id="{EC7FC7E7-89C8-41BF-8086-E48758BCAA42}"/>
                          </a:ext>
                        </a:extLst>
                      </p:cNvPr>
                      <p:cNvPicPr>
                        <a:picLocks noChangeAspect="1" noChangeArrowheads="1"/>
                      </p:cNvPicPr>
                      <p:nvPr/>
                    </p:nvPicPr>
                    <p:blipFill>
                      <a:blip r:embed="rId5"/>
                      <a:srcRect/>
                      <a:stretch>
                        <a:fillRect/>
                      </a:stretch>
                    </p:blipFill>
                    <p:spPr bwMode="auto">
                      <a:xfrm>
                        <a:off x="-20470" y="1815981"/>
                        <a:ext cx="6158455" cy="4131408"/>
                      </a:xfrm>
                      <a:prstGeom prst="rect">
                        <a:avLst/>
                      </a:prstGeom>
                      <a:noFill/>
                      <a:ln>
                        <a:noFill/>
                      </a:ln>
                      <a:effectLst/>
                    </p:spPr>
                  </p:pic>
                </p:oleObj>
              </mc:Fallback>
            </mc:AlternateContent>
          </a:graphicData>
        </a:graphic>
      </p:graphicFrame>
      <p:graphicFrame>
        <p:nvGraphicFramePr>
          <p:cNvPr id="18" name="Object 2">
            <a:extLst>
              <a:ext uri="{FF2B5EF4-FFF2-40B4-BE49-F238E27FC236}">
                <a16:creationId xmlns:a16="http://schemas.microsoft.com/office/drawing/2014/main" xmlns="" id="{ACEDAA8E-1011-4D6D-B58E-01E459FA4F4B}"/>
              </a:ext>
            </a:extLst>
          </p:cNvPr>
          <p:cNvGraphicFramePr>
            <a:graphicFrameLocks noChangeAspect="1"/>
          </p:cNvGraphicFramePr>
          <p:nvPr>
            <p:extLst>
              <p:ext uri="{D42A27DB-BD31-4B8C-83A1-F6EECF244321}">
                <p14:modId xmlns:p14="http://schemas.microsoft.com/office/powerpoint/2010/main" val="3626669166"/>
              </p:ext>
            </p:extLst>
          </p:nvPr>
        </p:nvGraphicFramePr>
        <p:xfrm>
          <a:off x="6143995" y="1774034"/>
          <a:ext cx="5912524" cy="4221750"/>
        </p:xfrm>
        <a:graphic>
          <a:graphicData uri="http://schemas.openxmlformats.org/presentationml/2006/ole">
            <mc:AlternateContent xmlns:mc="http://schemas.openxmlformats.org/markup-compatibility/2006">
              <mc:Choice xmlns:v="urn:schemas-microsoft-com:vml" Requires="v">
                <p:oleObj spid="_x0000_s1298" name="Picture" r:id="rId6" imgW="4229280" imgH="3143160" progId="Word.Picture.8">
                  <p:embed/>
                </p:oleObj>
              </mc:Choice>
              <mc:Fallback>
                <p:oleObj name="Picture" r:id="rId6" imgW="4229280" imgH="3143160" progId="Word.Picture.8">
                  <p:embed/>
                  <p:pic>
                    <p:nvPicPr>
                      <p:cNvPr id="4098" name="Object 2">
                        <a:extLst>
                          <a:ext uri="{FF2B5EF4-FFF2-40B4-BE49-F238E27FC236}">
                            <a16:creationId xmlns:a16="http://schemas.microsoft.com/office/drawing/2014/main" xmlns="" id="{536AA42F-8729-44ED-AA35-6A8400489CA5}"/>
                          </a:ext>
                        </a:extLst>
                      </p:cNvPr>
                      <p:cNvPicPr>
                        <a:picLocks noChangeAspect="1" noChangeArrowheads="1"/>
                      </p:cNvPicPr>
                      <p:nvPr/>
                    </p:nvPicPr>
                    <p:blipFill>
                      <a:blip r:embed="rId7"/>
                      <a:srcRect/>
                      <a:stretch>
                        <a:fillRect/>
                      </a:stretch>
                    </p:blipFill>
                    <p:spPr bwMode="auto">
                      <a:xfrm>
                        <a:off x="6143995" y="1774034"/>
                        <a:ext cx="5912524" cy="4221750"/>
                      </a:xfrm>
                      <a:prstGeom prst="rect">
                        <a:avLst/>
                      </a:prstGeom>
                      <a:noFill/>
                      <a:ln>
                        <a:noFill/>
                      </a:ln>
                      <a:effectLst/>
                    </p:spPr>
                  </p:pic>
                </p:oleObj>
              </mc:Fallback>
            </mc:AlternateContent>
          </a:graphicData>
        </a:graphic>
      </p:graphicFrame>
      <p:sp>
        <p:nvSpPr>
          <p:cNvPr id="19" name="Oval 6">
            <a:extLst>
              <a:ext uri="{FF2B5EF4-FFF2-40B4-BE49-F238E27FC236}">
                <a16:creationId xmlns:a16="http://schemas.microsoft.com/office/drawing/2014/main" xmlns="" id="{BD4A2AD7-8407-4D6F-AD59-A21778809072}"/>
              </a:ext>
            </a:extLst>
          </p:cNvPr>
          <p:cNvSpPr>
            <a:spLocks noChangeArrowheads="1"/>
          </p:cNvSpPr>
          <p:nvPr/>
        </p:nvSpPr>
        <p:spPr bwMode="auto">
          <a:xfrm>
            <a:off x="6298308" y="2312894"/>
            <a:ext cx="2759634" cy="1258645"/>
          </a:xfrm>
          <a:prstGeom prst="ellipse">
            <a:avLst/>
          </a:prstGeom>
          <a:noFill/>
          <a:ln w="28575">
            <a:solidFill>
              <a:srgbClr val="FF0000"/>
            </a:solidFill>
            <a:prstDash val="sysDot"/>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200">
                <a:solidFill>
                  <a:schemeClr val="tx1"/>
                </a:solidFill>
                <a:latin typeface="Trebuchet MS" panose="020B0603020202020204" pitchFamily="34" charset="0"/>
                <a:cs typeface="Arial" panose="020B0604020202020204" pitchFamily="34" charset="0"/>
              </a:defRPr>
            </a:lvl1pPr>
            <a:lvl2pPr marL="742950" indent="-285750" eaLnBrk="0" hangingPunct="0">
              <a:defRPr sz="2200">
                <a:solidFill>
                  <a:schemeClr val="tx1"/>
                </a:solidFill>
                <a:latin typeface="Trebuchet MS" panose="020B0603020202020204" pitchFamily="34" charset="0"/>
                <a:cs typeface="Arial" panose="020B0604020202020204" pitchFamily="34" charset="0"/>
              </a:defRPr>
            </a:lvl2pPr>
            <a:lvl3pPr marL="1143000" indent="-228600" eaLnBrk="0" hangingPunct="0">
              <a:defRPr sz="2200">
                <a:solidFill>
                  <a:schemeClr val="tx1"/>
                </a:solidFill>
                <a:latin typeface="Trebuchet MS" panose="020B0603020202020204" pitchFamily="34" charset="0"/>
                <a:cs typeface="Arial" panose="020B0604020202020204" pitchFamily="34" charset="0"/>
              </a:defRPr>
            </a:lvl3pPr>
            <a:lvl4pPr marL="1600200" indent="-228600" eaLnBrk="0" hangingPunct="0">
              <a:defRPr sz="2200">
                <a:solidFill>
                  <a:schemeClr val="tx1"/>
                </a:solidFill>
                <a:latin typeface="Trebuchet MS" panose="020B0603020202020204" pitchFamily="34" charset="0"/>
                <a:cs typeface="Arial" panose="020B0604020202020204" pitchFamily="34" charset="0"/>
              </a:defRPr>
            </a:lvl4pPr>
            <a:lvl5pPr marL="2057400" indent="-228600" eaLnBrk="0" hangingPunct="0">
              <a:defRPr sz="2200">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Trebuchet MS" panose="020B0603020202020204" pitchFamily="34" charset="0"/>
                <a:cs typeface="Arial" panose="020B0604020202020204" pitchFamily="34" charset="0"/>
              </a:defRPr>
            </a:lvl9pPr>
          </a:lstStyle>
          <a:p>
            <a:pPr algn="ctr"/>
            <a:endParaRPr lang="en-US" altLang="en-US"/>
          </a:p>
        </p:txBody>
      </p:sp>
      <p:sp>
        <p:nvSpPr>
          <p:cNvPr id="6" name="TextBox 5">
            <a:extLst>
              <a:ext uri="{FF2B5EF4-FFF2-40B4-BE49-F238E27FC236}">
                <a16:creationId xmlns:a16="http://schemas.microsoft.com/office/drawing/2014/main" xmlns="" id="{59617B29-5EB3-4F67-A691-AB4CBF06F965}"/>
              </a:ext>
            </a:extLst>
          </p:cNvPr>
          <p:cNvSpPr txBox="1"/>
          <p:nvPr/>
        </p:nvSpPr>
        <p:spPr>
          <a:xfrm>
            <a:off x="1881673" y="1522230"/>
            <a:ext cx="2764715" cy="369332"/>
          </a:xfrm>
          <a:prstGeom prst="rect">
            <a:avLst/>
          </a:prstGeom>
          <a:noFill/>
        </p:spPr>
        <p:txBody>
          <a:bodyPr wrap="square" rtlCol="0">
            <a:spAutoFit/>
          </a:bodyPr>
          <a:lstStyle/>
          <a:p>
            <a:pPr algn="ctr"/>
            <a:r>
              <a:rPr lang="en-US" b="1" dirty="0"/>
              <a:t>public variables</a:t>
            </a:r>
          </a:p>
        </p:txBody>
      </p:sp>
      <p:sp>
        <p:nvSpPr>
          <p:cNvPr id="24" name="TextBox 23">
            <a:extLst>
              <a:ext uri="{FF2B5EF4-FFF2-40B4-BE49-F238E27FC236}">
                <a16:creationId xmlns:a16="http://schemas.microsoft.com/office/drawing/2014/main" xmlns="" id="{7BC17CE8-ED95-4799-8303-BD127DCAA1A0}"/>
              </a:ext>
            </a:extLst>
          </p:cNvPr>
          <p:cNvSpPr txBox="1"/>
          <p:nvPr/>
        </p:nvSpPr>
        <p:spPr>
          <a:xfrm>
            <a:off x="7555904" y="1479403"/>
            <a:ext cx="2764715" cy="369332"/>
          </a:xfrm>
          <a:prstGeom prst="rect">
            <a:avLst/>
          </a:prstGeom>
          <a:noFill/>
        </p:spPr>
        <p:txBody>
          <a:bodyPr wrap="square" rtlCol="0">
            <a:spAutoFit/>
          </a:bodyPr>
          <a:lstStyle/>
          <a:p>
            <a:pPr algn="ctr"/>
            <a:r>
              <a:rPr lang="en-US" b="1" dirty="0"/>
              <a:t>private variables</a:t>
            </a:r>
          </a:p>
        </p:txBody>
      </p:sp>
    </p:spTree>
    <p:extLst>
      <p:ext uri="{BB962C8B-B14F-4D97-AF65-F5344CB8AC3E}">
        <p14:creationId xmlns:p14="http://schemas.microsoft.com/office/powerpoint/2010/main" val="3776250091"/>
      </p:ext>
    </p:extLst>
  </p:cSld>
  <p:clrMapOvr>
    <a:masterClrMapping/>
  </p:clrMapOvr>
  <mc:AlternateContent xmlns:mc="http://schemas.openxmlformats.org/markup-compatibility/2006" xmlns:p14="http://schemas.microsoft.com/office/powerpoint/2010/main">
    <mc:Choice Requires="p14">
      <p:transition spd="slow" p14:dur="2000" advTm="55215"/>
    </mc:Choice>
    <mc:Fallback xmlns="">
      <p:transition spd="slow" advTm="55215"/>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xmlns="" id="{828A5161-06F1-46CF-8AD7-844680A59E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4601497"/>
            <a:ext cx="1014060" cy="2017580"/>
            <a:chOff x="0" y="4601497"/>
            <a:chExt cx="1014060" cy="2017580"/>
          </a:xfrm>
        </p:grpSpPr>
        <p:sp>
          <p:nvSpPr>
            <p:cNvPr id="8" name="Isosceles Triangle 13">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4">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xmlns="" id="{5995D10D-E9C9-47DB-AE7E-801FEF38F5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219290" y="1"/>
            <a:ext cx="972709" cy="1935307"/>
            <a:chOff x="10918968" y="713127"/>
            <a:chExt cx="1273032" cy="2532832"/>
          </a:xfrm>
        </p:grpSpPr>
        <p:sp>
          <p:nvSpPr>
            <p:cNvPr id="10" name="Rectangle 17">
              <a:extLst>
                <a:ext uri="{FF2B5EF4-FFF2-40B4-BE49-F238E27FC236}">
                  <a16:creationId xmlns:a16="http://schemas.microsoft.com/office/drawing/2014/main" xmlns="" id="{CC1A72C6-3DE4-4EC3-9AD5-9E0D40D8C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8">
              <a:extLst>
                <a:ext uri="{FF2B5EF4-FFF2-40B4-BE49-F238E27FC236}">
                  <a16:creationId xmlns:a16="http://schemas.microsoft.com/office/drawing/2014/main" xmlns="" id="{0B0DA1F1-C391-4EDF-9FE0-23E86E1377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Slide Number Placeholder 4">
            <a:extLst>
              <a:ext uri="{FF2B5EF4-FFF2-40B4-BE49-F238E27FC236}">
                <a16:creationId xmlns:a16="http://schemas.microsoft.com/office/drawing/2014/main" xmlns="" id="{FCD18CD9-E60A-4A32-9C13-6A1BEA527797}"/>
              </a:ext>
            </a:extLst>
          </p:cNvPr>
          <p:cNvSpPr>
            <a:spLocks noGrp="1"/>
          </p:cNvSpPr>
          <p:nvPr>
            <p:ph type="sldNum" sz="quarter" idx="12"/>
          </p:nvPr>
        </p:nvSpPr>
        <p:spPr>
          <a:xfrm>
            <a:off x="8805333" y="6356350"/>
            <a:ext cx="2743200" cy="365125"/>
          </a:xfrm>
        </p:spPr>
        <p:txBody>
          <a:bodyPr>
            <a:normAutofit/>
          </a:bodyPr>
          <a:lstStyle/>
          <a:p>
            <a:pPr>
              <a:spcAft>
                <a:spcPts val="600"/>
              </a:spcAft>
            </a:pPr>
            <a:fld id="{AA680AA8-C0F5-4A8E-B7E8-B0E33D5CFE95}" type="slidenum">
              <a:rPr lang="en-US" smtClean="0"/>
              <a:pPr>
                <a:spcAft>
                  <a:spcPts val="600"/>
                </a:spcAft>
              </a:pPr>
              <a:t>13</a:t>
            </a:fld>
            <a:endParaRPr lang="en-US"/>
          </a:p>
        </p:txBody>
      </p:sp>
      <p:sp>
        <p:nvSpPr>
          <p:cNvPr id="14" name="Title 1">
            <a:extLst>
              <a:ext uri="{FF2B5EF4-FFF2-40B4-BE49-F238E27FC236}">
                <a16:creationId xmlns:a16="http://schemas.microsoft.com/office/drawing/2014/main" xmlns="" id="{84FC8822-F3FD-4A49-B4C8-0F77733D9AD0}"/>
              </a:ext>
            </a:extLst>
          </p:cNvPr>
          <p:cNvSpPr>
            <a:spLocks noGrp="1"/>
          </p:cNvSpPr>
          <p:nvPr>
            <p:ph type="title"/>
          </p:nvPr>
        </p:nvSpPr>
        <p:spPr>
          <a:xfrm>
            <a:off x="838200" y="292076"/>
            <a:ext cx="10515600" cy="938079"/>
          </a:xfrm>
        </p:spPr>
        <p:txBody>
          <a:bodyPr/>
          <a:lstStyle/>
          <a:p>
            <a:pPr algn="ctr"/>
            <a:r>
              <a:rPr lang="en-US" dirty="0"/>
              <a:t>Access Specifier in Inheritance</a:t>
            </a:r>
          </a:p>
        </p:txBody>
      </p:sp>
      <p:graphicFrame>
        <p:nvGraphicFramePr>
          <p:cNvPr id="20" name="Object 2">
            <a:extLst>
              <a:ext uri="{FF2B5EF4-FFF2-40B4-BE49-F238E27FC236}">
                <a16:creationId xmlns:a16="http://schemas.microsoft.com/office/drawing/2014/main" xmlns="" id="{D8E14FBB-B7B2-4077-9DC0-4D3AFFD75A83}"/>
              </a:ext>
            </a:extLst>
          </p:cNvPr>
          <p:cNvGraphicFramePr>
            <a:graphicFrameLocks noChangeAspect="1"/>
          </p:cNvGraphicFramePr>
          <p:nvPr>
            <p:extLst>
              <p:ext uri="{D42A27DB-BD31-4B8C-83A1-F6EECF244321}">
                <p14:modId xmlns:p14="http://schemas.microsoft.com/office/powerpoint/2010/main" val="243770191"/>
              </p:ext>
            </p:extLst>
          </p:nvPr>
        </p:nvGraphicFramePr>
        <p:xfrm>
          <a:off x="13642" y="1816599"/>
          <a:ext cx="6195204" cy="4227913"/>
        </p:xfrm>
        <a:graphic>
          <a:graphicData uri="http://schemas.openxmlformats.org/presentationml/2006/ole">
            <mc:AlternateContent xmlns:mc="http://schemas.openxmlformats.org/markup-compatibility/2006">
              <mc:Choice xmlns:v="urn:schemas-microsoft-com:vml" Requires="v">
                <p:oleObj spid="_x0000_s2320" name="Picture" r:id="rId4" imgW="4229280" imgH="3143160" progId="Word.Picture.8">
                  <p:embed/>
                </p:oleObj>
              </mc:Choice>
              <mc:Fallback>
                <p:oleObj name="Picture" r:id="rId4" imgW="4229280" imgH="3143160" progId="Word.Picture.8">
                  <p:embed/>
                  <p:pic>
                    <p:nvPicPr>
                      <p:cNvPr id="20" name="Object 2">
                        <a:extLst>
                          <a:ext uri="{FF2B5EF4-FFF2-40B4-BE49-F238E27FC236}">
                            <a16:creationId xmlns:a16="http://schemas.microsoft.com/office/drawing/2014/main" xmlns="" id="{D8E14FBB-B7B2-4077-9DC0-4D3AFFD75A83}"/>
                          </a:ext>
                        </a:extLst>
                      </p:cNvPr>
                      <p:cNvPicPr>
                        <a:picLocks noChangeAspect="1" noChangeArrowheads="1"/>
                      </p:cNvPicPr>
                      <p:nvPr/>
                    </p:nvPicPr>
                    <p:blipFill>
                      <a:blip r:embed="rId5"/>
                      <a:srcRect/>
                      <a:stretch>
                        <a:fillRect/>
                      </a:stretch>
                    </p:blipFill>
                    <p:spPr bwMode="auto">
                      <a:xfrm>
                        <a:off x="13642" y="1816599"/>
                        <a:ext cx="6195204" cy="4227913"/>
                      </a:xfrm>
                      <a:prstGeom prst="rect">
                        <a:avLst/>
                      </a:prstGeom>
                      <a:noFill/>
                      <a:ln>
                        <a:noFill/>
                      </a:ln>
                      <a:effectLst/>
                    </p:spPr>
                  </p:pic>
                </p:oleObj>
              </mc:Fallback>
            </mc:AlternateContent>
          </a:graphicData>
        </a:graphic>
      </p:graphicFrame>
      <p:sp>
        <p:nvSpPr>
          <p:cNvPr id="21" name="Oval 5">
            <a:extLst>
              <a:ext uri="{FF2B5EF4-FFF2-40B4-BE49-F238E27FC236}">
                <a16:creationId xmlns:a16="http://schemas.microsoft.com/office/drawing/2014/main" xmlns="" id="{165229DB-1CBF-401F-9F68-059A94598396}"/>
              </a:ext>
            </a:extLst>
          </p:cNvPr>
          <p:cNvSpPr>
            <a:spLocks noChangeArrowheads="1"/>
          </p:cNvSpPr>
          <p:nvPr/>
        </p:nvSpPr>
        <p:spPr bwMode="auto">
          <a:xfrm>
            <a:off x="129094" y="1902154"/>
            <a:ext cx="2969108" cy="3725986"/>
          </a:xfrm>
          <a:prstGeom prst="ellipse">
            <a:avLst/>
          </a:prstGeom>
          <a:noFill/>
          <a:ln w="28575">
            <a:solidFill>
              <a:srgbClr val="FF0000"/>
            </a:solidFill>
            <a:prstDash val="sysDot"/>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200">
                <a:solidFill>
                  <a:schemeClr val="tx1"/>
                </a:solidFill>
                <a:latin typeface="Trebuchet MS" panose="020B0603020202020204" pitchFamily="34" charset="0"/>
                <a:cs typeface="Arial" panose="020B0604020202020204" pitchFamily="34" charset="0"/>
              </a:defRPr>
            </a:lvl1pPr>
            <a:lvl2pPr marL="742950" indent="-285750" eaLnBrk="0" hangingPunct="0">
              <a:defRPr sz="2200">
                <a:solidFill>
                  <a:schemeClr val="tx1"/>
                </a:solidFill>
                <a:latin typeface="Trebuchet MS" panose="020B0603020202020204" pitchFamily="34" charset="0"/>
                <a:cs typeface="Arial" panose="020B0604020202020204" pitchFamily="34" charset="0"/>
              </a:defRPr>
            </a:lvl2pPr>
            <a:lvl3pPr marL="1143000" indent="-228600" eaLnBrk="0" hangingPunct="0">
              <a:defRPr sz="2200">
                <a:solidFill>
                  <a:schemeClr val="tx1"/>
                </a:solidFill>
                <a:latin typeface="Trebuchet MS" panose="020B0603020202020204" pitchFamily="34" charset="0"/>
                <a:cs typeface="Arial" panose="020B0604020202020204" pitchFamily="34" charset="0"/>
              </a:defRPr>
            </a:lvl3pPr>
            <a:lvl4pPr marL="1600200" indent="-228600" eaLnBrk="0" hangingPunct="0">
              <a:defRPr sz="2200">
                <a:solidFill>
                  <a:schemeClr val="tx1"/>
                </a:solidFill>
                <a:latin typeface="Trebuchet MS" panose="020B0603020202020204" pitchFamily="34" charset="0"/>
                <a:cs typeface="Arial" panose="020B0604020202020204" pitchFamily="34" charset="0"/>
              </a:defRPr>
            </a:lvl4pPr>
            <a:lvl5pPr marL="2057400" indent="-228600" eaLnBrk="0" hangingPunct="0">
              <a:defRPr sz="2200">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Trebuchet MS" panose="020B0603020202020204" pitchFamily="34" charset="0"/>
                <a:cs typeface="Arial" panose="020B0604020202020204" pitchFamily="34" charset="0"/>
              </a:defRPr>
            </a:lvl9pPr>
          </a:lstStyle>
          <a:p>
            <a:pPr algn="ctr"/>
            <a:endParaRPr lang="en-US" altLang="en-US"/>
          </a:p>
        </p:txBody>
      </p:sp>
      <p:graphicFrame>
        <p:nvGraphicFramePr>
          <p:cNvPr id="22" name="Object 2">
            <a:extLst>
              <a:ext uri="{FF2B5EF4-FFF2-40B4-BE49-F238E27FC236}">
                <a16:creationId xmlns:a16="http://schemas.microsoft.com/office/drawing/2014/main" xmlns="" id="{2B87AEDC-DF9E-4838-A6F9-06B81C36854D}"/>
              </a:ext>
            </a:extLst>
          </p:cNvPr>
          <p:cNvGraphicFramePr>
            <a:graphicFrameLocks noChangeAspect="1"/>
          </p:cNvGraphicFramePr>
          <p:nvPr>
            <p:extLst>
              <p:ext uri="{D42A27DB-BD31-4B8C-83A1-F6EECF244321}">
                <p14:modId xmlns:p14="http://schemas.microsoft.com/office/powerpoint/2010/main" val="2410542253"/>
              </p:ext>
            </p:extLst>
          </p:nvPr>
        </p:nvGraphicFramePr>
        <p:xfrm>
          <a:off x="5969092" y="1803056"/>
          <a:ext cx="6289055" cy="4241456"/>
        </p:xfrm>
        <a:graphic>
          <a:graphicData uri="http://schemas.openxmlformats.org/presentationml/2006/ole">
            <mc:AlternateContent xmlns:mc="http://schemas.openxmlformats.org/markup-compatibility/2006">
              <mc:Choice xmlns:v="urn:schemas-microsoft-com:vml" Requires="v">
                <p:oleObj spid="_x0000_s2321" name="Picture" r:id="rId6" imgW="4229280" imgH="3143160" progId="Word.Picture.8">
                  <p:embed/>
                </p:oleObj>
              </mc:Choice>
              <mc:Fallback>
                <p:oleObj name="Picture" r:id="rId6" imgW="4229280" imgH="3143160" progId="Word.Picture.8">
                  <p:embed/>
                  <p:pic>
                    <p:nvPicPr>
                      <p:cNvPr id="22" name="Object 2">
                        <a:extLst>
                          <a:ext uri="{FF2B5EF4-FFF2-40B4-BE49-F238E27FC236}">
                            <a16:creationId xmlns:a16="http://schemas.microsoft.com/office/drawing/2014/main" xmlns="" id="{2B87AEDC-DF9E-4838-A6F9-06B81C36854D}"/>
                          </a:ext>
                        </a:extLst>
                      </p:cNvPr>
                      <p:cNvPicPr>
                        <a:picLocks noChangeAspect="1" noChangeArrowheads="1"/>
                      </p:cNvPicPr>
                      <p:nvPr/>
                    </p:nvPicPr>
                    <p:blipFill>
                      <a:blip r:embed="rId7"/>
                      <a:srcRect/>
                      <a:stretch>
                        <a:fillRect/>
                      </a:stretch>
                    </p:blipFill>
                    <p:spPr bwMode="auto">
                      <a:xfrm>
                        <a:off x="5969092" y="1803056"/>
                        <a:ext cx="6289055" cy="4241456"/>
                      </a:xfrm>
                      <a:prstGeom prst="rect">
                        <a:avLst/>
                      </a:prstGeom>
                      <a:noFill/>
                      <a:ln>
                        <a:noFill/>
                      </a:ln>
                      <a:effectLst/>
                    </p:spPr>
                  </p:pic>
                </p:oleObj>
              </mc:Fallback>
            </mc:AlternateContent>
          </a:graphicData>
        </a:graphic>
      </p:graphicFrame>
      <p:sp>
        <p:nvSpPr>
          <p:cNvPr id="23" name="Freeform 8">
            <a:extLst>
              <a:ext uri="{FF2B5EF4-FFF2-40B4-BE49-F238E27FC236}">
                <a16:creationId xmlns:a16="http://schemas.microsoft.com/office/drawing/2014/main" xmlns="" id="{028E3061-8B98-4C62-93C3-BC960345A17F}"/>
              </a:ext>
            </a:extLst>
          </p:cNvPr>
          <p:cNvSpPr>
            <a:spLocks/>
          </p:cNvSpPr>
          <p:nvPr/>
        </p:nvSpPr>
        <p:spPr bwMode="auto">
          <a:xfrm>
            <a:off x="6416449" y="1996167"/>
            <a:ext cx="5320143" cy="3457960"/>
          </a:xfrm>
          <a:custGeom>
            <a:avLst/>
            <a:gdLst>
              <a:gd name="T0" fmla="*/ 0 w 4368"/>
              <a:gd name="T1" fmla="*/ 2147483647 h 2976"/>
              <a:gd name="T2" fmla="*/ 0 w 4368"/>
              <a:gd name="T3" fmla="*/ 2147483647 h 2976"/>
              <a:gd name="T4" fmla="*/ 0 w 4368"/>
              <a:gd name="T5" fmla="*/ 2147483647 h 2976"/>
              <a:gd name="T6" fmla="*/ 2147483647 w 4368"/>
              <a:gd name="T7" fmla="*/ 2147483647 h 2976"/>
              <a:gd name="T8" fmla="*/ 2147483647 w 4368"/>
              <a:gd name="T9" fmla="*/ 2147483647 h 2976"/>
              <a:gd name="T10" fmla="*/ 2147483647 w 4368"/>
              <a:gd name="T11" fmla="*/ 2147483647 h 2976"/>
              <a:gd name="T12" fmla="*/ 2147483647 w 4368"/>
              <a:gd name="T13" fmla="*/ 2147483647 h 2976"/>
              <a:gd name="T14" fmla="*/ 2147483647 w 4368"/>
              <a:gd name="T15" fmla="*/ 0 h 2976"/>
              <a:gd name="T16" fmla="*/ 0 60000 65536"/>
              <a:gd name="T17" fmla="*/ 0 60000 65536"/>
              <a:gd name="T18" fmla="*/ 0 60000 65536"/>
              <a:gd name="T19" fmla="*/ 0 60000 65536"/>
              <a:gd name="T20" fmla="*/ 0 60000 65536"/>
              <a:gd name="T21" fmla="*/ 0 60000 65536"/>
              <a:gd name="T22" fmla="*/ 0 60000 65536"/>
              <a:gd name="T23" fmla="*/ 0 60000 65536"/>
              <a:gd name="T24" fmla="*/ 0 w 4368"/>
              <a:gd name="T25" fmla="*/ 0 h 2976"/>
              <a:gd name="T26" fmla="*/ 4368 w 4368"/>
              <a:gd name="T27" fmla="*/ 2976 h 297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68" h="2976">
                <a:moveTo>
                  <a:pt x="0" y="48"/>
                </a:moveTo>
                <a:lnTo>
                  <a:pt x="0" y="2976"/>
                </a:lnTo>
                <a:lnTo>
                  <a:pt x="0" y="2832"/>
                </a:lnTo>
                <a:lnTo>
                  <a:pt x="2112" y="2784"/>
                </a:lnTo>
                <a:lnTo>
                  <a:pt x="2160" y="1680"/>
                </a:lnTo>
                <a:lnTo>
                  <a:pt x="4368" y="1536"/>
                </a:lnTo>
                <a:lnTo>
                  <a:pt x="4368" y="48"/>
                </a:lnTo>
                <a:lnTo>
                  <a:pt x="48" y="0"/>
                </a:lnTo>
              </a:path>
            </a:pathLst>
          </a:custGeom>
          <a:noFill/>
          <a:ln w="28575">
            <a:solidFill>
              <a:srgbClr val="FF0000"/>
            </a:solidFill>
            <a:prstDash val="sysDot"/>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200">
                <a:solidFill>
                  <a:schemeClr val="tx1"/>
                </a:solidFill>
                <a:latin typeface="Trebuchet MS" panose="020B0603020202020204" pitchFamily="34" charset="0"/>
                <a:cs typeface="Arial" panose="020B0604020202020204" pitchFamily="34" charset="0"/>
              </a:defRPr>
            </a:lvl1pPr>
            <a:lvl2pPr marL="742950" indent="-285750" eaLnBrk="0" hangingPunct="0">
              <a:defRPr sz="2200">
                <a:solidFill>
                  <a:schemeClr val="tx1"/>
                </a:solidFill>
                <a:latin typeface="Trebuchet MS" panose="020B0603020202020204" pitchFamily="34" charset="0"/>
                <a:cs typeface="Arial" panose="020B0604020202020204" pitchFamily="34" charset="0"/>
              </a:defRPr>
            </a:lvl2pPr>
            <a:lvl3pPr marL="1143000" indent="-228600" eaLnBrk="0" hangingPunct="0">
              <a:defRPr sz="2200">
                <a:solidFill>
                  <a:schemeClr val="tx1"/>
                </a:solidFill>
                <a:latin typeface="Trebuchet MS" panose="020B0603020202020204" pitchFamily="34" charset="0"/>
                <a:cs typeface="Arial" panose="020B0604020202020204" pitchFamily="34" charset="0"/>
              </a:defRPr>
            </a:lvl3pPr>
            <a:lvl4pPr marL="1600200" indent="-228600" eaLnBrk="0" hangingPunct="0">
              <a:defRPr sz="2200">
                <a:solidFill>
                  <a:schemeClr val="tx1"/>
                </a:solidFill>
                <a:latin typeface="Trebuchet MS" panose="020B0603020202020204" pitchFamily="34" charset="0"/>
                <a:cs typeface="Arial" panose="020B0604020202020204" pitchFamily="34" charset="0"/>
              </a:defRPr>
            </a:lvl4pPr>
            <a:lvl5pPr marL="2057400" indent="-228600" eaLnBrk="0" hangingPunct="0">
              <a:defRPr sz="2200">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Trebuchet MS" panose="020B0603020202020204" pitchFamily="34" charset="0"/>
                <a:cs typeface="Arial" panose="020B0604020202020204" pitchFamily="34" charset="0"/>
              </a:defRPr>
            </a:lvl9pPr>
          </a:lstStyle>
          <a:p>
            <a:pPr algn="ctr"/>
            <a:endParaRPr lang="en-US" altLang="en-US"/>
          </a:p>
        </p:txBody>
      </p:sp>
      <p:sp>
        <p:nvSpPr>
          <p:cNvPr id="24" name="TextBox 23">
            <a:extLst>
              <a:ext uri="{FF2B5EF4-FFF2-40B4-BE49-F238E27FC236}">
                <a16:creationId xmlns:a16="http://schemas.microsoft.com/office/drawing/2014/main" xmlns="" id="{8ED93FBE-8905-4D2C-899F-DE31B5A1165C}"/>
              </a:ext>
            </a:extLst>
          </p:cNvPr>
          <p:cNvSpPr txBox="1"/>
          <p:nvPr/>
        </p:nvSpPr>
        <p:spPr>
          <a:xfrm>
            <a:off x="1881673" y="1522230"/>
            <a:ext cx="2764715" cy="369332"/>
          </a:xfrm>
          <a:prstGeom prst="rect">
            <a:avLst/>
          </a:prstGeom>
          <a:noFill/>
        </p:spPr>
        <p:txBody>
          <a:bodyPr wrap="square" rtlCol="0">
            <a:spAutoFit/>
          </a:bodyPr>
          <a:lstStyle/>
          <a:p>
            <a:pPr algn="ctr"/>
            <a:r>
              <a:rPr lang="en-US" b="1" dirty="0"/>
              <a:t>default variables</a:t>
            </a:r>
          </a:p>
        </p:txBody>
      </p:sp>
      <p:sp>
        <p:nvSpPr>
          <p:cNvPr id="25" name="TextBox 24">
            <a:extLst>
              <a:ext uri="{FF2B5EF4-FFF2-40B4-BE49-F238E27FC236}">
                <a16:creationId xmlns:a16="http://schemas.microsoft.com/office/drawing/2014/main" xmlns="" id="{3C636FBF-1237-4AA3-8435-9EAAC3C8A88F}"/>
              </a:ext>
            </a:extLst>
          </p:cNvPr>
          <p:cNvSpPr txBox="1"/>
          <p:nvPr/>
        </p:nvSpPr>
        <p:spPr>
          <a:xfrm>
            <a:off x="7422975" y="1565976"/>
            <a:ext cx="2764715" cy="369332"/>
          </a:xfrm>
          <a:prstGeom prst="rect">
            <a:avLst/>
          </a:prstGeom>
          <a:noFill/>
        </p:spPr>
        <p:txBody>
          <a:bodyPr wrap="square" rtlCol="0">
            <a:spAutoFit/>
          </a:bodyPr>
          <a:lstStyle/>
          <a:p>
            <a:pPr algn="ctr"/>
            <a:r>
              <a:rPr lang="en-US" b="1" dirty="0"/>
              <a:t>protected variables</a:t>
            </a:r>
          </a:p>
        </p:txBody>
      </p:sp>
    </p:spTree>
    <p:extLst>
      <p:ext uri="{BB962C8B-B14F-4D97-AF65-F5344CB8AC3E}">
        <p14:creationId xmlns:p14="http://schemas.microsoft.com/office/powerpoint/2010/main" val="3861054962"/>
      </p:ext>
    </p:extLst>
  </p:cSld>
  <p:clrMapOvr>
    <a:masterClrMapping/>
  </p:clrMapOvr>
  <mc:AlternateContent xmlns:mc="http://schemas.openxmlformats.org/markup-compatibility/2006" xmlns:p14="http://schemas.microsoft.com/office/powerpoint/2010/main">
    <mc:Choice Requires="p14">
      <p:transition spd="slow" p14:dur="2000" advTm="55215"/>
    </mc:Choice>
    <mc:Fallback xmlns="">
      <p:transition spd="slow" advTm="55215"/>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xmlns="" id="{828A5161-06F1-46CF-8AD7-844680A59E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4601497"/>
            <a:ext cx="1014060" cy="2017580"/>
            <a:chOff x="0" y="4601497"/>
            <a:chExt cx="1014060" cy="2017580"/>
          </a:xfrm>
        </p:grpSpPr>
        <p:sp>
          <p:nvSpPr>
            <p:cNvPr id="8" name="Isosceles Triangle 13">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4">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xmlns="" id="{5995D10D-E9C9-47DB-AE7E-801FEF38F5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219290" y="1"/>
            <a:ext cx="972709" cy="1935307"/>
            <a:chOff x="10918968" y="713127"/>
            <a:chExt cx="1273032" cy="2532832"/>
          </a:xfrm>
        </p:grpSpPr>
        <p:sp>
          <p:nvSpPr>
            <p:cNvPr id="10" name="Rectangle 17">
              <a:extLst>
                <a:ext uri="{FF2B5EF4-FFF2-40B4-BE49-F238E27FC236}">
                  <a16:creationId xmlns:a16="http://schemas.microsoft.com/office/drawing/2014/main" xmlns="" id="{CC1A72C6-3DE4-4EC3-9AD5-9E0D40D8C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8">
              <a:extLst>
                <a:ext uri="{FF2B5EF4-FFF2-40B4-BE49-F238E27FC236}">
                  <a16:creationId xmlns:a16="http://schemas.microsoft.com/office/drawing/2014/main" xmlns="" id="{0B0DA1F1-C391-4EDF-9FE0-23E86E1377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3">
            <a:extLst>
              <a:ext uri="{FF2B5EF4-FFF2-40B4-BE49-F238E27FC236}">
                <a16:creationId xmlns:a16="http://schemas.microsoft.com/office/drawing/2014/main" xmlns="" id="{84A92555-3873-47AB-BA61-57CA790C784F}"/>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a:t>Faculty of Computer Science, University of Computer Studies, Yangon</a:t>
            </a:r>
          </a:p>
        </p:txBody>
      </p:sp>
      <p:sp>
        <p:nvSpPr>
          <p:cNvPr id="5" name="Slide Number Placeholder 4">
            <a:extLst>
              <a:ext uri="{FF2B5EF4-FFF2-40B4-BE49-F238E27FC236}">
                <a16:creationId xmlns:a16="http://schemas.microsoft.com/office/drawing/2014/main" xmlns="" id="{FCD18CD9-E60A-4A32-9C13-6A1BEA527797}"/>
              </a:ext>
            </a:extLst>
          </p:cNvPr>
          <p:cNvSpPr>
            <a:spLocks noGrp="1"/>
          </p:cNvSpPr>
          <p:nvPr>
            <p:ph type="sldNum" sz="quarter" idx="12"/>
          </p:nvPr>
        </p:nvSpPr>
        <p:spPr>
          <a:xfrm>
            <a:off x="8805333" y="6356350"/>
            <a:ext cx="2743200" cy="365125"/>
          </a:xfrm>
        </p:spPr>
        <p:txBody>
          <a:bodyPr>
            <a:normAutofit/>
          </a:bodyPr>
          <a:lstStyle/>
          <a:p>
            <a:pPr>
              <a:spcAft>
                <a:spcPts val="600"/>
              </a:spcAft>
            </a:pPr>
            <a:fld id="{AA680AA8-C0F5-4A8E-B7E8-B0E33D5CFE95}" type="slidenum">
              <a:rPr lang="en-US" smtClean="0"/>
              <a:pPr>
                <a:spcAft>
                  <a:spcPts val="600"/>
                </a:spcAft>
              </a:pPr>
              <a:t>14</a:t>
            </a:fld>
            <a:endParaRPr lang="en-US"/>
          </a:p>
        </p:txBody>
      </p:sp>
      <p:sp>
        <p:nvSpPr>
          <p:cNvPr id="14" name="Title 1">
            <a:extLst>
              <a:ext uri="{FF2B5EF4-FFF2-40B4-BE49-F238E27FC236}">
                <a16:creationId xmlns:a16="http://schemas.microsoft.com/office/drawing/2014/main" xmlns="" id="{84FC8822-F3FD-4A49-B4C8-0F77733D9AD0}"/>
              </a:ext>
            </a:extLst>
          </p:cNvPr>
          <p:cNvSpPr>
            <a:spLocks noGrp="1"/>
          </p:cNvSpPr>
          <p:nvPr>
            <p:ph type="title"/>
          </p:nvPr>
        </p:nvSpPr>
        <p:spPr>
          <a:xfrm>
            <a:off x="838200" y="365125"/>
            <a:ext cx="10515600" cy="1325563"/>
          </a:xfrm>
        </p:spPr>
        <p:txBody>
          <a:bodyPr/>
          <a:lstStyle/>
          <a:p>
            <a:pPr algn="ctr"/>
            <a:r>
              <a:rPr lang="en-US" dirty="0"/>
              <a:t>Usage of Java </a:t>
            </a:r>
            <a:r>
              <a:rPr lang="en-US" b="1" dirty="0">
                <a:solidFill>
                  <a:srgbClr val="005DA2"/>
                </a:solidFill>
              </a:rPr>
              <a:t>super</a:t>
            </a:r>
            <a:r>
              <a:rPr lang="en-US" dirty="0"/>
              <a:t> Keyword</a:t>
            </a:r>
          </a:p>
        </p:txBody>
      </p:sp>
      <p:sp>
        <p:nvSpPr>
          <p:cNvPr id="15" name="Content Placeholder 2">
            <a:extLst>
              <a:ext uri="{FF2B5EF4-FFF2-40B4-BE49-F238E27FC236}">
                <a16:creationId xmlns:a16="http://schemas.microsoft.com/office/drawing/2014/main" xmlns="" id="{5A7E0C31-D53A-4BF9-BFFC-560781533146}"/>
              </a:ext>
            </a:extLst>
          </p:cNvPr>
          <p:cNvSpPr>
            <a:spLocks noGrp="1"/>
          </p:cNvSpPr>
          <p:nvPr>
            <p:ph idx="1"/>
          </p:nvPr>
        </p:nvSpPr>
        <p:spPr>
          <a:xfrm>
            <a:off x="1341409" y="2055812"/>
            <a:ext cx="9176609" cy="4055918"/>
          </a:xfrm>
        </p:spPr>
        <p:txBody>
          <a:bodyPr>
            <a:noAutofit/>
          </a:bodyPr>
          <a:lstStyle/>
          <a:p>
            <a:pPr marL="398463" indent="-398463" algn="just">
              <a:lnSpc>
                <a:spcPct val="90000"/>
              </a:lnSpc>
            </a:pPr>
            <a:r>
              <a:rPr lang="en-US" altLang="en-US" sz="2400" b="1" i="1" dirty="0"/>
              <a:t>super</a:t>
            </a:r>
            <a:r>
              <a:rPr lang="en-US" altLang="en-US" sz="2400" dirty="0"/>
              <a:t> keyword can be used to refer immediate parent class instance variable and methods.</a:t>
            </a:r>
          </a:p>
          <a:p>
            <a:pPr marL="860425" lvl="1" indent="-403225" algn="just">
              <a:buFont typeface="Calibri" panose="020F0502020204030204" pitchFamily="34" charset="0"/>
              <a:buChar char="–"/>
            </a:pPr>
            <a:r>
              <a:rPr lang="en-US" altLang="en-US" sz="2200" dirty="0"/>
              <a:t>To differentiate the data member methods of parent class. It is used if parent class and child class have the same name in variables and methods.</a:t>
            </a:r>
          </a:p>
          <a:p>
            <a:pPr marL="855663" lvl="1" indent="-398463" algn="just"/>
            <a:endParaRPr lang="en-US" altLang="en-US" sz="800" dirty="0"/>
          </a:p>
          <a:p>
            <a:pPr marL="398463" indent="-398463" algn="just">
              <a:lnSpc>
                <a:spcPct val="90000"/>
              </a:lnSpc>
            </a:pPr>
            <a:r>
              <a:rPr lang="en-US" altLang="en-US" sz="2400" b="1" i="1" dirty="0"/>
              <a:t>super() </a:t>
            </a:r>
            <a:r>
              <a:rPr lang="en-US" altLang="en-US" sz="2400" dirty="0"/>
              <a:t>is used to invoke parent class constructor.</a:t>
            </a:r>
          </a:p>
          <a:p>
            <a:pPr marL="795338" lvl="1" indent="-338138" algn="just">
              <a:buFont typeface="Calibri" panose="020F0502020204030204" pitchFamily="34" charset="0"/>
              <a:buChar char="–"/>
            </a:pPr>
            <a:r>
              <a:rPr lang="en-US" altLang="en-US" sz="2200" dirty="0"/>
              <a:t>A subclass inherits all the members (fields, methods, and nested classes) from its superclass. Constructors are not members, so they are not inherited by subclasses, but the constructor of superclass can be invoked from subclass by using super keywork.</a:t>
            </a:r>
            <a:endParaRPr lang="en-US" sz="2400" dirty="0">
              <a:ea typeface="Calibri" panose="020F0502020204030204" pitchFamily="34" charset="0"/>
            </a:endParaRPr>
          </a:p>
          <a:p>
            <a:pPr marL="342900" indent="-342900"/>
            <a:endParaRPr lang="en-US" sz="2400" dirty="0">
              <a:ea typeface="Calibri" panose="020F0502020204030204" pitchFamily="34" charset="0"/>
            </a:endParaRPr>
          </a:p>
          <a:p>
            <a:pPr marL="342900" indent="-342900"/>
            <a:endParaRPr lang="en-US" sz="800" dirty="0">
              <a:ea typeface="Calibri" panose="020F0502020204030204" pitchFamily="34" charset="0"/>
            </a:endParaRPr>
          </a:p>
          <a:p>
            <a:pPr marL="0" indent="0">
              <a:buNone/>
            </a:pPr>
            <a:endParaRPr lang="en-US" sz="1200" dirty="0"/>
          </a:p>
        </p:txBody>
      </p:sp>
    </p:spTree>
    <p:extLst>
      <p:ext uri="{BB962C8B-B14F-4D97-AF65-F5344CB8AC3E}">
        <p14:creationId xmlns:p14="http://schemas.microsoft.com/office/powerpoint/2010/main" val="3208721075"/>
      </p:ext>
    </p:extLst>
  </p:cSld>
  <p:clrMapOvr>
    <a:masterClrMapping/>
  </p:clrMapOvr>
  <mc:AlternateContent xmlns:mc="http://schemas.openxmlformats.org/markup-compatibility/2006" xmlns:p14="http://schemas.microsoft.com/office/powerpoint/2010/main">
    <mc:Choice Requires="p14">
      <p:transition spd="slow" p14:dur="2000" advTm="55215"/>
    </mc:Choice>
    <mc:Fallback xmlns="">
      <p:transition spd="slow" advTm="55215"/>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xmlns="" id="{828A5161-06F1-46CF-8AD7-844680A59E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4601497"/>
            <a:ext cx="1014060" cy="2017580"/>
            <a:chOff x="0" y="4601497"/>
            <a:chExt cx="1014060" cy="2017580"/>
          </a:xfrm>
        </p:grpSpPr>
        <p:sp>
          <p:nvSpPr>
            <p:cNvPr id="8" name="Isosceles Triangle 13">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4">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xmlns="" id="{5995D10D-E9C9-47DB-AE7E-801FEF38F5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219290" y="1"/>
            <a:ext cx="972709" cy="1935307"/>
            <a:chOff x="10918968" y="713127"/>
            <a:chExt cx="1273032" cy="2532832"/>
          </a:xfrm>
        </p:grpSpPr>
        <p:sp>
          <p:nvSpPr>
            <p:cNvPr id="10" name="Rectangle 17">
              <a:extLst>
                <a:ext uri="{FF2B5EF4-FFF2-40B4-BE49-F238E27FC236}">
                  <a16:creationId xmlns:a16="http://schemas.microsoft.com/office/drawing/2014/main" xmlns="" id="{CC1A72C6-3DE4-4EC3-9AD5-9E0D40D8C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8">
              <a:extLst>
                <a:ext uri="{FF2B5EF4-FFF2-40B4-BE49-F238E27FC236}">
                  <a16:creationId xmlns:a16="http://schemas.microsoft.com/office/drawing/2014/main" xmlns="" id="{0B0DA1F1-C391-4EDF-9FE0-23E86E1377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3">
            <a:extLst>
              <a:ext uri="{FF2B5EF4-FFF2-40B4-BE49-F238E27FC236}">
                <a16:creationId xmlns:a16="http://schemas.microsoft.com/office/drawing/2014/main" xmlns="" id="{84A92555-3873-47AB-BA61-57CA790C784F}"/>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a:t>Faculty of Computer Science, University of Computer Studies, Yangon</a:t>
            </a:r>
          </a:p>
        </p:txBody>
      </p:sp>
      <p:sp>
        <p:nvSpPr>
          <p:cNvPr id="5" name="Slide Number Placeholder 4">
            <a:extLst>
              <a:ext uri="{FF2B5EF4-FFF2-40B4-BE49-F238E27FC236}">
                <a16:creationId xmlns:a16="http://schemas.microsoft.com/office/drawing/2014/main" xmlns="" id="{FCD18CD9-E60A-4A32-9C13-6A1BEA527797}"/>
              </a:ext>
            </a:extLst>
          </p:cNvPr>
          <p:cNvSpPr>
            <a:spLocks noGrp="1"/>
          </p:cNvSpPr>
          <p:nvPr>
            <p:ph type="sldNum" sz="quarter" idx="12"/>
          </p:nvPr>
        </p:nvSpPr>
        <p:spPr>
          <a:xfrm>
            <a:off x="8805333" y="6356350"/>
            <a:ext cx="2743200" cy="365125"/>
          </a:xfrm>
        </p:spPr>
        <p:txBody>
          <a:bodyPr>
            <a:normAutofit/>
          </a:bodyPr>
          <a:lstStyle/>
          <a:p>
            <a:pPr>
              <a:spcAft>
                <a:spcPts val="600"/>
              </a:spcAft>
            </a:pPr>
            <a:fld id="{AA680AA8-C0F5-4A8E-B7E8-B0E33D5CFE95}" type="slidenum">
              <a:rPr lang="en-US" smtClean="0"/>
              <a:pPr>
                <a:spcAft>
                  <a:spcPts val="600"/>
                </a:spcAft>
              </a:pPr>
              <a:t>15</a:t>
            </a:fld>
            <a:endParaRPr lang="en-US"/>
          </a:p>
        </p:txBody>
      </p:sp>
      <p:sp>
        <p:nvSpPr>
          <p:cNvPr id="14" name="Title 1">
            <a:extLst>
              <a:ext uri="{FF2B5EF4-FFF2-40B4-BE49-F238E27FC236}">
                <a16:creationId xmlns:a16="http://schemas.microsoft.com/office/drawing/2014/main" xmlns="" id="{84FC8822-F3FD-4A49-B4C8-0F77733D9AD0}"/>
              </a:ext>
            </a:extLst>
          </p:cNvPr>
          <p:cNvSpPr>
            <a:spLocks noGrp="1"/>
          </p:cNvSpPr>
          <p:nvPr>
            <p:ph type="title"/>
          </p:nvPr>
        </p:nvSpPr>
        <p:spPr>
          <a:xfrm>
            <a:off x="838200" y="365125"/>
            <a:ext cx="10515600" cy="998271"/>
          </a:xfrm>
        </p:spPr>
        <p:txBody>
          <a:bodyPr/>
          <a:lstStyle/>
          <a:p>
            <a:pPr algn="ctr"/>
            <a:r>
              <a:rPr lang="en-US" dirty="0"/>
              <a:t>Example (1) – Super Keyword</a:t>
            </a:r>
          </a:p>
        </p:txBody>
      </p:sp>
      <p:sp>
        <p:nvSpPr>
          <p:cNvPr id="16" name="TextBox 15">
            <a:extLst>
              <a:ext uri="{FF2B5EF4-FFF2-40B4-BE49-F238E27FC236}">
                <a16:creationId xmlns:a16="http://schemas.microsoft.com/office/drawing/2014/main" xmlns="" id="{AD3112F9-9C2A-4C2E-A745-D6FD9660A33D}"/>
              </a:ext>
            </a:extLst>
          </p:cNvPr>
          <p:cNvSpPr txBox="1"/>
          <p:nvPr/>
        </p:nvSpPr>
        <p:spPr>
          <a:xfrm>
            <a:off x="580544" y="1340243"/>
            <a:ext cx="6581087" cy="5262979"/>
          </a:xfrm>
          <a:prstGeom prst="rect">
            <a:avLst/>
          </a:prstGeom>
          <a:noFill/>
          <a:ln>
            <a:solidFill>
              <a:schemeClr val="accent1">
                <a:shade val="50000"/>
              </a:schemeClr>
            </a:solidFill>
          </a:ln>
        </p:spPr>
        <p:txBody>
          <a:bodyPr wrap="square" rtlCol="0">
            <a:spAutoFit/>
          </a:bodyPr>
          <a:lstStyle/>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class Animal  {  </a:t>
            </a:r>
          </a:p>
          <a:p>
            <a:pPr marL="0" marR="0">
              <a:spcBef>
                <a:spcPts val="0"/>
              </a:spcBef>
              <a:spcAft>
                <a:spcPts val="0"/>
              </a:spcAft>
            </a:pPr>
            <a:r>
              <a:rPr lang="en-US" sz="1600" dirty="0">
                <a:solidFill>
                  <a:srgbClr val="000000"/>
                </a:solidFill>
                <a:latin typeface="Times New Roman" panose="02020603050405020304" pitchFamily="18" charset="0"/>
                <a:ea typeface="Times New Roman" panose="02020603050405020304" pitchFamily="18" charset="0"/>
              </a:rPr>
              <a:t>    </a:t>
            </a:r>
            <a:r>
              <a:rPr lang="en-US" sz="1600" dirty="0">
                <a:solidFill>
                  <a:srgbClr val="000000"/>
                </a:solidFill>
                <a:effectLst/>
                <a:latin typeface="Times New Roman" panose="02020603050405020304" pitchFamily="18" charset="0"/>
                <a:ea typeface="Times New Roman" panose="02020603050405020304" pitchFamily="18" charset="0"/>
              </a:rPr>
              <a:t>String color="white";  </a:t>
            </a:r>
          </a:p>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    void eat() {</a:t>
            </a:r>
          </a:p>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         System.out.println("Animal is eating");</a:t>
            </a:r>
          </a:p>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class Dog extends Animal  {  </a:t>
            </a:r>
          </a:p>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    String color="black";  </a:t>
            </a:r>
          </a:p>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    void printColor() {  </a:t>
            </a:r>
          </a:p>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         System.out.println(color);    </a:t>
            </a:r>
            <a:r>
              <a:rPr lang="en-US" sz="1600" dirty="0">
                <a:solidFill>
                  <a:srgbClr val="005DA2"/>
                </a:solidFill>
                <a:effectLst/>
                <a:latin typeface="Times New Roman" panose="02020603050405020304" pitchFamily="18" charset="0"/>
                <a:ea typeface="Times New Roman" panose="02020603050405020304" pitchFamily="18" charset="0"/>
              </a:rPr>
              <a:t>// prints color of Dog class: "black"</a:t>
            </a:r>
          </a:p>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         System.out.println(</a:t>
            </a:r>
            <a:r>
              <a:rPr lang="en-US" sz="1600" dirty="0">
                <a:solidFill>
                  <a:srgbClr val="FF0000"/>
                </a:solidFill>
                <a:effectLst/>
                <a:latin typeface="Times New Roman" panose="02020603050405020304" pitchFamily="18" charset="0"/>
                <a:ea typeface="Times New Roman" panose="02020603050405020304" pitchFamily="18" charset="0"/>
              </a:rPr>
              <a:t>super.color</a:t>
            </a:r>
            <a:r>
              <a:rPr lang="en-US" sz="1600" dirty="0">
                <a:solidFill>
                  <a:srgbClr val="005DA2"/>
                </a:solidFill>
                <a:effectLst/>
                <a:latin typeface="Times New Roman" panose="02020603050405020304" pitchFamily="18" charset="0"/>
                <a:ea typeface="Times New Roman" panose="02020603050405020304" pitchFamily="18" charset="0"/>
              </a:rPr>
              <a:t>);   // prints color of Animal class: "white"</a:t>
            </a:r>
          </a:p>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    } </a:t>
            </a:r>
          </a:p>
          <a:p>
            <a:pPr marL="0" marR="0">
              <a:spcBef>
                <a:spcPts val="0"/>
              </a:spcBef>
              <a:spcAft>
                <a:spcPts val="0"/>
              </a:spcAft>
            </a:pPr>
            <a:r>
              <a:rPr lang="en-US" sz="1600" dirty="0">
                <a:solidFill>
                  <a:srgbClr val="000000"/>
                </a:solidFill>
                <a:latin typeface="Times New Roman" panose="02020603050405020304" pitchFamily="18" charset="0"/>
                <a:ea typeface="Times New Roman" panose="02020603050405020304" pitchFamily="18" charset="0"/>
              </a:rPr>
              <a:t>     void bark() {</a:t>
            </a:r>
          </a:p>
          <a:p>
            <a:pPr marL="0" marR="0">
              <a:spcBef>
                <a:spcPts val="0"/>
              </a:spcBef>
              <a:spcAft>
                <a:spcPts val="0"/>
              </a:spcAft>
            </a:pPr>
            <a:r>
              <a:rPr lang="en-US" sz="1600" dirty="0">
                <a:solidFill>
                  <a:srgbClr val="000000"/>
                </a:solidFill>
                <a:latin typeface="Times New Roman" panose="02020603050405020304" pitchFamily="18" charset="0"/>
                <a:ea typeface="Times New Roman" panose="02020603050405020304" pitchFamily="18" charset="0"/>
              </a:rPr>
              <a:t>         System.out.println("Dog is bark");</a:t>
            </a:r>
            <a:r>
              <a:rPr lang="en-US" sz="1600" dirty="0">
                <a:solidFill>
                  <a:srgbClr val="000000"/>
                </a:solidFill>
                <a:effectLst/>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     } </a:t>
            </a:r>
          </a:p>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     void showAction() {</a:t>
            </a:r>
          </a:p>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a:solidFill>
                  <a:srgbClr val="FF0000"/>
                </a:solidFill>
                <a:effectLst/>
                <a:latin typeface="Times New Roman" panose="02020603050405020304" pitchFamily="18" charset="0"/>
                <a:ea typeface="Times New Roman" panose="02020603050405020304" pitchFamily="18" charset="0"/>
              </a:rPr>
              <a:t>super.eat();    </a:t>
            </a:r>
            <a:r>
              <a:rPr lang="en-US" sz="1600" dirty="0">
                <a:solidFill>
                  <a:srgbClr val="005DA2"/>
                </a:solidFill>
                <a:effectLst/>
                <a:latin typeface="Times New Roman" panose="02020603050405020304" pitchFamily="18" charset="0"/>
                <a:ea typeface="Times New Roman" panose="02020603050405020304" pitchFamily="18" charset="0"/>
              </a:rPr>
              <a:t>// calls eat() method of Animal class</a:t>
            </a:r>
          </a:p>
          <a:p>
            <a:pPr marL="0" marR="0">
              <a:spcBef>
                <a:spcPts val="0"/>
              </a:spcBef>
              <a:spcAft>
                <a:spcPts val="0"/>
              </a:spcAft>
            </a:pPr>
            <a:r>
              <a:rPr lang="en-US" sz="1600" dirty="0">
                <a:solidFill>
                  <a:srgbClr val="000000"/>
                </a:solidFill>
                <a:latin typeface="Times New Roman" panose="02020603050405020304" pitchFamily="18" charset="0"/>
                <a:ea typeface="Times New Roman" panose="02020603050405020304" pitchFamily="18" charset="0"/>
              </a:rPr>
              <a:t>         bark();</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 </a:t>
            </a:r>
            <a:endParaRPr lang="en-US" sz="1600" dirty="0">
              <a:solidFill>
                <a:srgbClr val="000000"/>
              </a:solidFill>
              <a:latin typeface="Times New Roman" panose="02020603050405020304" pitchFamily="18" charset="0"/>
              <a:ea typeface="Times New Roman" panose="02020603050405020304" pitchFamily="18" charset="0"/>
            </a:endParaRPr>
          </a:p>
        </p:txBody>
      </p:sp>
      <p:sp>
        <p:nvSpPr>
          <p:cNvPr id="18" name="TextBox 17">
            <a:extLst>
              <a:ext uri="{FF2B5EF4-FFF2-40B4-BE49-F238E27FC236}">
                <a16:creationId xmlns:a16="http://schemas.microsoft.com/office/drawing/2014/main" xmlns="" id="{8D0DD8EE-67F9-4B5E-AD6B-C2998B05FBAE}"/>
              </a:ext>
            </a:extLst>
          </p:cNvPr>
          <p:cNvSpPr txBox="1"/>
          <p:nvPr/>
        </p:nvSpPr>
        <p:spPr>
          <a:xfrm>
            <a:off x="7487598" y="1635831"/>
            <a:ext cx="4147635" cy="2308324"/>
          </a:xfrm>
          <a:prstGeom prst="rect">
            <a:avLst/>
          </a:prstGeom>
          <a:noFill/>
          <a:ln>
            <a:solidFill>
              <a:schemeClr val="accent1">
                <a:shade val="50000"/>
              </a:schemeClr>
            </a:solidFill>
          </a:ln>
        </p:spPr>
        <p:txBody>
          <a:bodyPr wrap="square" rtlCol="0">
            <a:spAutoFit/>
          </a:bodyPr>
          <a:lstStyle/>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class SuperTest</a:t>
            </a:r>
            <a:endParaRPr lang="en-US" sz="16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a:t>
            </a:r>
            <a:endParaRPr lang="en-US" sz="16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   public static void main(String[] args)  {</a:t>
            </a:r>
          </a:p>
          <a:p>
            <a:pPr marL="0" marR="0">
              <a:spcBef>
                <a:spcPts val="0"/>
              </a:spcBef>
              <a:spcAft>
                <a:spcPts val="0"/>
              </a:spcAft>
            </a:pPr>
            <a:r>
              <a:rPr lang="en-US" sz="1600" dirty="0">
                <a:solidFill>
                  <a:srgbClr val="000000"/>
                </a:solidFill>
                <a:latin typeface="Times New Roman" panose="02020603050405020304" pitchFamily="18" charset="0"/>
                <a:ea typeface="Times New Roman" panose="02020603050405020304" pitchFamily="18" charset="0"/>
              </a:rPr>
              <a:t>         Dog dog = new Dog();  </a:t>
            </a:r>
          </a:p>
          <a:p>
            <a:pPr marL="0" marR="0">
              <a:spcBef>
                <a:spcPts val="0"/>
              </a:spcBef>
              <a:spcAft>
                <a:spcPts val="0"/>
              </a:spcAft>
            </a:pPr>
            <a:r>
              <a:rPr lang="en-US" sz="1600" dirty="0">
                <a:solidFill>
                  <a:srgbClr val="000000"/>
                </a:solidFill>
                <a:latin typeface="Times New Roman" panose="02020603050405020304" pitchFamily="18" charset="0"/>
                <a:ea typeface="Times New Roman" panose="02020603050405020304" pitchFamily="18" charset="0"/>
              </a:rPr>
              <a:t>         dog.printColor();  </a:t>
            </a:r>
          </a:p>
          <a:p>
            <a:pPr marL="0" marR="0">
              <a:spcBef>
                <a:spcPts val="0"/>
              </a:spcBef>
              <a:spcAft>
                <a:spcPts val="0"/>
              </a:spcAft>
            </a:pPr>
            <a:r>
              <a:rPr lang="en-US" sz="1600" dirty="0">
                <a:solidFill>
                  <a:srgbClr val="000000"/>
                </a:solidFill>
                <a:latin typeface="Times New Roman" panose="02020603050405020304" pitchFamily="18" charset="0"/>
                <a:ea typeface="Times New Roman" panose="02020603050405020304" pitchFamily="18" charset="0"/>
              </a:rPr>
              <a:t>         dog.showAction();  </a:t>
            </a:r>
          </a:p>
          <a:p>
            <a:pPr marL="0" marR="0">
              <a:spcBef>
                <a:spcPts val="0"/>
              </a:spcBef>
              <a:spcAft>
                <a:spcPts val="0"/>
              </a:spcAft>
            </a:pPr>
            <a:r>
              <a:rPr lang="en-US" sz="1600" dirty="0">
                <a:solidFill>
                  <a:srgbClr val="000000"/>
                </a:solidFill>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600" dirty="0">
                <a:solidFill>
                  <a:srgbClr val="000000"/>
                </a:solidFill>
                <a:latin typeface="Times New Roman" panose="02020603050405020304" pitchFamily="18" charset="0"/>
                <a:ea typeface="Times New Roman" panose="02020603050405020304" pitchFamily="18" charset="0"/>
              </a:rPr>
              <a:t>}</a:t>
            </a:r>
          </a:p>
          <a:p>
            <a:pPr marL="0" marR="0">
              <a:spcBef>
                <a:spcPts val="0"/>
              </a:spcBef>
              <a:spcAft>
                <a:spcPts val="0"/>
              </a:spcAft>
            </a:pPr>
            <a:r>
              <a:rPr lang="en-US" sz="1600" dirty="0">
                <a:solidFill>
                  <a:srgbClr val="000000"/>
                </a:solidFill>
                <a:latin typeface="Times New Roman" panose="02020603050405020304" pitchFamily="18"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p:txBody>
      </p:sp>
      <p:sp>
        <p:nvSpPr>
          <p:cNvPr id="19" name="TextBox 18">
            <a:extLst>
              <a:ext uri="{FF2B5EF4-FFF2-40B4-BE49-F238E27FC236}">
                <a16:creationId xmlns:a16="http://schemas.microsoft.com/office/drawing/2014/main" xmlns="" id="{83956979-656B-40C5-87BB-848DE27B8675}"/>
              </a:ext>
            </a:extLst>
          </p:cNvPr>
          <p:cNvSpPr txBox="1"/>
          <p:nvPr/>
        </p:nvSpPr>
        <p:spPr>
          <a:xfrm>
            <a:off x="8106743" y="4216590"/>
            <a:ext cx="3112547" cy="1477328"/>
          </a:xfrm>
          <a:prstGeom prst="rect">
            <a:avLst/>
          </a:prstGeom>
          <a:noFill/>
          <a:ln>
            <a:solidFill>
              <a:schemeClr val="accent1">
                <a:shade val="50000"/>
              </a:schemeClr>
            </a:solidFill>
          </a:ln>
        </p:spPr>
        <p:txBody>
          <a:bodyPr wrap="square" lIns="182880" rtlCol="0">
            <a:spAutoFit/>
          </a:bodyPr>
          <a:lstStyle/>
          <a:p>
            <a:r>
              <a:rPr lang="en-US" i="1" dirty="0">
                <a:solidFill>
                  <a:srgbClr val="FF0000"/>
                </a:solidFill>
              </a:rPr>
              <a:t>Console Output:</a:t>
            </a:r>
          </a:p>
          <a:p>
            <a:r>
              <a:rPr lang="en-US" dirty="0"/>
              <a:t>black</a:t>
            </a:r>
          </a:p>
          <a:p>
            <a:r>
              <a:rPr lang="en-US" dirty="0"/>
              <a:t>white</a:t>
            </a:r>
          </a:p>
          <a:p>
            <a:r>
              <a:rPr lang="en-US" dirty="0"/>
              <a:t>Animal is eating</a:t>
            </a:r>
          </a:p>
          <a:p>
            <a:r>
              <a:rPr lang="en-US" dirty="0"/>
              <a:t>Dog is bark</a:t>
            </a:r>
          </a:p>
        </p:txBody>
      </p:sp>
    </p:spTree>
    <p:extLst>
      <p:ext uri="{BB962C8B-B14F-4D97-AF65-F5344CB8AC3E}">
        <p14:creationId xmlns:p14="http://schemas.microsoft.com/office/powerpoint/2010/main" val="3455184539"/>
      </p:ext>
    </p:extLst>
  </p:cSld>
  <p:clrMapOvr>
    <a:masterClrMapping/>
  </p:clrMapOvr>
  <mc:AlternateContent xmlns:mc="http://schemas.openxmlformats.org/markup-compatibility/2006" xmlns:p14="http://schemas.microsoft.com/office/powerpoint/2010/main">
    <mc:Choice Requires="p14">
      <p:transition spd="slow" p14:dur="2000" advTm="55215"/>
    </mc:Choice>
    <mc:Fallback xmlns="">
      <p:transition spd="slow" advTm="55215"/>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xmlns="" id="{828A5161-06F1-46CF-8AD7-844680A59E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4601497"/>
            <a:ext cx="1014060" cy="2017580"/>
            <a:chOff x="0" y="4601497"/>
            <a:chExt cx="1014060" cy="2017580"/>
          </a:xfrm>
        </p:grpSpPr>
        <p:sp>
          <p:nvSpPr>
            <p:cNvPr id="8" name="Isosceles Triangle 13">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4">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xmlns="" id="{5995D10D-E9C9-47DB-AE7E-801FEF38F5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219290" y="1"/>
            <a:ext cx="972709" cy="1935307"/>
            <a:chOff x="10918968" y="713127"/>
            <a:chExt cx="1273032" cy="2532832"/>
          </a:xfrm>
        </p:grpSpPr>
        <p:sp>
          <p:nvSpPr>
            <p:cNvPr id="10" name="Rectangle 17">
              <a:extLst>
                <a:ext uri="{FF2B5EF4-FFF2-40B4-BE49-F238E27FC236}">
                  <a16:creationId xmlns:a16="http://schemas.microsoft.com/office/drawing/2014/main" xmlns="" id="{CC1A72C6-3DE4-4EC3-9AD5-9E0D40D8C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8">
              <a:extLst>
                <a:ext uri="{FF2B5EF4-FFF2-40B4-BE49-F238E27FC236}">
                  <a16:creationId xmlns:a16="http://schemas.microsoft.com/office/drawing/2014/main" xmlns="" id="{0B0DA1F1-C391-4EDF-9FE0-23E86E1377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3">
            <a:extLst>
              <a:ext uri="{FF2B5EF4-FFF2-40B4-BE49-F238E27FC236}">
                <a16:creationId xmlns:a16="http://schemas.microsoft.com/office/drawing/2014/main" xmlns="" id="{84A92555-3873-47AB-BA61-57CA790C784F}"/>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a:t>Faculty of Computer Science, University of Computer Studies, Yangon</a:t>
            </a:r>
          </a:p>
        </p:txBody>
      </p:sp>
      <p:sp>
        <p:nvSpPr>
          <p:cNvPr id="5" name="Slide Number Placeholder 4">
            <a:extLst>
              <a:ext uri="{FF2B5EF4-FFF2-40B4-BE49-F238E27FC236}">
                <a16:creationId xmlns:a16="http://schemas.microsoft.com/office/drawing/2014/main" xmlns="" id="{FCD18CD9-E60A-4A32-9C13-6A1BEA527797}"/>
              </a:ext>
            </a:extLst>
          </p:cNvPr>
          <p:cNvSpPr>
            <a:spLocks noGrp="1"/>
          </p:cNvSpPr>
          <p:nvPr>
            <p:ph type="sldNum" sz="quarter" idx="12"/>
          </p:nvPr>
        </p:nvSpPr>
        <p:spPr>
          <a:xfrm>
            <a:off x="8805333" y="6356350"/>
            <a:ext cx="2743200" cy="365125"/>
          </a:xfrm>
        </p:spPr>
        <p:txBody>
          <a:bodyPr>
            <a:normAutofit/>
          </a:bodyPr>
          <a:lstStyle/>
          <a:p>
            <a:pPr>
              <a:spcAft>
                <a:spcPts val="600"/>
              </a:spcAft>
            </a:pPr>
            <a:fld id="{AA680AA8-C0F5-4A8E-B7E8-B0E33D5CFE95}" type="slidenum">
              <a:rPr lang="en-US" smtClean="0"/>
              <a:pPr>
                <a:spcAft>
                  <a:spcPts val="600"/>
                </a:spcAft>
              </a:pPr>
              <a:t>16</a:t>
            </a:fld>
            <a:endParaRPr lang="en-US"/>
          </a:p>
        </p:txBody>
      </p:sp>
      <p:sp>
        <p:nvSpPr>
          <p:cNvPr id="14" name="Title 1">
            <a:extLst>
              <a:ext uri="{FF2B5EF4-FFF2-40B4-BE49-F238E27FC236}">
                <a16:creationId xmlns:a16="http://schemas.microsoft.com/office/drawing/2014/main" xmlns="" id="{84FC8822-F3FD-4A49-B4C8-0F77733D9AD0}"/>
              </a:ext>
            </a:extLst>
          </p:cNvPr>
          <p:cNvSpPr>
            <a:spLocks noGrp="1"/>
          </p:cNvSpPr>
          <p:nvPr>
            <p:ph type="title"/>
          </p:nvPr>
        </p:nvSpPr>
        <p:spPr>
          <a:xfrm>
            <a:off x="838200" y="365125"/>
            <a:ext cx="10515600" cy="998271"/>
          </a:xfrm>
        </p:spPr>
        <p:txBody>
          <a:bodyPr/>
          <a:lstStyle/>
          <a:p>
            <a:pPr algn="ctr"/>
            <a:r>
              <a:rPr lang="en-US" dirty="0"/>
              <a:t>Example (2) – Calling Superclass Constructor</a:t>
            </a:r>
          </a:p>
        </p:txBody>
      </p:sp>
      <p:sp>
        <p:nvSpPr>
          <p:cNvPr id="16" name="TextBox 15">
            <a:extLst>
              <a:ext uri="{FF2B5EF4-FFF2-40B4-BE49-F238E27FC236}">
                <a16:creationId xmlns:a16="http://schemas.microsoft.com/office/drawing/2014/main" xmlns="" id="{AD3112F9-9C2A-4C2E-A745-D6FD9660A33D}"/>
              </a:ext>
            </a:extLst>
          </p:cNvPr>
          <p:cNvSpPr txBox="1"/>
          <p:nvPr/>
        </p:nvSpPr>
        <p:spPr>
          <a:xfrm>
            <a:off x="1677299" y="1573986"/>
            <a:ext cx="5831539" cy="4770537"/>
          </a:xfrm>
          <a:prstGeom prst="rect">
            <a:avLst/>
          </a:prstGeom>
          <a:noFill/>
          <a:ln>
            <a:solidFill>
              <a:schemeClr val="accent1">
                <a:shade val="50000"/>
              </a:schemeClr>
            </a:solidFill>
          </a:ln>
        </p:spPr>
        <p:txBody>
          <a:bodyPr wrap="square" rtlCol="0">
            <a:spAutoFit/>
          </a:bodyPr>
          <a:lstStyle/>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class Animal  {  </a:t>
            </a:r>
          </a:p>
          <a:p>
            <a:pPr marL="0" marR="0">
              <a:spcBef>
                <a:spcPts val="0"/>
              </a:spcBef>
              <a:spcAft>
                <a:spcPts val="0"/>
              </a:spcAft>
            </a:pPr>
            <a:endParaRPr lang="en-US" sz="1600" dirty="0">
              <a:solidFill>
                <a:srgbClr val="000000"/>
              </a:solidFill>
              <a:latin typeface="Times New Roman" panose="02020603050405020304" pitchFamily="18" charset="0"/>
              <a:ea typeface="Times New Roman" panose="02020603050405020304" pitchFamily="18" charset="0"/>
            </a:endParaRPr>
          </a:p>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    Animal()  {</a:t>
            </a:r>
          </a:p>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        System.out.println("Animal is created");</a:t>
            </a:r>
          </a:p>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    }  </a:t>
            </a:r>
            <a:endParaRPr lang="en-US" sz="1600" dirty="0">
              <a:solidFill>
                <a:srgbClr val="000000"/>
              </a:solidFill>
              <a:latin typeface="Times New Roman" panose="02020603050405020304" pitchFamily="18" charset="0"/>
              <a:ea typeface="Times New Roman" panose="02020603050405020304" pitchFamily="18" charset="0"/>
            </a:endParaRPr>
          </a:p>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  </a:t>
            </a:r>
          </a:p>
          <a:p>
            <a:pPr marL="0" marR="0">
              <a:spcBef>
                <a:spcPts val="0"/>
              </a:spcBef>
              <a:spcAft>
                <a:spcPts val="0"/>
              </a:spcAft>
            </a:pP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class Dog </a:t>
            </a:r>
            <a:r>
              <a:rPr lang="en-US" sz="1600" dirty="0">
                <a:effectLst/>
                <a:latin typeface="Times New Roman" panose="02020603050405020304" pitchFamily="18" charset="0"/>
                <a:ea typeface="Times New Roman" panose="02020603050405020304" pitchFamily="18" charset="0"/>
              </a:rPr>
              <a:t>extends</a:t>
            </a:r>
            <a:r>
              <a:rPr lang="en-US" sz="1600" dirty="0">
                <a:solidFill>
                  <a:srgbClr val="000000"/>
                </a:solidFill>
                <a:effectLst/>
                <a:latin typeface="Times New Roman" panose="02020603050405020304" pitchFamily="18" charset="0"/>
                <a:ea typeface="Times New Roman" panose="02020603050405020304" pitchFamily="18" charset="0"/>
              </a:rPr>
              <a:t> Animal{  </a:t>
            </a:r>
          </a:p>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    Dog()</a:t>
            </a:r>
          </a:p>
          <a:p>
            <a:pPr marL="0" marR="0">
              <a:spcBef>
                <a:spcPts val="0"/>
              </a:spcBef>
              <a:spcAft>
                <a:spcPts val="0"/>
              </a:spcAft>
            </a:pPr>
            <a:r>
              <a:rPr lang="en-US" sz="1600" dirty="0">
                <a:solidFill>
                  <a:srgbClr val="000000"/>
                </a:solidFill>
                <a:latin typeface="Times New Roman" panose="02020603050405020304" pitchFamily="18" charset="0"/>
                <a:ea typeface="Times New Roman" panose="02020603050405020304" pitchFamily="18" charset="0"/>
              </a:rPr>
              <a:t>   </a:t>
            </a:r>
            <a:r>
              <a:rPr lang="en-US" sz="1600" dirty="0">
                <a:solidFill>
                  <a:srgbClr val="000000"/>
                </a:solidFill>
                <a:effectLst/>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600" dirty="0">
                <a:solidFill>
                  <a:srgbClr val="FF0000"/>
                </a:solidFill>
                <a:effectLst/>
                <a:latin typeface="Times New Roman" panose="02020603050405020304" pitchFamily="18" charset="0"/>
                <a:ea typeface="Times New Roman" panose="02020603050405020304" pitchFamily="18" charset="0"/>
              </a:rPr>
              <a:t>       super();     </a:t>
            </a:r>
            <a:r>
              <a:rPr lang="en-US" sz="1600" dirty="0">
                <a:solidFill>
                  <a:srgbClr val="005DA2"/>
                </a:solidFill>
                <a:latin typeface="Times New Roman" panose="02020603050405020304" pitchFamily="18" charset="0"/>
              </a:rPr>
              <a:t>// invoke the parent class constructor</a:t>
            </a:r>
          </a:p>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       System.out.println("Dog is created");</a:t>
            </a:r>
          </a:p>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   }  </a:t>
            </a:r>
          </a:p>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class SuperConstructor   {  </a:t>
            </a:r>
          </a:p>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      public static void main(String args[]) {  </a:t>
            </a:r>
          </a:p>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           Dog dog = new Dog();  </a:t>
            </a:r>
          </a:p>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 </a:t>
            </a:r>
          </a:p>
        </p:txBody>
      </p:sp>
      <p:sp>
        <p:nvSpPr>
          <p:cNvPr id="19" name="TextBox 18">
            <a:extLst>
              <a:ext uri="{FF2B5EF4-FFF2-40B4-BE49-F238E27FC236}">
                <a16:creationId xmlns:a16="http://schemas.microsoft.com/office/drawing/2014/main" xmlns="" id="{83956979-656B-40C5-87BB-848DE27B8675}"/>
              </a:ext>
            </a:extLst>
          </p:cNvPr>
          <p:cNvSpPr txBox="1"/>
          <p:nvPr/>
        </p:nvSpPr>
        <p:spPr>
          <a:xfrm>
            <a:off x="8294145" y="1984842"/>
            <a:ext cx="3112547" cy="1200329"/>
          </a:xfrm>
          <a:prstGeom prst="rect">
            <a:avLst/>
          </a:prstGeom>
          <a:noFill/>
          <a:ln>
            <a:solidFill>
              <a:schemeClr val="accent1">
                <a:shade val="50000"/>
              </a:schemeClr>
            </a:solidFill>
          </a:ln>
        </p:spPr>
        <p:txBody>
          <a:bodyPr wrap="square" lIns="182880" rtlCol="0">
            <a:spAutoFit/>
          </a:bodyPr>
          <a:lstStyle/>
          <a:p>
            <a:r>
              <a:rPr lang="en-US" i="1" dirty="0">
                <a:solidFill>
                  <a:srgbClr val="FF0000"/>
                </a:solidFill>
              </a:rPr>
              <a:t>Console Output:</a:t>
            </a:r>
          </a:p>
          <a:p>
            <a:endParaRPr lang="en-US" dirty="0"/>
          </a:p>
          <a:p>
            <a:r>
              <a:rPr lang="en-US" dirty="0"/>
              <a:t>Animal is created</a:t>
            </a:r>
          </a:p>
          <a:p>
            <a:r>
              <a:rPr lang="en-US" dirty="0"/>
              <a:t>Dog is created</a:t>
            </a:r>
          </a:p>
        </p:txBody>
      </p:sp>
    </p:spTree>
    <p:extLst>
      <p:ext uri="{BB962C8B-B14F-4D97-AF65-F5344CB8AC3E}">
        <p14:creationId xmlns:p14="http://schemas.microsoft.com/office/powerpoint/2010/main" val="2491321064"/>
      </p:ext>
    </p:extLst>
  </p:cSld>
  <p:clrMapOvr>
    <a:masterClrMapping/>
  </p:clrMapOvr>
  <mc:AlternateContent xmlns:mc="http://schemas.openxmlformats.org/markup-compatibility/2006" xmlns:p14="http://schemas.microsoft.com/office/powerpoint/2010/main">
    <mc:Choice Requires="p14">
      <p:transition spd="slow" p14:dur="2000" advTm="55215"/>
    </mc:Choice>
    <mc:Fallback xmlns="">
      <p:transition spd="slow" advTm="55215"/>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xmlns="" id="{828A5161-06F1-46CF-8AD7-844680A59E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4601497"/>
            <a:ext cx="1014060" cy="2017580"/>
            <a:chOff x="0" y="4601497"/>
            <a:chExt cx="1014060" cy="2017580"/>
          </a:xfrm>
        </p:grpSpPr>
        <p:sp>
          <p:nvSpPr>
            <p:cNvPr id="8" name="Isosceles Triangle 13">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4">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xmlns="" id="{5995D10D-E9C9-47DB-AE7E-801FEF38F5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219290" y="1"/>
            <a:ext cx="972709" cy="1935307"/>
            <a:chOff x="10918968" y="713127"/>
            <a:chExt cx="1273032" cy="2532832"/>
          </a:xfrm>
        </p:grpSpPr>
        <p:sp>
          <p:nvSpPr>
            <p:cNvPr id="10" name="Rectangle 17">
              <a:extLst>
                <a:ext uri="{FF2B5EF4-FFF2-40B4-BE49-F238E27FC236}">
                  <a16:creationId xmlns:a16="http://schemas.microsoft.com/office/drawing/2014/main" xmlns="" id="{CC1A72C6-3DE4-4EC3-9AD5-9E0D40D8C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8">
              <a:extLst>
                <a:ext uri="{FF2B5EF4-FFF2-40B4-BE49-F238E27FC236}">
                  <a16:creationId xmlns:a16="http://schemas.microsoft.com/office/drawing/2014/main" xmlns="" id="{0B0DA1F1-C391-4EDF-9FE0-23E86E1377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3">
            <a:extLst>
              <a:ext uri="{FF2B5EF4-FFF2-40B4-BE49-F238E27FC236}">
                <a16:creationId xmlns:a16="http://schemas.microsoft.com/office/drawing/2014/main" xmlns="" id="{84A92555-3873-47AB-BA61-57CA790C784F}"/>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a:t>Faculty of Computer Science, University of Computer Studies, Yangon</a:t>
            </a:r>
          </a:p>
        </p:txBody>
      </p:sp>
      <p:sp>
        <p:nvSpPr>
          <p:cNvPr id="5" name="Slide Number Placeholder 4">
            <a:extLst>
              <a:ext uri="{FF2B5EF4-FFF2-40B4-BE49-F238E27FC236}">
                <a16:creationId xmlns:a16="http://schemas.microsoft.com/office/drawing/2014/main" xmlns="" id="{FCD18CD9-E60A-4A32-9C13-6A1BEA527797}"/>
              </a:ext>
            </a:extLst>
          </p:cNvPr>
          <p:cNvSpPr>
            <a:spLocks noGrp="1"/>
          </p:cNvSpPr>
          <p:nvPr>
            <p:ph type="sldNum" sz="quarter" idx="12"/>
          </p:nvPr>
        </p:nvSpPr>
        <p:spPr>
          <a:xfrm>
            <a:off x="8805333" y="6356350"/>
            <a:ext cx="2743200" cy="365125"/>
          </a:xfrm>
        </p:spPr>
        <p:txBody>
          <a:bodyPr>
            <a:normAutofit/>
          </a:bodyPr>
          <a:lstStyle/>
          <a:p>
            <a:pPr>
              <a:spcAft>
                <a:spcPts val="600"/>
              </a:spcAft>
            </a:pPr>
            <a:fld id="{AA680AA8-C0F5-4A8E-B7E8-B0E33D5CFE95}" type="slidenum">
              <a:rPr lang="en-US" smtClean="0"/>
              <a:pPr>
                <a:spcAft>
                  <a:spcPts val="600"/>
                </a:spcAft>
              </a:pPr>
              <a:t>17</a:t>
            </a:fld>
            <a:endParaRPr lang="en-US"/>
          </a:p>
        </p:txBody>
      </p:sp>
      <p:sp>
        <p:nvSpPr>
          <p:cNvPr id="14" name="Title 1">
            <a:extLst>
              <a:ext uri="{FF2B5EF4-FFF2-40B4-BE49-F238E27FC236}">
                <a16:creationId xmlns:a16="http://schemas.microsoft.com/office/drawing/2014/main" xmlns="" id="{84FC8822-F3FD-4A49-B4C8-0F77733D9AD0}"/>
              </a:ext>
            </a:extLst>
          </p:cNvPr>
          <p:cNvSpPr>
            <a:spLocks noGrp="1"/>
          </p:cNvSpPr>
          <p:nvPr>
            <p:ph type="title"/>
          </p:nvPr>
        </p:nvSpPr>
        <p:spPr>
          <a:xfrm>
            <a:off x="848426" y="298218"/>
            <a:ext cx="10515600" cy="1325563"/>
          </a:xfrm>
        </p:spPr>
        <p:txBody>
          <a:bodyPr/>
          <a:lstStyle/>
          <a:p>
            <a:pPr algn="ctr"/>
            <a:r>
              <a:rPr lang="en-US" dirty="0"/>
              <a:t>Exercise(Person/Student)</a:t>
            </a:r>
          </a:p>
        </p:txBody>
      </p:sp>
      <p:grpSp>
        <p:nvGrpSpPr>
          <p:cNvPr id="7" name="Group 6">
            <a:extLst>
              <a:ext uri="{FF2B5EF4-FFF2-40B4-BE49-F238E27FC236}">
                <a16:creationId xmlns:a16="http://schemas.microsoft.com/office/drawing/2014/main" xmlns="" id="{3D80EA89-F383-4ECD-9530-97936FB8C1CC}"/>
              </a:ext>
            </a:extLst>
          </p:cNvPr>
          <p:cNvGrpSpPr/>
          <p:nvPr/>
        </p:nvGrpSpPr>
        <p:grpSpPr>
          <a:xfrm>
            <a:off x="1134035" y="2395130"/>
            <a:ext cx="1247888" cy="1501925"/>
            <a:chOff x="3414656" y="2599158"/>
            <a:chExt cx="1247888" cy="1501925"/>
          </a:xfrm>
        </p:grpSpPr>
        <p:sp>
          <p:nvSpPr>
            <p:cNvPr id="20" name="Rectangle 19">
              <a:extLst>
                <a:ext uri="{FF2B5EF4-FFF2-40B4-BE49-F238E27FC236}">
                  <a16:creationId xmlns:a16="http://schemas.microsoft.com/office/drawing/2014/main" xmlns="" id="{29979E79-370F-48EB-BBA9-4076063807CE}"/>
                </a:ext>
              </a:extLst>
            </p:cNvPr>
            <p:cNvSpPr/>
            <p:nvPr/>
          </p:nvSpPr>
          <p:spPr>
            <a:xfrm>
              <a:off x="3414656" y="2599158"/>
              <a:ext cx="1247888" cy="4733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Person</a:t>
              </a:r>
            </a:p>
          </p:txBody>
        </p:sp>
        <p:sp>
          <p:nvSpPr>
            <p:cNvPr id="21" name="Rectangle 20">
              <a:extLst>
                <a:ext uri="{FF2B5EF4-FFF2-40B4-BE49-F238E27FC236}">
                  <a16:creationId xmlns:a16="http://schemas.microsoft.com/office/drawing/2014/main" xmlns="" id="{3C383C72-BBE9-43F4-BC94-0A25E9CFA7D1}"/>
                </a:ext>
              </a:extLst>
            </p:cNvPr>
            <p:cNvSpPr/>
            <p:nvPr/>
          </p:nvSpPr>
          <p:spPr>
            <a:xfrm>
              <a:off x="3414656" y="3627747"/>
              <a:ext cx="1247888" cy="4733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Student</a:t>
              </a:r>
            </a:p>
          </p:txBody>
        </p:sp>
        <p:cxnSp>
          <p:nvCxnSpPr>
            <p:cNvPr id="22" name="Straight Arrow Connector 21">
              <a:extLst>
                <a:ext uri="{FF2B5EF4-FFF2-40B4-BE49-F238E27FC236}">
                  <a16:creationId xmlns:a16="http://schemas.microsoft.com/office/drawing/2014/main" xmlns="" id="{F86E4219-801D-4330-9C19-5FE1FCE0AD0A}"/>
                </a:ext>
              </a:extLst>
            </p:cNvPr>
            <p:cNvCxnSpPr>
              <a:cxnSpLocks/>
            </p:cNvCxnSpPr>
            <p:nvPr/>
          </p:nvCxnSpPr>
          <p:spPr>
            <a:xfrm flipV="1">
              <a:off x="4029834" y="3108793"/>
              <a:ext cx="0" cy="518954"/>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6" name="Group 55">
            <a:extLst>
              <a:ext uri="{FF2B5EF4-FFF2-40B4-BE49-F238E27FC236}">
                <a16:creationId xmlns:a16="http://schemas.microsoft.com/office/drawing/2014/main" xmlns="" id="{47196BBC-43EA-4A81-A5A1-4F7FA605B85B}"/>
              </a:ext>
            </a:extLst>
          </p:cNvPr>
          <p:cNvGrpSpPr/>
          <p:nvPr/>
        </p:nvGrpSpPr>
        <p:grpSpPr>
          <a:xfrm>
            <a:off x="3761590" y="2086702"/>
            <a:ext cx="3053174" cy="3806726"/>
            <a:chOff x="6096000" y="1935307"/>
            <a:chExt cx="3053174" cy="3806726"/>
          </a:xfrm>
        </p:grpSpPr>
        <p:grpSp>
          <p:nvGrpSpPr>
            <p:cNvPr id="43" name="Group 42">
              <a:extLst>
                <a:ext uri="{FF2B5EF4-FFF2-40B4-BE49-F238E27FC236}">
                  <a16:creationId xmlns:a16="http://schemas.microsoft.com/office/drawing/2014/main" xmlns="" id="{DAB81DDC-10FF-4B6A-9336-0A5142F217B1}"/>
                </a:ext>
              </a:extLst>
            </p:cNvPr>
            <p:cNvGrpSpPr/>
            <p:nvPr/>
          </p:nvGrpSpPr>
          <p:grpSpPr>
            <a:xfrm>
              <a:off x="6096000" y="1935307"/>
              <a:ext cx="3053174" cy="1711549"/>
              <a:chOff x="8321668" y="1063701"/>
              <a:chExt cx="3053174" cy="1271321"/>
            </a:xfrm>
          </p:grpSpPr>
          <p:sp>
            <p:nvSpPr>
              <p:cNvPr id="44" name="Rectangle 43">
                <a:extLst>
                  <a:ext uri="{FF2B5EF4-FFF2-40B4-BE49-F238E27FC236}">
                    <a16:creationId xmlns:a16="http://schemas.microsoft.com/office/drawing/2014/main" xmlns="" id="{8CC9A133-DB7C-4FF2-BE81-B3EEF5BCC6C3}"/>
                  </a:ext>
                </a:extLst>
              </p:cNvPr>
              <p:cNvSpPr/>
              <p:nvPr/>
            </p:nvSpPr>
            <p:spPr>
              <a:xfrm>
                <a:off x="8321668" y="1063701"/>
                <a:ext cx="3006718" cy="12713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a:extLst>
                  <a:ext uri="{FF2B5EF4-FFF2-40B4-BE49-F238E27FC236}">
                    <a16:creationId xmlns:a16="http://schemas.microsoft.com/office/drawing/2014/main" xmlns="" id="{3D2BDBED-86FC-4E02-B09B-07CD9EDFC6DC}"/>
                  </a:ext>
                </a:extLst>
              </p:cNvPr>
              <p:cNvCxnSpPr>
                <a:cxnSpLocks/>
              </p:cNvCxnSpPr>
              <p:nvPr/>
            </p:nvCxnSpPr>
            <p:spPr>
              <a:xfrm>
                <a:off x="8321668" y="1435521"/>
                <a:ext cx="300671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xmlns="" id="{0E0497C4-91E9-473D-9927-095A00FC3895}"/>
                  </a:ext>
                </a:extLst>
              </p:cNvPr>
              <p:cNvSpPr txBox="1"/>
              <p:nvPr/>
            </p:nvSpPr>
            <p:spPr>
              <a:xfrm>
                <a:off x="8331894" y="1076947"/>
                <a:ext cx="2996492" cy="369332"/>
              </a:xfrm>
              <a:prstGeom prst="rect">
                <a:avLst/>
              </a:prstGeom>
              <a:noFill/>
            </p:spPr>
            <p:txBody>
              <a:bodyPr wrap="square" rtlCol="0">
                <a:spAutoFit/>
              </a:bodyPr>
              <a:lstStyle/>
              <a:p>
                <a:pPr algn="ctr"/>
                <a:r>
                  <a:rPr lang="en-US" dirty="0"/>
                  <a:t>Person</a:t>
                </a:r>
              </a:p>
            </p:txBody>
          </p:sp>
          <p:sp>
            <p:nvSpPr>
              <p:cNvPr id="47" name="TextBox 46">
                <a:extLst>
                  <a:ext uri="{FF2B5EF4-FFF2-40B4-BE49-F238E27FC236}">
                    <a16:creationId xmlns:a16="http://schemas.microsoft.com/office/drawing/2014/main" xmlns="" id="{82E44D5D-59AA-4A98-8779-AE12BD469A6B}"/>
                  </a:ext>
                </a:extLst>
              </p:cNvPr>
              <p:cNvSpPr txBox="1"/>
              <p:nvPr/>
            </p:nvSpPr>
            <p:spPr>
              <a:xfrm>
                <a:off x="8331895" y="1424009"/>
                <a:ext cx="3042947" cy="800146"/>
              </a:xfrm>
              <a:prstGeom prst="rect">
                <a:avLst/>
              </a:prstGeom>
              <a:noFill/>
            </p:spPr>
            <p:txBody>
              <a:bodyPr wrap="square" rtlCol="0">
                <a:spAutoFit/>
              </a:bodyPr>
              <a:lstStyle/>
              <a:p>
                <a:pPr marL="285750" indent="-285750">
                  <a:buFontTx/>
                  <a:buChar char="-"/>
                </a:pPr>
                <a:r>
                  <a:rPr lang="en-US" sz="1600" dirty="0"/>
                  <a:t>name : String</a:t>
                </a:r>
              </a:p>
              <a:p>
                <a:pPr marL="285750" indent="-285750">
                  <a:buFontTx/>
                  <a:buChar char="-"/>
                </a:pPr>
                <a:r>
                  <a:rPr lang="en-US" sz="1600" dirty="0"/>
                  <a:t>address : String</a:t>
                </a:r>
              </a:p>
              <a:p>
                <a:pPr marL="285750" indent="-285750">
                  <a:buFontTx/>
                  <a:buChar char="-"/>
                </a:pPr>
                <a:r>
                  <a:rPr lang="en-US" sz="1600" dirty="0"/>
                  <a:t>age : int</a:t>
                </a:r>
              </a:p>
              <a:p>
                <a:r>
                  <a:rPr lang="en-US" sz="1600" dirty="0"/>
                  <a:t>+    showInfo( ) : void</a:t>
                </a:r>
              </a:p>
            </p:txBody>
          </p:sp>
        </p:grpSp>
        <p:grpSp>
          <p:nvGrpSpPr>
            <p:cNvPr id="48" name="Group 47">
              <a:extLst>
                <a:ext uri="{FF2B5EF4-FFF2-40B4-BE49-F238E27FC236}">
                  <a16:creationId xmlns:a16="http://schemas.microsoft.com/office/drawing/2014/main" xmlns="" id="{FB210C15-2525-4BC8-943E-47A28B7592D7}"/>
                </a:ext>
              </a:extLst>
            </p:cNvPr>
            <p:cNvGrpSpPr/>
            <p:nvPr/>
          </p:nvGrpSpPr>
          <p:grpSpPr>
            <a:xfrm>
              <a:off x="6096000" y="4184067"/>
              <a:ext cx="3053174" cy="1557966"/>
              <a:chOff x="8321668" y="1063701"/>
              <a:chExt cx="3053174" cy="1271321"/>
            </a:xfrm>
          </p:grpSpPr>
          <p:sp>
            <p:nvSpPr>
              <p:cNvPr id="49" name="Rectangle 48">
                <a:extLst>
                  <a:ext uri="{FF2B5EF4-FFF2-40B4-BE49-F238E27FC236}">
                    <a16:creationId xmlns:a16="http://schemas.microsoft.com/office/drawing/2014/main" xmlns="" id="{27C2772A-8F24-4EC2-B83D-57F35492C77D}"/>
                  </a:ext>
                </a:extLst>
              </p:cNvPr>
              <p:cNvSpPr/>
              <p:nvPr/>
            </p:nvSpPr>
            <p:spPr>
              <a:xfrm>
                <a:off x="8321668" y="1063701"/>
                <a:ext cx="3006718" cy="12713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a:extLst>
                  <a:ext uri="{FF2B5EF4-FFF2-40B4-BE49-F238E27FC236}">
                    <a16:creationId xmlns:a16="http://schemas.microsoft.com/office/drawing/2014/main" xmlns="" id="{ADFAE545-A426-49A5-AFE0-A4EC4D7B7B71}"/>
                  </a:ext>
                </a:extLst>
              </p:cNvPr>
              <p:cNvCxnSpPr>
                <a:cxnSpLocks/>
              </p:cNvCxnSpPr>
              <p:nvPr/>
            </p:nvCxnSpPr>
            <p:spPr>
              <a:xfrm>
                <a:off x="8321668" y="1435521"/>
                <a:ext cx="300671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xmlns="" id="{E31ADF3C-15C2-4901-A608-7CBCB66927F1}"/>
                  </a:ext>
                </a:extLst>
              </p:cNvPr>
              <p:cNvSpPr txBox="1"/>
              <p:nvPr/>
            </p:nvSpPr>
            <p:spPr>
              <a:xfrm>
                <a:off x="8331894" y="1076947"/>
                <a:ext cx="2996492" cy="274336"/>
              </a:xfrm>
              <a:prstGeom prst="rect">
                <a:avLst/>
              </a:prstGeom>
              <a:noFill/>
            </p:spPr>
            <p:txBody>
              <a:bodyPr wrap="square" rtlCol="0">
                <a:spAutoFit/>
              </a:bodyPr>
              <a:lstStyle/>
              <a:p>
                <a:pPr algn="ctr"/>
                <a:r>
                  <a:rPr lang="en-US" dirty="0"/>
                  <a:t>Student</a:t>
                </a:r>
              </a:p>
            </p:txBody>
          </p:sp>
          <p:sp>
            <p:nvSpPr>
              <p:cNvPr id="52" name="TextBox 51">
                <a:extLst>
                  <a:ext uri="{FF2B5EF4-FFF2-40B4-BE49-F238E27FC236}">
                    <a16:creationId xmlns:a16="http://schemas.microsoft.com/office/drawing/2014/main" xmlns="" id="{6E33A93F-D94B-43F4-BA34-28C65EEAF204}"/>
                  </a:ext>
                </a:extLst>
              </p:cNvPr>
              <p:cNvSpPr txBox="1"/>
              <p:nvPr/>
            </p:nvSpPr>
            <p:spPr>
              <a:xfrm>
                <a:off x="8331895" y="1424009"/>
                <a:ext cx="3042947" cy="617256"/>
              </a:xfrm>
              <a:prstGeom prst="rect">
                <a:avLst/>
              </a:prstGeom>
              <a:noFill/>
            </p:spPr>
            <p:txBody>
              <a:bodyPr wrap="square" rtlCol="0">
                <a:spAutoFit/>
              </a:bodyPr>
              <a:lstStyle/>
              <a:p>
                <a:pPr marL="285750" indent="-285750">
                  <a:buFontTx/>
                  <a:buChar char="-"/>
                </a:pPr>
                <a:r>
                  <a:rPr lang="en-US" sz="1600" dirty="0"/>
                  <a:t>assignmentMark : int</a:t>
                </a:r>
              </a:p>
              <a:p>
                <a:pPr marL="285750" indent="-285750">
                  <a:buFontTx/>
                  <a:buChar char="-"/>
                </a:pPr>
                <a:r>
                  <a:rPr lang="en-US" sz="1600" dirty="0"/>
                  <a:t>examMark : int</a:t>
                </a:r>
              </a:p>
              <a:p>
                <a:r>
                  <a:rPr lang="en-US" sz="1600" dirty="0"/>
                  <a:t>+    showPassOrFail( ) : void</a:t>
                </a:r>
              </a:p>
            </p:txBody>
          </p:sp>
        </p:grpSp>
        <p:sp>
          <p:nvSpPr>
            <p:cNvPr id="55" name="Arrow: Down 54">
              <a:extLst>
                <a:ext uri="{FF2B5EF4-FFF2-40B4-BE49-F238E27FC236}">
                  <a16:creationId xmlns:a16="http://schemas.microsoft.com/office/drawing/2014/main" xmlns="" id="{444412D3-7187-406C-A596-FFFA8C731FAF}"/>
                </a:ext>
              </a:extLst>
            </p:cNvPr>
            <p:cNvSpPr/>
            <p:nvPr/>
          </p:nvSpPr>
          <p:spPr>
            <a:xfrm rot="10800000">
              <a:off x="7305592" y="3644983"/>
              <a:ext cx="243439" cy="522007"/>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TextBox 56">
            <a:extLst>
              <a:ext uri="{FF2B5EF4-FFF2-40B4-BE49-F238E27FC236}">
                <a16:creationId xmlns:a16="http://schemas.microsoft.com/office/drawing/2014/main" xmlns="" id="{192CF7E8-EA7C-4015-AC06-97D08D07447F}"/>
              </a:ext>
            </a:extLst>
          </p:cNvPr>
          <p:cNvSpPr txBox="1"/>
          <p:nvPr/>
        </p:nvSpPr>
        <p:spPr>
          <a:xfrm>
            <a:off x="7744914" y="2354660"/>
            <a:ext cx="3313051" cy="1754326"/>
          </a:xfrm>
          <a:prstGeom prst="rect">
            <a:avLst/>
          </a:prstGeom>
          <a:noFill/>
        </p:spPr>
        <p:txBody>
          <a:bodyPr wrap="square" rtlCol="0">
            <a:spAutoFit/>
          </a:bodyPr>
          <a:lstStyle/>
          <a:p>
            <a:r>
              <a:rPr lang="en-US" dirty="0"/>
              <a:t>-    Class / Object </a:t>
            </a:r>
          </a:p>
          <a:p>
            <a:pPr marL="285750" indent="-285750">
              <a:buFontTx/>
              <a:buChar char="-"/>
            </a:pPr>
            <a:r>
              <a:rPr lang="en-US" dirty="0"/>
              <a:t>Inheritance / Constructor     </a:t>
            </a:r>
          </a:p>
          <a:p>
            <a:r>
              <a:rPr lang="en-US" dirty="0"/>
              <a:t>      changing  </a:t>
            </a:r>
          </a:p>
          <a:p>
            <a:pPr marL="285750" indent="-285750">
              <a:buFontTx/>
              <a:buChar char="-"/>
            </a:pPr>
            <a:r>
              <a:rPr lang="en-US" dirty="0"/>
              <a:t>Usage of Assess Specifier (default/ private)</a:t>
            </a:r>
          </a:p>
          <a:p>
            <a:pPr marL="285750" indent="-285750">
              <a:buFontTx/>
              <a:buChar char="-"/>
            </a:pPr>
            <a:r>
              <a:rPr lang="en-US" dirty="0"/>
              <a:t>Usage of super keyword </a:t>
            </a:r>
          </a:p>
        </p:txBody>
      </p:sp>
      <p:sp>
        <p:nvSpPr>
          <p:cNvPr id="58" name="Text Box 4">
            <a:extLst>
              <a:ext uri="{FF2B5EF4-FFF2-40B4-BE49-F238E27FC236}">
                <a16:creationId xmlns:a16="http://schemas.microsoft.com/office/drawing/2014/main" xmlns="" id="{486160E1-943E-4471-B22F-67E7424AF9A8}"/>
              </a:ext>
            </a:extLst>
          </p:cNvPr>
          <p:cNvSpPr txBox="1">
            <a:spLocks noChangeArrowheads="1"/>
          </p:cNvSpPr>
          <p:nvPr/>
        </p:nvSpPr>
        <p:spPr bwMode="auto">
          <a:xfrm>
            <a:off x="7845763" y="4687886"/>
            <a:ext cx="291297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000" dirty="0">
                <a:solidFill>
                  <a:schemeClr val="hlink"/>
                </a:solidFill>
                <a:cs typeface="Times New Roman" panose="02020603050405020304" pitchFamily="18" charset="0"/>
              </a:rPr>
              <a:t>public – plus symbol (+)</a:t>
            </a:r>
          </a:p>
          <a:p>
            <a:pPr eaLnBrk="1" hangingPunct="1"/>
            <a:r>
              <a:rPr lang="en-US" altLang="en-US" sz="2000" dirty="0">
                <a:solidFill>
                  <a:schemeClr val="hlink"/>
                </a:solidFill>
                <a:cs typeface="Times New Roman" panose="02020603050405020304" pitchFamily="18" charset="0"/>
              </a:rPr>
              <a:t>private – minus symbol (-)</a:t>
            </a:r>
          </a:p>
        </p:txBody>
      </p:sp>
    </p:spTree>
    <p:extLst>
      <p:ext uri="{BB962C8B-B14F-4D97-AF65-F5344CB8AC3E}">
        <p14:creationId xmlns:p14="http://schemas.microsoft.com/office/powerpoint/2010/main" val="2846279849"/>
      </p:ext>
    </p:extLst>
  </p:cSld>
  <p:clrMapOvr>
    <a:masterClrMapping/>
  </p:clrMapOvr>
  <mc:AlternateContent xmlns:mc="http://schemas.openxmlformats.org/markup-compatibility/2006" xmlns:p14="http://schemas.microsoft.com/office/powerpoint/2010/main">
    <mc:Choice Requires="p14">
      <p:transition spd="slow" p14:dur="2000" advTm="55215"/>
    </mc:Choice>
    <mc:Fallback xmlns="">
      <p:transition spd="slow" advTm="55215"/>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xmlns="" id="{828A5161-06F1-46CF-8AD7-844680A59E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4601497"/>
            <a:ext cx="1014060" cy="2017580"/>
            <a:chOff x="0" y="4601497"/>
            <a:chExt cx="1014060" cy="2017580"/>
          </a:xfrm>
        </p:grpSpPr>
        <p:sp>
          <p:nvSpPr>
            <p:cNvPr id="8" name="Isosceles Triangle 13">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4">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xmlns="" id="{5995D10D-E9C9-47DB-AE7E-801FEF38F5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219290" y="1"/>
            <a:ext cx="972709" cy="1935307"/>
            <a:chOff x="10918968" y="713127"/>
            <a:chExt cx="1273032" cy="2532832"/>
          </a:xfrm>
        </p:grpSpPr>
        <p:sp>
          <p:nvSpPr>
            <p:cNvPr id="10" name="Rectangle 17">
              <a:extLst>
                <a:ext uri="{FF2B5EF4-FFF2-40B4-BE49-F238E27FC236}">
                  <a16:creationId xmlns:a16="http://schemas.microsoft.com/office/drawing/2014/main" xmlns="" id="{CC1A72C6-3DE4-4EC3-9AD5-9E0D40D8C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8">
              <a:extLst>
                <a:ext uri="{FF2B5EF4-FFF2-40B4-BE49-F238E27FC236}">
                  <a16:creationId xmlns:a16="http://schemas.microsoft.com/office/drawing/2014/main" xmlns="" id="{0B0DA1F1-C391-4EDF-9FE0-23E86E1377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3">
            <a:extLst>
              <a:ext uri="{FF2B5EF4-FFF2-40B4-BE49-F238E27FC236}">
                <a16:creationId xmlns:a16="http://schemas.microsoft.com/office/drawing/2014/main" xmlns="" id="{84A92555-3873-47AB-BA61-57CA790C784F}"/>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a:t>Faculty of Computer Science, University of Computer Studies, Yangon</a:t>
            </a:r>
          </a:p>
        </p:txBody>
      </p:sp>
      <p:sp>
        <p:nvSpPr>
          <p:cNvPr id="5" name="Slide Number Placeholder 4">
            <a:extLst>
              <a:ext uri="{FF2B5EF4-FFF2-40B4-BE49-F238E27FC236}">
                <a16:creationId xmlns:a16="http://schemas.microsoft.com/office/drawing/2014/main" xmlns="" id="{FCD18CD9-E60A-4A32-9C13-6A1BEA527797}"/>
              </a:ext>
            </a:extLst>
          </p:cNvPr>
          <p:cNvSpPr>
            <a:spLocks noGrp="1"/>
          </p:cNvSpPr>
          <p:nvPr>
            <p:ph type="sldNum" sz="quarter" idx="12"/>
          </p:nvPr>
        </p:nvSpPr>
        <p:spPr>
          <a:xfrm>
            <a:off x="8805333" y="6356350"/>
            <a:ext cx="2743200" cy="365125"/>
          </a:xfrm>
        </p:spPr>
        <p:txBody>
          <a:bodyPr>
            <a:normAutofit/>
          </a:bodyPr>
          <a:lstStyle/>
          <a:p>
            <a:pPr>
              <a:spcAft>
                <a:spcPts val="600"/>
              </a:spcAft>
            </a:pPr>
            <a:fld id="{AA680AA8-C0F5-4A8E-B7E8-B0E33D5CFE95}" type="slidenum">
              <a:rPr lang="en-US" smtClean="0"/>
              <a:pPr>
                <a:spcAft>
                  <a:spcPts val="600"/>
                </a:spcAft>
              </a:pPr>
              <a:t>18</a:t>
            </a:fld>
            <a:endParaRPr lang="en-US"/>
          </a:p>
        </p:txBody>
      </p:sp>
      <p:sp>
        <p:nvSpPr>
          <p:cNvPr id="14" name="Title 1">
            <a:extLst>
              <a:ext uri="{FF2B5EF4-FFF2-40B4-BE49-F238E27FC236}">
                <a16:creationId xmlns:a16="http://schemas.microsoft.com/office/drawing/2014/main" xmlns="" id="{84FC8822-F3FD-4A49-B4C8-0F77733D9AD0}"/>
              </a:ext>
            </a:extLst>
          </p:cNvPr>
          <p:cNvSpPr>
            <a:spLocks noGrp="1"/>
          </p:cNvSpPr>
          <p:nvPr>
            <p:ph type="title"/>
          </p:nvPr>
        </p:nvSpPr>
        <p:spPr>
          <a:xfrm>
            <a:off x="838200" y="365125"/>
            <a:ext cx="10515600" cy="1325563"/>
          </a:xfrm>
        </p:spPr>
        <p:txBody>
          <a:bodyPr/>
          <a:lstStyle/>
          <a:p>
            <a:pPr algn="ctr"/>
            <a:r>
              <a:rPr lang="en-US" dirty="0"/>
              <a:t>Java Polymorphism</a:t>
            </a:r>
          </a:p>
        </p:txBody>
      </p:sp>
      <p:sp>
        <p:nvSpPr>
          <p:cNvPr id="15" name="Content Placeholder 2">
            <a:extLst>
              <a:ext uri="{FF2B5EF4-FFF2-40B4-BE49-F238E27FC236}">
                <a16:creationId xmlns:a16="http://schemas.microsoft.com/office/drawing/2014/main" xmlns="" id="{5A7E0C31-D53A-4BF9-BFFC-560781533146}"/>
              </a:ext>
            </a:extLst>
          </p:cNvPr>
          <p:cNvSpPr>
            <a:spLocks noGrp="1"/>
          </p:cNvSpPr>
          <p:nvPr>
            <p:ph idx="1"/>
          </p:nvPr>
        </p:nvSpPr>
        <p:spPr>
          <a:xfrm>
            <a:off x="1550726" y="2040852"/>
            <a:ext cx="9090548" cy="3165924"/>
          </a:xfrm>
        </p:spPr>
        <p:txBody>
          <a:bodyPr>
            <a:noAutofit/>
          </a:bodyPr>
          <a:lstStyle/>
          <a:p>
            <a:pPr marL="398463" indent="-398463" algn="just">
              <a:lnSpc>
                <a:spcPct val="90000"/>
              </a:lnSpc>
            </a:pPr>
            <a:r>
              <a:rPr lang="en-US" sz="2400" b="1" i="1" dirty="0">
                <a:ea typeface="Calibri" panose="020F0502020204030204" pitchFamily="34" charset="0"/>
              </a:rPr>
              <a:t>Polymorphism</a:t>
            </a:r>
            <a:r>
              <a:rPr lang="en-US" sz="2400" dirty="0">
                <a:ea typeface="Calibri" panose="020F0502020204030204" pitchFamily="34" charset="0"/>
              </a:rPr>
              <a:t> in Java is the ability of an object to take many forms. It allows us to perform the </a:t>
            </a:r>
            <a:r>
              <a:rPr lang="en-US" sz="2400" dirty="0">
                <a:solidFill>
                  <a:srgbClr val="005DA2"/>
                </a:solidFill>
                <a:ea typeface="Calibri" panose="020F0502020204030204" pitchFamily="34" charset="0"/>
              </a:rPr>
              <a:t>same action in many different ways</a:t>
            </a:r>
            <a:r>
              <a:rPr lang="en-US" sz="2400" dirty="0">
                <a:ea typeface="Calibri" panose="020F0502020204030204" pitchFamily="34" charset="0"/>
              </a:rPr>
              <a:t>.</a:t>
            </a:r>
          </a:p>
          <a:p>
            <a:pPr marL="398463" indent="-398463" algn="just">
              <a:lnSpc>
                <a:spcPct val="90000"/>
              </a:lnSpc>
            </a:pPr>
            <a:endParaRPr lang="en-US" sz="800" dirty="0">
              <a:ea typeface="Calibri" panose="020F0502020204030204" pitchFamily="34" charset="0"/>
            </a:endParaRPr>
          </a:p>
          <a:p>
            <a:pPr marL="398463" indent="-398463" algn="just">
              <a:lnSpc>
                <a:spcPct val="90000"/>
              </a:lnSpc>
            </a:pPr>
            <a:r>
              <a:rPr lang="en-US" sz="2400" dirty="0">
                <a:ea typeface="Calibri" panose="020F0502020204030204" pitchFamily="34" charset="0"/>
              </a:rPr>
              <a:t>There are two types of polymorphism in Java: </a:t>
            </a:r>
          </a:p>
          <a:p>
            <a:pPr marL="795338" lvl="1" indent="-338138">
              <a:buFont typeface="Calibri" panose="020F0502020204030204" pitchFamily="34" charset="0"/>
              <a:buChar char="–"/>
            </a:pPr>
            <a:r>
              <a:rPr lang="en-US" sz="2200" dirty="0">
                <a:ea typeface="Calibri" panose="020F0502020204030204" pitchFamily="34" charset="0"/>
              </a:rPr>
              <a:t>Compile-time polymorphism (Method overloading) and </a:t>
            </a:r>
          </a:p>
          <a:p>
            <a:pPr marL="795338" lvl="1" indent="-338138">
              <a:buFont typeface="Calibri" panose="020F0502020204030204" pitchFamily="34" charset="0"/>
              <a:buChar char="–"/>
            </a:pPr>
            <a:r>
              <a:rPr lang="en-US" sz="2200" dirty="0">
                <a:ea typeface="Calibri" panose="020F0502020204030204" pitchFamily="34" charset="0"/>
              </a:rPr>
              <a:t>Runtime polymorphism (Method overriding).</a:t>
            </a:r>
          </a:p>
          <a:p>
            <a:pPr marL="342900" indent="-342900"/>
            <a:endParaRPr lang="en-US" sz="2400" dirty="0">
              <a:ea typeface="Calibri" panose="020F0502020204030204" pitchFamily="34" charset="0"/>
            </a:endParaRPr>
          </a:p>
          <a:p>
            <a:pPr marL="342900" indent="-342900"/>
            <a:endParaRPr lang="en-US" sz="800" dirty="0">
              <a:ea typeface="Calibri" panose="020F0502020204030204" pitchFamily="34" charset="0"/>
            </a:endParaRPr>
          </a:p>
          <a:p>
            <a:pPr marL="0" indent="0">
              <a:buNone/>
            </a:pPr>
            <a:endParaRPr lang="en-US" sz="1200" dirty="0"/>
          </a:p>
        </p:txBody>
      </p:sp>
    </p:spTree>
    <p:extLst>
      <p:ext uri="{BB962C8B-B14F-4D97-AF65-F5344CB8AC3E}">
        <p14:creationId xmlns:p14="http://schemas.microsoft.com/office/powerpoint/2010/main" val="939863645"/>
      </p:ext>
    </p:extLst>
  </p:cSld>
  <p:clrMapOvr>
    <a:masterClrMapping/>
  </p:clrMapOvr>
  <mc:AlternateContent xmlns:mc="http://schemas.openxmlformats.org/markup-compatibility/2006" xmlns:p14="http://schemas.microsoft.com/office/powerpoint/2010/main">
    <mc:Choice Requires="p14">
      <p:transition spd="slow" p14:dur="2000" advTm="55215"/>
    </mc:Choice>
    <mc:Fallback xmlns="">
      <p:transition spd="slow" advTm="55215"/>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xmlns="" id="{828A5161-06F1-46CF-8AD7-844680A59E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4601497"/>
            <a:ext cx="1014060" cy="2017580"/>
            <a:chOff x="0" y="4601497"/>
            <a:chExt cx="1014060" cy="2017580"/>
          </a:xfrm>
        </p:grpSpPr>
        <p:sp>
          <p:nvSpPr>
            <p:cNvPr id="8" name="Isosceles Triangle 13">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4">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xmlns="" id="{5995D10D-E9C9-47DB-AE7E-801FEF38F5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219290" y="1"/>
            <a:ext cx="972709" cy="1935307"/>
            <a:chOff x="10918968" y="713127"/>
            <a:chExt cx="1273032" cy="2532832"/>
          </a:xfrm>
        </p:grpSpPr>
        <p:sp>
          <p:nvSpPr>
            <p:cNvPr id="10" name="Rectangle 17">
              <a:extLst>
                <a:ext uri="{FF2B5EF4-FFF2-40B4-BE49-F238E27FC236}">
                  <a16:creationId xmlns:a16="http://schemas.microsoft.com/office/drawing/2014/main" xmlns="" id="{CC1A72C6-3DE4-4EC3-9AD5-9E0D40D8C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8">
              <a:extLst>
                <a:ext uri="{FF2B5EF4-FFF2-40B4-BE49-F238E27FC236}">
                  <a16:creationId xmlns:a16="http://schemas.microsoft.com/office/drawing/2014/main" xmlns="" id="{0B0DA1F1-C391-4EDF-9FE0-23E86E1377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3">
            <a:extLst>
              <a:ext uri="{FF2B5EF4-FFF2-40B4-BE49-F238E27FC236}">
                <a16:creationId xmlns:a16="http://schemas.microsoft.com/office/drawing/2014/main" xmlns="" id="{84A92555-3873-47AB-BA61-57CA790C784F}"/>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a:t>Faculty of Computer Science, University of Computer Studies, Yangon</a:t>
            </a:r>
          </a:p>
        </p:txBody>
      </p:sp>
      <p:sp>
        <p:nvSpPr>
          <p:cNvPr id="5" name="Slide Number Placeholder 4">
            <a:extLst>
              <a:ext uri="{FF2B5EF4-FFF2-40B4-BE49-F238E27FC236}">
                <a16:creationId xmlns:a16="http://schemas.microsoft.com/office/drawing/2014/main" xmlns="" id="{FCD18CD9-E60A-4A32-9C13-6A1BEA527797}"/>
              </a:ext>
            </a:extLst>
          </p:cNvPr>
          <p:cNvSpPr>
            <a:spLocks noGrp="1"/>
          </p:cNvSpPr>
          <p:nvPr>
            <p:ph type="sldNum" sz="quarter" idx="12"/>
          </p:nvPr>
        </p:nvSpPr>
        <p:spPr>
          <a:xfrm>
            <a:off x="8805333" y="6356350"/>
            <a:ext cx="2743200" cy="365125"/>
          </a:xfrm>
        </p:spPr>
        <p:txBody>
          <a:bodyPr>
            <a:normAutofit/>
          </a:bodyPr>
          <a:lstStyle/>
          <a:p>
            <a:pPr>
              <a:spcAft>
                <a:spcPts val="600"/>
              </a:spcAft>
            </a:pPr>
            <a:fld id="{AA680AA8-C0F5-4A8E-B7E8-B0E33D5CFE95}" type="slidenum">
              <a:rPr lang="en-US" smtClean="0"/>
              <a:pPr>
                <a:spcAft>
                  <a:spcPts val="600"/>
                </a:spcAft>
              </a:pPr>
              <a:t>19</a:t>
            </a:fld>
            <a:endParaRPr lang="en-US"/>
          </a:p>
        </p:txBody>
      </p:sp>
      <p:sp>
        <p:nvSpPr>
          <p:cNvPr id="14" name="Title 1">
            <a:extLst>
              <a:ext uri="{FF2B5EF4-FFF2-40B4-BE49-F238E27FC236}">
                <a16:creationId xmlns:a16="http://schemas.microsoft.com/office/drawing/2014/main" xmlns="" id="{84FC8822-F3FD-4A49-B4C8-0F77733D9AD0}"/>
              </a:ext>
            </a:extLst>
          </p:cNvPr>
          <p:cNvSpPr>
            <a:spLocks noGrp="1"/>
          </p:cNvSpPr>
          <p:nvPr>
            <p:ph type="title"/>
          </p:nvPr>
        </p:nvSpPr>
        <p:spPr>
          <a:xfrm>
            <a:off x="838200" y="609745"/>
            <a:ext cx="10515600" cy="1325563"/>
          </a:xfrm>
        </p:spPr>
        <p:txBody>
          <a:bodyPr/>
          <a:lstStyle/>
          <a:p>
            <a:pPr algn="ctr"/>
            <a:r>
              <a:rPr lang="en-US" dirty="0"/>
              <a:t>Compile-Time Polymorphism / Static Polymorphism</a:t>
            </a:r>
          </a:p>
        </p:txBody>
      </p:sp>
      <p:sp>
        <p:nvSpPr>
          <p:cNvPr id="15" name="Content Placeholder 2">
            <a:extLst>
              <a:ext uri="{FF2B5EF4-FFF2-40B4-BE49-F238E27FC236}">
                <a16:creationId xmlns:a16="http://schemas.microsoft.com/office/drawing/2014/main" xmlns="" id="{5A7E0C31-D53A-4BF9-BFFC-560781533146}"/>
              </a:ext>
            </a:extLst>
          </p:cNvPr>
          <p:cNvSpPr>
            <a:spLocks noGrp="1"/>
          </p:cNvSpPr>
          <p:nvPr>
            <p:ph idx="1"/>
          </p:nvPr>
        </p:nvSpPr>
        <p:spPr>
          <a:xfrm>
            <a:off x="740833" y="2487601"/>
            <a:ext cx="10710333" cy="2627218"/>
          </a:xfrm>
        </p:spPr>
        <p:txBody>
          <a:bodyPr>
            <a:noAutofit/>
          </a:bodyPr>
          <a:lstStyle/>
          <a:p>
            <a:pPr marL="344488" indent="-344488" algn="just">
              <a:lnSpc>
                <a:spcPct val="90000"/>
              </a:lnSpc>
            </a:pPr>
            <a:r>
              <a:rPr lang="en-US" altLang="en-US" sz="2400" dirty="0"/>
              <a:t>The call to the method is </a:t>
            </a:r>
            <a:r>
              <a:rPr lang="en-US" altLang="en-US" sz="2400" dirty="0">
                <a:solidFill>
                  <a:srgbClr val="005DA2"/>
                </a:solidFill>
              </a:rPr>
              <a:t>resolved at compile-time</a:t>
            </a:r>
            <a:r>
              <a:rPr lang="en-US" altLang="en-US" sz="2400" dirty="0"/>
              <a:t>.</a:t>
            </a:r>
          </a:p>
          <a:p>
            <a:pPr marL="398463" indent="-398463" algn="just">
              <a:lnSpc>
                <a:spcPct val="90000"/>
              </a:lnSpc>
            </a:pPr>
            <a:endParaRPr lang="en-US" sz="800" dirty="0">
              <a:ea typeface="Calibri" panose="020F0502020204030204" pitchFamily="34" charset="0"/>
            </a:endParaRPr>
          </a:p>
          <a:p>
            <a:pPr marL="342900" indent="-342900" algn="just"/>
            <a:r>
              <a:rPr lang="en-US" sz="2400" dirty="0">
                <a:ea typeface="Calibri" panose="020F0502020204030204" pitchFamily="34" charset="0"/>
              </a:rPr>
              <a:t>Compile-Time polymorphism is achieved through Method Overloading. </a:t>
            </a:r>
          </a:p>
          <a:p>
            <a:pPr marL="0" indent="0" algn="just">
              <a:buNone/>
            </a:pPr>
            <a:endParaRPr lang="en-US" sz="800" dirty="0">
              <a:ea typeface="Calibri" panose="020F0502020204030204" pitchFamily="34" charset="0"/>
            </a:endParaRPr>
          </a:p>
          <a:p>
            <a:pPr marL="342900" indent="-342900" algn="just"/>
            <a:r>
              <a:rPr lang="en-US" sz="2400" b="1" i="1" dirty="0">
                <a:ea typeface="Calibri" panose="020F0502020204030204" pitchFamily="34" charset="0"/>
              </a:rPr>
              <a:t>Method Overloading </a:t>
            </a:r>
            <a:r>
              <a:rPr lang="en-US" sz="2400" dirty="0">
                <a:ea typeface="Calibri" panose="020F0502020204030204" pitchFamily="34" charset="0"/>
              </a:rPr>
              <a:t>is when a class has </a:t>
            </a:r>
            <a:r>
              <a:rPr lang="en-US" sz="2400" dirty="0">
                <a:solidFill>
                  <a:srgbClr val="005DA2"/>
                </a:solidFill>
                <a:ea typeface="Calibri" panose="020F0502020204030204" pitchFamily="34" charset="0"/>
              </a:rPr>
              <a:t>multiple methods with the same name</a:t>
            </a:r>
            <a:r>
              <a:rPr lang="en-US" sz="2400" dirty="0">
                <a:ea typeface="Calibri" panose="020F0502020204030204" pitchFamily="34" charset="0"/>
              </a:rPr>
              <a:t>, but the number, types, and order of parameters and the return type of the methods are different.</a:t>
            </a:r>
          </a:p>
          <a:p>
            <a:pPr marL="342900" indent="-342900" algn="just"/>
            <a:endParaRPr lang="en-US" sz="2400" dirty="0">
              <a:ea typeface="Calibri" panose="020F0502020204030204" pitchFamily="34" charset="0"/>
            </a:endParaRPr>
          </a:p>
          <a:p>
            <a:pPr marL="342900" indent="-342900" algn="just"/>
            <a:endParaRPr lang="en-US" sz="800" dirty="0">
              <a:ea typeface="Calibri" panose="020F0502020204030204" pitchFamily="34" charset="0"/>
            </a:endParaRPr>
          </a:p>
          <a:p>
            <a:pPr marL="0" indent="0" algn="just">
              <a:buNone/>
            </a:pPr>
            <a:endParaRPr lang="en-US" sz="1200" dirty="0"/>
          </a:p>
        </p:txBody>
      </p:sp>
    </p:spTree>
    <p:extLst>
      <p:ext uri="{BB962C8B-B14F-4D97-AF65-F5344CB8AC3E}">
        <p14:creationId xmlns:p14="http://schemas.microsoft.com/office/powerpoint/2010/main" val="3469795098"/>
      </p:ext>
    </p:extLst>
  </p:cSld>
  <p:clrMapOvr>
    <a:masterClrMapping/>
  </p:clrMapOvr>
  <mc:AlternateContent xmlns:mc="http://schemas.openxmlformats.org/markup-compatibility/2006" xmlns:p14="http://schemas.microsoft.com/office/powerpoint/2010/main">
    <mc:Choice Requires="p14">
      <p:transition spd="slow" p14:dur="2000" advTm="55215"/>
    </mc:Choice>
    <mc:Fallback xmlns="">
      <p:transition spd="slow" advTm="55215"/>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xmlns="" id="{828A5161-06F1-46CF-8AD7-844680A59E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4601497"/>
            <a:ext cx="1014060" cy="2017580"/>
            <a:chOff x="0" y="4601497"/>
            <a:chExt cx="1014060" cy="2017580"/>
          </a:xfrm>
        </p:grpSpPr>
        <p:sp>
          <p:nvSpPr>
            <p:cNvPr id="8" name="Isosceles Triangle 13">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4">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xmlns="" id="{5995D10D-E9C9-47DB-AE7E-801FEF38F5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219290" y="1"/>
            <a:ext cx="972709" cy="1935307"/>
            <a:chOff x="10918968" y="713127"/>
            <a:chExt cx="1273032" cy="2532832"/>
          </a:xfrm>
        </p:grpSpPr>
        <p:sp>
          <p:nvSpPr>
            <p:cNvPr id="10" name="Rectangle 17">
              <a:extLst>
                <a:ext uri="{FF2B5EF4-FFF2-40B4-BE49-F238E27FC236}">
                  <a16:creationId xmlns:a16="http://schemas.microsoft.com/office/drawing/2014/main" xmlns="" id="{CC1A72C6-3DE4-4EC3-9AD5-9E0D40D8C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8">
              <a:extLst>
                <a:ext uri="{FF2B5EF4-FFF2-40B4-BE49-F238E27FC236}">
                  <a16:creationId xmlns:a16="http://schemas.microsoft.com/office/drawing/2014/main" xmlns="" id="{0B0DA1F1-C391-4EDF-9FE0-23E86E1377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3">
            <a:extLst>
              <a:ext uri="{FF2B5EF4-FFF2-40B4-BE49-F238E27FC236}">
                <a16:creationId xmlns:a16="http://schemas.microsoft.com/office/drawing/2014/main" xmlns="" id="{84A92555-3873-47AB-BA61-57CA790C784F}"/>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a:t>Faculty of Computer Science, University of Computer Studies, Yangon</a:t>
            </a:r>
          </a:p>
        </p:txBody>
      </p:sp>
      <p:sp>
        <p:nvSpPr>
          <p:cNvPr id="5" name="Slide Number Placeholder 4">
            <a:extLst>
              <a:ext uri="{FF2B5EF4-FFF2-40B4-BE49-F238E27FC236}">
                <a16:creationId xmlns:a16="http://schemas.microsoft.com/office/drawing/2014/main" xmlns="" id="{FCD18CD9-E60A-4A32-9C13-6A1BEA527797}"/>
              </a:ext>
            </a:extLst>
          </p:cNvPr>
          <p:cNvSpPr>
            <a:spLocks noGrp="1"/>
          </p:cNvSpPr>
          <p:nvPr>
            <p:ph type="sldNum" sz="quarter" idx="12"/>
          </p:nvPr>
        </p:nvSpPr>
        <p:spPr>
          <a:xfrm>
            <a:off x="8805333" y="6356350"/>
            <a:ext cx="2743200" cy="365125"/>
          </a:xfrm>
        </p:spPr>
        <p:txBody>
          <a:bodyPr>
            <a:normAutofit/>
          </a:bodyPr>
          <a:lstStyle/>
          <a:p>
            <a:pPr>
              <a:spcAft>
                <a:spcPts val="600"/>
              </a:spcAft>
            </a:pPr>
            <a:fld id="{AA680AA8-C0F5-4A8E-B7E8-B0E33D5CFE95}" type="slidenum">
              <a:rPr lang="en-US" smtClean="0"/>
              <a:pPr>
                <a:spcAft>
                  <a:spcPts val="600"/>
                </a:spcAft>
              </a:pPr>
              <a:t>2</a:t>
            </a:fld>
            <a:endParaRPr lang="en-US"/>
          </a:p>
        </p:txBody>
      </p:sp>
      <p:sp>
        <p:nvSpPr>
          <p:cNvPr id="14" name="Title 1">
            <a:extLst>
              <a:ext uri="{FF2B5EF4-FFF2-40B4-BE49-F238E27FC236}">
                <a16:creationId xmlns:a16="http://schemas.microsoft.com/office/drawing/2014/main" xmlns="" id="{84FC8822-F3FD-4A49-B4C8-0F77733D9AD0}"/>
              </a:ext>
            </a:extLst>
          </p:cNvPr>
          <p:cNvSpPr>
            <a:spLocks noGrp="1"/>
          </p:cNvSpPr>
          <p:nvPr>
            <p:ph type="title"/>
          </p:nvPr>
        </p:nvSpPr>
        <p:spPr>
          <a:xfrm>
            <a:off x="838200" y="365125"/>
            <a:ext cx="10515600" cy="1325563"/>
          </a:xfrm>
        </p:spPr>
        <p:txBody>
          <a:bodyPr/>
          <a:lstStyle/>
          <a:p>
            <a:pPr algn="ctr"/>
            <a:r>
              <a:rPr lang="en-US" dirty="0"/>
              <a:t>Learning Outcomes</a:t>
            </a:r>
          </a:p>
        </p:txBody>
      </p:sp>
      <p:sp>
        <p:nvSpPr>
          <p:cNvPr id="15" name="Content Placeholder 2">
            <a:extLst>
              <a:ext uri="{FF2B5EF4-FFF2-40B4-BE49-F238E27FC236}">
                <a16:creationId xmlns:a16="http://schemas.microsoft.com/office/drawing/2014/main" xmlns="" id="{07D86CB3-804D-42FB-B430-C1593AD52D67}"/>
              </a:ext>
            </a:extLst>
          </p:cNvPr>
          <p:cNvSpPr>
            <a:spLocks noGrp="1"/>
          </p:cNvSpPr>
          <p:nvPr>
            <p:ph idx="1"/>
          </p:nvPr>
        </p:nvSpPr>
        <p:spPr>
          <a:xfrm>
            <a:off x="1014060" y="1944851"/>
            <a:ext cx="9937225" cy="4176713"/>
          </a:xfrm>
        </p:spPr>
        <p:txBody>
          <a:bodyPr/>
          <a:lstStyle/>
          <a:p>
            <a:pPr marL="342900" indent="-342900" algn="just">
              <a:lnSpc>
                <a:spcPct val="100000"/>
              </a:lnSpc>
            </a:pPr>
            <a:r>
              <a:rPr lang="en-US" sz="2400" dirty="0"/>
              <a:t>Knowledge in  Inheritance and different types of inheritance</a:t>
            </a:r>
          </a:p>
          <a:p>
            <a:pPr marL="342900" indent="-342900" algn="just">
              <a:lnSpc>
                <a:spcPct val="100000"/>
              </a:lnSpc>
            </a:pPr>
            <a:r>
              <a:rPr lang="en-US" sz="2400" dirty="0"/>
              <a:t>Understand how to write a program with Polymorphism features in Java</a:t>
            </a:r>
          </a:p>
          <a:p>
            <a:pPr marL="342900" indent="-342900" algn="just">
              <a:lnSpc>
                <a:spcPct val="100000"/>
              </a:lnSpc>
            </a:pPr>
            <a:r>
              <a:rPr lang="en-US" sz="2400" dirty="0"/>
              <a:t>Get knowledge in reusable classes based on inheritance and abstract classes and abstract methods</a:t>
            </a:r>
          </a:p>
          <a:p>
            <a:pPr marL="342900" indent="-342900" algn="just">
              <a:lnSpc>
                <a:spcPct val="100000"/>
              </a:lnSpc>
            </a:pPr>
            <a:r>
              <a:rPr lang="en-US" sz="2400" dirty="0"/>
              <a:t>Learn about the abstract classes and Java interfaces</a:t>
            </a:r>
          </a:p>
          <a:p>
            <a:pPr marL="342900" indent="-342900" algn="just">
              <a:lnSpc>
                <a:spcPct val="100000"/>
              </a:lnSpc>
            </a:pPr>
            <a:r>
              <a:rPr lang="en-US" sz="2400" dirty="0"/>
              <a:t>Know encapsulation feature for data hiding in java</a:t>
            </a:r>
          </a:p>
        </p:txBody>
      </p:sp>
    </p:spTree>
    <p:extLst>
      <p:ext uri="{BB962C8B-B14F-4D97-AF65-F5344CB8AC3E}">
        <p14:creationId xmlns:p14="http://schemas.microsoft.com/office/powerpoint/2010/main" val="333210768"/>
      </p:ext>
    </p:extLst>
  </p:cSld>
  <p:clrMapOvr>
    <a:masterClrMapping/>
  </p:clrMapOvr>
  <mc:AlternateContent xmlns:mc="http://schemas.openxmlformats.org/markup-compatibility/2006" xmlns:p14="http://schemas.microsoft.com/office/powerpoint/2010/main">
    <mc:Choice Requires="p14">
      <p:transition spd="slow" p14:dur="2000" advTm="55215"/>
    </mc:Choice>
    <mc:Fallback xmlns="">
      <p:transition spd="slow" advTm="55215"/>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xmlns="" id="{828A5161-06F1-46CF-8AD7-844680A59E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4601497"/>
            <a:ext cx="1014060" cy="2017580"/>
            <a:chOff x="0" y="4601497"/>
            <a:chExt cx="1014060" cy="2017580"/>
          </a:xfrm>
        </p:grpSpPr>
        <p:sp>
          <p:nvSpPr>
            <p:cNvPr id="8" name="Isosceles Triangle 13">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4">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xmlns="" id="{5995D10D-E9C9-47DB-AE7E-801FEF38F5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219290" y="1"/>
            <a:ext cx="972709" cy="1935307"/>
            <a:chOff x="10918968" y="713127"/>
            <a:chExt cx="1273032" cy="2532832"/>
          </a:xfrm>
        </p:grpSpPr>
        <p:sp>
          <p:nvSpPr>
            <p:cNvPr id="10" name="Rectangle 17">
              <a:extLst>
                <a:ext uri="{FF2B5EF4-FFF2-40B4-BE49-F238E27FC236}">
                  <a16:creationId xmlns:a16="http://schemas.microsoft.com/office/drawing/2014/main" xmlns="" id="{CC1A72C6-3DE4-4EC3-9AD5-9E0D40D8C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8">
              <a:extLst>
                <a:ext uri="{FF2B5EF4-FFF2-40B4-BE49-F238E27FC236}">
                  <a16:creationId xmlns:a16="http://schemas.microsoft.com/office/drawing/2014/main" xmlns="" id="{0B0DA1F1-C391-4EDF-9FE0-23E86E1377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3">
            <a:extLst>
              <a:ext uri="{FF2B5EF4-FFF2-40B4-BE49-F238E27FC236}">
                <a16:creationId xmlns:a16="http://schemas.microsoft.com/office/drawing/2014/main" xmlns="" id="{84A92555-3873-47AB-BA61-57CA790C784F}"/>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a:t>Faculty of Computer Science, University of Computer Studies, Yangon</a:t>
            </a:r>
          </a:p>
        </p:txBody>
      </p:sp>
      <p:sp>
        <p:nvSpPr>
          <p:cNvPr id="5" name="Slide Number Placeholder 4">
            <a:extLst>
              <a:ext uri="{FF2B5EF4-FFF2-40B4-BE49-F238E27FC236}">
                <a16:creationId xmlns:a16="http://schemas.microsoft.com/office/drawing/2014/main" xmlns="" id="{FCD18CD9-E60A-4A32-9C13-6A1BEA527797}"/>
              </a:ext>
            </a:extLst>
          </p:cNvPr>
          <p:cNvSpPr>
            <a:spLocks noGrp="1"/>
          </p:cNvSpPr>
          <p:nvPr>
            <p:ph type="sldNum" sz="quarter" idx="12"/>
          </p:nvPr>
        </p:nvSpPr>
        <p:spPr>
          <a:xfrm>
            <a:off x="8805333" y="6356350"/>
            <a:ext cx="2743200" cy="365125"/>
          </a:xfrm>
        </p:spPr>
        <p:txBody>
          <a:bodyPr>
            <a:normAutofit/>
          </a:bodyPr>
          <a:lstStyle/>
          <a:p>
            <a:pPr>
              <a:spcAft>
                <a:spcPts val="600"/>
              </a:spcAft>
            </a:pPr>
            <a:fld id="{AA680AA8-C0F5-4A8E-B7E8-B0E33D5CFE95}" type="slidenum">
              <a:rPr lang="en-US" smtClean="0"/>
              <a:pPr>
                <a:spcAft>
                  <a:spcPts val="600"/>
                </a:spcAft>
              </a:pPr>
              <a:t>20</a:t>
            </a:fld>
            <a:endParaRPr lang="en-US"/>
          </a:p>
        </p:txBody>
      </p:sp>
      <p:sp>
        <p:nvSpPr>
          <p:cNvPr id="14" name="Title 1">
            <a:extLst>
              <a:ext uri="{FF2B5EF4-FFF2-40B4-BE49-F238E27FC236}">
                <a16:creationId xmlns:a16="http://schemas.microsoft.com/office/drawing/2014/main" xmlns="" id="{84FC8822-F3FD-4A49-B4C8-0F77733D9AD0}"/>
              </a:ext>
            </a:extLst>
          </p:cNvPr>
          <p:cNvSpPr>
            <a:spLocks noGrp="1"/>
          </p:cNvSpPr>
          <p:nvPr>
            <p:ph type="title"/>
          </p:nvPr>
        </p:nvSpPr>
        <p:spPr>
          <a:xfrm>
            <a:off x="838200" y="365125"/>
            <a:ext cx="10515600" cy="1325563"/>
          </a:xfrm>
        </p:spPr>
        <p:txBody>
          <a:bodyPr/>
          <a:lstStyle/>
          <a:p>
            <a:pPr algn="ctr"/>
            <a:r>
              <a:rPr lang="en-US" dirty="0"/>
              <a:t>Example – Compile-Time Polymorphism</a:t>
            </a:r>
          </a:p>
        </p:txBody>
      </p:sp>
      <p:sp>
        <p:nvSpPr>
          <p:cNvPr id="16" name="TextBox 15">
            <a:extLst>
              <a:ext uri="{FF2B5EF4-FFF2-40B4-BE49-F238E27FC236}">
                <a16:creationId xmlns:a16="http://schemas.microsoft.com/office/drawing/2014/main" xmlns="" id="{F1307A37-2994-4398-9764-3AFC22E6BA00}"/>
              </a:ext>
            </a:extLst>
          </p:cNvPr>
          <p:cNvSpPr txBox="1"/>
          <p:nvPr/>
        </p:nvSpPr>
        <p:spPr>
          <a:xfrm>
            <a:off x="1676751" y="1816645"/>
            <a:ext cx="5867098" cy="4539704"/>
          </a:xfrm>
          <a:prstGeom prst="rect">
            <a:avLst/>
          </a:prstGeom>
          <a:noFill/>
          <a:ln>
            <a:solidFill>
              <a:schemeClr val="accent1">
                <a:shade val="50000"/>
              </a:schemeClr>
            </a:solidFill>
          </a:ln>
        </p:spPr>
        <p:txBody>
          <a:bodyPr wrap="square" rtlCol="0">
            <a:spAutoFit/>
          </a:bodyPr>
          <a:lstStyle/>
          <a:p>
            <a:pPr marL="0" marR="0">
              <a:spcBef>
                <a:spcPts val="0"/>
              </a:spcBef>
              <a:spcAft>
                <a:spcPts val="0"/>
              </a:spcAft>
            </a:pPr>
            <a:r>
              <a:rPr lang="en-US" sz="1700" dirty="0">
                <a:solidFill>
                  <a:srgbClr val="000000"/>
                </a:solidFill>
                <a:effectLst/>
                <a:latin typeface="Times New Roman" panose="02020603050405020304" pitchFamily="18" charset="0"/>
                <a:ea typeface="Times New Roman" panose="02020603050405020304" pitchFamily="18" charset="0"/>
              </a:rPr>
              <a:t> public class Addition  { </a:t>
            </a:r>
          </a:p>
          <a:p>
            <a:pPr marL="0" marR="0">
              <a:spcBef>
                <a:spcPts val="0"/>
              </a:spcBef>
              <a:spcAft>
                <a:spcPts val="0"/>
              </a:spcAft>
            </a:pPr>
            <a:r>
              <a:rPr lang="en-US" sz="1700" dirty="0">
                <a:solidFill>
                  <a:srgbClr val="000000"/>
                </a:solidFill>
                <a:effectLst/>
                <a:latin typeface="Times New Roman" panose="02020603050405020304" pitchFamily="18" charset="0"/>
                <a:ea typeface="Times New Roman" panose="02020603050405020304" pitchFamily="18" charset="0"/>
              </a:rPr>
              <a:t>    void sum(int a, int b)  { </a:t>
            </a:r>
          </a:p>
          <a:p>
            <a:pPr marL="0" marR="0">
              <a:spcBef>
                <a:spcPts val="0"/>
              </a:spcBef>
              <a:spcAft>
                <a:spcPts val="0"/>
              </a:spcAft>
            </a:pPr>
            <a:r>
              <a:rPr lang="en-US" sz="1700" dirty="0">
                <a:solidFill>
                  <a:srgbClr val="000000"/>
                </a:solidFill>
                <a:effectLst/>
                <a:latin typeface="Times New Roman" panose="02020603050405020304" pitchFamily="18" charset="0"/>
                <a:ea typeface="Times New Roman" panose="02020603050405020304" pitchFamily="18" charset="0"/>
              </a:rPr>
              <a:t>        int c = a + b; </a:t>
            </a:r>
          </a:p>
          <a:p>
            <a:pPr marL="0" marR="0">
              <a:spcBef>
                <a:spcPts val="0"/>
              </a:spcBef>
              <a:spcAft>
                <a:spcPts val="0"/>
              </a:spcAft>
            </a:pPr>
            <a:r>
              <a:rPr lang="en-US" sz="1700" dirty="0">
                <a:solidFill>
                  <a:srgbClr val="000000"/>
                </a:solidFill>
                <a:effectLst/>
                <a:latin typeface="Times New Roman" panose="02020603050405020304" pitchFamily="18" charset="0"/>
                <a:ea typeface="Times New Roman" panose="02020603050405020304" pitchFamily="18" charset="0"/>
              </a:rPr>
              <a:t>        System.out.println("Addition of two numbers :" + c);</a:t>
            </a:r>
          </a:p>
          <a:p>
            <a:pPr marL="0" marR="0">
              <a:spcBef>
                <a:spcPts val="0"/>
              </a:spcBef>
              <a:spcAft>
                <a:spcPts val="0"/>
              </a:spcAft>
            </a:pPr>
            <a:r>
              <a:rPr lang="en-US" sz="1700" dirty="0">
                <a:solidFill>
                  <a:srgbClr val="000000"/>
                </a:solidFill>
                <a:latin typeface="Times New Roman" panose="02020603050405020304" pitchFamily="18" charset="0"/>
                <a:ea typeface="Times New Roman" panose="02020603050405020304" pitchFamily="18" charset="0"/>
              </a:rPr>
              <a:t>   </a:t>
            </a:r>
            <a:r>
              <a:rPr lang="en-US" sz="1700" dirty="0">
                <a:solidFill>
                  <a:srgbClr val="000000"/>
                </a:solidFill>
                <a:effectLst/>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700" dirty="0">
                <a:solidFill>
                  <a:srgbClr val="000000"/>
                </a:solidFill>
                <a:effectLst/>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700" dirty="0">
                <a:solidFill>
                  <a:srgbClr val="000000"/>
                </a:solidFill>
                <a:latin typeface="Times New Roman" panose="02020603050405020304" pitchFamily="18" charset="0"/>
                <a:ea typeface="Times New Roman" panose="02020603050405020304" pitchFamily="18" charset="0"/>
              </a:rPr>
              <a:t>    </a:t>
            </a:r>
            <a:r>
              <a:rPr lang="en-US" sz="1700" dirty="0">
                <a:solidFill>
                  <a:srgbClr val="000000"/>
                </a:solidFill>
                <a:effectLst/>
                <a:latin typeface="Times New Roman" panose="02020603050405020304" pitchFamily="18" charset="0"/>
                <a:ea typeface="Times New Roman" panose="02020603050405020304" pitchFamily="18" charset="0"/>
              </a:rPr>
              <a:t>void sum(int a, int b, int e)  { </a:t>
            </a:r>
          </a:p>
          <a:p>
            <a:pPr marL="0" marR="0">
              <a:spcBef>
                <a:spcPts val="0"/>
              </a:spcBef>
              <a:spcAft>
                <a:spcPts val="0"/>
              </a:spcAft>
            </a:pPr>
            <a:r>
              <a:rPr lang="en-US" sz="1700" dirty="0">
                <a:solidFill>
                  <a:srgbClr val="000000"/>
                </a:solidFill>
                <a:effectLst/>
                <a:latin typeface="Times New Roman" panose="02020603050405020304" pitchFamily="18" charset="0"/>
                <a:ea typeface="Times New Roman" panose="02020603050405020304" pitchFamily="18" charset="0"/>
              </a:rPr>
              <a:t>        int c = a + b + e; </a:t>
            </a:r>
          </a:p>
          <a:p>
            <a:pPr marL="0" marR="0">
              <a:spcBef>
                <a:spcPts val="0"/>
              </a:spcBef>
              <a:spcAft>
                <a:spcPts val="0"/>
              </a:spcAft>
            </a:pPr>
            <a:r>
              <a:rPr lang="en-US" sz="1700" dirty="0">
                <a:solidFill>
                  <a:srgbClr val="000000"/>
                </a:solidFill>
                <a:effectLst/>
                <a:latin typeface="Times New Roman" panose="02020603050405020304" pitchFamily="18" charset="0"/>
                <a:ea typeface="Times New Roman" panose="02020603050405020304" pitchFamily="18" charset="0"/>
              </a:rPr>
              <a:t>        System.out.println("Addition of three numbers :" + c); </a:t>
            </a:r>
          </a:p>
          <a:p>
            <a:pPr marL="0" marR="0">
              <a:spcBef>
                <a:spcPts val="0"/>
              </a:spcBef>
              <a:spcAft>
                <a:spcPts val="0"/>
              </a:spcAft>
            </a:pPr>
            <a:r>
              <a:rPr lang="en-US" sz="1700" dirty="0">
                <a:solidFill>
                  <a:srgbClr val="000000"/>
                </a:solidFill>
                <a:latin typeface="Times New Roman" panose="02020603050405020304" pitchFamily="18" charset="0"/>
                <a:ea typeface="Times New Roman" panose="02020603050405020304" pitchFamily="18" charset="0"/>
              </a:rPr>
              <a:t>    </a:t>
            </a:r>
            <a:r>
              <a:rPr lang="en-US" sz="1700" dirty="0">
                <a:solidFill>
                  <a:srgbClr val="000000"/>
                </a:solidFill>
                <a:effectLst/>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700" dirty="0">
                <a:solidFill>
                  <a:srgbClr val="000000"/>
                </a:solidFill>
                <a:effectLst/>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700" dirty="0">
                <a:solidFill>
                  <a:srgbClr val="000000"/>
                </a:solidFill>
                <a:latin typeface="Times New Roman" panose="02020603050405020304" pitchFamily="18" charset="0"/>
                <a:ea typeface="Times New Roman" panose="02020603050405020304" pitchFamily="18" charset="0"/>
              </a:rPr>
              <a:t>    </a:t>
            </a:r>
            <a:r>
              <a:rPr lang="en-US" sz="1700" dirty="0">
                <a:solidFill>
                  <a:srgbClr val="000000"/>
                </a:solidFill>
                <a:effectLst/>
                <a:latin typeface="Times New Roman" panose="02020603050405020304" pitchFamily="18" charset="0"/>
                <a:ea typeface="Times New Roman" panose="02020603050405020304" pitchFamily="18" charset="0"/>
              </a:rPr>
              <a:t>public static void main(String[] args)  { </a:t>
            </a:r>
          </a:p>
          <a:p>
            <a:pPr marL="0" marR="0">
              <a:spcBef>
                <a:spcPts val="0"/>
              </a:spcBef>
              <a:spcAft>
                <a:spcPts val="0"/>
              </a:spcAft>
            </a:pPr>
            <a:r>
              <a:rPr lang="en-US" sz="1700" dirty="0">
                <a:solidFill>
                  <a:srgbClr val="000000"/>
                </a:solidFill>
                <a:effectLst/>
                <a:latin typeface="Times New Roman" panose="02020603050405020304" pitchFamily="18" charset="0"/>
                <a:ea typeface="Times New Roman" panose="02020603050405020304" pitchFamily="18" charset="0"/>
              </a:rPr>
              <a:t>         Addition obj = new Addition(); </a:t>
            </a:r>
          </a:p>
          <a:p>
            <a:pPr marL="0" marR="0">
              <a:spcBef>
                <a:spcPts val="0"/>
              </a:spcBef>
              <a:spcAft>
                <a:spcPts val="0"/>
              </a:spcAft>
            </a:pP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a:solidFill>
                  <a:srgbClr val="FF0000"/>
                </a:solidFill>
                <a:effectLst/>
                <a:latin typeface="Times New Roman" panose="02020603050405020304" pitchFamily="18" charset="0"/>
                <a:ea typeface="Times New Roman" panose="02020603050405020304" pitchFamily="18" charset="0"/>
              </a:rPr>
              <a:t>obj.sum ( 30, 90); </a:t>
            </a:r>
          </a:p>
          <a:p>
            <a:pPr marL="0" marR="0">
              <a:spcBef>
                <a:spcPts val="0"/>
              </a:spcBef>
              <a:spcAft>
                <a:spcPts val="0"/>
              </a:spcAft>
            </a:pP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a:solidFill>
                  <a:srgbClr val="FF0000"/>
                </a:solidFill>
                <a:effectLst/>
                <a:latin typeface="Times New Roman" panose="02020603050405020304" pitchFamily="18" charset="0"/>
                <a:ea typeface="Times New Roman" panose="02020603050405020304" pitchFamily="18" charset="0"/>
              </a:rPr>
              <a:t>obj.sum(45, 80, 22); </a:t>
            </a:r>
          </a:p>
          <a:p>
            <a:pPr marL="0" marR="0">
              <a:spcBef>
                <a:spcPts val="0"/>
              </a:spcBef>
              <a:spcAft>
                <a:spcPts val="0"/>
              </a:spcAft>
            </a:pPr>
            <a:r>
              <a:rPr lang="en-US" sz="1700" dirty="0">
                <a:solidFill>
                  <a:srgbClr val="000000"/>
                </a:solidFill>
                <a:effectLst/>
                <a:latin typeface="Times New Roman" panose="02020603050405020304" pitchFamily="18" charset="0"/>
                <a:ea typeface="Times New Roman" panose="02020603050405020304" pitchFamily="18" charset="0"/>
              </a:rPr>
              <a:t>   } </a:t>
            </a:r>
          </a:p>
          <a:p>
            <a:pPr marL="0" marR="0">
              <a:spcBef>
                <a:spcPts val="0"/>
              </a:spcBef>
              <a:spcAft>
                <a:spcPts val="0"/>
              </a:spcAft>
            </a:pPr>
            <a:r>
              <a:rPr lang="en-US" sz="1700" dirty="0">
                <a:solidFill>
                  <a:srgbClr val="000000"/>
                </a:solidFill>
                <a:effectLst/>
                <a:latin typeface="Times New Roman" panose="02020603050405020304" pitchFamily="18" charset="0"/>
                <a:ea typeface="Times New Roman" panose="02020603050405020304" pitchFamily="18" charset="0"/>
              </a:rPr>
              <a:t>}</a:t>
            </a:r>
          </a:p>
        </p:txBody>
      </p:sp>
      <p:sp>
        <p:nvSpPr>
          <p:cNvPr id="19" name="TextBox 18">
            <a:extLst>
              <a:ext uri="{FF2B5EF4-FFF2-40B4-BE49-F238E27FC236}">
                <a16:creationId xmlns:a16="http://schemas.microsoft.com/office/drawing/2014/main" xmlns="" id="{AA4BB00E-449A-444A-86A1-C4AAC4F552D4}"/>
              </a:ext>
            </a:extLst>
          </p:cNvPr>
          <p:cNvSpPr txBox="1"/>
          <p:nvPr/>
        </p:nvSpPr>
        <p:spPr>
          <a:xfrm>
            <a:off x="8113397" y="2945499"/>
            <a:ext cx="3270175" cy="1200329"/>
          </a:xfrm>
          <a:prstGeom prst="rect">
            <a:avLst/>
          </a:prstGeom>
          <a:noFill/>
          <a:ln>
            <a:solidFill>
              <a:schemeClr val="accent1">
                <a:shade val="50000"/>
              </a:schemeClr>
            </a:solidFill>
          </a:ln>
        </p:spPr>
        <p:txBody>
          <a:bodyPr wrap="square" lIns="182880" rtlCol="0">
            <a:spAutoFit/>
          </a:bodyPr>
          <a:lstStyle/>
          <a:p>
            <a:r>
              <a:rPr lang="en-US" i="1" dirty="0">
                <a:solidFill>
                  <a:srgbClr val="FF0000"/>
                </a:solidFill>
              </a:rPr>
              <a:t>Console Output:</a:t>
            </a:r>
          </a:p>
          <a:p>
            <a:endParaRPr lang="en-US" dirty="0"/>
          </a:p>
          <a:p>
            <a:r>
              <a:rPr lang="en-US" dirty="0"/>
              <a:t>Addition of two numbers : 120</a:t>
            </a:r>
          </a:p>
          <a:p>
            <a:r>
              <a:rPr lang="en-US" dirty="0"/>
              <a:t>Addition of three numbers : 147</a:t>
            </a:r>
          </a:p>
        </p:txBody>
      </p:sp>
    </p:spTree>
    <p:extLst>
      <p:ext uri="{BB962C8B-B14F-4D97-AF65-F5344CB8AC3E}">
        <p14:creationId xmlns:p14="http://schemas.microsoft.com/office/powerpoint/2010/main" val="880317824"/>
      </p:ext>
    </p:extLst>
  </p:cSld>
  <p:clrMapOvr>
    <a:masterClrMapping/>
  </p:clrMapOvr>
  <mc:AlternateContent xmlns:mc="http://schemas.openxmlformats.org/markup-compatibility/2006" xmlns:p14="http://schemas.microsoft.com/office/powerpoint/2010/main">
    <mc:Choice Requires="p14">
      <p:transition spd="slow" p14:dur="2000" advTm="55215"/>
    </mc:Choice>
    <mc:Fallback xmlns="">
      <p:transition spd="slow" advTm="55215"/>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xmlns="" id="{828A5161-06F1-46CF-8AD7-844680A59E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4601497"/>
            <a:ext cx="1014060" cy="2017580"/>
            <a:chOff x="0" y="4601497"/>
            <a:chExt cx="1014060" cy="2017580"/>
          </a:xfrm>
        </p:grpSpPr>
        <p:sp>
          <p:nvSpPr>
            <p:cNvPr id="8" name="Isosceles Triangle 13">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4">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xmlns="" id="{5995D10D-E9C9-47DB-AE7E-801FEF38F5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219290" y="1"/>
            <a:ext cx="972709" cy="1935307"/>
            <a:chOff x="10918968" y="713127"/>
            <a:chExt cx="1273032" cy="2532832"/>
          </a:xfrm>
        </p:grpSpPr>
        <p:sp>
          <p:nvSpPr>
            <p:cNvPr id="10" name="Rectangle 17">
              <a:extLst>
                <a:ext uri="{FF2B5EF4-FFF2-40B4-BE49-F238E27FC236}">
                  <a16:creationId xmlns:a16="http://schemas.microsoft.com/office/drawing/2014/main" xmlns="" id="{CC1A72C6-3DE4-4EC3-9AD5-9E0D40D8C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8">
              <a:extLst>
                <a:ext uri="{FF2B5EF4-FFF2-40B4-BE49-F238E27FC236}">
                  <a16:creationId xmlns:a16="http://schemas.microsoft.com/office/drawing/2014/main" xmlns="" id="{0B0DA1F1-C391-4EDF-9FE0-23E86E1377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3">
            <a:extLst>
              <a:ext uri="{FF2B5EF4-FFF2-40B4-BE49-F238E27FC236}">
                <a16:creationId xmlns:a16="http://schemas.microsoft.com/office/drawing/2014/main" xmlns="" id="{84A92555-3873-47AB-BA61-57CA790C784F}"/>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a:t>Faculty of Computer Science, University of Computer Studies, Yangon</a:t>
            </a:r>
          </a:p>
        </p:txBody>
      </p:sp>
      <p:sp>
        <p:nvSpPr>
          <p:cNvPr id="5" name="Slide Number Placeholder 4">
            <a:extLst>
              <a:ext uri="{FF2B5EF4-FFF2-40B4-BE49-F238E27FC236}">
                <a16:creationId xmlns:a16="http://schemas.microsoft.com/office/drawing/2014/main" xmlns="" id="{FCD18CD9-E60A-4A32-9C13-6A1BEA527797}"/>
              </a:ext>
            </a:extLst>
          </p:cNvPr>
          <p:cNvSpPr>
            <a:spLocks noGrp="1"/>
          </p:cNvSpPr>
          <p:nvPr>
            <p:ph type="sldNum" sz="quarter" idx="12"/>
          </p:nvPr>
        </p:nvSpPr>
        <p:spPr>
          <a:xfrm>
            <a:off x="8805333" y="6356350"/>
            <a:ext cx="2743200" cy="365125"/>
          </a:xfrm>
        </p:spPr>
        <p:txBody>
          <a:bodyPr>
            <a:normAutofit/>
          </a:bodyPr>
          <a:lstStyle/>
          <a:p>
            <a:pPr>
              <a:spcAft>
                <a:spcPts val="600"/>
              </a:spcAft>
            </a:pPr>
            <a:fld id="{AA680AA8-C0F5-4A8E-B7E8-B0E33D5CFE95}" type="slidenum">
              <a:rPr lang="en-US" smtClean="0"/>
              <a:pPr>
                <a:spcAft>
                  <a:spcPts val="600"/>
                </a:spcAft>
              </a:pPr>
              <a:t>21</a:t>
            </a:fld>
            <a:endParaRPr lang="en-US"/>
          </a:p>
        </p:txBody>
      </p:sp>
      <p:sp>
        <p:nvSpPr>
          <p:cNvPr id="14" name="Title 1">
            <a:extLst>
              <a:ext uri="{FF2B5EF4-FFF2-40B4-BE49-F238E27FC236}">
                <a16:creationId xmlns:a16="http://schemas.microsoft.com/office/drawing/2014/main" xmlns="" id="{84FC8822-F3FD-4A49-B4C8-0F77733D9AD0}"/>
              </a:ext>
            </a:extLst>
          </p:cNvPr>
          <p:cNvSpPr>
            <a:spLocks noGrp="1"/>
          </p:cNvSpPr>
          <p:nvPr>
            <p:ph type="title"/>
          </p:nvPr>
        </p:nvSpPr>
        <p:spPr>
          <a:xfrm>
            <a:off x="838200" y="365125"/>
            <a:ext cx="10515600" cy="1325563"/>
          </a:xfrm>
        </p:spPr>
        <p:txBody>
          <a:bodyPr/>
          <a:lstStyle/>
          <a:p>
            <a:pPr algn="ctr"/>
            <a:r>
              <a:rPr lang="en-US" dirty="0"/>
              <a:t>Dynamic / Runtime Polymorphism</a:t>
            </a:r>
          </a:p>
        </p:txBody>
      </p:sp>
      <p:sp>
        <p:nvSpPr>
          <p:cNvPr id="15" name="Content Placeholder 2">
            <a:extLst>
              <a:ext uri="{FF2B5EF4-FFF2-40B4-BE49-F238E27FC236}">
                <a16:creationId xmlns:a16="http://schemas.microsoft.com/office/drawing/2014/main" xmlns="" id="{5A7E0C31-D53A-4BF9-BFFC-560781533146}"/>
              </a:ext>
            </a:extLst>
          </p:cNvPr>
          <p:cNvSpPr>
            <a:spLocks noGrp="1"/>
          </p:cNvSpPr>
          <p:nvPr>
            <p:ph idx="1"/>
          </p:nvPr>
        </p:nvSpPr>
        <p:spPr>
          <a:xfrm>
            <a:off x="340997" y="2163907"/>
            <a:ext cx="11355457" cy="4055918"/>
          </a:xfrm>
        </p:spPr>
        <p:txBody>
          <a:bodyPr>
            <a:noAutofit/>
          </a:bodyPr>
          <a:lstStyle/>
          <a:p>
            <a:pPr marL="398463" indent="-398463" algn="just">
              <a:lnSpc>
                <a:spcPct val="90000"/>
              </a:lnSpc>
            </a:pPr>
            <a:r>
              <a:rPr lang="en-US" sz="2200" b="1" i="1" dirty="0">
                <a:ea typeface="Calibri" panose="020F0502020204030204" pitchFamily="34" charset="0"/>
              </a:rPr>
              <a:t>Runtime polymorphism </a:t>
            </a:r>
            <a:r>
              <a:rPr lang="en-US" sz="2200" dirty="0">
                <a:ea typeface="Calibri" panose="020F0502020204030204" pitchFamily="34" charset="0"/>
              </a:rPr>
              <a:t>is a process in which a call to </a:t>
            </a:r>
            <a:r>
              <a:rPr lang="en-US" sz="2200" dirty="0">
                <a:solidFill>
                  <a:srgbClr val="005DA2"/>
                </a:solidFill>
                <a:ea typeface="Calibri" panose="020F0502020204030204" pitchFamily="34" charset="0"/>
              </a:rPr>
              <a:t>an overridden method is resolved at runtime</a:t>
            </a:r>
            <a:r>
              <a:rPr lang="en-US" sz="2200" dirty="0">
                <a:ea typeface="Calibri" panose="020F0502020204030204" pitchFamily="34" charset="0"/>
              </a:rPr>
              <a:t>.</a:t>
            </a:r>
          </a:p>
          <a:p>
            <a:pPr marL="0" indent="0" algn="just">
              <a:lnSpc>
                <a:spcPct val="90000"/>
              </a:lnSpc>
              <a:buNone/>
            </a:pPr>
            <a:endParaRPr lang="en-US" sz="500" dirty="0">
              <a:ea typeface="Calibri" panose="020F0502020204030204" pitchFamily="34" charset="0"/>
            </a:endParaRPr>
          </a:p>
          <a:p>
            <a:pPr marL="398463" indent="-398463" algn="just">
              <a:lnSpc>
                <a:spcPct val="90000"/>
              </a:lnSpc>
            </a:pPr>
            <a:r>
              <a:rPr lang="en-US" sz="2200" dirty="0">
                <a:ea typeface="Calibri" panose="020F0502020204030204" pitchFamily="34" charset="0"/>
              </a:rPr>
              <a:t>Declaring a method in sub class which is already presented in parent class is known as </a:t>
            </a:r>
            <a:r>
              <a:rPr lang="en-US" sz="2200" b="1" dirty="0">
                <a:ea typeface="Calibri" panose="020F0502020204030204" pitchFamily="34" charset="0"/>
              </a:rPr>
              <a:t>method overriding</a:t>
            </a:r>
            <a:r>
              <a:rPr lang="en-US" sz="2200" dirty="0">
                <a:ea typeface="Calibri" panose="020F0502020204030204" pitchFamily="34" charset="0"/>
              </a:rPr>
              <a:t>.</a:t>
            </a:r>
          </a:p>
          <a:p>
            <a:pPr marL="398463" indent="-398463" algn="just">
              <a:lnSpc>
                <a:spcPct val="90000"/>
              </a:lnSpc>
            </a:pPr>
            <a:endParaRPr lang="en-US" sz="500" dirty="0">
              <a:ea typeface="Calibri" panose="020F0502020204030204" pitchFamily="34" charset="0"/>
            </a:endParaRPr>
          </a:p>
          <a:p>
            <a:pPr marL="398463" indent="-398463" algn="just">
              <a:lnSpc>
                <a:spcPct val="90000"/>
              </a:lnSpc>
            </a:pPr>
            <a:r>
              <a:rPr lang="en-US" sz="2200" dirty="0">
                <a:ea typeface="Calibri" panose="020F0502020204030204" pitchFamily="34" charset="0"/>
              </a:rPr>
              <a:t>Method in parent class is called overridden method and the method in child class is called overriding method.</a:t>
            </a:r>
          </a:p>
          <a:p>
            <a:pPr marL="398463" indent="-398463" algn="just">
              <a:lnSpc>
                <a:spcPct val="90000"/>
              </a:lnSpc>
            </a:pPr>
            <a:endParaRPr lang="en-US" sz="500" dirty="0">
              <a:ea typeface="Calibri" panose="020F0502020204030204" pitchFamily="34" charset="0"/>
            </a:endParaRPr>
          </a:p>
          <a:p>
            <a:pPr marL="0" indent="0" algn="just">
              <a:buNone/>
            </a:pPr>
            <a:endParaRPr lang="en-US" sz="2200" dirty="0"/>
          </a:p>
        </p:txBody>
      </p:sp>
    </p:spTree>
    <p:extLst>
      <p:ext uri="{BB962C8B-B14F-4D97-AF65-F5344CB8AC3E}">
        <p14:creationId xmlns:p14="http://schemas.microsoft.com/office/powerpoint/2010/main" val="1891238349"/>
      </p:ext>
    </p:extLst>
  </p:cSld>
  <p:clrMapOvr>
    <a:masterClrMapping/>
  </p:clrMapOvr>
  <mc:AlternateContent xmlns:mc="http://schemas.openxmlformats.org/markup-compatibility/2006" xmlns:p14="http://schemas.microsoft.com/office/powerpoint/2010/main">
    <mc:Choice Requires="p14">
      <p:transition spd="slow" p14:dur="2000" advTm="55215"/>
    </mc:Choice>
    <mc:Fallback xmlns="">
      <p:transition spd="slow" advTm="55215"/>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xmlns="" id="{828A5161-06F1-46CF-8AD7-844680A59E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4601497"/>
            <a:ext cx="1014060" cy="2017580"/>
            <a:chOff x="0" y="4601497"/>
            <a:chExt cx="1014060" cy="2017580"/>
          </a:xfrm>
        </p:grpSpPr>
        <p:sp>
          <p:nvSpPr>
            <p:cNvPr id="8" name="Isosceles Triangle 13">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4">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xmlns="" id="{5995D10D-E9C9-47DB-AE7E-801FEF38F5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219290" y="1"/>
            <a:ext cx="972709" cy="1935307"/>
            <a:chOff x="10918968" y="713127"/>
            <a:chExt cx="1273032" cy="2532832"/>
          </a:xfrm>
        </p:grpSpPr>
        <p:sp>
          <p:nvSpPr>
            <p:cNvPr id="10" name="Rectangle 17">
              <a:extLst>
                <a:ext uri="{FF2B5EF4-FFF2-40B4-BE49-F238E27FC236}">
                  <a16:creationId xmlns:a16="http://schemas.microsoft.com/office/drawing/2014/main" xmlns="" id="{CC1A72C6-3DE4-4EC3-9AD5-9E0D40D8C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8">
              <a:extLst>
                <a:ext uri="{FF2B5EF4-FFF2-40B4-BE49-F238E27FC236}">
                  <a16:creationId xmlns:a16="http://schemas.microsoft.com/office/drawing/2014/main" xmlns="" id="{0B0DA1F1-C391-4EDF-9FE0-23E86E1377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3">
            <a:extLst>
              <a:ext uri="{FF2B5EF4-FFF2-40B4-BE49-F238E27FC236}">
                <a16:creationId xmlns:a16="http://schemas.microsoft.com/office/drawing/2014/main" xmlns="" id="{84A92555-3873-47AB-BA61-57CA790C784F}"/>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a:t>Faculty of Computer Science, University of Computer Studies, Yangon</a:t>
            </a:r>
          </a:p>
        </p:txBody>
      </p:sp>
      <p:sp>
        <p:nvSpPr>
          <p:cNvPr id="5" name="Slide Number Placeholder 4">
            <a:extLst>
              <a:ext uri="{FF2B5EF4-FFF2-40B4-BE49-F238E27FC236}">
                <a16:creationId xmlns:a16="http://schemas.microsoft.com/office/drawing/2014/main" xmlns="" id="{FCD18CD9-E60A-4A32-9C13-6A1BEA527797}"/>
              </a:ext>
            </a:extLst>
          </p:cNvPr>
          <p:cNvSpPr>
            <a:spLocks noGrp="1"/>
          </p:cNvSpPr>
          <p:nvPr>
            <p:ph type="sldNum" sz="quarter" idx="12"/>
          </p:nvPr>
        </p:nvSpPr>
        <p:spPr>
          <a:xfrm>
            <a:off x="8805333" y="6356350"/>
            <a:ext cx="2743200" cy="365125"/>
          </a:xfrm>
        </p:spPr>
        <p:txBody>
          <a:bodyPr>
            <a:normAutofit/>
          </a:bodyPr>
          <a:lstStyle/>
          <a:p>
            <a:pPr>
              <a:spcAft>
                <a:spcPts val="600"/>
              </a:spcAft>
            </a:pPr>
            <a:fld id="{AA680AA8-C0F5-4A8E-B7E8-B0E33D5CFE95}" type="slidenum">
              <a:rPr lang="en-US" smtClean="0"/>
              <a:pPr>
                <a:spcAft>
                  <a:spcPts val="600"/>
                </a:spcAft>
              </a:pPr>
              <a:t>22</a:t>
            </a:fld>
            <a:endParaRPr lang="en-US"/>
          </a:p>
        </p:txBody>
      </p:sp>
      <p:sp>
        <p:nvSpPr>
          <p:cNvPr id="15" name="Content Placeholder 2">
            <a:extLst>
              <a:ext uri="{FF2B5EF4-FFF2-40B4-BE49-F238E27FC236}">
                <a16:creationId xmlns:a16="http://schemas.microsoft.com/office/drawing/2014/main" xmlns="" id="{5A7E0C31-D53A-4BF9-BFFC-560781533146}"/>
              </a:ext>
            </a:extLst>
          </p:cNvPr>
          <p:cNvSpPr>
            <a:spLocks noGrp="1"/>
          </p:cNvSpPr>
          <p:nvPr>
            <p:ph idx="1"/>
          </p:nvPr>
        </p:nvSpPr>
        <p:spPr>
          <a:xfrm>
            <a:off x="710005" y="893585"/>
            <a:ext cx="10838528" cy="2535415"/>
          </a:xfrm>
        </p:spPr>
        <p:txBody>
          <a:bodyPr>
            <a:noAutofit/>
          </a:bodyPr>
          <a:lstStyle/>
          <a:p>
            <a:pPr marL="398463" indent="-398463" algn="just">
              <a:lnSpc>
                <a:spcPct val="90000"/>
              </a:lnSpc>
            </a:pPr>
            <a:r>
              <a:rPr lang="en-US" sz="2200" dirty="0">
                <a:ea typeface="Calibri" panose="020F0502020204030204" pitchFamily="34" charset="0"/>
              </a:rPr>
              <a:t>In this process, an overridden method is called through the reference variable of a superclass.</a:t>
            </a:r>
          </a:p>
          <a:p>
            <a:pPr marL="398463" indent="-398463" algn="just">
              <a:lnSpc>
                <a:spcPct val="90000"/>
              </a:lnSpc>
            </a:pPr>
            <a:endParaRPr lang="en-US" sz="400" dirty="0">
              <a:ea typeface="Calibri" panose="020F0502020204030204" pitchFamily="34" charset="0"/>
            </a:endParaRPr>
          </a:p>
          <a:p>
            <a:pPr marL="398463" indent="-398463" algn="just">
              <a:lnSpc>
                <a:spcPct val="90000"/>
              </a:lnSpc>
            </a:pPr>
            <a:r>
              <a:rPr lang="en-US" sz="2200" dirty="0">
                <a:ea typeface="Calibri" panose="020F0502020204030204" pitchFamily="34" charset="0"/>
              </a:rPr>
              <a:t>The determination of the method to be called is based on the object being referred to by the reference variable.</a:t>
            </a:r>
          </a:p>
          <a:p>
            <a:pPr marL="398463" indent="-398463" algn="just">
              <a:lnSpc>
                <a:spcPct val="90000"/>
              </a:lnSpc>
            </a:pPr>
            <a:endParaRPr lang="en-US" sz="400" dirty="0">
              <a:ea typeface="Calibri" panose="020F0502020204030204" pitchFamily="34" charset="0"/>
            </a:endParaRPr>
          </a:p>
          <a:p>
            <a:pPr marL="398463" indent="-398463" algn="just">
              <a:lnSpc>
                <a:spcPct val="90000"/>
              </a:lnSpc>
            </a:pPr>
            <a:r>
              <a:rPr lang="en-US" sz="2200" dirty="0">
                <a:ea typeface="Calibri" panose="020F0502020204030204" pitchFamily="34" charset="0"/>
              </a:rPr>
              <a:t>If the </a:t>
            </a:r>
            <a:r>
              <a:rPr lang="en-US" sz="2200" dirty="0">
                <a:solidFill>
                  <a:srgbClr val="005DA2"/>
                </a:solidFill>
                <a:ea typeface="Calibri" panose="020F0502020204030204" pitchFamily="34" charset="0"/>
              </a:rPr>
              <a:t>reference variable of Parent class refers to the object of Child class</a:t>
            </a:r>
            <a:r>
              <a:rPr lang="en-US" sz="2200" dirty="0">
                <a:ea typeface="Calibri" panose="020F0502020204030204" pitchFamily="34" charset="0"/>
              </a:rPr>
              <a:t>, it is known as </a:t>
            </a:r>
            <a:r>
              <a:rPr lang="en-US" sz="2200" b="1" i="1" dirty="0">
                <a:ea typeface="Calibri" panose="020F0502020204030204" pitchFamily="34" charset="0"/>
              </a:rPr>
              <a:t>upcasting</a:t>
            </a:r>
            <a:r>
              <a:rPr lang="en-US" sz="2200" dirty="0">
                <a:ea typeface="Calibri" panose="020F0502020204030204" pitchFamily="34" charset="0"/>
              </a:rPr>
              <a:t>.</a:t>
            </a:r>
          </a:p>
          <a:p>
            <a:pPr marL="0" indent="0" algn="just">
              <a:buNone/>
            </a:pPr>
            <a:endParaRPr lang="en-US" sz="2200" dirty="0"/>
          </a:p>
        </p:txBody>
      </p:sp>
      <p:grpSp>
        <p:nvGrpSpPr>
          <p:cNvPr id="49" name="Group 48">
            <a:extLst>
              <a:ext uri="{FF2B5EF4-FFF2-40B4-BE49-F238E27FC236}">
                <a16:creationId xmlns:a16="http://schemas.microsoft.com/office/drawing/2014/main" xmlns="" id="{3067647E-3D73-4C33-A9D5-FF32A0C56915}"/>
              </a:ext>
            </a:extLst>
          </p:cNvPr>
          <p:cNvGrpSpPr/>
          <p:nvPr/>
        </p:nvGrpSpPr>
        <p:grpSpPr>
          <a:xfrm>
            <a:off x="2135161" y="3796185"/>
            <a:ext cx="3133725" cy="2461668"/>
            <a:chOff x="4734387" y="3161342"/>
            <a:chExt cx="3133725" cy="2461668"/>
          </a:xfrm>
        </p:grpSpPr>
        <p:sp>
          <p:nvSpPr>
            <p:cNvPr id="6" name="Rectangle 5">
              <a:extLst>
                <a:ext uri="{FF2B5EF4-FFF2-40B4-BE49-F238E27FC236}">
                  <a16:creationId xmlns:a16="http://schemas.microsoft.com/office/drawing/2014/main" xmlns="" id="{AE79CDDC-665B-44DA-B605-64B2828A6B44}"/>
                </a:ext>
              </a:extLst>
            </p:cNvPr>
            <p:cNvSpPr/>
            <p:nvPr/>
          </p:nvSpPr>
          <p:spPr>
            <a:xfrm>
              <a:off x="5604734" y="3988904"/>
              <a:ext cx="1393033" cy="57879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SuperClass</a:t>
              </a:r>
            </a:p>
          </p:txBody>
        </p:sp>
        <p:sp>
          <p:nvSpPr>
            <p:cNvPr id="42" name="Rectangle 41">
              <a:extLst>
                <a:ext uri="{FF2B5EF4-FFF2-40B4-BE49-F238E27FC236}">
                  <a16:creationId xmlns:a16="http://schemas.microsoft.com/office/drawing/2014/main" xmlns="" id="{D11E8212-F1D4-4C05-8ED6-6F05CB6F9B6C}"/>
                </a:ext>
              </a:extLst>
            </p:cNvPr>
            <p:cNvSpPr/>
            <p:nvPr/>
          </p:nvSpPr>
          <p:spPr>
            <a:xfrm>
              <a:off x="5607586" y="5044212"/>
              <a:ext cx="1393033" cy="57879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SubClass</a:t>
              </a:r>
            </a:p>
          </p:txBody>
        </p:sp>
        <p:cxnSp>
          <p:nvCxnSpPr>
            <p:cNvPr id="43" name="Straight Arrow Connector 42">
              <a:extLst>
                <a:ext uri="{FF2B5EF4-FFF2-40B4-BE49-F238E27FC236}">
                  <a16:creationId xmlns:a16="http://schemas.microsoft.com/office/drawing/2014/main" xmlns="" id="{E28451D5-4ED1-4453-A63D-D0902044370C}"/>
                </a:ext>
              </a:extLst>
            </p:cNvPr>
            <p:cNvCxnSpPr>
              <a:cxnSpLocks/>
              <a:stCxn id="42" idx="0"/>
              <a:endCxn id="6" idx="2"/>
            </p:cNvCxnSpPr>
            <p:nvPr/>
          </p:nvCxnSpPr>
          <p:spPr>
            <a:xfrm flipH="1" flipV="1">
              <a:off x="6301251" y="4567702"/>
              <a:ext cx="2852" cy="47651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xmlns="" id="{EF11D825-5863-45CE-8724-6D00C0A43A87}"/>
                </a:ext>
              </a:extLst>
            </p:cNvPr>
            <p:cNvSpPr txBox="1"/>
            <p:nvPr/>
          </p:nvSpPr>
          <p:spPr>
            <a:xfrm>
              <a:off x="4734387" y="3525453"/>
              <a:ext cx="3133725" cy="369332"/>
            </a:xfrm>
            <a:prstGeom prst="rect">
              <a:avLst/>
            </a:prstGeom>
            <a:noFill/>
          </p:spPr>
          <p:txBody>
            <a:bodyPr wrap="square" rtlCol="0">
              <a:spAutoFit/>
            </a:bodyPr>
            <a:lstStyle/>
            <a:p>
              <a:r>
                <a:rPr lang="en-US" dirty="0">
                  <a:solidFill>
                    <a:srgbClr val="FF0000"/>
                  </a:solidFill>
                </a:rPr>
                <a:t>SuperClass obj = new SubClass</a:t>
              </a:r>
            </a:p>
          </p:txBody>
        </p:sp>
        <p:sp>
          <p:nvSpPr>
            <p:cNvPr id="48" name="TextBox 47">
              <a:extLst>
                <a:ext uri="{FF2B5EF4-FFF2-40B4-BE49-F238E27FC236}">
                  <a16:creationId xmlns:a16="http://schemas.microsoft.com/office/drawing/2014/main" xmlns="" id="{7F31F127-BDA4-4D59-9694-EE79E5C09C82}"/>
                </a:ext>
              </a:extLst>
            </p:cNvPr>
            <p:cNvSpPr txBox="1"/>
            <p:nvPr/>
          </p:nvSpPr>
          <p:spPr>
            <a:xfrm>
              <a:off x="5228727" y="3161342"/>
              <a:ext cx="2145044" cy="369332"/>
            </a:xfrm>
            <a:prstGeom prst="rect">
              <a:avLst/>
            </a:prstGeom>
            <a:noFill/>
          </p:spPr>
          <p:txBody>
            <a:bodyPr wrap="square" rtlCol="0">
              <a:spAutoFit/>
            </a:bodyPr>
            <a:lstStyle/>
            <a:p>
              <a:pPr algn="ctr"/>
              <a:r>
                <a:rPr lang="en-US" b="1" dirty="0"/>
                <a:t>Upcasting</a:t>
              </a:r>
            </a:p>
          </p:txBody>
        </p:sp>
      </p:grpSp>
      <p:grpSp>
        <p:nvGrpSpPr>
          <p:cNvPr id="82" name="Group 81">
            <a:extLst>
              <a:ext uri="{FF2B5EF4-FFF2-40B4-BE49-F238E27FC236}">
                <a16:creationId xmlns:a16="http://schemas.microsoft.com/office/drawing/2014/main" xmlns="" id="{26F2126B-BBCD-4C86-91A9-020256C59D98}"/>
              </a:ext>
            </a:extLst>
          </p:cNvPr>
          <p:cNvGrpSpPr/>
          <p:nvPr/>
        </p:nvGrpSpPr>
        <p:grpSpPr>
          <a:xfrm>
            <a:off x="6204932" y="3830119"/>
            <a:ext cx="4770393" cy="2207000"/>
            <a:chOff x="1327627" y="3968510"/>
            <a:chExt cx="4770393" cy="2207000"/>
          </a:xfrm>
        </p:grpSpPr>
        <p:grpSp>
          <p:nvGrpSpPr>
            <p:cNvPr id="59" name="Group 58">
              <a:extLst>
                <a:ext uri="{FF2B5EF4-FFF2-40B4-BE49-F238E27FC236}">
                  <a16:creationId xmlns:a16="http://schemas.microsoft.com/office/drawing/2014/main" xmlns="" id="{779AC865-78D1-48D6-80B3-D39C4E90AA66}"/>
                </a:ext>
              </a:extLst>
            </p:cNvPr>
            <p:cNvGrpSpPr/>
            <p:nvPr/>
          </p:nvGrpSpPr>
          <p:grpSpPr>
            <a:xfrm>
              <a:off x="3042414" y="3968510"/>
              <a:ext cx="1387329" cy="858908"/>
              <a:chOff x="2560400" y="4601497"/>
              <a:chExt cx="1387329" cy="858908"/>
            </a:xfrm>
          </p:grpSpPr>
          <p:sp>
            <p:nvSpPr>
              <p:cNvPr id="50" name="Rectangle 49">
                <a:extLst>
                  <a:ext uri="{FF2B5EF4-FFF2-40B4-BE49-F238E27FC236}">
                    <a16:creationId xmlns:a16="http://schemas.microsoft.com/office/drawing/2014/main" xmlns="" id="{72FC55A8-A104-49CA-BF2A-1BFED9A09C5B}"/>
                  </a:ext>
                </a:extLst>
              </p:cNvPr>
              <p:cNvSpPr/>
              <p:nvPr/>
            </p:nvSpPr>
            <p:spPr>
              <a:xfrm>
                <a:off x="2560400" y="4601497"/>
                <a:ext cx="1387329" cy="8589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Connector 51">
                <a:extLst>
                  <a:ext uri="{FF2B5EF4-FFF2-40B4-BE49-F238E27FC236}">
                    <a16:creationId xmlns:a16="http://schemas.microsoft.com/office/drawing/2014/main" xmlns="" id="{B5898A4D-3A7E-4C3A-B3BA-0E399E6D3B0E}"/>
                  </a:ext>
                </a:extLst>
              </p:cNvPr>
              <p:cNvCxnSpPr>
                <a:cxnSpLocks/>
              </p:cNvCxnSpPr>
              <p:nvPr/>
            </p:nvCxnSpPr>
            <p:spPr>
              <a:xfrm>
                <a:off x="2560400" y="4966403"/>
                <a:ext cx="138732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xmlns="" id="{F62E7699-F478-42D6-96CD-EA560E0EA862}"/>
                  </a:ext>
                </a:extLst>
              </p:cNvPr>
              <p:cNvSpPr txBox="1"/>
              <p:nvPr/>
            </p:nvSpPr>
            <p:spPr>
              <a:xfrm>
                <a:off x="2720925" y="4602263"/>
                <a:ext cx="1049171" cy="369332"/>
              </a:xfrm>
              <a:prstGeom prst="rect">
                <a:avLst/>
              </a:prstGeom>
              <a:noFill/>
            </p:spPr>
            <p:txBody>
              <a:bodyPr wrap="square" rtlCol="0">
                <a:spAutoFit/>
              </a:bodyPr>
              <a:lstStyle/>
              <a:p>
                <a:pPr algn="ctr"/>
                <a:r>
                  <a:rPr lang="en-US" dirty="0"/>
                  <a:t>Animal</a:t>
                </a:r>
              </a:p>
            </p:txBody>
          </p:sp>
          <p:sp>
            <p:nvSpPr>
              <p:cNvPr id="57" name="TextBox 56">
                <a:extLst>
                  <a:ext uri="{FF2B5EF4-FFF2-40B4-BE49-F238E27FC236}">
                    <a16:creationId xmlns:a16="http://schemas.microsoft.com/office/drawing/2014/main" xmlns="" id="{F54C3152-87D0-4234-8E6E-3958CE6239BB}"/>
                  </a:ext>
                </a:extLst>
              </p:cNvPr>
              <p:cNvSpPr txBox="1"/>
              <p:nvPr/>
            </p:nvSpPr>
            <p:spPr>
              <a:xfrm>
                <a:off x="2712247" y="5045766"/>
                <a:ext cx="1049171" cy="369332"/>
              </a:xfrm>
              <a:prstGeom prst="rect">
                <a:avLst/>
              </a:prstGeom>
              <a:noFill/>
            </p:spPr>
            <p:txBody>
              <a:bodyPr wrap="square" rtlCol="0">
                <a:spAutoFit/>
              </a:bodyPr>
              <a:lstStyle/>
              <a:p>
                <a:pPr algn="ctr"/>
                <a:r>
                  <a:rPr lang="en-US" dirty="0"/>
                  <a:t>speak()</a:t>
                </a:r>
              </a:p>
            </p:txBody>
          </p:sp>
        </p:grpSp>
        <p:grpSp>
          <p:nvGrpSpPr>
            <p:cNvPr id="60" name="Group 59">
              <a:extLst>
                <a:ext uri="{FF2B5EF4-FFF2-40B4-BE49-F238E27FC236}">
                  <a16:creationId xmlns:a16="http://schemas.microsoft.com/office/drawing/2014/main" xmlns="" id="{C4F30C4D-1EE5-4B47-B7EC-B0AFBF7D17F7}"/>
                </a:ext>
              </a:extLst>
            </p:cNvPr>
            <p:cNvGrpSpPr/>
            <p:nvPr/>
          </p:nvGrpSpPr>
          <p:grpSpPr>
            <a:xfrm>
              <a:off x="1327627" y="5309592"/>
              <a:ext cx="1387329" cy="858908"/>
              <a:chOff x="2560400" y="4601497"/>
              <a:chExt cx="1387329" cy="858908"/>
            </a:xfrm>
          </p:grpSpPr>
          <p:sp>
            <p:nvSpPr>
              <p:cNvPr id="61" name="Rectangle 60">
                <a:extLst>
                  <a:ext uri="{FF2B5EF4-FFF2-40B4-BE49-F238E27FC236}">
                    <a16:creationId xmlns:a16="http://schemas.microsoft.com/office/drawing/2014/main" xmlns="" id="{3B9C9740-5EF2-4846-A69F-66798346C4C9}"/>
                  </a:ext>
                </a:extLst>
              </p:cNvPr>
              <p:cNvSpPr/>
              <p:nvPr/>
            </p:nvSpPr>
            <p:spPr>
              <a:xfrm>
                <a:off x="2560400" y="4601497"/>
                <a:ext cx="1387329" cy="8589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a:extLst>
                  <a:ext uri="{FF2B5EF4-FFF2-40B4-BE49-F238E27FC236}">
                    <a16:creationId xmlns:a16="http://schemas.microsoft.com/office/drawing/2014/main" xmlns="" id="{00B1FA66-EDFE-4197-BB40-0E4CF8C5BB7F}"/>
                  </a:ext>
                </a:extLst>
              </p:cNvPr>
              <p:cNvCxnSpPr>
                <a:cxnSpLocks/>
              </p:cNvCxnSpPr>
              <p:nvPr/>
            </p:nvCxnSpPr>
            <p:spPr>
              <a:xfrm>
                <a:off x="2560400" y="4966403"/>
                <a:ext cx="138732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xmlns="" id="{F6ECCE18-7153-41AB-854A-85A14C166DC0}"/>
                  </a:ext>
                </a:extLst>
              </p:cNvPr>
              <p:cNvSpPr txBox="1"/>
              <p:nvPr/>
            </p:nvSpPr>
            <p:spPr>
              <a:xfrm>
                <a:off x="2720925" y="4602263"/>
                <a:ext cx="1049171" cy="369332"/>
              </a:xfrm>
              <a:prstGeom prst="rect">
                <a:avLst/>
              </a:prstGeom>
              <a:noFill/>
            </p:spPr>
            <p:txBody>
              <a:bodyPr wrap="square" rtlCol="0">
                <a:spAutoFit/>
              </a:bodyPr>
              <a:lstStyle/>
              <a:p>
                <a:pPr algn="ctr"/>
                <a:r>
                  <a:rPr lang="en-US" dirty="0"/>
                  <a:t>Dogs</a:t>
                </a:r>
              </a:p>
            </p:txBody>
          </p:sp>
          <p:sp>
            <p:nvSpPr>
              <p:cNvPr id="64" name="TextBox 63">
                <a:extLst>
                  <a:ext uri="{FF2B5EF4-FFF2-40B4-BE49-F238E27FC236}">
                    <a16:creationId xmlns:a16="http://schemas.microsoft.com/office/drawing/2014/main" xmlns="" id="{625B2A6F-5D1A-4776-A6F2-0983780C5326}"/>
                  </a:ext>
                </a:extLst>
              </p:cNvPr>
              <p:cNvSpPr txBox="1"/>
              <p:nvPr/>
            </p:nvSpPr>
            <p:spPr>
              <a:xfrm>
                <a:off x="2712247" y="5045766"/>
                <a:ext cx="1049171" cy="369332"/>
              </a:xfrm>
              <a:prstGeom prst="rect">
                <a:avLst/>
              </a:prstGeom>
              <a:noFill/>
            </p:spPr>
            <p:txBody>
              <a:bodyPr wrap="square" rtlCol="0">
                <a:spAutoFit/>
              </a:bodyPr>
              <a:lstStyle/>
              <a:p>
                <a:pPr algn="ctr"/>
                <a:r>
                  <a:rPr lang="en-US" dirty="0"/>
                  <a:t>speak()</a:t>
                </a:r>
              </a:p>
            </p:txBody>
          </p:sp>
        </p:grpSp>
        <p:grpSp>
          <p:nvGrpSpPr>
            <p:cNvPr id="65" name="Group 64">
              <a:extLst>
                <a:ext uri="{FF2B5EF4-FFF2-40B4-BE49-F238E27FC236}">
                  <a16:creationId xmlns:a16="http://schemas.microsoft.com/office/drawing/2014/main" xmlns="" id="{5B0C0727-735A-4D1E-A8C2-C7C5B890BF3A}"/>
                </a:ext>
              </a:extLst>
            </p:cNvPr>
            <p:cNvGrpSpPr/>
            <p:nvPr/>
          </p:nvGrpSpPr>
          <p:grpSpPr>
            <a:xfrm>
              <a:off x="3023169" y="5316602"/>
              <a:ext cx="1387329" cy="858908"/>
              <a:chOff x="2560400" y="4601497"/>
              <a:chExt cx="1387329" cy="858908"/>
            </a:xfrm>
          </p:grpSpPr>
          <p:sp>
            <p:nvSpPr>
              <p:cNvPr id="66" name="Rectangle 65">
                <a:extLst>
                  <a:ext uri="{FF2B5EF4-FFF2-40B4-BE49-F238E27FC236}">
                    <a16:creationId xmlns:a16="http://schemas.microsoft.com/office/drawing/2014/main" xmlns="" id="{FB46ACFD-D2BB-4E64-967F-6953CAD6D550}"/>
                  </a:ext>
                </a:extLst>
              </p:cNvPr>
              <p:cNvSpPr/>
              <p:nvPr/>
            </p:nvSpPr>
            <p:spPr>
              <a:xfrm>
                <a:off x="2560400" y="4601497"/>
                <a:ext cx="1387329" cy="8589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7" name="Straight Connector 66">
                <a:extLst>
                  <a:ext uri="{FF2B5EF4-FFF2-40B4-BE49-F238E27FC236}">
                    <a16:creationId xmlns:a16="http://schemas.microsoft.com/office/drawing/2014/main" xmlns="" id="{97479279-DF4A-4D27-8A91-33F267EEABF6}"/>
                  </a:ext>
                </a:extLst>
              </p:cNvPr>
              <p:cNvCxnSpPr>
                <a:cxnSpLocks/>
              </p:cNvCxnSpPr>
              <p:nvPr/>
            </p:nvCxnSpPr>
            <p:spPr>
              <a:xfrm>
                <a:off x="2560400" y="4966403"/>
                <a:ext cx="138732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xmlns="" id="{F5005483-DFFF-4A1B-A6CD-3FCA41AB8138}"/>
                  </a:ext>
                </a:extLst>
              </p:cNvPr>
              <p:cNvSpPr txBox="1"/>
              <p:nvPr/>
            </p:nvSpPr>
            <p:spPr>
              <a:xfrm>
                <a:off x="2720925" y="4602263"/>
                <a:ext cx="1049171" cy="369332"/>
              </a:xfrm>
              <a:prstGeom prst="rect">
                <a:avLst/>
              </a:prstGeom>
              <a:noFill/>
            </p:spPr>
            <p:txBody>
              <a:bodyPr wrap="square" rtlCol="0">
                <a:spAutoFit/>
              </a:bodyPr>
              <a:lstStyle/>
              <a:p>
                <a:pPr algn="ctr"/>
                <a:r>
                  <a:rPr lang="en-US" dirty="0"/>
                  <a:t>Ducks</a:t>
                </a:r>
              </a:p>
            </p:txBody>
          </p:sp>
          <p:sp>
            <p:nvSpPr>
              <p:cNvPr id="69" name="TextBox 68">
                <a:extLst>
                  <a:ext uri="{FF2B5EF4-FFF2-40B4-BE49-F238E27FC236}">
                    <a16:creationId xmlns:a16="http://schemas.microsoft.com/office/drawing/2014/main" xmlns="" id="{3A4BAEAA-CC95-4190-A035-13C826E1D7E9}"/>
                  </a:ext>
                </a:extLst>
              </p:cNvPr>
              <p:cNvSpPr txBox="1"/>
              <p:nvPr/>
            </p:nvSpPr>
            <p:spPr>
              <a:xfrm>
                <a:off x="2712247" y="5045766"/>
                <a:ext cx="1049171" cy="369332"/>
              </a:xfrm>
              <a:prstGeom prst="rect">
                <a:avLst/>
              </a:prstGeom>
              <a:noFill/>
            </p:spPr>
            <p:txBody>
              <a:bodyPr wrap="square" rtlCol="0">
                <a:spAutoFit/>
              </a:bodyPr>
              <a:lstStyle/>
              <a:p>
                <a:pPr algn="ctr"/>
                <a:r>
                  <a:rPr lang="en-US" dirty="0"/>
                  <a:t>speak()</a:t>
                </a:r>
              </a:p>
            </p:txBody>
          </p:sp>
        </p:grpSp>
        <p:grpSp>
          <p:nvGrpSpPr>
            <p:cNvPr id="70" name="Group 69">
              <a:extLst>
                <a:ext uri="{FF2B5EF4-FFF2-40B4-BE49-F238E27FC236}">
                  <a16:creationId xmlns:a16="http://schemas.microsoft.com/office/drawing/2014/main" xmlns="" id="{21292631-0E2C-40D9-9EE1-8C0F472D571A}"/>
                </a:ext>
              </a:extLst>
            </p:cNvPr>
            <p:cNvGrpSpPr/>
            <p:nvPr/>
          </p:nvGrpSpPr>
          <p:grpSpPr>
            <a:xfrm>
              <a:off x="4710691" y="5292485"/>
              <a:ext cx="1387329" cy="858908"/>
              <a:chOff x="2560400" y="4601497"/>
              <a:chExt cx="1387329" cy="858908"/>
            </a:xfrm>
          </p:grpSpPr>
          <p:sp>
            <p:nvSpPr>
              <p:cNvPr id="71" name="Rectangle 70">
                <a:extLst>
                  <a:ext uri="{FF2B5EF4-FFF2-40B4-BE49-F238E27FC236}">
                    <a16:creationId xmlns:a16="http://schemas.microsoft.com/office/drawing/2014/main" xmlns="" id="{5AE1E099-2871-4F3F-9AAC-9DC539DB21F5}"/>
                  </a:ext>
                </a:extLst>
              </p:cNvPr>
              <p:cNvSpPr/>
              <p:nvPr/>
            </p:nvSpPr>
            <p:spPr>
              <a:xfrm>
                <a:off x="2560400" y="4601497"/>
                <a:ext cx="1387329" cy="8589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xmlns="" id="{1270DCED-4577-4A3D-9230-83D7DB539663}"/>
                  </a:ext>
                </a:extLst>
              </p:cNvPr>
              <p:cNvCxnSpPr>
                <a:cxnSpLocks/>
              </p:cNvCxnSpPr>
              <p:nvPr/>
            </p:nvCxnSpPr>
            <p:spPr>
              <a:xfrm>
                <a:off x="2560400" y="4966403"/>
                <a:ext cx="138732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xmlns="" id="{0D3A87D9-4C5D-43D4-9DB5-491567C81367}"/>
                  </a:ext>
                </a:extLst>
              </p:cNvPr>
              <p:cNvSpPr txBox="1"/>
              <p:nvPr/>
            </p:nvSpPr>
            <p:spPr>
              <a:xfrm>
                <a:off x="2720925" y="4602263"/>
                <a:ext cx="1049171" cy="369332"/>
              </a:xfrm>
              <a:prstGeom prst="rect">
                <a:avLst/>
              </a:prstGeom>
              <a:noFill/>
            </p:spPr>
            <p:txBody>
              <a:bodyPr wrap="square" rtlCol="0">
                <a:spAutoFit/>
              </a:bodyPr>
              <a:lstStyle/>
              <a:p>
                <a:pPr algn="ctr"/>
                <a:r>
                  <a:rPr lang="en-US" dirty="0"/>
                  <a:t>Cows</a:t>
                </a:r>
              </a:p>
            </p:txBody>
          </p:sp>
          <p:sp>
            <p:nvSpPr>
              <p:cNvPr id="74" name="TextBox 73">
                <a:extLst>
                  <a:ext uri="{FF2B5EF4-FFF2-40B4-BE49-F238E27FC236}">
                    <a16:creationId xmlns:a16="http://schemas.microsoft.com/office/drawing/2014/main" xmlns="" id="{19B2EDA0-6F71-44EE-87E6-D57F23A66C9D}"/>
                  </a:ext>
                </a:extLst>
              </p:cNvPr>
              <p:cNvSpPr txBox="1"/>
              <p:nvPr/>
            </p:nvSpPr>
            <p:spPr>
              <a:xfrm>
                <a:off x="2712247" y="5045766"/>
                <a:ext cx="1049171" cy="369332"/>
              </a:xfrm>
              <a:prstGeom prst="rect">
                <a:avLst/>
              </a:prstGeom>
              <a:noFill/>
            </p:spPr>
            <p:txBody>
              <a:bodyPr wrap="square" rtlCol="0">
                <a:spAutoFit/>
              </a:bodyPr>
              <a:lstStyle/>
              <a:p>
                <a:pPr algn="ctr"/>
                <a:r>
                  <a:rPr lang="en-US" dirty="0"/>
                  <a:t>speak()</a:t>
                </a:r>
              </a:p>
            </p:txBody>
          </p:sp>
        </p:grpSp>
        <p:cxnSp>
          <p:nvCxnSpPr>
            <p:cNvPr id="75" name="Straight Arrow Connector 74">
              <a:extLst>
                <a:ext uri="{FF2B5EF4-FFF2-40B4-BE49-F238E27FC236}">
                  <a16:creationId xmlns:a16="http://schemas.microsoft.com/office/drawing/2014/main" xmlns="" id="{8279D8C4-8753-48A1-B77A-05AD238DADFE}"/>
                </a:ext>
              </a:extLst>
            </p:cNvPr>
            <p:cNvCxnSpPr>
              <a:cxnSpLocks/>
            </p:cNvCxnSpPr>
            <p:nvPr/>
          </p:nvCxnSpPr>
          <p:spPr>
            <a:xfrm flipH="1" flipV="1">
              <a:off x="3705427" y="4844606"/>
              <a:ext cx="2852" cy="47651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xmlns="" id="{17F02304-9446-4FDB-8418-42033DB84803}"/>
                </a:ext>
              </a:extLst>
            </p:cNvPr>
            <p:cNvCxnSpPr>
              <a:cxnSpLocks/>
            </p:cNvCxnSpPr>
            <p:nvPr/>
          </p:nvCxnSpPr>
          <p:spPr>
            <a:xfrm flipV="1">
              <a:off x="2450476" y="4892728"/>
              <a:ext cx="771776" cy="42838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xmlns="" id="{9602037E-3648-4F82-B536-38279962F261}"/>
                </a:ext>
              </a:extLst>
            </p:cNvPr>
            <p:cNvCxnSpPr>
              <a:cxnSpLocks/>
            </p:cNvCxnSpPr>
            <p:nvPr/>
          </p:nvCxnSpPr>
          <p:spPr>
            <a:xfrm flipH="1" flipV="1">
              <a:off x="4201662" y="4857154"/>
              <a:ext cx="757613" cy="4006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02896971"/>
      </p:ext>
    </p:extLst>
  </p:cSld>
  <p:clrMapOvr>
    <a:masterClrMapping/>
  </p:clrMapOvr>
  <mc:AlternateContent xmlns:mc="http://schemas.openxmlformats.org/markup-compatibility/2006" xmlns:p14="http://schemas.microsoft.com/office/powerpoint/2010/main">
    <mc:Choice Requires="p14">
      <p:transition spd="slow" p14:dur="2000" advTm="55215"/>
    </mc:Choice>
    <mc:Fallback xmlns="">
      <p:transition spd="slow" advTm="55215"/>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xmlns="" id="{828A5161-06F1-46CF-8AD7-844680A59E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4601497"/>
            <a:ext cx="1014060" cy="2017580"/>
            <a:chOff x="0" y="4601497"/>
            <a:chExt cx="1014060" cy="2017580"/>
          </a:xfrm>
        </p:grpSpPr>
        <p:sp>
          <p:nvSpPr>
            <p:cNvPr id="8" name="Isosceles Triangle 13">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4">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xmlns="" id="{5995D10D-E9C9-47DB-AE7E-801FEF38F5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219290" y="1"/>
            <a:ext cx="972709" cy="1935307"/>
            <a:chOff x="10918968" y="713127"/>
            <a:chExt cx="1273032" cy="2532832"/>
          </a:xfrm>
        </p:grpSpPr>
        <p:sp>
          <p:nvSpPr>
            <p:cNvPr id="10" name="Rectangle 17">
              <a:extLst>
                <a:ext uri="{FF2B5EF4-FFF2-40B4-BE49-F238E27FC236}">
                  <a16:creationId xmlns:a16="http://schemas.microsoft.com/office/drawing/2014/main" xmlns="" id="{CC1A72C6-3DE4-4EC3-9AD5-9E0D40D8C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8">
              <a:extLst>
                <a:ext uri="{FF2B5EF4-FFF2-40B4-BE49-F238E27FC236}">
                  <a16:creationId xmlns:a16="http://schemas.microsoft.com/office/drawing/2014/main" xmlns="" id="{0B0DA1F1-C391-4EDF-9FE0-23E86E1377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3">
            <a:extLst>
              <a:ext uri="{FF2B5EF4-FFF2-40B4-BE49-F238E27FC236}">
                <a16:creationId xmlns:a16="http://schemas.microsoft.com/office/drawing/2014/main" xmlns="" id="{84A92555-3873-47AB-BA61-57CA790C784F}"/>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a:t>Faculty of Computer Science, University of Computer Studies, Yangon</a:t>
            </a:r>
          </a:p>
        </p:txBody>
      </p:sp>
      <p:sp>
        <p:nvSpPr>
          <p:cNvPr id="5" name="Slide Number Placeholder 4">
            <a:extLst>
              <a:ext uri="{FF2B5EF4-FFF2-40B4-BE49-F238E27FC236}">
                <a16:creationId xmlns:a16="http://schemas.microsoft.com/office/drawing/2014/main" xmlns="" id="{FCD18CD9-E60A-4A32-9C13-6A1BEA527797}"/>
              </a:ext>
            </a:extLst>
          </p:cNvPr>
          <p:cNvSpPr>
            <a:spLocks noGrp="1"/>
          </p:cNvSpPr>
          <p:nvPr>
            <p:ph type="sldNum" sz="quarter" idx="12"/>
          </p:nvPr>
        </p:nvSpPr>
        <p:spPr>
          <a:xfrm>
            <a:off x="8805333" y="6356350"/>
            <a:ext cx="2743200" cy="365125"/>
          </a:xfrm>
        </p:spPr>
        <p:txBody>
          <a:bodyPr>
            <a:normAutofit/>
          </a:bodyPr>
          <a:lstStyle/>
          <a:p>
            <a:pPr>
              <a:spcAft>
                <a:spcPts val="600"/>
              </a:spcAft>
            </a:pPr>
            <a:fld id="{AA680AA8-C0F5-4A8E-B7E8-B0E33D5CFE95}" type="slidenum">
              <a:rPr lang="en-US" smtClean="0"/>
              <a:pPr>
                <a:spcAft>
                  <a:spcPts val="600"/>
                </a:spcAft>
              </a:pPr>
              <a:t>23</a:t>
            </a:fld>
            <a:endParaRPr lang="en-US"/>
          </a:p>
        </p:txBody>
      </p:sp>
      <p:sp>
        <p:nvSpPr>
          <p:cNvPr id="14" name="Title 1">
            <a:extLst>
              <a:ext uri="{FF2B5EF4-FFF2-40B4-BE49-F238E27FC236}">
                <a16:creationId xmlns:a16="http://schemas.microsoft.com/office/drawing/2014/main" xmlns="" id="{84FC8822-F3FD-4A49-B4C8-0F77733D9AD0}"/>
              </a:ext>
            </a:extLst>
          </p:cNvPr>
          <p:cNvSpPr>
            <a:spLocks noGrp="1"/>
          </p:cNvSpPr>
          <p:nvPr>
            <p:ph type="title"/>
          </p:nvPr>
        </p:nvSpPr>
        <p:spPr>
          <a:xfrm>
            <a:off x="838200" y="365126"/>
            <a:ext cx="10515600" cy="964272"/>
          </a:xfrm>
        </p:spPr>
        <p:txBody>
          <a:bodyPr/>
          <a:lstStyle/>
          <a:p>
            <a:pPr algn="ctr"/>
            <a:r>
              <a:rPr lang="en-US" dirty="0"/>
              <a:t>Example – Dynamic Polymorphism</a:t>
            </a:r>
          </a:p>
        </p:txBody>
      </p:sp>
      <p:sp>
        <p:nvSpPr>
          <p:cNvPr id="16" name="TextBox 15">
            <a:extLst>
              <a:ext uri="{FF2B5EF4-FFF2-40B4-BE49-F238E27FC236}">
                <a16:creationId xmlns:a16="http://schemas.microsoft.com/office/drawing/2014/main" xmlns="" id="{09CA8715-C469-494F-97D4-DC904608B6B2}"/>
              </a:ext>
            </a:extLst>
          </p:cNvPr>
          <p:cNvSpPr txBox="1"/>
          <p:nvPr/>
        </p:nvSpPr>
        <p:spPr>
          <a:xfrm>
            <a:off x="680219" y="1336905"/>
            <a:ext cx="5045509" cy="4970591"/>
          </a:xfrm>
          <a:prstGeom prst="rect">
            <a:avLst/>
          </a:prstGeom>
          <a:noFill/>
          <a:ln>
            <a:solidFill>
              <a:schemeClr val="accent1">
                <a:shade val="50000"/>
              </a:schemeClr>
            </a:solidFill>
          </a:ln>
        </p:spPr>
        <p:txBody>
          <a:bodyPr wrap="square" bIns="0" rtlCol="0">
            <a:spAutoFit/>
          </a:bodyPr>
          <a:lstStyle/>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class Animal  {  </a:t>
            </a:r>
          </a:p>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    public void eat()  {</a:t>
            </a:r>
          </a:p>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       System.out.println("Animals Eat");</a:t>
            </a:r>
          </a:p>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   }  </a:t>
            </a:r>
          </a:p>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class Cows extends Animal  {  </a:t>
            </a:r>
          </a:p>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    public void eat()  {</a:t>
            </a:r>
          </a:p>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        System.out.println("Cows eat </a:t>
            </a:r>
            <a:r>
              <a:rPr lang="en-US" sz="1600" dirty="0">
                <a:solidFill>
                  <a:srgbClr val="000000"/>
                </a:solidFill>
                <a:latin typeface="Times New Roman" panose="02020603050405020304" pitchFamily="18" charset="0"/>
                <a:ea typeface="Times New Roman" panose="02020603050405020304" pitchFamily="18" charset="0"/>
              </a:rPr>
              <a:t>p</a:t>
            </a:r>
            <a:r>
              <a:rPr lang="en-US" sz="1600" dirty="0">
                <a:solidFill>
                  <a:srgbClr val="000000"/>
                </a:solidFill>
                <a:effectLst/>
                <a:latin typeface="Times New Roman" panose="02020603050405020304" pitchFamily="18" charset="0"/>
                <a:ea typeface="Times New Roman" panose="02020603050405020304" pitchFamily="18" charset="0"/>
              </a:rPr>
              <a:t>lants");</a:t>
            </a:r>
          </a:p>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    } </a:t>
            </a:r>
          </a:p>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a:t>
            </a:r>
          </a:p>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class Raccoons extends Animal  {  </a:t>
            </a:r>
          </a:p>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     public void eat()  {</a:t>
            </a:r>
          </a:p>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          System.out.println("Raccoons  eat plants and meat");</a:t>
            </a:r>
          </a:p>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    } </a:t>
            </a:r>
          </a:p>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a:t>
            </a:r>
          </a:p>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class Tigers extends Animal  {  </a:t>
            </a:r>
          </a:p>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     public void eat()  {</a:t>
            </a:r>
          </a:p>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          System.out.println("Tigers eat meat");</a:t>
            </a:r>
          </a:p>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     } </a:t>
            </a:r>
          </a:p>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a:t>
            </a:r>
          </a:p>
        </p:txBody>
      </p:sp>
      <p:sp>
        <p:nvSpPr>
          <p:cNvPr id="18" name="TextBox 17">
            <a:extLst>
              <a:ext uri="{FF2B5EF4-FFF2-40B4-BE49-F238E27FC236}">
                <a16:creationId xmlns:a16="http://schemas.microsoft.com/office/drawing/2014/main" xmlns="" id="{0414A5F7-0C13-4E05-961C-AE957485AE40}"/>
              </a:ext>
            </a:extLst>
          </p:cNvPr>
          <p:cNvSpPr txBox="1"/>
          <p:nvPr/>
        </p:nvSpPr>
        <p:spPr>
          <a:xfrm>
            <a:off x="6322733" y="1339119"/>
            <a:ext cx="3995187" cy="3785652"/>
          </a:xfrm>
          <a:prstGeom prst="rect">
            <a:avLst/>
          </a:prstGeom>
          <a:noFill/>
          <a:ln>
            <a:solidFill>
              <a:schemeClr val="accent1">
                <a:shade val="50000"/>
              </a:schemeClr>
            </a:solidFill>
          </a:ln>
        </p:spPr>
        <p:txBody>
          <a:bodyPr wrap="square" rtlCol="0">
            <a:spAutoFit/>
          </a:bodyPr>
          <a:lstStyle/>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public class RuntimePolymorphism {</a:t>
            </a:r>
          </a:p>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    public static void main (String[] args)  {</a:t>
            </a:r>
          </a:p>
          <a:p>
            <a:pPr marL="0" marR="0">
              <a:spcBef>
                <a:spcPts val="0"/>
              </a:spcBef>
              <a:spcAft>
                <a:spcPts val="0"/>
              </a:spcAft>
            </a:pP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         Animal A = new Animal();</a:t>
            </a:r>
          </a:p>
          <a:p>
            <a:pPr marL="0" marR="0">
              <a:spcBef>
                <a:spcPts val="0"/>
              </a:spcBef>
              <a:spcAft>
                <a:spcPts val="0"/>
              </a:spcAft>
            </a:pP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600" dirty="0">
                <a:solidFill>
                  <a:srgbClr val="000000"/>
                </a:solidFill>
                <a:latin typeface="Times New Roman" panose="02020603050405020304" pitchFamily="18" charset="0"/>
                <a:ea typeface="Times New Roman" panose="02020603050405020304" pitchFamily="18" charset="0"/>
              </a:rPr>
              <a:t>         </a:t>
            </a:r>
            <a:r>
              <a:rPr lang="en-US" sz="1600" dirty="0">
                <a:solidFill>
                  <a:srgbClr val="000000"/>
                </a:solidFill>
                <a:effectLst/>
                <a:latin typeface="Times New Roman" panose="02020603050405020304" pitchFamily="18" charset="0"/>
                <a:ea typeface="Times New Roman" panose="02020603050405020304" pitchFamily="18" charset="0"/>
              </a:rPr>
              <a:t>Animal a1 = new Cows();</a:t>
            </a:r>
          </a:p>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         Animal a2 = new </a:t>
            </a:r>
            <a:r>
              <a:rPr lang="en-US" sz="1600" dirty="0">
                <a:solidFill>
                  <a:srgbClr val="000000"/>
                </a:solidFill>
                <a:latin typeface="Times New Roman" panose="02020603050405020304" pitchFamily="18" charset="0"/>
                <a:ea typeface="Times New Roman" panose="02020603050405020304" pitchFamily="18" charset="0"/>
              </a:rPr>
              <a:t>Raccoons</a:t>
            </a:r>
            <a:r>
              <a:rPr lang="en-US" sz="1600" dirty="0">
                <a:solidFill>
                  <a:srgbClr val="000000"/>
                </a:solidFill>
                <a:effectLst/>
                <a:latin typeface="Times New Roman" panose="02020603050405020304" pitchFamily="18" charset="0"/>
                <a:ea typeface="Times New Roman" panose="02020603050405020304" pitchFamily="18" charset="0"/>
              </a:rPr>
              <a:t>();</a:t>
            </a:r>
          </a:p>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         Animal a3 = new Tigers();</a:t>
            </a:r>
          </a:p>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600" dirty="0">
                <a:solidFill>
                  <a:srgbClr val="000000"/>
                </a:solidFill>
                <a:latin typeface="Times New Roman" panose="02020603050405020304" pitchFamily="18" charset="0"/>
                <a:ea typeface="Times New Roman" panose="02020603050405020304" pitchFamily="18" charset="0"/>
              </a:rPr>
              <a:t>         A.eat();   </a:t>
            </a:r>
            <a:r>
              <a:rPr lang="en-US" sz="1600" dirty="0">
                <a:solidFill>
                  <a:srgbClr val="005DA2"/>
                </a:solidFill>
                <a:latin typeface="Times New Roman" panose="02020603050405020304" pitchFamily="18" charset="0"/>
                <a:ea typeface="Times New Roman" panose="02020603050405020304" pitchFamily="18" charset="0"/>
              </a:rPr>
              <a:t>// call eat() from Superclass</a:t>
            </a:r>
            <a:endParaRPr lang="en-US" sz="1600" dirty="0">
              <a:solidFill>
                <a:srgbClr val="005DA2"/>
              </a:solidFill>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a:solidFill>
                  <a:srgbClr val="000000"/>
                </a:solidFill>
                <a:latin typeface="Times New Roman" panose="02020603050405020304" pitchFamily="18" charset="0"/>
                <a:ea typeface="Times New Roman" panose="02020603050405020304" pitchFamily="18" charset="0"/>
              </a:rPr>
              <a:t>a1.eat();</a:t>
            </a:r>
          </a:p>
          <a:p>
            <a:pPr marL="0" marR="0">
              <a:spcBef>
                <a:spcPts val="0"/>
              </a:spcBef>
              <a:spcAft>
                <a:spcPts val="0"/>
              </a:spcAft>
            </a:pPr>
            <a:r>
              <a:rPr lang="en-US" sz="1600" dirty="0">
                <a:solidFill>
                  <a:srgbClr val="000000"/>
                </a:solidFill>
                <a:latin typeface="Times New Roman" panose="02020603050405020304" pitchFamily="18" charset="0"/>
                <a:ea typeface="Times New Roman" panose="02020603050405020304" pitchFamily="18" charset="0"/>
              </a:rPr>
              <a:t>         a2.eat();</a:t>
            </a:r>
          </a:p>
          <a:p>
            <a:pPr marL="0" marR="0">
              <a:spcBef>
                <a:spcPts val="0"/>
              </a:spcBef>
              <a:spcAft>
                <a:spcPts val="0"/>
              </a:spcAft>
            </a:pPr>
            <a:r>
              <a:rPr lang="en-US" sz="1600" dirty="0">
                <a:solidFill>
                  <a:srgbClr val="000000"/>
                </a:solidFill>
                <a:latin typeface="Times New Roman" panose="02020603050405020304" pitchFamily="18" charset="0"/>
                <a:ea typeface="Times New Roman" panose="02020603050405020304" pitchFamily="18" charset="0"/>
              </a:rPr>
              <a:t>         a3.eat();</a:t>
            </a:r>
          </a:p>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	</a:t>
            </a:r>
          </a:p>
        </p:txBody>
      </p:sp>
      <p:sp>
        <p:nvSpPr>
          <p:cNvPr id="6" name="TextBox 5">
            <a:extLst>
              <a:ext uri="{FF2B5EF4-FFF2-40B4-BE49-F238E27FC236}">
                <a16:creationId xmlns:a16="http://schemas.microsoft.com/office/drawing/2014/main" xmlns="" id="{6742A1FB-1F87-47FF-8933-C39B5D1A4986}"/>
              </a:ext>
            </a:extLst>
          </p:cNvPr>
          <p:cNvSpPr txBox="1"/>
          <p:nvPr/>
        </p:nvSpPr>
        <p:spPr>
          <a:xfrm>
            <a:off x="8210183" y="5274095"/>
            <a:ext cx="2558422" cy="1169551"/>
          </a:xfrm>
          <a:prstGeom prst="rect">
            <a:avLst/>
          </a:prstGeom>
          <a:noFill/>
          <a:ln>
            <a:solidFill>
              <a:schemeClr val="accent1">
                <a:shade val="50000"/>
              </a:schemeClr>
            </a:solidFill>
          </a:ln>
        </p:spPr>
        <p:txBody>
          <a:bodyPr wrap="square" lIns="182880" tIns="0" bIns="91440" rtlCol="0">
            <a:spAutoFit/>
          </a:bodyPr>
          <a:lstStyle/>
          <a:p>
            <a:r>
              <a:rPr lang="en-US" sz="1400" i="1" dirty="0">
                <a:solidFill>
                  <a:srgbClr val="FF0000"/>
                </a:solidFill>
              </a:rPr>
              <a:t>Console Output:</a:t>
            </a:r>
          </a:p>
          <a:p>
            <a:r>
              <a:rPr lang="en-US" sz="1400" dirty="0"/>
              <a:t>Animal Eat</a:t>
            </a:r>
          </a:p>
          <a:p>
            <a:r>
              <a:rPr lang="en-US" sz="1400" dirty="0"/>
              <a:t>Cows eat plants</a:t>
            </a:r>
          </a:p>
          <a:p>
            <a:r>
              <a:rPr lang="en-US" sz="1400" dirty="0"/>
              <a:t>Raccoons eat plants and meat</a:t>
            </a:r>
          </a:p>
          <a:p>
            <a:r>
              <a:rPr lang="en-US" sz="1400" dirty="0"/>
              <a:t>Tigers eat meat </a:t>
            </a:r>
          </a:p>
        </p:txBody>
      </p:sp>
    </p:spTree>
    <p:extLst>
      <p:ext uri="{BB962C8B-B14F-4D97-AF65-F5344CB8AC3E}">
        <p14:creationId xmlns:p14="http://schemas.microsoft.com/office/powerpoint/2010/main" val="711073188"/>
      </p:ext>
    </p:extLst>
  </p:cSld>
  <p:clrMapOvr>
    <a:masterClrMapping/>
  </p:clrMapOvr>
  <mc:AlternateContent xmlns:mc="http://schemas.openxmlformats.org/markup-compatibility/2006" xmlns:p14="http://schemas.microsoft.com/office/powerpoint/2010/main">
    <mc:Choice Requires="p14">
      <p:transition spd="slow" p14:dur="2000" advTm="55215"/>
    </mc:Choice>
    <mc:Fallback xmlns="">
      <p:transition spd="slow" advTm="55215"/>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xmlns="" id="{828A5161-06F1-46CF-8AD7-844680A59E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4601497"/>
            <a:ext cx="1014060" cy="2017580"/>
            <a:chOff x="0" y="4601497"/>
            <a:chExt cx="1014060" cy="2017580"/>
          </a:xfrm>
        </p:grpSpPr>
        <p:sp>
          <p:nvSpPr>
            <p:cNvPr id="8" name="Isosceles Triangle 13">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4">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xmlns="" id="{5995D10D-E9C9-47DB-AE7E-801FEF38F5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219290" y="1"/>
            <a:ext cx="972709" cy="1935307"/>
            <a:chOff x="10918968" y="713127"/>
            <a:chExt cx="1273032" cy="2532832"/>
          </a:xfrm>
        </p:grpSpPr>
        <p:sp>
          <p:nvSpPr>
            <p:cNvPr id="10" name="Rectangle 17">
              <a:extLst>
                <a:ext uri="{FF2B5EF4-FFF2-40B4-BE49-F238E27FC236}">
                  <a16:creationId xmlns:a16="http://schemas.microsoft.com/office/drawing/2014/main" xmlns="" id="{CC1A72C6-3DE4-4EC3-9AD5-9E0D40D8C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8">
              <a:extLst>
                <a:ext uri="{FF2B5EF4-FFF2-40B4-BE49-F238E27FC236}">
                  <a16:creationId xmlns:a16="http://schemas.microsoft.com/office/drawing/2014/main" xmlns="" id="{0B0DA1F1-C391-4EDF-9FE0-23E86E1377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3">
            <a:extLst>
              <a:ext uri="{FF2B5EF4-FFF2-40B4-BE49-F238E27FC236}">
                <a16:creationId xmlns:a16="http://schemas.microsoft.com/office/drawing/2014/main" xmlns="" id="{84A92555-3873-47AB-BA61-57CA790C784F}"/>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a:t>Faculty of Computer Science, University of Computer Studies, Yangon</a:t>
            </a:r>
          </a:p>
        </p:txBody>
      </p:sp>
      <p:sp>
        <p:nvSpPr>
          <p:cNvPr id="5" name="Slide Number Placeholder 4">
            <a:extLst>
              <a:ext uri="{FF2B5EF4-FFF2-40B4-BE49-F238E27FC236}">
                <a16:creationId xmlns:a16="http://schemas.microsoft.com/office/drawing/2014/main" xmlns="" id="{FCD18CD9-E60A-4A32-9C13-6A1BEA527797}"/>
              </a:ext>
            </a:extLst>
          </p:cNvPr>
          <p:cNvSpPr>
            <a:spLocks noGrp="1"/>
          </p:cNvSpPr>
          <p:nvPr>
            <p:ph type="sldNum" sz="quarter" idx="12"/>
          </p:nvPr>
        </p:nvSpPr>
        <p:spPr>
          <a:xfrm>
            <a:off x="8805333" y="6356350"/>
            <a:ext cx="2743200" cy="365125"/>
          </a:xfrm>
        </p:spPr>
        <p:txBody>
          <a:bodyPr>
            <a:normAutofit/>
          </a:bodyPr>
          <a:lstStyle/>
          <a:p>
            <a:pPr>
              <a:spcAft>
                <a:spcPts val="600"/>
              </a:spcAft>
            </a:pPr>
            <a:fld id="{AA680AA8-C0F5-4A8E-B7E8-B0E33D5CFE95}" type="slidenum">
              <a:rPr lang="en-US" smtClean="0"/>
              <a:pPr>
                <a:spcAft>
                  <a:spcPts val="600"/>
                </a:spcAft>
              </a:pPr>
              <a:t>24</a:t>
            </a:fld>
            <a:endParaRPr lang="en-US"/>
          </a:p>
        </p:txBody>
      </p:sp>
      <p:sp>
        <p:nvSpPr>
          <p:cNvPr id="14" name="Title 1">
            <a:extLst>
              <a:ext uri="{FF2B5EF4-FFF2-40B4-BE49-F238E27FC236}">
                <a16:creationId xmlns:a16="http://schemas.microsoft.com/office/drawing/2014/main" xmlns="" id="{84FC8822-F3FD-4A49-B4C8-0F77733D9AD0}"/>
              </a:ext>
            </a:extLst>
          </p:cNvPr>
          <p:cNvSpPr>
            <a:spLocks noGrp="1"/>
          </p:cNvSpPr>
          <p:nvPr>
            <p:ph type="title"/>
          </p:nvPr>
        </p:nvSpPr>
        <p:spPr>
          <a:xfrm>
            <a:off x="838200" y="365125"/>
            <a:ext cx="10515600" cy="1325563"/>
          </a:xfrm>
        </p:spPr>
        <p:txBody>
          <a:bodyPr/>
          <a:lstStyle/>
          <a:p>
            <a:pPr algn="ctr"/>
            <a:r>
              <a:rPr lang="en-US" dirty="0"/>
              <a:t>Abstraction</a:t>
            </a:r>
          </a:p>
        </p:txBody>
      </p:sp>
      <p:sp>
        <p:nvSpPr>
          <p:cNvPr id="15" name="Content Placeholder 2">
            <a:extLst>
              <a:ext uri="{FF2B5EF4-FFF2-40B4-BE49-F238E27FC236}">
                <a16:creationId xmlns:a16="http://schemas.microsoft.com/office/drawing/2014/main" xmlns="" id="{5A7E0C31-D53A-4BF9-BFFC-560781533146}"/>
              </a:ext>
            </a:extLst>
          </p:cNvPr>
          <p:cNvSpPr>
            <a:spLocks noGrp="1"/>
          </p:cNvSpPr>
          <p:nvPr>
            <p:ph idx="1"/>
          </p:nvPr>
        </p:nvSpPr>
        <p:spPr>
          <a:xfrm>
            <a:off x="1227996" y="2256163"/>
            <a:ext cx="9736007" cy="1767355"/>
          </a:xfrm>
        </p:spPr>
        <p:txBody>
          <a:bodyPr>
            <a:noAutofit/>
          </a:bodyPr>
          <a:lstStyle/>
          <a:p>
            <a:pPr marL="398463" indent="-398463" algn="just">
              <a:lnSpc>
                <a:spcPct val="90000"/>
              </a:lnSpc>
            </a:pPr>
            <a:r>
              <a:rPr lang="en-US" sz="2400" b="1" i="1" dirty="0">
                <a:ea typeface="Calibri" panose="020F0502020204030204" pitchFamily="34" charset="0"/>
              </a:rPr>
              <a:t>Abstraction</a:t>
            </a:r>
            <a:r>
              <a:rPr lang="en-US" sz="2400" dirty="0">
                <a:ea typeface="Calibri" panose="020F0502020204030204" pitchFamily="34" charset="0"/>
              </a:rPr>
              <a:t> is a process of </a:t>
            </a:r>
            <a:r>
              <a:rPr lang="en-US" sz="2400" dirty="0">
                <a:solidFill>
                  <a:srgbClr val="005DA2"/>
                </a:solidFill>
                <a:ea typeface="Calibri" panose="020F0502020204030204" pitchFamily="34" charset="0"/>
              </a:rPr>
              <a:t>hiding the implementation details </a:t>
            </a:r>
            <a:r>
              <a:rPr lang="en-US" sz="2400" dirty="0">
                <a:ea typeface="Calibri" panose="020F0502020204030204" pitchFamily="34" charset="0"/>
              </a:rPr>
              <a:t>and showing only functionality to the user.</a:t>
            </a:r>
          </a:p>
          <a:p>
            <a:pPr marL="0" indent="0" algn="just">
              <a:lnSpc>
                <a:spcPct val="90000"/>
              </a:lnSpc>
              <a:buNone/>
            </a:pPr>
            <a:endParaRPr lang="en-US" sz="800" dirty="0">
              <a:ea typeface="Calibri" panose="020F0502020204030204" pitchFamily="34" charset="0"/>
            </a:endParaRPr>
          </a:p>
          <a:p>
            <a:pPr marL="398463" indent="-398463" algn="just">
              <a:lnSpc>
                <a:spcPct val="90000"/>
              </a:lnSpc>
            </a:pPr>
            <a:r>
              <a:rPr lang="en-US" sz="2400" dirty="0">
                <a:ea typeface="Calibri" panose="020F0502020204030204" pitchFamily="34" charset="0"/>
              </a:rPr>
              <a:t>In Java, abstraction is achieved using abstract classes and interfaces.</a:t>
            </a:r>
          </a:p>
        </p:txBody>
      </p:sp>
    </p:spTree>
    <p:extLst>
      <p:ext uri="{BB962C8B-B14F-4D97-AF65-F5344CB8AC3E}">
        <p14:creationId xmlns:p14="http://schemas.microsoft.com/office/powerpoint/2010/main" val="1289434581"/>
      </p:ext>
    </p:extLst>
  </p:cSld>
  <p:clrMapOvr>
    <a:masterClrMapping/>
  </p:clrMapOvr>
  <mc:AlternateContent xmlns:mc="http://schemas.openxmlformats.org/markup-compatibility/2006" xmlns:p14="http://schemas.microsoft.com/office/powerpoint/2010/main">
    <mc:Choice Requires="p14">
      <p:transition spd="slow" p14:dur="2000" advTm="55215"/>
    </mc:Choice>
    <mc:Fallback xmlns="">
      <p:transition spd="slow" advTm="55215"/>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xmlns="" id="{828A5161-06F1-46CF-8AD7-844680A59E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4601497"/>
            <a:ext cx="1014060" cy="2017580"/>
            <a:chOff x="0" y="4601497"/>
            <a:chExt cx="1014060" cy="2017580"/>
          </a:xfrm>
        </p:grpSpPr>
        <p:sp>
          <p:nvSpPr>
            <p:cNvPr id="8" name="Isosceles Triangle 13">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4">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xmlns="" id="{5995D10D-E9C9-47DB-AE7E-801FEF38F5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219290" y="1"/>
            <a:ext cx="972709" cy="1935307"/>
            <a:chOff x="10918968" y="713127"/>
            <a:chExt cx="1273032" cy="2532832"/>
          </a:xfrm>
        </p:grpSpPr>
        <p:sp>
          <p:nvSpPr>
            <p:cNvPr id="10" name="Rectangle 17">
              <a:extLst>
                <a:ext uri="{FF2B5EF4-FFF2-40B4-BE49-F238E27FC236}">
                  <a16:creationId xmlns:a16="http://schemas.microsoft.com/office/drawing/2014/main" xmlns="" id="{CC1A72C6-3DE4-4EC3-9AD5-9E0D40D8C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8">
              <a:extLst>
                <a:ext uri="{FF2B5EF4-FFF2-40B4-BE49-F238E27FC236}">
                  <a16:creationId xmlns:a16="http://schemas.microsoft.com/office/drawing/2014/main" xmlns="" id="{0B0DA1F1-C391-4EDF-9FE0-23E86E1377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3">
            <a:extLst>
              <a:ext uri="{FF2B5EF4-FFF2-40B4-BE49-F238E27FC236}">
                <a16:creationId xmlns:a16="http://schemas.microsoft.com/office/drawing/2014/main" xmlns="" id="{84A92555-3873-47AB-BA61-57CA790C784F}"/>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a:t>Faculty of Computer Science, University of Computer Studies, Yangon</a:t>
            </a:r>
          </a:p>
        </p:txBody>
      </p:sp>
      <p:sp>
        <p:nvSpPr>
          <p:cNvPr id="5" name="Slide Number Placeholder 4">
            <a:extLst>
              <a:ext uri="{FF2B5EF4-FFF2-40B4-BE49-F238E27FC236}">
                <a16:creationId xmlns:a16="http://schemas.microsoft.com/office/drawing/2014/main" xmlns="" id="{FCD18CD9-E60A-4A32-9C13-6A1BEA527797}"/>
              </a:ext>
            </a:extLst>
          </p:cNvPr>
          <p:cNvSpPr>
            <a:spLocks noGrp="1"/>
          </p:cNvSpPr>
          <p:nvPr>
            <p:ph type="sldNum" sz="quarter" idx="12"/>
          </p:nvPr>
        </p:nvSpPr>
        <p:spPr>
          <a:xfrm>
            <a:off x="8805333" y="6356350"/>
            <a:ext cx="2743200" cy="365125"/>
          </a:xfrm>
        </p:spPr>
        <p:txBody>
          <a:bodyPr>
            <a:normAutofit/>
          </a:bodyPr>
          <a:lstStyle/>
          <a:p>
            <a:pPr>
              <a:spcAft>
                <a:spcPts val="600"/>
              </a:spcAft>
            </a:pPr>
            <a:fld id="{AA680AA8-C0F5-4A8E-B7E8-B0E33D5CFE95}" type="slidenum">
              <a:rPr lang="en-US" smtClean="0"/>
              <a:pPr>
                <a:spcAft>
                  <a:spcPts val="600"/>
                </a:spcAft>
              </a:pPr>
              <a:t>25</a:t>
            </a:fld>
            <a:endParaRPr lang="en-US"/>
          </a:p>
        </p:txBody>
      </p:sp>
      <p:sp>
        <p:nvSpPr>
          <p:cNvPr id="14" name="Title 1">
            <a:extLst>
              <a:ext uri="{FF2B5EF4-FFF2-40B4-BE49-F238E27FC236}">
                <a16:creationId xmlns:a16="http://schemas.microsoft.com/office/drawing/2014/main" xmlns="" id="{84FC8822-F3FD-4A49-B4C8-0F77733D9AD0}"/>
              </a:ext>
            </a:extLst>
          </p:cNvPr>
          <p:cNvSpPr>
            <a:spLocks noGrp="1"/>
          </p:cNvSpPr>
          <p:nvPr>
            <p:ph type="title"/>
          </p:nvPr>
        </p:nvSpPr>
        <p:spPr>
          <a:xfrm>
            <a:off x="838200" y="365125"/>
            <a:ext cx="10515600" cy="1325563"/>
          </a:xfrm>
        </p:spPr>
        <p:txBody>
          <a:bodyPr/>
          <a:lstStyle/>
          <a:p>
            <a:pPr algn="ctr"/>
            <a:r>
              <a:rPr lang="en-US" dirty="0"/>
              <a:t>Abstract Class</a:t>
            </a:r>
          </a:p>
        </p:txBody>
      </p:sp>
      <p:sp>
        <p:nvSpPr>
          <p:cNvPr id="15" name="Content Placeholder 2">
            <a:extLst>
              <a:ext uri="{FF2B5EF4-FFF2-40B4-BE49-F238E27FC236}">
                <a16:creationId xmlns:a16="http://schemas.microsoft.com/office/drawing/2014/main" xmlns="" id="{5A7E0C31-D53A-4BF9-BFFC-560781533146}"/>
              </a:ext>
            </a:extLst>
          </p:cNvPr>
          <p:cNvSpPr>
            <a:spLocks noGrp="1"/>
          </p:cNvSpPr>
          <p:nvPr>
            <p:ph idx="1"/>
          </p:nvPr>
        </p:nvSpPr>
        <p:spPr>
          <a:xfrm>
            <a:off x="507030" y="1801883"/>
            <a:ext cx="11041503" cy="4070878"/>
          </a:xfrm>
        </p:spPr>
        <p:txBody>
          <a:bodyPr>
            <a:noAutofit/>
          </a:bodyPr>
          <a:lstStyle/>
          <a:p>
            <a:pPr marL="398463" indent="-398463" algn="just">
              <a:lnSpc>
                <a:spcPct val="90000"/>
              </a:lnSpc>
            </a:pPr>
            <a:r>
              <a:rPr lang="en-US" sz="2400" dirty="0">
                <a:ea typeface="Calibri" panose="020F0502020204030204" pitchFamily="34" charset="0"/>
              </a:rPr>
              <a:t>A class which is declared as abstract is known as an abstract class. </a:t>
            </a:r>
          </a:p>
          <a:p>
            <a:pPr marL="0" indent="0" algn="just">
              <a:lnSpc>
                <a:spcPct val="90000"/>
              </a:lnSpc>
              <a:buNone/>
            </a:pPr>
            <a:endParaRPr lang="en-US" sz="600" dirty="0">
              <a:ea typeface="Calibri" panose="020F0502020204030204" pitchFamily="34" charset="0"/>
            </a:endParaRPr>
          </a:p>
          <a:p>
            <a:pPr marL="398463" indent="-398463" algn="just">
              <a:lnSpc>
                <a:spcPct val="90000"/>
              </a:lnSpc>
            </a:pPr>
            <a:r>
              <a:rPr lang="en-US" sz="2400" dirty="0">
                <a:ea typeface="Calibri" panose="020F0502020204030204" pitchFamily="34" charset="0"/>
              </a:rPr>
              <a:t>Any class that </a:t>
            </a:r>
            <a:r>
              <a:rPr lang="en-US" sz="2400" dirty="0">
                <a:solidFill>
                  <a:srgbClr val="005DA2"/>
                </a:solidFill>
                <a:ea typeface="Calibri" panose="020F0502020204030204" pitchFamily="34" charset="0"/>
              </a:rPr>
              <a:t>contains one or more abstract methods </a:t>
            </a:r>
            <a:r>
              <a:rPr lang="en-US" sz="2400" dirty="0">
                <a:ea typeface="Calibri" panose="020F0502020204030204" pitchFamily="34" charset="0"/>
              </a:rPr>
              <a:t>must also be declared with </a:t>
            </a:r>
            <a:r>
              <a:rPr lang="en-US" sz="2400" i="1" dirty="0">
                <a:solidFill>
                  <a:srgbClr val="005DA2"/>
                </a:solidFill>
                <a:ea typeface="Calibri" panose="020F0502020204030204" pitchFamily="34" charset="0"/>
              </a:rPr>
              <a:t>abstract </a:t>
            </a:r>
            <a:r>
              <a:rPr lang="en-US" sz="2400" dirty="0">
                <a:ea typeface="Calibri" panose="020F0502020204030204" pitchFamily="34" charset="0"/>
              </a:rPr>
              <a:t>keyword</a:t>
            </a:r>
          </a:p>
          <a:p>
            <a:pPr marL="0" indent="0" algn="just">
              <a:lnSpc>
                <a:spcPct val="90000"/>
              </a:lnSpc>
              <a:buNone/>
            </a:pPr>
            <a:endParaRPr lang="en-US" sz="600" dirty="0">
              <a:ea typeface="Calibri" panose="020F0502020204030204" pitchFamily="34" charset="0"/>
            </a:endParaRPr>
          </a:p>
          <a:p>
            <a:pPr marL="398463" indent="-398463" algn="just">
              <a:lnSpc>
                <a:spcPct val="90000"/>
              </a:lnSpc>
            </a:pPr>
            <a:r>
              <a:rPr lang="en-US" sz="2400" dirty="0">
                <a:ea typeface="Calibri" panose="020F0502020204030204" pitchFamily="34" charset="0"/>
              </a:rPr>
              <a:t>It can have abstract and non-abstract (concrete) methods. Abstract class </a:t>
            </a:r>
            <a:r>
              <a:rPr lang="en-US" sz="2400" dirty="0">
                <a:solidFill>
                  <a:srgbClr val="005DA2"/>
                </a:solidFill>
                <a:ea typeface="Calibri" panose="020F0502020204030204" pitchFamily="34" charset="0"/>
              </a:rPr>
              <a:t>cannot be instantiated</a:t>
            </a:r>
            <a:r>
              <a:rPr lang="en-US" sz="2400" dirty="0">
                <a:ea typeface="Calibri" panose="020F0502020204030204" pitchFamily="34" charset="0"/>
              </a:rPr>
              <a:t> due to their partial implementation.</a:t>
            </a:r>
          </a:p>
          <a:p>
            <a:pPr marL="0" indent="0" algn="just">
              <a:lnSpc>
                <a:spcPct val="90000"/>
              </a:lnSpc>
              <a:buNone/>
            </a:pPr>
            <a:endParaRPr lang="en-US" sz="600" dirty="0">
              <a:ea typeface="Calibri" panose="020F0502020204030204" pitchFamily="34" charset="0"/>
            </a:endParaRPr>
          </a:p>
          <a:p>
            <a:pPr marL="398463" indent="-398463" algn="just">
              <a:lnSpc>
                <a:spcPct val="90000"/>
              </a:lnSpc>
            </a:pPr>
            <a:r>
              <a:rPr lang="en-US" sz="2400" dirty="0">
                <a:ea typeface="Calibri" panose="020F0502020204030204" pitchFamily="34" charset="0"/>
              </a:rPr>
              <a:t>To access the abstract class, it must be inherited from another class.</a:t>
            </a:r>
          </a:p>
          <a:p>
            <a:pPr marL="0" indent="0" algn="just">
              <a:lnSpc>
                <a:spcPct val="90000"/>
              </a:lnSpc>
              <a:buNone/>
            </a:pPr>
            <a:endParaRPr lang="en-US" sz="600" dirty="0">
              <a:ea typeface="Calibri" panose="020F0502020204030204" pitchFamily="34" charset="0"/>
            </a:endParaRPr>
          </a:p>
          <a:p>
            <a:pPr marL="398463" indent="-398463" algn="just">
              <a:lnSpc>
                <a:spcPct val="90000"/>
              </a:lnSpc>
            </a:pPr>
            <a:r>
              <a:rPr lang="en-US" sz="2400" dirty="0">
                <a:ea typeface="Calibri" panose="020F0502020204030204" pitchFamily="34" charset="0"/>
              </a:rPr>
              <a:t>Any subclass of an abstract class must implement all abstract methods in superclass.</a:t>
            </a:r>
          </a:p>
          <a:p>
            <a:pPr marL="342900" indent="-342900" algn="just"/>
            <a:endParaRPr lang="en-US" sz="2400" dirty="0">
              <a:ea typeface="Calibri" panose="020F0502020204030204" pitchFamily="34" charset="0"/>
            </a:endParaRPr>
          </a:p>
          <a:p>
            <a:pPr marL="342900" indent="-342900" algn="just"/>
            <a:endParaRPr lang="en-US" sz="2400" dirty="0">
              <a:ea typeface="Calibri" panose="020F0502020204030204" pitchFamily="34" charset="0"/>
            </a:endParaRPr>
          </a:p>
          <a:p>
            <a:pPr marL="342900" indent="-342900" algn="just"/>
            <a:endParaRPr lang="en-US" sz="800" dirty="0">
              <a:ea typeface="Calibri" panose="020F0502020204030204" pitchFamily="34" charset="0"/>
            </a:endParaRPr>
          </a:p>
          <a:p>
            <a:pPr marL="0" indent="0" algn="just">
              <a:buNone/>
            </a:pPr>
            <a:endParaRPr lang="en-US" sz="1200" dirty="0"/>
          </a:p>
        </p:txBody>
      </p:sp>
    </p:spTree>
    <p:extLst>
      <p:ext uri="{BB962C8B-B14F-4D97-AF65-F5344CB8AC3E}">
        <p14:creationId xmlns:p14="http://schemas.microsoft.com/office/powerpoint/2010/main" val="4056043932"/>
      </p:ext>
    </p:extLst>
  </p:cSld>
  <p:clrMapOvr>
    <a:masterClrMapping/>
  </p:clrMapOvr>
  <mc:AlternateContent xmlns:mc="http://schemas.openxmlformats.org/markup-compatibility/2006" xmlns:p14="http://schemas.microsoft.com/office/powerpoint/2010/main">
    <mc:Choice Requires="p14">
      <p:transition spd="slow" p14:dur="2000" advTm="55215"/>
    </mc:Choice>
    <mc:Fallback xmlns="">
      <p:transition spd="slow" advTm="55215"/>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xmlns="" id="{828A5161-06F1-46CF-8AD7-844680A59E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4601497"/>
            <a:ext cx="1014060" cy="2017580"/>
            <a:chOff x="0" y="4601497"/>
            <a:chExt cx="1014060" cy="2017580"/>
          </a:xfrm>
        </p:grpSpPr>
        <p:sp>
          <p:nvSpPr>
            <p:cNvPr id="8" name="Isosceles Triangle 13">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4">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xmlns="" id="{5995D10D-E9C9-47DB-AE7E-801FEF38F5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219290" y="1"/>
            <a:ext cx="972709" cy="1935307"/>
            <a:chOff x="10918968" y="713127"/>
            <a:chExt cx="1273032" cy="2532832"/>
          </a:xfrm>
        </p:grpSpPr>
        <p:sp>
          <p:nvSpPr>
            <p:cNvPr id="10" name="Rectangle 17">
              <a:extLst>
                <a:ext uri="{FF2B5EF4-FFF2-40B4-BE49-F238E27FC236}">
                  <a16:creationId xmlns:a16="http://schemas.microsoft.com/office/drawing/2014/main" xmlns="" id="{CC1A72C6-3DE4-4EC3-9AD5-9E0D40D8C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8">
              <a:extLst>
                <a:ext uri="{FF2B5EF4-FFF2-40B4-BE49-F238E27FC236}">
                  <a16:creationId xmlns:a16="http://schemas.microsoft.com/office/drawing/2014/main" xmlns="" id="{0B0DA1F1-C391-4EDF-9FE0-23E86E1377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3">
            <a:extLst>
              <a:ext uri="{FF2B5EF4-FFF2-40B4-BE49-F238E27FC236}">
                <a16:creationId xmlns:a16="http://schemas.microsoft.com/office/drawing/2014/main" xmlns="" id="{84A92555-3873-47AB-BA61-57CA790C784F}"/>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a:t>Faculty of Computer Science, University of Computer Studies, Yangon</a:t>
            </a:r>
          </a:p>
        </p:txBody>
      </p:sp>
      <p:sp>
        <p:nvSpPr>
          <p:cNvPr id="5" name="Slide Number Placeholder 4">
            <a:extLst>
              <a:ext uri="{FF2B5EF4-FFF2-40B4-BE49-F238E27FC236}">
                <a16:creationId xmlns:a16="http://schemas.microsoft.com/office/drawing/2014/main" xmlns="" id="{FCD18CD9-E60A-4A32-9C13-6A1BEA527797}"/>
              </a:ext>
            </a:extLst>
          </p:cNvPr>
          <p:cNvSpPr>
            <a:spLocks noGrp="1"/>
          </p:cNvSpPr>
          <p:nvPr>
            <p:ph type="sldNum" sz="quarter" idx="12"/>
          </p:nvPr>
        </p:nvSpPr>
        <p:spPr>
          <a:xfrm>
            <a:off x="8805333" y="6356350"/>
            <a:ext cx="2743200" cy="365125"/>
          </a:xfrm>
        </p:spPr>
        <p:txBody>
          <a:bodyPr>
            <a:normAutofit/>
          </a:bodyPr>
          <a:lstStyle/>
          <a:p>
            <a:pPr>
              <a:spcAft>
                <a:spcPts val="600"/>
              </a:spcAft>
            </a:pPr>
            <a:fld id="{AA680AA8-C0F5-4A8E-B7E8-B0E33D5CFE95}" type="slidenum">
              <a:rPr lang="en-US" smtClean="0"/>
              <a:pPr>
                <a:spcAft>
                  <a:spcPts val="600"/>
                </a:spcAft>
              </a:pPr>
              <a:t>26</a:t>
            </a:fld>
            <a:endParaRPr lang="en-US"/>
          </a:p>
        </p:txBody>
      </p:sp>
      <p:sp>
        <p:nvSpPr>
          <p:cNvPr id="14" name="Title 1">
            <a:extLst>
              <a:ext uri="{FF2B5EF4-FFF2-40B4-BE49-F238E27FC236}">
                <a16:creationId xmlns:a16="http://schemas.microsoft.com/office/drawing/2014/main" xmlns="" id="{84FC8822-F3FD-4A49-B4C8-0F77733D9AD0}"/>
              </a:ext>
            </a:extLst>
          </p:cNvPr>
          <p:cNvSpPr>
            <a:spLocks noGrp="1"/>
          </p:cNvSpPr>
          <p:nvPr>
            <p:ph type="title"/>
          </p:nvPr>
        </p:nvSpPr>
        <p:spPr>
          <a:xfrm>
            <a:off x="838200" y="365125"/>
            <a:ext cx="10515600" cy="1325563"/>
          </a:xfrm>
        </p:spPr>
        <p:txBody>
          <a:bodyPr/>
          <a:lstStyle/>
          <a:p>
            <a:pPr algn="ctr"/>
            <a:r>
              <a:rPr lang="en-US" dirty="0"/>
              <a:t>Abstract Methods</a:t>
            </a:r>
          </a:p>
        </p:txBody>
      </p:sp>
      <p:sp>
        <p:nvSpPr>
          <p:cNvPr id="15" name="Content Placeholder 2">
            <a:extLst>
              <a:ext uri="{FF2B5EF4-FFF2-40B4-BE49-F238E27FC236}">
                <a16:creationId xmlns:a16="http://schemas.microsoft.com/office/drawing/2014/main" xmlns="" id="{5A7E0C31-D53A-4BF9-BFFC-560781533146}"/>
              </a:ext>
            </a:extLst>
          </p:cNvPr>
          <p:cNvSpPr>
            <a:spLocks noGrp="1"/>
          </p:cNvSpPr>
          <p:nvPr>
            <p:ph idx="1"/>
          </p:nvPr>
        </p:nvSpPr>
        <p:spPr>
          <a:xfrm>
            <a:off x="838200" y="1966291"/>
            <a:ext cx="10295069" cy="1545161"/>
          </a:xfrm>
        </p:spPr>
        <p:txBody>
          <a:bodyPr>
            <a:noAutofit/>
          </a:bodyPr>
          <a:lstStyle/>
          <a:p>
            <a:pPr marL="398463" indent="-398463" algn="just">
              <a:lnSpc>
                <a:spcPct val="90000"/>
              </a:lnSpc>
            </a:pPr>
            <a:r>
              <a:rPr lang="en-US" sz="2400" b="1" dirty="0">
                <a:ea typeface="Calibri" panose="020F0502020204030204" pitchFamily="34" charset="0"/>
              </a:rPr>
              <a:t>Abstract method </a:t>
            </a:r>
            <a:r>
              <a:rPr lang="en-US" sz="2400" dirty="0">
                <a:ea typeface="Calibri" panose="020F0502020204030204" pitchFamily="34" charset="0"/>
              </a:rPr>
              <a:t>is a method that is </a:t>
            </a:r>
            <a:r>
              <a:rPr lang="en-US" sz="2400" dirty="0">
                <a:solidFill>
                  <a:srgbClr val="005DA2"/>
                </a:solidFill>
                <a:ea typeface="Calibri" panose="020F0502020204030204" pitchFamily="34" charset="0"/>
              </a:rPr>
              <a:t>declared without any implementation</a:t>
            </a:r>
            <a:r>
              <a:rPr lang="en-US" sz="2400" dirty="0">
                <a:ea typeface="Calibri" panose="020F0502020204030204" pitchFamily="34" charset="0"/>
              </a:rPr>
              <a:t>.</a:t>
            </a:r>
          </a:p>
          <a:p>
            <a:pPr marL="398463" indent="-398463" algn="just">
              <a:lnSpc>
                <a:spcPct val="90000"/>
              </a:lnSpc>
            </a:pPr>
            <a:r>
              <a:rPr lang="en-US" sz="2400" dirty="0">
                <a:ea typeface="Calibri" panose="020F0502020204030204" pitchFamily="34" charset="0"/>
              </a:rPr>
              <a:t>It cannot be private. </a:t>
            </a:r>
          </a:p>
          <a:p>
            <a:pPr marL="398463" indent="-398463" algn="just">
              <a:lnSpc>
                <a:spcPct val="90000"/>
              </a:lnSpc>
            </a:pPr>
            <a:r>
              <a:rPr lang="en-US" sz="2400" dirty="0">
                <a:ea typeface="Calibri" panose="020F0502020204030204" pitchFamily="34" charset="0"/>
              </a:rPr>
              <a:t>These abstract methods must be implemented in subclass. </a:t>
            </a:r>
          </a:p>
          <a:p>
            <a:pPr marL="342900" indent="-342900"/>
            <a:endParaRPr lang="en-US" sz="800" dirty="0">
              <a:ea typeface="Calibri" panose="020F0502020204030204" pitchFamily="34" charset="0"/>
            </a:endParaRPr>
          </a:p>
          <a:p>
            <a:pPr marL="0" indent="0">
              <a:buNone/>
            </a:pPr>
            <a:endParaRPr lang="en-US" sz="1200" dirty="0"/>
          </a:p>
        </p:txBody>
      </p:sp>
      <p:sp>
        <p:nvSpPr>
          <p:cNvPr id="16" name="Text Box 6">
            <a:extLst>
              <a:ext uri="{FF2B5EF4-FFF2-40B4-BE49-F238E27FC236}">
                <a16:creationId xmlns:a16="http://schemas.microsoft.com/office/drawing/2014/main" xmlns="" id="{1949F28C-9A3B-4DAD-ACC9-BCA92D8AB54A}"/>
              </a:ext>
            </a:extLst>
          </p:cNvPr>
          <p:cNvSpPr txBox="1">
            <a:spLocks noChangeArrowheads="1"/>
          </p:cNvSpPr>
          <p:nvPr/>
        </p:nvSpPr>
        <p:spPr bwMode="auto">
          <a:xfrm>
            <a:off x="1658430" y="3819541"/>
            <a:ext cx="8654608" cy="217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90000"/>
              </a:lnSpc>
              <a:spcBef>
                <a:spcPct val="20000"/>
              </a:spcBef>
            </a:pPr>
            <a:r>
              <a:rPr lang="en-US" altLang="en-US" sz="1800" dirty="0">
                <a:solidFill>
                  <a:srgbClr val="C00000"/>
                </a:solidFill>
                <a:latin typeface="Courier New" panose="02070309020205020404" pitchFamily="49" charset="0"/>
              </a:rPr>
              <a:t>abstract</a:t>
            </a:r>
            <a:r>
              <a:rPr lang="en-US" altLang="en-US" sz="1800" dirty="0">
                <a:solidFill>
                  <a:schemeClr val="tx2"/>
                </a:solidFill>
                <a:latin typeface="Courier New" panose="02070309020205020404" pitchFamily="49" charset="0"/>
              </a:rPr>
              <a:t> class Animal</a:t>
            </a:r>
          </a:p>
          <a:p>
            <a:pPr eaLnBrk="1" hangingPunct="1">
              <a:lnSpc>
                <a:spcPct val="90000"/>
              </a:lnSpc>
              <a:spcBef>
                <a:spcPct val="20000"/>
              </a:spcBef>
            </a:pPr>
            <a:r>
              <a:rPr lang="en-US" altLang="en-US" sz="1800" dirty="0">
                <a:solidFill>
                  <a:schemeClr val="tx2"/>
                </a:solidFill>
                <a:latin typeface="Courier New" panose="02070309020205020404" pitchFamily="49" charset="0"/>
              </a:rPr>
              <a:t>{</a:t>
            </a:r>
          </a:p>
          <a:p>
            <a:pPr eaLnBrk="1" hangingPunct="1">
              <a:lnSpc>
                <a:spcPct val="90000"/>
              </a:lnSpc>
              <a:spcBef>
                <a:spcPct val="20000"/>
              </a:spcBef>
            </a:pPr>
            <a:r>
              <a:rPr lang="en-US" altLang="en-US" sz="1800" dirty="0">
                <a:solidFill>
                  <a:schemeClr val="tx2"/>
                </a:solidFill>
                <a:latin typeface="Courier New" panose="02070309020205020404" pitchFamily="49" charset="0"/>
              </a:rPr>
              <a:t>   </a:t>
            </a:r>
            <a:r>
              <a:rPr lang="en-US" altLang="en-US" sz="1800" dirty="0">
                <a:solidFill>
                  <a:srgbClr val="C00000"/>
                </a:solidFill>
                <a:latin typeface="Courier New" panose="02070309020205020404" pitchFamily="49" charset="0"/>
              </a:rPr>
              <a:t>abstract</a:t>
            </a:r>
            <a:r>
              <a:rPr lang="en-US" altLang="en-US" sz="1800" dirty="0">
                <a:solidFill>
                  <a:schemeClr val="tx2"/>
                </a:solidFill>
                <a:latin typeface="Courier New" panose="02070309020205020404" pitchFamily="49" charset="0"/>
              </a:rPr>
              <a:t> </a:t>
            </a:r>
            <a:r>
              <a:rPr lang="en-US" altLang="en-US" sz="1800" dirty="0">
                <a:solidFill>
                  <a:srgbClr val="C00000"/>
                </a:solidFill>
                <a:latin typeface="Courier New" panose="02070309020205020404" pitchFamily="49" charset="0"/>
              </a:rPr>
              <a:t>void speak();   </a:t>
            </a:r>
            <a:r>
              <a:rPr lang="en-US" altLang="en-US" sz="1800" dirty="0">
                <a:latin typeface="Courier New" panose="02070309020205020404" pitchFamily="49" charset="0"/>
              </a:rPr>
              <a:t>// abstract method</a:t>
            </a:r>
          </a:p>
          <a:p>
            <a:pPr eaLnBrk="1" hangingPunct="1">
              <a:lnSpc>
                <a:spcPct val="90000"/>
              </a:lnSpc>
              <a:spcBef>
                <a:spcPct val="20000"/>
              </a:spcBef>
            </a:pPr>
            <a:r>
              <a:rPr lang="en-US" altLang="en-US" sz="1800" dirty="0">
                <a:solidFill>
                  <a:schemeClr val="tx2"/>
                </a:solidFill>
                <a:latin typeface="Courier New" panose="02070309020205020404" pitchFamily="49" charset="0"/>
              </a:rPr>
              <a:t>   void eat() {</a:t>
            </a:r>
          </a:p>
          <a:p>
            <a:pPr eaLnBrk="1" hangingPunct="1">
              <a:lnSpc>
                <a:spcPct val="90000"/>
              </a:lnSpc>
              <a:spcBef>
                <a:spcPct val="20000"/>
              </a:spcBef>
            </a:pPr>
            <a:r>
              <a:rPr lang="en-US" altLang="en-US" sz="1800" dirty="0">
                <a:solidFill>
                  <a:schemeClr val="tx2"/>
                </a:solidFill>
                <a:latin typeface="Courier New" panose="02070309020205020404" pitchFamily="49" charset="0"/>
              </a:rPr>
              <a:t>	System.out.println(“Eating”); </a:t>
            </a:r>
            <a:r>
              <a:rPr lang="en-US" altLang="en-US" sz="1800" dirty="0">
                <a:latin typeface="Courier New" panose="02070309020205020404" pitchFamily="49" charset="0"/>
              </a:rPr>
              <a:t>// concrete method</a:t>
            </a:r>
          </a:p>
          <a:p>
            <a:pPr eaLnBrk="1" hangingPunct="1">
              <a:lnSpc>
                <a:spcPct val="90000"/>
              </a:lnSpc>
              <a:spcBef>
                <a:spcPct val="20000"/>
              </a:spcBef>
            </a:pPr>
            <a:r>
              <a:rPr lang="en-US" altLang="en-US" sz="1800" dirty="0">
                <a:solidFill>
                  <a:schemeClr val="tx2"/>
                </a:solidFill>
                <a:latin typeface="Courier New" panose="02070309020205020404" pitchFamily="49" charset="0"/>
              </a:rPr>
              <a:t>   }</a:t>
            </a:r>
          </a:p>
          <a:p>
            <a:pPr eaLnBrk="1" hangingPunct="1">
              <a:lnSpc>
                <a:spcPct val="90000"/>
              </a:lnSpc>
              <a:spcBef>
                <a:spcPct val="20000"/>
              </a:spcBef>
            </a:pPr>
            <a:r>
              <a:rPr lang="en-US" altLang="en-US" sz="1800" dirty="0">
                <a:solidFill>
                  <a:schemeClr val="tx2"/>
                </a:solidFill>
                <a:latin typeface="Courier New" panose="02070309020205020404" pitchFamily="49" charset="0"/>
              </a:rPr>
              <a:t>}</a:t>
            </a:r>
            <a:endParaRPr lang="en-US" altLang="en-US" sz="1800" dirty="0">
              <a:solidFill>
                <a:srgbClr val="A50021"/>
              </a:solidFill>
              <a:latin typeface="Courier New" panose="02070309020205020404" pitchFamily="49" charset="0"/>
            </a:endParaRPr>
          </a:p>
        </p:txBody>
      </p:sp>
    </p:spTree>
    <p:extLst>
      <p:ext uri="{BB962C8B-B14F-4D97-AF65-F5344CB8AC3E}">
        <p14:creationId xmlns:p14="http://schemas.microsoft.com/office/powerpoint/2010/main" val="2892230254"/>
      </p:ext>
    </p:extLst>
  </p:cSld>
  <p:clrMapOvr>
    <a:masterClrMapping/>
  </p:clrMapOvr>
  <mc:AlternateContent xmlns:mc="http://schemas.openxmlformats.org/markup-compatibility/2006" xmlns:p14="http://schemas.microsoft.com/office/powerpoint/2010/main">
    <mc:Choice Requires="p14">
      <p:transition spd="slow" p14:dur="2000" advTm="55215"/>
    </mc:Choice>
    <mc:Fallback xmlns="">
      <p:transition spd="slow" advTm="55215"/>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xmlns="" id="{828A5161-06F1-46CF-8AD7-844680A59E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4601497"/>
            <a:ext cx="1014060" cy="2017580"/>
            <a:chOff x="0" y="4601497"/>
            <a:chExt cx="1014060" cy="2017580"/>
          </a:xfrm>
        </p:grpSpPr>
        <p:sp>
          <p:nvSpPr>
            <p:cNvPr id="8" name="Isosceles Triangle 13">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4">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xmlns="" id="{5995D10D-E9C9-47DB-AE7E-801FEF38F5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219290" y="1"/>
            <a:ext cx="972709" cy="1935307"/>
            <a:chOff x="10918968" y="713127"/>
            <a:chExt cx="1273032" cy="2532832"/>
          </a:xfrm>
        </p:grpSpPr>
        <p:sp>
          <p:nvSpPr>
            <p:cNvPr id="10" name="Rectangle 17">
              <a:extLst>
                <a:ext uri="{FF2B5EF4-FFF2-40B4-BE49-F238E27FC236}">
                  <a16:creationId xmlns:a16="http://schemas.microsoft.com/office/drawing/2014/main" xmlns="" id="{CC1A72C6-3DE4-4EC3-9AD5-9E0D40D8C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8">
              <a:extLst>
                <a:ext uri="{FF2B5EF4-FFF2-40B4-BE49-F238E27FC236}">
                  <a16:creationId xmlns:a16="http://schemas.microsoft.com/office/drawing/2014/main" xmlns="" id="{0B0DA1F1-C391-4EDF-9FE0-23E86E1377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3">
            <a:extLst>
              <a:ext uri="{FF2B5EF4-FFF2-40B4-BE49-F238E27FC236}">
                <a16:creationId xmlns:a16="http://schemas.microsoft.com/office/drawing/2014/main" xmlns="" id="{84A92555-3873-47AB-BA61-57CA790C784F}"/>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a:t>Faculty of Computer Science, University of Computer Studies, Yangon</a:t>
            </a:r>
          </a:p>
        </p:txBody>
      </p:sp>
      <p:sp>
        <p:nvSpPr>
          <p:cNvPr id="5" name="Slide Number Placeholder 4">
            <a:extLst>
              <a:ext uri="{FF2B5EF4-FFF2-40B4-BE49-F238E27FC236}">
                <a16:creationId xmlns:a16="http://schemas.microsoft.com/office/drawing/2014/main" xmlns="" id="{FCD18CD9-E60A-4A32-9C13-6A1BEA527797}"/>
              </a:ext>
            </a:extLst>
          </p:cNvPr>
          <p:cNvSpPr>
            <a:spLocks noGrp="1"/>
          </p:cNvSpPr>
          <p:nvPr>
            <p:ph type="sldNum" sz="quarter" idx="12"/>
          </p:nvPr>
        </p:nvSpPr>
        <p:spPr>
          <a:xfrm>
            <a:off x="8805333" y="6356350"/>
            <a:ext cx="2743200" cy="365125"/>
          </a:xfrm>
        </p:spPr>
        <p:txBody>
          <a:bodyPr>
            <a:normAutofit/>
          </a:bodyPr>
          <a:lstStyle/>
          <a:p>
            <a:pPr>
              <a:spcAft>
                <a:spcPts val="600"/>
              </a:spcAft>
            </a:pPr>
            <a:fld id="{AA680AA8-C0F5-4A8E-B7E8-B0E33D5CFE95}" type="slidenum">
              <a:rPr lang="en-US" smtClean="0"/>
              <a:pPr>
                <a:spcAft>
                  <a:spcPts val="600"/>
                </a:spcAft>
              </a:pPr>
              <a:t>27</a:t>
            </a:fld>
            <a:endParaRPr lang="en-US" dirty="0"/>
          </a:p>
        </p:txBody>
      </p:sp>
      <p:sp>
        <p:nvSpPr>
          <p:cNvPr id="14" name="Title 1">
            <a:extLst>
              <a:ext uri="{FF2B5EF4-FFF2-40B4-BE49-F238E27FC236}">
                <a16:creationId xmlns:a16="http://schemas.microsoft.com/office/drawing/2014/main" xmlns="" id="{84FC8822-F3FD-4A49-B4C8-0F77733D9AD0}"/>
              </a:ext>
            </a:extLst>
          </p:cNvPr>
          <p:cNvSpPr>
            <a:spLocks noGrp="1"/>
          </p:cNvSpPr>
          <p:nvPr>
            <p:ph type="title"/>
          </p:nvPr>
        </p:nvSpPr>
        <p:spPr>
          <a:xfrm>
            <a:off x="838200" y="365125"/>
            <a:ext cx="10515600" cy="835255"/>
          </a:xfrm>
        </p:spPr>
        <p:txBody>
          <a:bodyPr/>
          <a:lstStyle/>
          <a:p>
            <a:pPr algn="ctr"/>
            <a:r>
              <a:rPr lang="en-US" dirty="0"/>
              <a:t>Example – Abstraction</a:t>
            </a:r>
          </a:p>
        </p:txBody>
      </p:sp>
      <p:sp>
        <p:nvSpPr>
          <p:cNvPr id="16" name="TextBox 15">
            <a:extLst>
              <a:ext uri="{FF2B5EF4-FFF2-40B4-BE49-F238E27FC236}">
                <a16:creationId xmlns:a16="http://schemas.microsoft.com/office/drawing/2014/main" xmlns="" id="{5DFA3AD9-02E4-41B5-A7A9-5758D8EBC9DF}"/>
              </a:ext>
            </a:extLst>
          </p:cNvPr>
          <p:cNvSpPr txBox="1"/>
          <p:nvPr/>
        </p:nvSpPr>
        <p:spPr>
          <a:xfrm>
            <a:off x="841589" y="1336905"/>
            <a:ext cx="3827235" cy="5124480"/>
          </a:xfrm>
          <a:prstGeom prst="rect">
            <a:avLst/>
          </a:prstGeom>
          <a:noFill/>
          <a:ln>
            <a:solidFill>
              <a:schemeClr val="accent1">
                <a:shade val="50000"/>
              </a:schemeClr>
            </a:solidFill>
          </a:ln>
        </p:spPr>
        <p:txBody>
          <a:bodyPr wrap="square" bIns="0" rtlCol="0">
            <a:spAutoFit/>
          </a:bodyPr>
          <a:lstStyle/>
          <a:p>
            <a:pPr marL="0" marR="0">
              <a:spcBef>
                <a:spcPts val="0"/>
              </a:spcBef>
              <a:spcAft>
                <a:spcPts val="0"/>
              </a:spcAft>
            </a:pPr>
            <a:r>
              <a:rPr lang="en-US" sz="1650" dirty="0">
                <a:solidFill>
                  <a:srgbClr val="C00000"/>
                </a:solidFill>
                <a:effectLst/>
                <a:latin typeface="Times New Roman" panose="02020603050405020304" pitchFamily="18" charset="0"/>
                <a:ea typeface="Times New Roman" panose="02020603050405020304" pitchFamily="18" charset="0"/>
              </a:rPr>
              <a:t>abstract</a:t>
            </a:r>
            <a:r>
              <a:rPr lang="en-US" sz="1650" dirty="0">
                <a:solidFill>
                  <a:srgbClr val="000000"/>
                </a:solidFill>
                <a:effectLst/>
                <a:latin typeface="Times New Roman" panose="02020603050405020304" pitchFamily="18" charset="0"/>
                <a:ea typeface="Times New Roman" panose="02020603050405020304" pitchFamily="18" charset="0"/>
              </a:rPr>
              <a:t> class Animal </a:t>
            </a:r>
          </a:p>
          <a:p>
            <a:pPr marL="0" marR="0">
              <a:spcBef>
                <a:spcPts val="0"/>
              </a:spcBef>
              <a:spcAft>
                <a:spcPts val="0"/>
              </a:spcAft>
            </a:pPr>
            <a:r>
              <a:rPr lang="en-US" sz="1650" dirty="0">
                <a:solidFill>
                  <a:srgbClr val="000000"/>
                </a:solidFill>
                <a:effectLst/>
                <a:latin typeface="Times New Roman" panose="02020603050405020304" pitchFamily="18" charset="0"/>
                <a:ea typeface="Times New Roman" panose="02020603050405020304" pitchFamily="18" charset="0"/>
              </a:rPr>
              <a:t>{</a:t>
            </a:r>
          </a:p>
          <a:p>
            <a:pPr marL="0" marR="0">
              <a:spcBef>
                <a:spcPts val="0"/>
              </a:spcBef>
              <a:spcAft>
                <a:spcPts val="0"/>
              </a:spcAft>
            </a:pPr>
            <a:r>
              <a:rPr lang="en-US" sz="1650" dirty="0">
                <a:solidFill>
                  <a:srgbClr val="000000"/>
                </a:solidFill>
                <a:effectLst/>
                <a:latin typeface="Times New Roman" panose="02020603050405020304" pitchFamily="18" charset="0"/>
                <a:ea typeface="Times New Roman" panose="02020603050405020304" pitchFamily="18" charset="0"/>
              </a:rPr>
              <a:t>      </a:t>
            </a:r>
            <a:r>
              <a:rPr lang="en-US" sz="1650" dirty="0">
                <a:solidFill>
                  <a:srgbClr val="C00000"/>
                </a:solidFill>
                <a:effectLst/>
                <a:latin typeface="Times New Roman" panose="02020603050405020304" pitchFamily="18" charset="0"/>
                <a:ea typeface="Times New Roman" panose="02020603050405020304" pitchFamily="18" charset="0"/>
              </a:rPr>
              <a:t>abstract void speak();</a:t>
            </a:r>
          </a:p>
          <a:p>
            <a:pPr marL="0" marR="0">
              <a:spcBef>
                <a:spcPts val="0"/>
              </a:spcBef>
              <a:spcAft>
                <a:spcPts val="0"/>
              </a:spcAft>
            </a:pPr>
            <a:r>
              <a:rPr lang="en-US" sz="1650" dirty="0">
                <a:solidFill>
                  <a:srgbClr val="000000"/>
                </a:solidFill>
                <a:effectLst/>
                <a:latin typeface="Times New Roman" panose="02020603050405020304" pitchFamily="18" charset="0"/>
                <a:ea typeface="Times New Roman" panose="02020603050405020304" pitchFamily="18" charset="0"/>
              </a:rPr>
              <a:t>      void sleep()  {</a:t>
            </a:r>
          </a:p>
          <a:p>
            <a:pPr marL="0" marR="0">
              <a:spcBef>
                <a:spcPts val="0"/>
              </a:spcBef>
              <a:spcAft>
                <a:spcPts val="0"/>
              </a:spcAft>
            </a:pPr>
            <a:r>
              <a:rPr lang="en-US" sz="1650" dirty="0">
                <a:solidFill>
                  <a:srgbClr val="000000"/>
                </a:solidFill>
                <a:effectLst/>
                <a:latin typeface="Times New Roman" panose="02020603050405020304" pitchFamily="18" charset="0"/>
                <a:ea typeface="Times New Roman" panose="02020603050405020304" pitchFamily="18" charset="0"/>
              </a:rPr>
              <a:t>          System.out.println("Sleeping");</a:t>
            </a:r>
          </a:p>
          <a:p>
            <a:pPr marL="0" marR="0">
              <a:spcBef>
                <a:spcPts val="0"/>
              </a:spcBef>
              <a:spcAft>
                <a:spcPts val="0"/>
              </a:spcAft>
            </a:pPr>
            <a:r>
              <a:rPr lang="en-US" sz="1650" dirty="0">
                <a:solidFill>
                  <a:srgbClr val="000000"/>
                </a:solidFill>
                <a:effectLst/>
                <a:latin typeface="Times New Roman" panose="02020603050405020304" pitchFamily="18" charset="0"/>
                <a:ea typeface="Times New Roman" panose="02020603050405020304" pitchFamily="18" charset="0"/>
              </a:rPr>
              <a:t>     } </a:t>
            </a:r>
          </a:p>
          <a:p>
            <a:pPr marL="0" marR="0">
              <a:spcBef>
                <a:spcPts val="0"/>
              </a:spcBef>
              <a:spcAft>
                <a:spcPts val="0"/>
              </a:spcAft>
            </a:pPr>
            <a:r>
              <a:rPr lang="en-US" sz="1650" dirty="0">
                <a:solidFill>
                  <a:srgbClr val="000000"/>
                </a:solidFill>
                <a:effectLst/>
                <a:latin typeface="Times New Roman" panose="02020603050405020304" pitchFamily="18" charset="0"/>
                <a:ea typeface="Times New Roman" panose="02020603050405020304" pitchFamily="18" charset="0"/>
              </a:rPr>
              <a:t>}</a:t>
            </a:r>
          </a:p>
          <a:p>
            <a:pPr marL="0" marR="0">
              <a:spcBef>
                <a:spcPts val="0"/>
              </a:spcBef>
              <a:spcAft>
                <a:spcPts val="0"/>
              </a:spcAft>
            </a:pPr>
            <a:endParaRPr lang="en-US" sz="1650" dirty="0">
              <a:solidFill>
                <a:srgbClr val="000000"/>
              </a:solidFill>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650" dirty="0">
                <a:solidFill>
                  <a:srgbClr val="000000"/>
                </a:solidFill>
                <a:effectLst/>
                <a:latin typeface="Times New Roman" panose="02020603050405020304" pitchFamily="18" charset="0"/>
                <a:ea typeface="Times New Roman" panose="02020603050405020304" pitchFamily="18" charset="0"/>
              </a:rPr>
              <a:t>class Dog </a:t>
            </a:r>
            <a:r>
              <a:rPr lang="en-US" sz="1650" dirty="0">
                <a:solidFill>
                  <a:srgbClr val="005DA2"/>
                </a:solidFill>
                <a:effectLst/>
                <a:latin typeface="Times New Roman" panose="02020603050405020304" pitchFamily="18" charset="0"/>
                <a:ea typeface="Times New Roman" panose="02020603050405020304" pitchFamily="18" charset="0"/>
              </a:rPr>
              <a:t>extends Animal  </a:t>
            </a:r>
            <a:r>
              <a:rPr lang="en-US" sz="1650" dirty="0">
                <a:solidFill>
                  <a:srgbClr val="000000"/>
                </a:solidFill>
                <a:effectLst/>
                <a:latin typeface="Times New Roman" panose="02020603050405020304" pitchFamily="18" charset="0"/>
                <a:ea typeface="Times New Roman" panose="02020603050405020304" pitchFamily="18" charset="0"/>
              </a:rPr>
              <a:t>{</a:t>
            </a:r>
          </a:p>
          <a:p>
            <a:pPr marL="0" marR="0">
              <a:spcBef>
                <a:spcPts val="0"/>
              </a:spcBef>
              <a:spcAft>
                <a:spcPts val="0"/>
              </a:spcAft>
            </a:pPr>
            <a:r>
              <a:rPr lang="en-US" sz="1650" dirty="0">
                <a:solidFill>
                  <a:srgbClr val="000000"/>
                </a:solidFill>
                <a:effectLst/>
                <a:latin typeface="Times New Roman" panose="02020603050405020304" pitchFamily="18" charset="0"/>
                <a:ea typeface="Times New Roman" panose="02020603050405020304" pitchFamily="18" charset="0"/>
              </a:rPr>
              <a:t>    </a:t>
            </a:r>
            <a:r>
              <a:rPr lang="en-US" sz="1650" dirty="0">
                <a:solidFill>
                  <a:srgbClr val="C00000"/>
                </a:solidFill>
                <a:effectLst/>
                <a:latin typeface="Times New Roman" panose="02020603050405020304" pitchFamily="18" charset="0"/>
                <a:ea typeface="Times New Roman" panose="02020603050405020304" pitchFamily="18" charset="0"/>
              </a:rPr>
              <a:t>@Override</a:t>
            </a:r>
          </a:p>
          <a:p>
            <a:pPr marL="0" marR="0">
              <a:spcBef>
                <a:spcPts val="0"/>
              </a:spcBef>
              <a:spcAft>
                <a:spcPts val="0"/>
              </a:spcAft>
            </a:pPr>
            <a:r>
              <a:rPr lang="en-US" sz="1650" dirty="0">
                <a:solidFill>
                  <a:srgbClr val="000000"/>
                </a:solidFill>
                <a:effectLst/>
                <a:latin typeface="Times New Roman" panose="02020603050405020304" pitchFamily="18" charset="0"/>
                <a:ea typeface="Times New Roman" panose="02020603050405020304" pitchFamily="18" charset="0"/>
              </a:rPr>
              <a:t>    void speak() {</a:t>
            </a:r>
          </a:p>
          <a:p>
            <a:pPr marL="0" marR="0">
              <a:spcBef>
                <a:spcPts val="0"/>
              </a:spcBef>
              <a:spcAft>
                <a:spcPts val="0"/>
              </a:spcAft>
            </a:pPr>
            <a:r>
              <a:rPr lang="en-US" sz="1650" dirty="0">
                <a:solidFill>
                  <a:srgbClr val="000000"/>
                </a:solidFill>
                <a:effectLst/>
                <a:latin typeface="Times New Roman" panose="02020603050405020304" pitchFamily="18" charset="0"/>
                <a:ea typeface="Times New Roman" panose="02020603050405020304" pitchFamily="18" charset="0"/>
              </a:rPr>
              <a:t>        System.out.println("Woof Woof ");</a:t>
            </a:r>
          </a:p>
          <a:p>
            <a:pPr marL="0" marR="0">
              <a:spcBef>
                <a:spcPts val="0"/>
              </a:spcBef>
              <a:spcAft>
                <a:spcPts val="0"/>
              </a:spcAft>
            </a:pPr>
            <a:r>
              <a:rPr lang="en-US" sz="1650" dirty="0">
                <a:solidFill>
                  <a:srgbClr val="000000"/>
                </a:solidFill>
                <a:effectLst/>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650" dirty="0">
                <a:solidFill>
                  <a:srgbClr val="000000"/>
                </a:solidFill>
                <a:effectLst/>
                <a:latin typeface="Times New Roman" panose="02020603050405020304" pitchFamily="18" charset="0"/>
                <a:ea typeface="Times New Roman" panose="02020603050405020304" pitchFamily="18" charset="0"/>
              </a:rPr>
              <a:t>}</a:t>
            </a:r>
          </a:p>
          <a:p>
            <a:pPr marL="0" marR="0">
              <a:spcBef>
                <a:spcPts val="0"/>
              </a:spcBef>
              <a:spcAft>
                <a:spcPts val="0"/>
              </a:spcAft>
            </a:pPr>
            <a:r>
              <a:rPr lang="en-US" sz="1650" dirty="0">
                <a:solidFill>
                  <a:srgbClr val="000000"/>
                </a:solidFill>
                <a:effectLst/>
                <a:latin typeface="Times New Roman" panose="02020603050405020304" pitchFamily="18" charset="0"/>
                <a:ea typeface="Times New Roman" panose="02020603050405020304" pitchFamily="18" charset="0"/>
              </a:rPr>
              <a:t>class Duck </a:t>
            </a:r>
            <a:r>
              <a:rPr lang="en-US" sz="1650" dirty="0">
                <a:solidFill>
                  <a:srgbClr val="005DA2"/>
                </a:solidFill>
                <a:effectLst/>
                <a:latin typeface="Times New Roman" panose="02020603050405020304" pitchFamily="18" charset="0"/>
                <a:ea typeface="Times New Roman" panose="02020603050405020304" pitchFamily="18" charset="0"/>
              </a:rPr>
              <a:t>extends Animal  </a:t>
            </a:r>
            <a:r>
              <a:rPr lang="en-US" sz="1650" dirty="0">
                <a:solidFill>
                  <a:srgbClr val="000000"/>
                </a:solidFill>
                <a:effectLst/>
                <a:latin typeface="Times New Roman" panose="02020603050405020304" pitchFamily="18" charset="0"/>
                <a:ea typeface="Times New Roman" panose="02020603050405020304" pitchFamily="18" charset="0"/>
              </a:rPr>
              <a:t>{</a:t>
            </a:r>
          </a:p>
          <a:p>
            <a:pPr marL="0" marR="0">
              <a:spcBef>
                <a:spcPts val="0"/>
              </a:spcBef>
              <a:spcAft>
                <a:spcPts val="0"/>
              </a:spcAft>
            </a:pPr>
            <a:r>
              <a:rPr lang="en-US" sz="1650" dirty="0">
                <a:solidFill>
                  <a:srgbClr val="C00000"/>
                </a:solidFill>
                <a:effectLst/>
                <a:latin typeface="Times New Roman" panose="02020603050405020304" pitchFamily="18" charset="0"/>
                <a:ea typeface="Times New Roman" panose="02020603050405020304" pitchFamily="18" charset="0"/>
              </a:rPr>
              <a:t>    @Override</a:t>
            </a:r>
          </a:p>
          <a:p>
            <a:pPr marL="0" marR="0">
              <a:spcBef>
                <a:spcPts val="0"/>
              </a:spcBef>
              <a:spcAft>
                <a:spcPts val="0"/>
              </a:spcAft>
            </a:pPr>
            <a:r>
              <a:rPr lang="en-US" sz="1650" dirty="0">
                <a:solidFill>
                  <a:srgbClr val="000000"/>
                </a:solidFill>
                <a:effectLst/>
                <a:latin typeface="Times New Roman" panose="02020603050405020304" pitchFamily="18" charset="0"/>
                <a:ea typeface="Times New Roman" panose="02020603050405020304" pitchFamily="18" charset="0"/>
              </a:rPr>
              <a:t>    void speak() {</a:t>
            </a:r>
          </a:p>
          <a:p>
            <a:pPr marL="0" marR="0">
              <a:spcBef>
                <a:spcPts val="0"/>
              </a:spcBef>
              <a:spcAft>
                <a:spcPts val="0"/>
              </a:spcAft>
            </a:pPr>
            <a:r>
              <a:rPr lang="en-US" sz="1650" dirty="0">
                <a:solidFill>
                  <a:srgbClr val="000000"/>
                </a:solidFill>
                <a:effectLst/>
                <a:latin typeface="Times New Roman" panose="02020603050405020304" pitchFamily="18" charset="0"/>
                <a:ea typeface="Times New Roman" panose="02020603050405020304" pitchFamily="18" charset="0"/>
              </a:rPr>
              <a:t>        System.out.println("Quack Quack");</a:t>
            </a:r>
          </a:p>
          <a:p>
            <a:pPr marL="0" marR="0">
              <a:spcBef>
                <a:spcPts val="0"/>
              </a:spcBef>
              <a:spcAft>
                <a:spcPts val="0"/>
              </a:spcAft>
            </a:pPr>
            <a:r>
              <a:rPr lang="en-US" sz="1650" dirty="0">
                <a:solidFill>
                  <a:srgbClr val="000000"/>
                </a:solidFill>
                <a:effectLst/>
                <a:latin typeface="Times New Roman" panose="02020603050405020304" pitchFamily="18" charset="0"/>
                <a:ea typeface="Times New Roman" panose="02020603050405020304" pitchFamily="18" charset="0"/>
              </a:rPr>
              <a:t>    } </a:t>
            </a:r>
          </a:p>
          <a:p>
            <a:pPr marL="0" marR="0">
              <a:spcBef>
                <a:spcPts val="0"/>
              </a:spcBef>
              <a:spcAft>
                <a:spcPts val="0"/>
              </a:spcAft>
            </a:pPr>
            <a:r>
              <a:rPr lang="en-US" sz="1650" dirty="0">
                <a:solidFill>
                  <a:srgbClr val="000000"/>
                </a:solidFill>
                <a:effectLst/>
                <a:latin typeface="Times New Roman" panose="02020603050405020304" pitchFamily="18" charset="0"/>
                <a:ea typeface="Times New Roman" panose="02020603050405020304" pitchFamily="18" charset="0"/>
              </a:rPr>
              <a:t>}</a:t>
            </a:r>
          </a:p>
        </p:txBody>
      </p:sp>
      <p:sp>
        <p:nvSpPr>
          <p:cNvPr id="18" name="TextBox 17">
            <a:extLst>
              <a:ext uri="{FF2B5EF4-FFF2-40B4-BE49-F238E27FC236}">
                <a16:creationId xmlns:a16="http://schemas.microsoft.com/office/drawing/2014/main" xmlns="" id="{175BD43F-5D2C-4D55-BC17-34DB596E13CA}"/>
              </a:ext>
            </a:extLst>
          </p:cNvPr>
          <p:cNvSpPr txBox="1"/>
          <p:nvPr/>
        </p:nvSpPr>
        <p:spPr>
          <a:xfrm>
            <a:off x="5056324" y="1336905"/>
            <a:ext cx="4012372" cy="5124480"/>
          </a:xfrm>
          <a:prstGeom prst="rect">
            <a:avLst/>
          </a:prstGeom>
          <a:noFill/>
          <a:ln>
            <a:solidFill>
              <a:schemeClr val="accent1">
                <a:shade val="50000"/>
              </a:schemeClr>
            </a:solidFill>
          </a:ln>
        </p:spPr>
        <p:txBody>
          <a:bodyPr wrap="square" bIns="0" rtlCol="0">
            <a:spAutoFit/>
          </a:bodyPr>
          <a:lstStyle/>
          <a:p>
            <a:pPr marL="0" marR="0">
              <a:spcBef>
                <a:spcPts val="0"/>
              </a:spcBef>
              <a:spcAft>
                <a:spcPts val="0"/>
              </a:spcAft>
            </a:pPr>
            <a:r>
              <a:rPr lang="en-US" sz="1650" dirty="0">
                <a:solidFill>
                  <a:srgbClr val="000000"/>
                </a:solidFill>
                <a:effectLst/>
                <a:latin typeface="Times New Roman" panose="02020603050405020304" pitchFamily="18" charset="0"/>
                <a:ea typeface="Times New Roman" panose="02020603050405020304" pitchFamily="18" charset="0"/>
              </a:rPr>
              <a:t>class Cat </a:t>
            </a:r>
            <a:r>
              <a:rPr lang="en-US" sz="1650" dirty="0">
                <a:solidFill>
                  <a:srgbClr val="005DA2"/>
                </a:solidFill>
                <a:effectLst/>
                <a:latin typeface="Times New Roman" panose="02020603050405020304" pitchFamily="18" charset="0"/>
                <a:ea typeface="Times New Roman" panose="02020603050405020304" pitchFamily="18" charset="0"/>
              </a:rPr>
              <a:t>extends Animal </a:t>
            </a:r>
            <a:r>
              <a:rPr lang="en-US" sz="1650" dirty="0">
                <a:solidFill>
                  <a:srgbClr val="000000"/>
                </a:solidFill>
                <a:effectLst/>
                <a:latin typeface="Times New Roman" panose="02020603050405020304" pitchFamily="18" charset="0"/>
                <a:ea typeface="Times New Roman" panose="02020603050405020304" pitchFamily="18" charset="0"/>
              </a:rPr>
              <a:t>{</a:t>
            </a:r>
          </a:p>
          <a:p>
            <a:pPr marL="0" marR="0">
              <a:spcBef>
                <a:spcPts val="0"/>
              </a:spcBef>
              <a:spcAft>
                <a:spcPts val="0"/>
              </a:spcAft>
            </a:pPr>
            <a:r>
              <a:rPr lang="en-US" sz="1650" dirty="0">
                <a:solidFill>
                  <a:srgbClr val="C00000"/>
                </a:solidFill>
                <a:effectLst/>
                <a:latin typeface="Times New Roman" panose="02020603050405020304" pitchFamily="18" charset="0"/>
                <a:ea typeface="Times New Roman" panose="02020603050405020304" pitchFamily="18" charset="0"/>
              </a:rPr>
              <a:t>     @Override</a:t>
            </a:r>
          </a:p>
          <a:p>
            <a:pPr marL="0" marR="0">
              <a:spcBef>
                <a:spcPts val="0"/>
              </a:spcBef>
              <a:spcAft>
                <a:spcPts val="0"/>
              </a:spcAft>
            </a:pPr>
            <a:r>
              <a:rPr lang="en-US" sz="1650" dirty="0">
                <a:solidFill>
                  <a:srgbClr val="000000"/>
                </a:solidFill>
                <a:effectLst/>
                <a:latin typeface="Times New Roman" panose="02020603050405020304" pitchFamily="18" charset="0"/>
                <a:ea typeface="Times New Roman" panose="02020603050405020304" pitchFamily="18" charset="0"/>
              </a:rPr>
              <a:t>     void speak() {</a:t>
            </a:r>
          </a:p>
          <a:p>
            <a:pPr marL="0" marR="0">
              <a:spcBef>
                <a:spcPts val="0"/>
              </a:spcBef>
              <a:spcAft>
                <a:spcPts val="0"/>
              </a:spcAft>
            </a:pPr>
            <a:r>
              <a:rPr lang="en-US" sz="1650" dirty="0">
                <a:solidFill>
                  <a:srgbClr val="000000"/>
                </a:solidFill>
                <a:effectLst/>
                <a:latin typeface="Times New Roman" panose="02020603050405020304" pitchFamily="18" charset="0"/>
                <a:ea typeface="Times New Roman" panose="02020603050405020304" pitchFamily="18" charset="0"/>
              </a:rPr>
              <a:t>         System.out.println("Meow Meow");</a:t>
            </a:r>
          </a:p>
          <a:p>
            <a:pPr marL="0" marR="0">
              <a:spcBef>
                <a:spcPts val="0"/>
              </a:spcBef>
              <a:spcAft>
                <a:spcPts val="0"/>
              </a:spcAft>
            </a:pPr>
            <a:r>
              <a:rPr lang="en-US" sz="1650" dirty="0">
                <a:solidFill>
                  <a:srgbClr val="000000"/>
                </a:solidFill>
                <a:effectLst/>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650" dirty="0">
                <a:solidFill>
                  <a:srgbClr val="000000"/>
                </a:solidFill>
                <a:effectLst/>
                <a:latin typeface="Times New Roman" panose="02020603050405020304" pitchFamily="18" charset="0"/>
                <a:ea typeface="Times New Roman" panose="02020603050405020304" pitchFamily="18" charset="0"/>
              </a:rPr>
              <a:t>}</a:t>
            </a:r>
          </a:p>
          <a:p>
            <a:pPr marL="0" marR="0">
              <a:spcBef>
                <a:spcPts val="0"/>
              </a:spcBef>
              <a:spcAft>
                <a:spcPts val="0"/>
              </a:spcAft>
            </a:pPr>
            <a:endParaRPr lang="en-US" sz="1650" dirty="0">
              <a:solidFill>
                <a:srgbClr val="000000"/>
              </a:solidFill>
              <a:latin typeface="Times New Roman" panose="02020603050405020304" pitchFamily="18" charset="0"/>
              <a:ea typeface="Times New Roman" panose="02020603050405020304" pitchFamily="18" charset="0"/>
            </a:endParaRPr>
          </a:p>
          <a:p>
            <a:pPr marL="0" marR="0">
              <a:spcBef>
                <a:spcPts val="0"/>
              </a:spcBef>
              <a:spcAft>
                <a:spcPts val="0"/>
              </a:spcAft>
            </a:pPr>
            <a:r>
              <a:rPr lang="en-US" sz="1650" dirty="0">
                <a:solidFill>
                  <a:srgbClr val="000000"/>
                </a:solidFill>
                <a:effectLst/>
                <a:latin typeface="Times New Roman" panose="02020603050405020304" pitchFamily="18" charset="0"/>
                <a:ea typeface="Times New Roman" panose="02020603050405020304" pitchFamily="18" charset="0"/>
              </a:rPr>
              <a:t>public class AbstractTest  {</a:t>
            </a:r>
          </a:p>
          <a:p>
            <a:pPr marL="0" marR="0">
              <a:spcBef>
                <a:spcPts val="0"/>
              </a:spcBef>
              <a:spcAft>
                <a:spcPts val="0"/>
              </a:spcAft>
            </a:pPr>
            <a:r>
              <a:rPr lang="en-US" sz="1650" dirty="0">
                <a:solidFill>
                  <a:srgbClr val="000000"/>
                </a:solidFill>
                <a:effectLst/>
                <a:latin typeface="Times New Roman" panose="02020603050405020304" pitchFamily="18" charset="0"/>
                <a:ea typeface="Times New Roman" panose="02020603050405020304" pitchFamily="18" charset="0"/>
              </a:rPr>
              <a:t>     public static void main(String[] args) {</a:t>
            </a:r>
          </a:p>
          <a:p>
            <a:pPr marL="0" marR="0">
              <a:spcBef>
                <a:spcPts val="0"/>
              </a:spcBef>
              <a:spcAft>
                <a:spcPts val="0"/>
              </a:spcAft>
            </a:pPr>
            <a:r>
              <a:rPr lang="en-US" sz="1650" dirty="0">
                <a:solidFill>
                  <a:srgbClr val="000000"/>
                </a:solidFill>
                <a:effectLst/>
                <a:latin typeface="Times New Roman" panose="02020603050405020304" pitchFamily="18" charset="0"/>
                <a:ea typeface="Times New Roman" panose="02020603050405020304" pitchFamily="18" charset="0"/>
              </a:rPr>
              <a:t>           Dog dog = new Dog();</a:t>
            </a:r>
          </a:p>
          <a:p>
            <a:pPr marL="0" marR="0">
              <a:spcBef>
                <a:spcPts val="0"/>
              </a:spcBef>
              <a:spcAft>
                <a:spcPts val="0"/>
              </a:spcAft>
            </a:pPr>
            <a:r>
              <a:rPr lang="en-US" sz="1650" dirty="0">
                <a:solidFill>
                  <a:srgbClr val="000000"/>
                </a:solidFill>
                <a:effectLst/>
                <a:latin typeface="Times New Roman" panose="02020603050405020304" pitchFamily="18" charset="0"/>
                <a:ea typeface="Times New Roman" panose="02020603050405020304" pitchFamily="18" charset="0"/>
              </a:rPr>
              <a:t>           dog.speak();</a:t>
            </a:r>
          </a:p>
          <a:p>
            <a:pPr marL="0" marR="0">
              <a:spcBef>
                <a:spcPts val="0"/>
              </a:spcBef>
              <a:spcAft>
                <a:spcPts val="0"/>
              </a:spcAft>
            </a:pPr>
            <a:r>
              <a:rPr lang="en-US" sz="1650" dirty="0">
                <a:solidFill>
                  <a:srgbClr val="000000"/>
                </a:solidFill>
                <a:latin typeface="Times New Roman" panose="02020603050405020304" pitchFamily="18" charset="0"/>
                <a:ea typeface="Times New Roman" panose="02020603050405020304" pitchFamily="18" charset="0"/>
              </a:rPr>
              <a:t>           </a:t>
            </a:r>
            <a:r>
              <a:rPr lang="en-US" sz="1650" dirty="0">
                <a:solidFill>
                  <a:srgbClr val="000000"/>
                </a:solidFill>
                <a:effectLst/>
                <a:latin typeface="Times New Roman" panose="02020603050405020304" pitchFamily="18" charset="0"/>
                <a:ea typeface="Times New Roman" panose="02020603050405020304" pitchFamily="18" charset="0"/>
              </a:rPr>
              <a:t>dog.sleep();</a:t>
            </a:r>
          </a:p>
          <a:p>
            <a:pPr marL="0" marR="0">
              <a:spcBef>
                <a:spcPts val="0"/>
              </a:spcBef>
              <a:spcAft>
                <a:spcPts val="0"/>
              </a:spcAft>
            </a:pPr>
            <a:endParaRPr lang="en-US" sz="1650" dirty="0">
              <a:solidFill>
                <a:srgbClr val="000000"/>
              </a:solidFill>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650" dirty="0">
                <a:solidFill>
                  <a:srgbClr val="000000"/>
                </a:solidFill>
                <a:effectLst/>
                <a:latin typeface="Times New Roman" panose="02020603050405020304" pitchFamily="18" charset="0"/>
                <a:ea typeface="Times New Roman" panose="02020603050405020304" pitchFamily="18" charset="0"/>
              </a:rPr>
              <a:t>           Duck duck = new Duck();</a:t>
            </a:r>
          </a:p>
          <a:p>
            <a:pPr marL="0" marR="0">
              <a:spcBef>
                <a:spcPts val="0"/>
              </a:spcBef>
              <a:spcAft>
                <a:spcPts val="0"/>
              </a:spcAft>
            </a:pPr>
            <a:r>
              <a:rPr lang="en-US" sz="1650" dirty="0">
                <a:solidFill>
                  <a:srgbClr val="000000"/>
                </a:solidFill>
                <a:effectLst/>
                <a:latin typeface="Times New Roman" panose="02020603050405020304" pitchFamily="18" charset="0"/>
                <a:ea typeface="Times New Roman" panose="02020603050405020304" pitchFamily="18" charset="0"/>
              </a:rPr>
              <a:t>           duck.speak();</a:t>
            </a:r>
          </a:p>
          <a:p>
            <a:pPr marL="0" marR="0">
              <a:spcBef>
                <a:spcPts val="0"/>
              </a:spcBef>
              <a:spcAft>
                <a:spcPts val="0"/>
              </a:spcAft>
            </a:pPr>
            <a:endParaRPr lang="en-US" sz="1650" dirty="0">
              <a:solidFill>
                <a:srgbClr val="000000"/>
              </a:solidFill>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650" dirty="0">
                <a:solidFill>
                  <a:srgbClr val="000000"/>
                </a:solidFill>
                <a:effectLst/>
                <a:latin typeface="Times New Roman" panose="02020603050405020304" pitchFamily="18" charset="0"/>
                <a:ea typeface="Times New Roman" panose="02020603050405020304" pitchFamily="18" charset="0"/>
              </a:rPr>
              <a:t>           Cat cat = new Cat();</a:t>
            </a:r>
          </a:p>
          <a:p>
            <a:pPr marL="0" marR="0">
              <a:spcBef>
                <a:spcPts val="0"/>
              </a:spcBef>
              <a:spcAft>
                <a:spcPts val="0"/>
              </a:spcAft>
            </a:pPr>
            <a:r>
              <a:rPr lang="en-US" sz="1650" dirty="0">
                <a:solidFill>
                  <a:srgbClr val="000000"/>
                </a:solidFill>
                <a:effectLst/>
                <a:latin typeface="Times New Roman" panose="02020603050405020304" pitchFamily="18" charset="0"/>
                <a:ea typeface="Times New Roman" panose="02020603050405020304" pitchFamily="18" charset="0"/>
              </a:rPr>
              <a:t>           cat.speak();</a:t>
            </a:r>
          </a:p>
          <a:p>
            <a:pPr marL="0" marR="0">
              <a:spcBef>
                <a:spcPts val="0"/>
              </a:spcBef>
              <a:spcAft>
                <a:spcPts val="0"/>
              </a:spcAft>
            </a:pPr>
            <a:r>
              <a:rPr lang="en-US" sz="1650" dirty="0">
                <a:solidFill>
                  <a:srgbClr val="000000"/>
                </a:solidFill>
                <a:effectLst/>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650" dirty="0">
                <a:solidFill>
                  <a:srgbClr val="000000"/>
                </a:solidFill>
                <a:effectLst/>
                <a:latin typeface="Times New Roman" panose="02020603050405020304" pitchFamily="18" charset="0"/>
                <a:ea typeface="Times New Roman" panose="02020603050405020304" pitchFamily="18" charset="0"/>
              </a:rPr>
              <a:t>}</a:t>
            </a:r>
          </a:p>
        </p:txBody>
      </p:sp>
      <p:sp>
        <p:nvSpPr>
          <p:cNvPr id="19" name="TextBox 18">
            <a:extLst>
              <a:ext uri="{FF2B5EF4-FFF2-40B4-BE49-F238E27FC236}">
                <a16:creationId xmlns:a16="http://schemas.microsoft.com/office/drawing/2014/main" xmlns="" id="{81B0D842-6015-4095-8ED4-8951068DC46D}"/>
              </a:ext>
            </a:extLst>
          </p:cNvPr>
          <p:cNvSpPr txBox="1"/>
          <p:nvPr/>
        </p:nvSpPr>
        <p:spPr>
          <a:xfrm>
            <a:off x="9306228" y="4601497"/>
            <a:ext cx="2591729" cy="1169551"/>
          </a:xfrm>
          <a:prstGeom prst="rect">
            <a:avLst/>
          </a:prstGeom>
          <a:noFill/>
          <a:ln>
            <a:solidFill>
              <a:schemeClr val="accent1">
                <a:shade val="50000"/>
              </a:schemeClr>
            </a:solidFill>
          </a:ln>
        </p:spPr>
        <p:txBody>
          <a:bodyPr wrap="square" lIns="182880" tIns="0" bIns="91440" rtlCol="0">
            <a:spAutoFit/>
          </a:bodyPr>
          <a:lstStyle/>
          <a:p>
            <a:r>
              <a:rPr lang="en-US" sz="1400" i="1" dirty="0">
                <a:solidFill>
                  <a:srgbClr val="FF0000"/>
                </a:solidFill>
              </a:rPr>
              <a:t>Console Output:</a:t>
            </a:r>
          </a:p>
          <a:p>
            <a:r>
              <a:rPr lang="en-US" sz="1400" dirty="0"/>
              <a:t>Woof Woof</a:t>
            </a:r>
          </a:p>
          <a:p>
            <a:r>
              <a:rPr lang="en-US" sz="1400" dirty="0"/>
              <a:t>Sleeping</a:t>
            </a:r>
          </a:p>
          <a:p>
            <a:r>
              <a:rPr lang="en-US" sz="1400" dirty="0"/>
              <a:t>Quack Quack</a:t>
            </a:r>
          </a:p>
          <a:p>
            <a:r>
              <a:rPr lang="en-US" sz="1400" dirty="0"/>
              <a:t>Meow Meow</a:t>
            </a:r>
          </a:p>
        </p:txBody>
      </p:sp>
    </p:spTree>
    <p:extLst>
      <p:ext uri="{BB962C8B-B14F-4D97-AF65-F5344CB8AC3E}">
        <p14:creationId xmlns:p14="http://schemas.microsoft.com/office/powerpoint/2010/main" val="507959725"/>
      </p:ext>
    </p:extLst>
  </p:cSld>
  <p:clrMapOvr>
    <a:masterClrMapping/>
  </p:clrMapOvr>
  <mc:AlternateContent xmlns:mc="http://schemas.openxmlformats.org/markup-compatibility/2006" xmlns:p14="http://schemas.microsoft.com/office/powerpoint/2010/main">
    <mc:Choice Requires="p14">
      <p:transition spd="slow" p14:dur="2000" advTm="55215"/>
    </mc:Choice>
    <mc:Fallback xmlns="">
      <p:transition spd="slow" advTm="55215"/>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xmlns="" id="{828A5161-06F1-46CF-8AD7-844680A59E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4601497"/>
            <a:ext cx="1014060" cy="2017580"/>
            <a:chOff x="0" y="4601497"/>
            <a:chExt cx="1014060" cy="2017580"/>
          </a:xfrm>
        </p:grpSpPr>
        <p:sp>
          <p:nvSpPr>
            <p:cNvPr id="8" name="Isosceles Triangle 13">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4">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xmlns="" id="{5995D10D-E9C9-47DB-AE7E-801FEF38F5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219290" y="1"/>
            <a:ext cx="972709" cy="1935307"/>
            <a:chOff x="10918968" y="713127"/>
            <a:chExt cx="1273032" cy="2532832"/>
          </a:xfrm>
        </p:grpSpPr>
        <p:sp>
          <p:nvSpPr>
            <p:cNvPr id="10" name="Rectangle 17">
              <a:extLst>
                <a:ext uri="{FF2B5EF4-FFF2-40B4-BE49-F238E27FC236}">
                  <a16:creationId xmlns:a16="http://schemas.microsoft.com/office/drawing/2014/main" xmlns="" id="{CC1A72C6-3DE4-4EC3-9AD5-9E0D40D8C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8">
              <a:extLst>
                <a:ext uri="{FF2B5EF4-FFF2-40B4-BE49-F238E27FC236}">
                  <a16:creationId xmlns:a16="http://schemas.microsoft.com/office/drawing/2014/main" xmlns="" id="{0B0DA1F1-C391-4EDF-9FE0-23E86E1377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3">
            <a:extLst>
              <a:ext uri="{FF2B5EF4-FFF2-40B4-BE49-F238E27FC236}">
                <a16:creationId xmlns:a16="http://schemas.microsoft.com/office/drawing/2014/main" xmlns="" id="{84A92555-3873-47AB-BA61-57CA790C784F}"/>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a:t>Faculty of Computer Science, University of Computer Studies, Yangon</a:t>
            </a:r>
          </a:p>
        </p:txBody>
      </p:sp>
      <p:sp>
        <p:nvSpPr>
          <p:cNvPr id="5" name="Slide Number Placeholder 4">
            <a:extLst>
              <a:ext uri="{FF2B5EF4-FFF2-40B4-BE49-F238E27FC236}">
                <a16:creationId xmlns:a16="http://schemas.microsoft.com/office/drawing/2014/main" xmlns="" id="{FCD18CD9-E60A-4A32-9C13-6A1BEA527797}"/>
              </a:ext>
            </a:extLst>
          </p:cNvPr>
          <p:cNvSpPr>
            <a:spLocks noGrp="1"/>
          </p:cNvSpPr>
          <p:nvPr>
            <p:ph type="sldNum" sz="quarter" idx="12"/>
          </p:nvPr>
        </p:nvSpPr>
        <p:spPr>
          <a:xfrm>
            <a:off x="8805333" y="6356350"/>
            <a:ext cx="2743200" cy="365125"/>
          </a:xfrm>
        </p:spPr>
        <p:txBody>
          <a:bodyPr>
            <a:normAutofit/>
          </a:bodyPr>
          <a:lstStyle/>
          <a:p>
            <a:pPr>
              <a:spcAft>
                <a:spcPts val="600"/>
              </a:spcAft>
            </a:pPr>
            <a:fld id="{AA680AA8-C0F5-4A8E-B7E8-B0E33D5CFE95}" type="slidenum">
              <a:rPr lang="en-US" smtClean="0"/>
              <a:pPr>
                <a:spcAft>
                  <a:spcPts val="600"/>
                </a:spcAft>
              </a:pPr>
              <a:t>28</a:t>
            </a:fld>
            <a:endParaRPr lang="en-US"/>
          </a:p>
        </p:txBody>
      </p:sp>
      <p:sp>
        <p:nvSpPr>
          <p:cNvPr id="14" name="Title 1">
            <a:extLst>
              <a:ext uri="{FF2B5EF4-FFF2-40B4-BE49-F238E27FC236}">
                <a16:creationId xmlns:a16="http://schemas.microsoft.com/office/drawing/2014/main" xmlns="" id="{84FC8822-F3FD-4A49-B4C8-0F77733D9AD0}"/>
              </a:ext>
            </a:extLst>
          </p:cNvPr>
          <p:cNvSpPr>
            <a:spLocks noGrp="1"/>
          </p:cNvSpPr>
          <p:nvPr>
            <p:ph type="title"/>
          </p:nvPr>
        </p:nvSpPr>
        <p:spPr>
          <a:xfrm>
            <a:off x="838200" y="365125"/>
            <a:ext cx="10515600" cy="1325563"/>
          </a:xfrm>
        </p:spPr>
        <p:txBody>
          <a:bodyPr/>
          <a:lstStyle/>
          <a:p>
            <a:pPr algn="ctr"/>
            <a:r>
              <a:rPr lang="en-US" dirty="0"/>
              <a:t>Exercise (1)</a:t>
            </a:r>
          </a:p>
        </p:txBody>
      </p:sp>
      <p:grpSp>
        <p:nvGrpSpPr>
          <p:cNvPr id="2" name="Group 1">
            <a:extLst>
              <a:ext uri="{FF2B5EF4-FFF2-40B4-BE49-F238E27FC236}">
                <a16:creationId xmlns:a16="http://schemas.microsoft.com/office/drawing/2014/main" xmlns="" id="{FE4D8755-2944-4357-9106-4EC4CB120C93}"/>
              </a:ext>
            </a:extLst>
          </p:cNvPr>
          <p:cNvGrpSpPr/>
          <p:nvPr/>
        </p:nvGrpSpPr>
        <p:grpSpPr>
          <a:xfrm>
            <a:off x="2884637" y="2847905"/>
            <a:ext cx="6795350" cy="3317194"/>
            <a:chOff x="2884637" y="2815628"/>
            <a:chExt cx="6795350" cy="3317194"/>
          </a:xfrm>
        </p:grpSpPr>
        <p:grpSp>
          <p:nvGrpSpPr>
            <p:cNvPr id="7" name="Group 6">
              <a:extLst>
                <a:ext uri="{FF2B5EF4-FFF2-40B4-BE49-F238E27FC236}">
                  <a16:creationId xmlns:a16="http://schemas.microsoft.com/office/drawing/2014/main" xmlns="" id="{E751AFFE-83AF-4B1B-A902-008D351DB60D}"/>
                </a:ext>
              </a:extLst>
            </p:cNvPr>
            <p:cNvGrpSpPr/>
            <p:nvPr/>
          </p:nvGrpSpPr>
          <p:grpSpPr>
            <a:xfrm>
              <a:off x="4653311" y="2815628"/>
              <a:ext cx="3053174" cy="1271321"/>
              <a:chOff x="8321668" y="1063701"/>
              <a:chExt cx="3053174" cy="1271321"/>
            </a:xfrm>
          </p:grpSpPr>
          <p:sp>
            <p:nvSpPr>
              <p:cNvPr id="49" name="Rectangle 48">
                <a:extLst>
                  <a:ext uri="{FF2B5EF4-FFF2-40B4-BE49-F238E27FC236}">
                    <a16:creationId xmlns:a16="http://schemas.microsoft.com/office/drawing/2014/main" xmlns="" id="{17DDDF87-2E54-4095-938A-88DFDF25AD4C}"/>
                  </a:ext>
                </a:extLst>
              </p:cNvPr>
              <p:cNvSpPr/>
              <p:nvPr/>
            </p:nvSpPr>
            <p:spPr>
              <a:xfrm>
                <a:off x="8321668" y="1063701"/>
                <a:ext cx="3006718" cy="12713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a:extLst>
                  <a:ext uri="{FF2B5EF4-FFF2-40B4-BE49-F238E27FC236}">
                    <a16:creationId xmlns:a16="http://schemas.microsoft.com/office/drawing/2014/main" xmlns="" id="{AF6E9902-5B02-47A1-8527-A8BF60FBB189}"/>
                  </a:ext>
                </a:extLst>
              </p:cNvPr>
              <p:cNvCxnSpPr>
                <a:cxnSpLocks/>
              </p:cNvCxnSpPr>
              <p:nvPr/>
            </p:nvCxnSpPr>
            <p:spPr>
              <a:xfrm>
                <a:off x="8321668" y="1435521"/>
                <a:ext cx="300671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xmlns="" id="{E9E6E245-C90B-4429-9683-4906CDB7F3C3}"/>
                  </a:ext>
                </a:extLst>
              </p:cNvPr>
              <p:cNvSpPr txBox="1"/>
              <p:nvPr/>
            </p:nvSpPr>
            <p:spPr>
              <a:xfrm>
                <a:off x="8331894" y="1076947"/>
                <a:ext cx="2996492" cy="369332"/>
              </a:xfrm>
              <a:prstGeom prst="rect">
                <a:avLst/>
              </a:prstGeom>
              <a:noFill/>
            </p:spPr>
            <p:txBody>
              <a:bodyPr wrap="square" rtlCol="0">
                <a:spAutoFit/>
              </a:bodyPr>
              <a:lstStyle/>
              <a:p>
                <a:pPr algn="ctr"/>
                <a:r>
                  <a:rPr lang="en-US" dirty="0"/>
                  <a:t>Shape (abstract)</a:t>
                </a:r>
              </a:p>
            </p:txBody>
          </p:sp>
          <p:sp>
            <p:nvSpPr>
              <p:cNvPr id="52" name="TextBox 51">
                <a:extLst>
                  <a:ext uri="{FF2B5EF4-FFF2-40B4-BE49-F238E27FC236}">
                    <a16:creationId xmlns:a16="http://schemas.microsoft.com/office/drawing/2014/main" xmlns="" id="{A1A37E1E-4154-4C20-AA43-127F38D285E0}"/>
                  </a:ext>
                </a:extLst>
              </p:cNvPr>
              <p:cNvSpPr txBox="1"/>
              <p:nvPr/>
            </p:nvSpPr>
            <p:spPr>
              <a:xfrm>
                <a:off x="8331895" y="1424009"/>
                <a:ext cx="3042947" cy="861774"/>
              </a:xfrm>
              <a:prstGeom prst="rect">
                <a:avLst/>
              </a:prstGeom>
              <a:noFill/>
            </p:spPr>
            <p:txBody>
              <a:bodyPr wrap="square" rtlCol="0">
                <a:spAutoFit/>
              </a:bodyPr>
              <a:lstStyle/>
              <a:p>
                <a:r>
                  <a:rPr lang="en-US" dirty="0"/>
                  <a:t>-  </a:t>
                </a:r>
                <a:r>
                  <a:rPr lang="en-US" sz="1600" dirty="0"/>
                  <a:t>color : String</a:t>
                </a:r>
              </a:p>
              <a:p>
                <a:r>
                  <a:rPr lang="en-US" sz="1600" dirty="0"/>
                  <a:t>+ getColor() : String</a:t>
                </a:r>
              </a:p>
              <a:p>
                <a:r>
                  <a:rPr lang="en-US" sz="1600" dirty="0"/>
                  <a:t>+ abstract calculateArea(): double</a:t>
                </a:r>
              </a:p>
            </p:txBody>
          </p:sp>
        </p:grpSp>
        <p:grpSp>
          <p:nvGrpSpPr>
            <p:cNvPr id="67" name="Group 66">
              <a:extLst>
                <a:ext uri="{FF2B5EF4-FFF2-40B4-BE49-F238E27FC236}">
                  <a16:creationId xmlns:a16="http://schemas.microsoft.com/office/drawing/2014/main" xmlns="" id="{A012C71D-4795-45BB-82FB-6720DAA4AAA4}"/>
                </a:ext>
              </a:extLst>
            </p:cNvPr>
            <p:cNvGrpSpPr/>
            <p:nvPr/>
          </p:nvGrpSpPr>
          <p:grpSpPr>
            <a:xfrm>
              <a:off x="2884637" y="4861501"/>
              <a:ext cx="3053174" cy="1271321"/>
              <a:chOff x="8747554" y="2690567"/>
              <a:chExt cx="3053174" cy="1271321"/>
            </a:xfrm>
          </p:grpSpPr>
          <p:sp>
            <p:nvSpPr>
              <p:cNvPr id="58" name="Rectangle 57">
                <a:extLst>
                  <a:ext uri="{FF2B5EF4-FFF2-40B4-BE49-F238E27FC236}">
                    <a16:creationId xmlns:a16="http://schemas.microsoft.com/office/drawing/2014/main" xmlns="" id="{8B9A8881-3796-4A20-8485-57EBCC0EE799}"/>
                  </a:ext>
                </a:extLst>
              </p:cNvPr>
              <p:cNvSpPr/>
              <p:nvPr/>
            </p:nvSpPr>
            <p:spPr>
              <a:xfrm>
                <a:off x="8747554" y="2690567"/>
                <a:ext cx="3006718" cy="12713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a:extLst>
                  <a:ext uri="{FF2B5EF4-FFF2-40B4-BE49-F238E27FC236}">
                    <a16:creationId xmlns:a16="http://schemas.microsoft.com/office/drawing/2014/main" xmlns="" id="{C2BCBBE2-0DD2-4A52-9491-0ED9B1C436B4}"/>
                  </a:ext>
                </a:extLst>
              </p:cNvPr>
              <p:cNvCxnSpPr>
                <a:cxnSpLocks/>
              </p:cNvCxnSpPr>
              <p:nvPr/>
            </p:nvCxnSpPr>
            <p:spPr>
              <a:xfrm>
                <a:off x="8747554" y="3062387"/>
                <a:ext cx="300671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xmlns="" id="{45302C13-BE62-40A1-9B82-BE733C3A0D0C}"/>
                  </a:ext>
                </a:extLst>
              </p:cNvPr>
              <p:cNvSpPr txBox="1"/>
              <p:nvPr/>
            </p:nvSpPr>
            <p:spPr>
              <a:xfrm>
                <a:off x="8757781" y="2703813"/>
                <a:ext cx="2996491" cy="369332"/>
              </a:xfrm>
              <a:prstGeom prst="rect">
                <a:avLst/>
              </a:prstGeom>
              <a:noFill/>
            </p:spPr>
            <p:txBody>
              <a:bodyPr wrap="square" rtlCol="0">
                <a:spAutoFit/>
              </a:bodyPr>
              <a:lstStyle/>
              <a:p>
                <a:pPr algn="ctr"/>
                <a:r>
                  <a:rPr lang="en-US" dirty="0"/>
                  <a:t>Triangle (concrete)</a:t>
                </a:r>
              </a:p>
            </p:txBody>
          </p:sp>
          <p:sp>
            <p:nvSpPr>
              <p:cNvPr id="61" name="TextBox 60">
                <a:extLst>
                  <a:ext uri="{FF2B5EF4-FFF2-40B4-BE49-F238E27FC236}">
                    <a16:creationId xmlns:a16="http://schemas.microsoft.com/office/drawing/2014/main" xmlns="" id="{C4B7A16D-A35B-4FE1-A0B8-35BFB9654A1F}"/>
                  </a:ext>
                </a:extLst>
              </p:cNvPr>
              <p:cNvSpPr txBox="1"/>
              <p:nvPr/>
            </p:nvSpPr>
            <p:spPr>
              <a:xfrm>
                <a:off x="8757781" y="3050875"/>
                <a:ext cx="3042947" cy="861774"/>
              </a:xfrm>
              <a:prstGeom prst="rect">
                <a:avLst/>
              </a:prstGeom>
              <a:noFill/>
            </p:spPr>
            <p:txBody>
              <a:bodyPr wrap="square" rtlCol="0">
                <a:spAutoFit/>
              </a:bodyPr>
              <a:lstStyle/>
              <a:p>
                <a:r>
                  <a:rPr lang="en-US" dirty="0"/>
                  <a:t>-  </a:t>
                </a:r>
                <a:r>
                  <a:rPr lang="en-US" sz="1600" dirty="0"/>
                  <a:t>base : double</a:t>
                </a:r>
              </a:p>
              <a:p>
                <a:r>
                  <a:rPr lang="en-US" sz="1600" dirty="0"/>
                  <a:t>-   height : double</a:t>
                </a:r>
              </a:p>
              <a:p>
                <a:r>
                  <a:rPr lang="en-US" sz="1600" dirty="0"/>
                  <a:t>+  calculateArea(): double</a:t>
                </a:r>
              </a:p>
            </p:txBody>
          </p:sp>
        </p:grpSp>
        <p:grpSp>
          <p:nvGrpSpPr>
            <p:cNvPr id="62" name="Group 61">
              <a:extLst>
                <a:ext uri="{FF2B5EF4-FFF2-40B4-BE49-F238E27FC236}">
                  <a16:creationId xmlns:a16="http://schemas.microsoft.com/office/drawing/2014/main" xmlns="" id="{4257ABB9-A087-412E-B2AC-610AE7FC45E5}"/>
                </a:ext>
              </a:extLst>
            </p:cNvPr>
            <p:cNvGrpSpPr/>
            <p:nvPr/>
          </p:nvGrpSpPr>
          <p:grpSpPr>
            <a:xfrm>
              <a:off x="6626813" y="4829078"/>
              <a:ext cx="3053174" cy="1271321"/>
              <a:chOff x="8321668" y="1063701"/>
              <a:chExt cx="3053174" cy="1271321"/>
            </a:xfrm>
          </p:grpSpPr>
          <p:sp>
            <p:nvSpPr>
              <p:cNvPr id="63" name="Rectangle 62">
                <a:extLst>
                  <a:ext uri="{FF2B5EF4-FFF2-40B4-BE49-F238E27FC236}">
                    <a16:creationId xmlns:a16="http://schemas.microsoft.com/office/drawing/2014/main" xmlns="" id="{FA77CFD1-3706-46B6-B2E8-7DF7B09EEC5F}"/>
                  </a:ext>
                </a:extLst>
              </p:cNvPr>
              <p:cNvSpPr/>
              <p:nvPr/>
            </p:nvSpPr>
            <p:spPr>
              <a:xfrm>
                <a:off x="8321668" y="1063701"/>
                <a:ext cx="3006718" cy="12713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a:extLst>
                  <a:ext uri="{FF2B5EF4-FFF2-40B4-BE49-F238E27FC236}">
                    <a16:creationId xmlns:a16="http://schemas.microsoft.com/office/drawing/2014/main" xmlns="" id="{931521F1-6DD9-4879-BBDC-1DEC92F9D256}"/>
                  </a:ext>
                </a:extLst>
              </p:cNvPr>
              <p:cNvCxnSpPr>
                <a:cxnSpLocks/>
              </p:cNvCxnSpPr>
              <p:nvPr/>
            </p:nvCxnSpPr>
            <p:spPr>
              <a:xfrm>
                <a:off x="8321668" y="1435521"/>
                <a:ext cx="300671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xmlns="" id="{A1988EFA-BAC4-48C0-B264-A2B4ED491C82}"/>
                  </a:ext>
                </a:extLst>
              </p:cNvPr>
              <p:cNvSpPr txBox="1"/>
              <p:nvPr/>
            </p:nvSpPr>
            <p:spPr>
              <a:xfrm>
                <a:off x="8620852" y="1076947"/>
                <a:ext cx="2281648" cy="369332"/>
              </a:xfrm>
              <a:prstGeom prst="rect">
                <a:avLst/>
              </a:prstGeom>
              <a:noFill/>
            </p:spPr>
            <p:txBody>
              <a:bodyPr wrap="square" rtlCol="0">
                <a:spAutoFit/>
              </a:bodyPr>
              <a:lstStyle/>
              <a:p>
                <a:pPr algn="ctr"/>
                <a:r>
                  <a:rPr lang="en-US" dirty="0"/>
                  <a:t>Circle (concrete)</a:t>
                </a:r>
              </a:p>
            </p:txBody>
          </p:sp>
          <p:sp>
            <p:nvSpPr>
              <p:cNvPr id="66" name="TextBox 65">
                <a:extLst>
                  <a:ext uri="{FF2B5EF4-FFF2-40B4-BE49-F238E27FC236}">
                    <a16:creationId xmlns:a16="http://schemas.microsoft.com/office/drawing/2014/main" xmlns="" id="{4A740FAA-1559-4CA8-8308-CF221BAEAC33}"/>
                  </a:ext>
                </a:extLst>
              </p:cNvPr>
              <p:cNvSpPr txBox="1"/>
              <p:nvPr/>
            </p:nvSpPr>
            <p:spPr>
              <a:xfrm>
                <a:off x="8331895" y="1424009"/>
                <a:ext cx="3042947" cy="615553"/>
              </a:xfrm>
              <a:prstGeom prst="rect">
                <a:avLst/>
              </a:prstGeom>
              <a:noFill/>
            </p:spPr>
            <p:txBody>
              <a:bodyPr wrap="square" rtlCol="0">
                <a:spAutoFit/>
              </a:bodyPr>
              <a:lstStyle/>
              <a:p>
                <a:r>
                  <a:rPr lang="en-US" dirty="0"/>
                  <a:t>-  </a:t>
                </a:r>
                <a:r>
                  <a:rPr lang="en-US" sz="1600" dirty="0"/>
                  <a:t>radius : double</a:t>
                </a:r>
              </a:p>
              <a:p>
                <a:r>
                  <a:rPr lang="en-US" sz="1600" dirty="0"/>
                  <a:t>+  calculateArea(): double</a:t>
                </a:r>
              </a:p>
            </p:txBody>
          </p:sp>
        </p:grpSp>
        <p:cxnSp>
          <p:nvCxnSpPr>
            <p:cNvPr id="69" name="Straight Arrow Connector 68">
              <a:extLst>
                <a:ext uri="{FF2B5EF4-FFF2-40B4-BE49-F238E27FC236}">
                  <a16:creationId xmlns:a16="http://schemas.microsoft.com/office/drawing/2014/main" xmlns="" id="{FCF48C2B-8F8D-45FE-85F0-0FECEF3D4B5B}"/>
                </a:ext>
              </a:extLst>
            </p:cNvPr>
            <p:cNvCxnSpPr>
              <a:cxnSpLocks/>
            </p:cNvCxnSpPr>
            <p:nvPr/>
          </p:nvCxnSpPr>
          <p:spPr>
            <a:xfrm flipV="1">
              <a:off x="6124397" y="4086949"/>
              <a:ext cx="0" cy="36632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xmlns="" id="{6CDF6845-6605-470D-BB17-46340BF74954}"/>
                </a:ext>
              </a:extLst>
            </p:cNvPr>
            <p:cNvGrpSpPr/>
            <p:nvPr/>
          </p:nvGrpSpPr>
          <p:grpSpPr>
            <a:xfrm>
              <a:off x="4367527" y="4453275"/>
              <a:ext cx="3869585" cy="387475"/>
              <a:chOff x="8702937" y="1321553"/>
              <a:chExt cx="2379232" cy="292194"/>
            </a:xfrm>
          </p:grpSpPr>
          <p:cxnSp>
            <p:nvCxnSpPr>
              <p:cNvPr id="71" name="Straight Connector 70">
                <a:extLst>
                  <a:ext uri="{FF2B5EF4-FFF2-40B4-BE49-F238E27FC236}">
                    <a16:creationId xmlns:a16="http://schemas.microsoft.com/office/drawing/2014/main" xmlns="" id="{923507FA-7C28-4797-96A3-5AEDCFB5D3D0}"/>
                  </a:ext>
                </a:extLst>
              </p:cNvPr>
              <p:cNvCxnSpPr/>
              <p:nvPr/>
            </p:nvCxnSpPr>
            <p:spPr>
              <a:xfrm>
                <a:off x="8713694" y="1321553"/>
                <a:ext cx="236668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xmlns="" id="{88CAC8C0-ED4B-4137-B775-33FCA6E000D2}"/>
                  </a:ext>
                </a:extLst>
              </p:cNvPr>
              <p:cNvCxnSpPr/>
              <p:nvPr/>
            </p:nvCxnSpPr>
            <p:spPr>
              <a:xfrm>
                <a:off x="8702937" y="1321553"/>
                <a:ext cx="0" cy="2921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xmlns="" id="{82E461AC-B18B-4F18-B634-2E3191007730}"/>
                  </a:ext>
                </a:extLst>
              </p:cNvPr>
              <p:cNvCxnSpPr/>
              <p:nvPr/>
            </p:nvCxnSpPr>
            <p:spPr>
              <a:xfrm>
                <a:off x="11082169" y="1321553"/>
                <a:ext cx="0" cy="2921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3" name="TextBox 2">
            <a:extLst>
              <a:ext uri="{FF2B5EF4-FFF2-40B4-BE49-F238E27FC236}">
                <a16:creationId xmlns:a16="http://schemas.microsoft.com/office/drawing/2014/main" xmlns="" id="{9D0B8508-4729-461A-8205-5F6AB43CAE7D}"/>
              </a:ext>
            </a:extLst>
          </p:cNvPr>
          <p:cNvSpPr txBox="1"/>
          <p:nvPr/>
        </p:nvSpPr>
        <p:spPr>
          <a:xfrm>
            <a:off x="1269402" y="1828800"/>
            <a:ext cx="8810513"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t>Find the area of Triangle and Circle.</a:t>
            </a:r>
          </a:p>
        </p:txBody>
      </p:sp>
    </p:spTree>
    <p:extLst>
      <p:ext uri="{BB962C8B-B14F-4D97-AF65-F5344CB8AC3E}">
        <p14:creationId xmlns:p14="http://schemas.microsoft.com/office/powerpoint/2010/main" val="2291808432"/>
      </p:ext>
    </p:extLst>
  </p:cSld>
  <p:clrMapOvr>
    <a:masterClrMapping/>
  </p:clrMapOvr>
  <mc:AlternateContent xmlns:mc="http://schemas.openxmlformats.org/markup-compatibility/2006" xmlns:p14="http://schemas.microsoft.com/office/powerpoint/2010/main">
    <mc:Choice Requires="p14">
      <p:transition spd="slow" p14:dur="2000" advTm="55215"/>
    </mc:Choice>
    <mc:Fallback xmlns="">
      <p:transition spd="slow" advTm="55215"/>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xmlns="" id="{828A5161-06F1-46CF-8AD7-844680A59E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4601497"/>
            <a:ext cx="1014060" cy="2017580"/>
            <a:chOff x="0" y="4601497"/>
            <a:chExt cx="1014060" cy="2017580"/>
          </a:xfrm>
        </p:grpSpPr>
        <p:sp>
          <p:nvSpPr>
            <p:cNvPr id="8" name="Isosceles Triangle 13">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4">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xmlns="" id="{5995D10D-E9C9-47DB-AE7E-801FEF38F5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219290" y="1"/>
            <a:ext cx="972709" cy="1935307"/>
            <a:chOff x="10918968" y="713127"/>
            <a:chExt cx="1273032" cy="2532832"/>
          </a:xfrm>
        </p:grpSpPr>
        <p:sp>
          <p:nvSpPr>
            <p:cNvPr id="10" name="Rectangle 17">
              <a:extLst>
                <a:ext uri="{FF2B5EF4-FFF2-40B4-BE49-F238E27FC236}">
                  <a16:creationId xmlns:a16="http://schemas.microsoft.com/office/drawing/2014/main" xmlns="" id="{CC1A72C6-3DE4-4EC3-9AD5-9E0D40D8C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8">
              <a:extLst>
                <a:ext uri="{FF2B5EF4-FFF2-40B4-BE49-F238E27FC236}">
                  <a16:creationId xmlns:a16="http://schemas.microsoft.com/office/drawing/2014/main" xmlns="" id="{0B0DA1F1-C391-4EDF-9FE0-23E86E1377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3">
            <a:extLst>
              <a:ext uri="{FF2B5EF4-FFF2-40B4-BE49-F238E27FC236}">
                <a16:creationId xmlns:a16="http://schemas.microsoft.com/office/drawing/2014/main" xmlns="" id="{84A92555-3873-47AB-BA61-57CA790C784F}"/>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a:t>Faculty of Computer Science, University of Computer Studies, Yangon</a:t>
            </a:r>
          </a:p>
        </p:txBody>
      </p:sp>
      <p:sp>
        <p:nvSpPr>
          <p:cNvPr id="5" name="Slide Number Placeholder 4">
            <a:extLst>
              <a:ext uri="{FF2B5EF4-FFF2-40B4-BE49-F238E27FC236}">
                <a16:creationId xmlns:a16="http://schemas.microsoft.com/office/drawing/2014/main" xmlns="" id="{FCD18CD9-E60A-4A32-9C13-6A1BEA527797}"/>
              </a:ext>
            </a:extLst>
          </p:cNvPr>
          <p:cNvSpPr>
            <a:spLocks noGrp="1"/>
          </p:cNvSpPr>
          <p:nvPr>
            <p:ph type="sldNum" sz="quarter" idx="12"/>
          </p:nvPr>
        </p:nvSpPr>
        <p:spPr>
          <a:xfrm>
            <a:off x="8805333" y="6356350"/>
            <a:ext cx="2743200" cy="365125"/>
          </a:xfrm>
        </p:spPr>
        <p:txBody>
          <a:bodyPr>
            <a:normAutofit/>
          </a:bodyPr>
          <a:lstStyle/>
          <a:p>
            <a:pPr>
              <a:spcAft>
                <a:spcPts val="600"/>
              </a:spcAft>
            </a:pPr>
            <a:fld id="{AA680AA8-C0F5-4A8E-B7E8-B0E33D5CFE95}" type="slidenum">
              <a:rPr lang="en-US" smtClean="0"/>
              <a:pPr>
                <a:spcAft>
                  <a:spcPts val="600"/>
                </a:spcAft>
              </a:pPr>
              <a:t>29</a:t>
            </a:fld>
            <a:endParaRPr lang="en-US"/>
          </a:p>
        </p:txBody>
      </p:sp>
      <p:sp>
        <p:nvSpPr>
          <p:cNvPr id="14" name="Title 1">
            <a:extLst>
              <a:ext uri="{FF2B5EF4-FFF2-40B4-BE49-F238E27FC236}">
                <a16:creationId xmlns:a16="http://schemas.microsoft.com/office/drawing/2014/main" xmlns="" id="{84FC8822-F3FD-4A49-B4C8-0F77733D9AD0}"/>
              </a:ext>
            </a:extLst>
          </p:cNvPr>
          <p:cNvSpPr>
            <a:spLocks noGrp="1"/>
          </p:cNvSpPr>
          <p:nvPr>
            <p:ph type="title"/>
          </p:nvPr>
        </p:nvSpPr>
        <p:spPr>
          <a:xfrm>
            <a:off x="838200" y="365125"/>
            <a:ext cx="10515600" cy="1325563"/>
          </a:xfrm>
        </p:spPr>
        <p:txBody>
          <a:bodyPr/>
          <a:lstStyle/>
          <a:p>
            <a:pPr algn="ctr"/>
            <a:r>
              <a:rPr lang="en-US" dirty="0"/>
              <a:t>Exercise (2)</a:t>
            </a:r>
          </a:p>
        </p:txBody>
      </p:sp>
      <p:sp>
        <p:nvSpPr>
          <p:cNvPr id="15" name="Content Placeholder 2">
            <a:extLst>
              <a:ext uri="{FF2B5EF4-FFF2-40B4-BE49-F238E27FC236}">
                <a16:creationId xmlns:a16="http://schemas.microsoft.com/office/drawing/2014/main" xmlns="" id="{5A7E0C31-D53A-4BF9-BFFC-560781533146}"/>
              </a:ext>
            </a:extLst>
          </p:cNvPr>
          <p:cNvSpPr>
            <a:spLocks noGrp="1"/>
          </p:cNvSpPr>
          <p:nvPr>
            <p:ph idx="1"/>
          </p:nvPr>
        </p:nvSpPr>
        <p:spPr>
          <a:xfrm>
            <a:off x="745626" y="1633903"/>
            <a:ext cx="10365528" cy="1580978"/>
          </a:xfrm>
        </p:spPr>
        <p:txBody>
          <a:bodyPr>
            <a:noAutofit/>
          </a:bodyPr>
          <a:lstStyle/>
          <a:p>
            <a:pPr marL="398463" indent="-398463" algn="just">
              <a:lnSpc>
                <a:spcPct val="90000"/>
              </a:lnSpc>
            </a:pPr>
            <a:r>
              <a:rPr lang="en-US" sz="2000" dirty="0">
                <a:ea typeface="Calibri" panose="020F0502020204030204" pitchFamily="34" charset="0"/>
              </a:rPr>
              <a:t>Suppose we want to maintain a class roster for a class whose enrolled students include both </a:t>
            </a:r>
            <a:r>
              <a:rPr lang="en-US" sz="2000" b="1" i="1" dirty="0">
                <a:ea typeface="Calibri" panose="020F0502020204030204" pitchFamily="34" charset="0"/>
              </a:rPr>
              <a:t>undergraduate</a:t>
            </a:r>
            <a:r>
              <a:rPr lang="en-US" sz="2000" dirty="0">
                <a:ea typeface="Calibri" panose="020F0502020204030204" pitchFamily="34" charset="0"/>
              </a:rPr>
              <a:t> and </a:t>
            </a:r>
            <a:r>
              <a:rPr lang="en-US" sz="2000" b="1" i="1" dirty="0">
                <a:ea typeface="Calibri" panose="020F0502020204030204" pitchFamily="34" charset="0"/>
              </a:rPr>
              <a:t>graduate</a:t>
            </a:r>
            <a:r>
              <a:rPr lang="en-US" sz="2000" dirty="0">
                <a:ea typeface="Calibri" panose="020F0502020204030204" pitchFamily="34" charset="0"/>
              </a:rPr>
              <a:t> students. For each student, we record her or his </a:t>
            </a:r>
            <a:r>
              <a:rPr lang="en-US" sz="2000" dirty="0">
                <a:solidFill>
                  <a:srgbClr val="005DA2"/>
                </a:solidFill>
                <a:ea typeface="Calibri" panose="020F0502020204030204" pitchFamily="34" charset="0"/>
              </a:rPr>
              <a:t>name, three test scores, and the final course grade</a:t>
            </a:r>
            <a:r>
              <a:rPr lang="en-US" sz="2000" dirty="0">
                <a:ea typeface="Calibri" panose="020F0502020204030204" pitchFamily="34" charset="0"/>
              </a:rPr>
              <a:t>. The final course grade, either pass or fail, is determined by the following </a:t>
            </a:r>
            <a:r>
              <a:rPr lang="en-US" sz="2000" dirty="0" smtClean="0">
                <a:ea typeface="Calibri" panose="020F0502020204030204" pitchFamily="34" charset="0"/>
              </a:rPr>
              <a:t>formula in Table:</a:t>
            </a:r>
            <a:endParaRPr lang="en-US" sz="2000" dirty="0">
              <a:ea typeface="Calibri" panose="020F0502020204030204" pitchFamily="34" charset="0"/>
            </a:endParaRPr>
          </a:p>
          <a:p>
            <a:pPr marL="0" indent="0">
              <a:buNone/>
            </a:pPr>
            <a:endParaRPr lang="en-US" sz="1100" dirty="0"/>
          </a:p>
        </p:txBody>
      </p:sp>
      <p:graphicFrame>
        <p:nvGraphicFramePr>
          <p:cNvPr id="16" name="Table 2">
            <a:extLst>
              <a:ext uri="{FF2B5EF4-FFF2-40B4-BE49-F238E27FC236}">
                <a16:creationId xmlns:a16="http://schemas.microsoft.com/office/drawing/2014/main" xmlns="" id="{0D8A6EE2-FB0E-404A-9E0D-455C0877556D}"/>
              </a:ext>
            </a:extLst>
          </p:cNvPr>
          <p:cNvGraphicFramePr>
            <a:graphicFrameLocks noGrp="1"/>
          </p:cNvGraphicFramePr>
          <p:nvPr>
            <p:extLst>
              <p:ext uri="{D42A27DB-BD31-4B8C-83A1-F6EECF244321}">
                <p14:modId xmlns:p14="http://schemas.microsoft.com/office/powerpoint/2010/main" val="1499764954"/>
              </p:ext>
            </p:extLst>
          </p:nvPr>
        </p:nvGraphicFramePr>
        <p:xfrm>
          <a:off x="507030" y="3074204"/>
          <a:ext cx="5361275" cy="1112520"/>
        </p:xfrm>
        <a:graphic>
          <a:graphicData uri="http://schemas.openxmlformats.org/drawingml/2006/table">
            <a:tbl>
              <a:tblPr firstRow="1" bandRow="1">
                <a:tableStyleId>{5940675A-B579-460E-94D1-54222C63F5DA}</a:tableStyleId>
              </a:tblPr>
              <a:tblGrid>
                <a:gridCol w="1886555">
                  <a:extLst>
                    <a:ext uri="{9D8B030D-6E8A-4147-A177-3AD203B41FA5}">
                      <a16:colId xmlns:a16="http://schemas.microsoft.com/office/drawing/2014/main" xmlns="" val="3557894612"/>
                    </a:ext>
                  </a:extLst>
                </a:gridCol>
                <a:gridCol w="3474720">
                  <a:extLst>
                    <a:ext uri="{9D8B030D-6E8A-4147-A177-3AD203B41FA5}">
                      <a16:colId xmlns:a16="http://schemas.microsoft.com/office/drawing/2014/main" xmlns="" val="3817398090"/>
                    </a:ext>
                  </a:extLst>
                </a:gridCol>
              </a:tblGrid>
              <a:tr h="370840">
                <a:tc>
                  <a:txBody>
                    <a:bodyPr/>
                    <a:lstStyle/>
                    <a:p>
                      <a:pPr algn="ctr"/>
                      <a:r>
                        <a:rPr lang="en-US" sz="1600" dirty="0">
                          <a:solidFill>
                            <a:schemeClr val="tx1"/>
                          </a:solidFill>
                        </a:rPr>
                        <a:t>Types of Student</a:t>
                      </a:r>
                    </a:p>
                  </a:txBody>
                  <a:tcPr/>
                </a:tc>
                <a:tc>
                  <a:txBody>
                    <a:bodyPr/>
                    <a:lstStyle/>
                    <a:p>
                      <a:pPr algn="ctr"/>
                      <a:r>
                        <a:rPr lang="en-US" sz="1600" dirty="0">
                          <a:solidFill>
                            <a:schemeClr val="tx1"/>
                          </a:solidFill>
                        </a:rPr>
                        <a:t>Grading Scheme</a:t>
                      </a:r>
                    </a:p>
                  </a:txBody>
                  <a:tcPr/>
                </a:tc>
                <a:extLst>
                  <a:ext uri="{0D108BD9-81ED-4DB2-BD59-A6C34878D82A}">
                    <a16:rowId xmlns:a16="http://schemas.microsoft.com/office/drawing/2014/main" xmlns="" val="1542517008"/>
                  </a:ext>
                </a:extLst>
              </a:tr>
              <a:tr h="370840">
                <a:tc>
                  <a:txBody>
                    <a:bodyPr/>
                    <a:lstStyle/>
                    <a:p>
                      <a:r>
                        <a:rPr lang="en-US" sz="1600" dirty="0"/>
                        <a:t>Undergraduate</a:t>
                      </a:r>
                    </a:p>
                  </a:txBody>
                  <a:tcPr/>
                </a:tc>
                <a:tc>
                  <a:txBody>
                    <a:bodyPr/>
                    <a:lstStyle/>
                    <a:p>
                      <a:r>
                        <a:rPr lang="en-US" sz="1600" dirty="0"/>
                        <a:t>Pass if (test1 + test2 + test3)/3 &gt;= 70</a:t>
                      </a:r>
                    </a:p>
                  </a:txBody>
                  <a:tcPr/>
                </a:tc>
                <a:extLst>
                  <a:ext uri="{0D108BD9-81ED-4DB2-BD59-A6C34878D82A}">
                    <a16:rowId xmlns:a16="http://schemas.microsoft.com/office/drawing/2014/main" xmlns="" val="1333684105"/>
                  </a:ext>
                </a:extLst>
              </a:tr>
              <a:tr h="370840">
                <a:tc>
                  <a:txBody>
                    <a:bodyPr/>
                    <a:lstStyle/>
                    <a:p>
                      <a:r>
                        <a:rPr lang="en-US" sz="1600" dirty="0"/>
                        <a:t>Graduate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Pass if (test1 + test2 + test3)/3 &gt;= 80</a:t>
                      </a:r>
                    </a:p>
                  </a:txBody>
                  <a:tcPr/>
                </a:tc>
                <a:extLst>
                  <a:ext uri="{0D108BD9-81ED-4DB2-BD59-A6C34878D82A}">
                    <a16:rowId xmlns:a16="http://schemas.microsoft.com/office/drawing/2014/main" xmlns="" val="2814728931"/>
                  </a:ext>
                </a:extLst>
              </a:tr>
            </a:tbl>
          </a:graphicData>
        </a:graphic>
      </p:graphicFrame>
      <p:pic>
        <p:nvPicPr>
          <p:cNvPr id="30" name="Picture 29"/>
          <p:cNvPicPr>
            <a:picLocks noChangeAspect="1"/>
          </p:cNvPicPr>
          <p:nvPr/>
        </p:nvPicPr>
        <p:blipFill>
          <a:blip r:embed="rId3"/>
          <a:stretch>
            <a:fillRect/>
          </a:stretch>
        </p:blipFill>
        <p:spPr>
          <a:xfrm>
            <a:off x="6147446" y="2601977"/>
            <a:ext cx="5734050" cy="3752850"/>
          </a:xfrm>
          <a:prstGeom prst="rect">
            <a:avLst/>
          </a:prstGeom>
        </p:spPr>
      </p:pic>
    </p:spTree>
    <p:extLst>
      <p:ext uri="{BB962C8B-B14F-4D97-AF65-F5344CB8AC3E}">
        <p14:creationId xmlns:p14="http://schemas.microsoft.com/office/powerpoint/2010/main" val="4123768048"/>
      </p:ext>
    </p:extLst>
  </p:cSld>
  <p:clrMapOvr>
    <a:masterClrMapping/>
  </p:clrMapOvr>
  <mc:AlternateContent xmlns:mc="http://schemas.openxmlformats.org/markup-compatibility/2006" xmlns:p14="http://schemas.microsoft.com/office/powerpoint/2010/main">
    <mc:Choice Requires="p14">
      <p:transition spd="slow" p14:dur="2000" advTm="55215"/>
    </mc:Choice>
    <mc:Fallback xmlns="">
      <p:transition spd="slow" advTm="55215"/>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xmlns="" id="{828A5161-06F1-46CF-8AD7-844680A59E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4601497"/>
            <a:ext cx="1014060" cy="2017580"/>
            <a:chOff x="0" y="4601497"/>
            <a:chExt cx="1014060" cy="2017580"/>
          </a:xfrm>
        </p:grpSpPr>
        <p:sp>
          <p:nvSpPr>
            <p:cNvPr id="8" name="Isosceles Triangle 13">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4">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xmlns="" id="{5995D10D-E9C9-47DB-AE7E-801FEF38F5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219290" y="1"/>
            <a:ext cx="972709" cy="1935307"/>
            <a:chOff x="10918968" y="713127"/>
            <a:chExt cx="1273032" cy="2532832"/>
          </a:xfrm>
        </p:grpSpPr>
        <p:sp>
          <p:nvSpPr>
            <p:cNvPr id="10" name="Rectangle 17">
              <a:extLst>
                <a:ext uri="{FF2B5EF4-FFF2-40B4-BE49-F238E27FC236}">
                  <a16:creationId xmlns:a16="http://schemas.microsoft.com/office/drawing/2014/main" xmlns="" id="{CC1A72C6-3DE4-4EC3-9AD5-9E0D40D8C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8">
              <a:extLst>
                <a:ext uri="{FF2B5EF4-FFF2-40B4-BE49-F238E27FC236}">
                  <a16:creationId xmlns:a16="http://schemas.microsoft.com/office/drawing/2014/main" xmlns="" id="{0B0DA1F1-C391-4EDF-9FE0-23E86E1377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3">
            <a:extLst>
              <a:ext uri="{FF2B5EF4-FFF2-40B4-BE49-F238E27FC236}">
                <a16:creationId xmlns:a16="http://schemas.microsoft.com/office/drawing/2014/main" xmlns="" id="{84A92555-3873-47AB-BA61-57CA790C784F}"/>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a:t>Faculty of Computer Science, University of Computer Studies, Yangon</a:t>
            </a:r>
          </a:p>
        </p:txBody>
      </p:sp>
      <p:sp>
        <p:nvSpPr>
          <p:cNvPr id="5" name="Slide Number Placeholder 4">
            <a:extLst>
              <a:ext uri="{FF2B5EF4-FFF2-40B4-BE49-F238E27FC236}">
                <a16:creationId xmlns:a16="http://schemas.microsoft.com/office/drawing/2014/main" xmlns="" id="{FCD18CD9-E60A-4A32-9C13-6A1BEA527797}"/>
              </a:ext>
            </a:extLst>
          </p:cNvPr>
          <p:cNvSpPr>
            <a:spLocks noGrp="1"/>
          </p:cNvSpPr>
          <p:nvPr>
            <p:ph type="sldNum" sz="quarter" idx="12"/>
          </p:nvPr>
        </p:nvSpPr>
        <p:spPr>
          <a:xfrm>
            <a:off x="8805333" y="6356350"/>
            <a:ext cx="2743200" cy="365125"/>
          </a:xfrm>
        </p:spPr>
        <p:txBody>
          <a:bodyPr>
            <a:normAutofit/>
          </a:bodyPr>
          <a:lstStyle/>
          <a:p>
            <a:pPr>
              <a:spcAft>
                <a:spcPts val="600"/>
              </a:spcAft>
            </a:pPr>
            <a:fld id="{AA680AA8-C0F5-4A8E-B7E8-B0E33D5CFE95}" type="slidenum">
              <a:rPr lang="en-US" smtClean="0"/>
              <a:pPr>
                <a:spcAft>
                  <a:spcPts val="600"/>
                </a:spcAft>
              </a:pPr>
              <a:t>3</a:t>
            </a:fld>
            <a:endParaRPr lang="en-US"/>
          </a:p>
        </p:txBody>
      </p:sp>
      <p:sp>
        <p:nvSpPr>
          <p:cNvPr id="14" name="Title 1">
            <a:extLst>
              <a:ext uri="{FF2B5EF4-FFF2-40B4-BE49-F238E27FC236}">
                <a16:creationId xmlns:a16="http://schemas.microsoft.com/office/drawing/2014/main" xmlns="" id="{84FC8822-F3FD-4A49-B4C8-0F77733D9AD0}"/>
              </a:ext>
            </a:extLst>
          </p:cNvPr>
          <p:cNvSpPr>
            <a:spLocks noGrp="1"/>
          </p:cNvSpPr>
          <p:nvPr>
            <p:ph type="title"/>
          </p:nvPr>
        </p:nvSpPr>
        <p:spPr>
          <a:xfrm>
            <a:off x="838200" y="365125"/>
            <a:ext cx="10515600" cy="1325563"/>
          </a:xfrm>
        </p:spPr>
        <p:txBody>
          <a:bodyPr/>
          <a:lstStyle/>
          <a:p>
            <a:pPr algn="ctr"/>
            <a:r>
              <a:rPr lang="en-US" dirty="0"/>
              <a:t>What is Inheritance?</a:t>
            </a:r>
          </a:p>
        </p:txBody>
      </p:sp>
      <p:sp>
        <p:nvSpPr>
          <p:cNvPr id="15" name="Content Placeholder 2">
            <a:extLst>
              <a:ext uri="{FF2B5EF4-FFF2-40B4-BE49-F238E27FC236}">
                <a16:creationId xmlns:a16="http://schemas.microsoft.com/office/drawing/2014/main" xmlns="" id="{5A7E0C31-D53A-4BF9-BFFC-560781533146}"/>
              </a:ext>
            </a:extLst>
          </p:cNvPr>
          <p:cNvSpPr>
            <a:spLocks noGrp="1"/>
          </p:cNvSpPr>
          <p:nvPr>
            <p:ph idx="1"/>
          </p:nvPr>
        </p:nvSpPr>
        <p:spPr>
          <a:xfrm>
            <a:off x="1014060" y="1801883"/>
            <a:ext cx="10220661" cy="4070878"/>
          </a:xfrm>
        </p:spPr>
        <p:txBody>
          <a:bodyPr>
            <a:noAutofit/>
          </a:bodyPr>
          <a:lstStyle/>
          <a:p>
            <a:pPr marL="342900" indent="-342900" algn="just"/>
            <a:r>
              <a:rPr lang="en-US" sz="2400" dirty="0">
                <a:ea typeface="Calibri" panose="020F0502020204030204" pitchFamily="34" charset="0"/>
              </a:rPr>
              <a:t>In OOP concept, classes are related to one another hierarchically.</a:t>
            </a:r>
          </a:p>
          <a:p>
            <a:pPr marL="0" indent="0" algn="just">
              <a:buNone/>
            </a:pPr>
            <a:endParaRPr lang="en-US" sz="300" dirty="0">
              <a:ea typeface="Calibri" panose="020F0502020204030204" pitchFamily="34" charset="0"/>
            </a:endParaRPr>
          </a:p>
          <a:p>
            <a:pPr marL="342900" indent="-342900" algn="just"/>
            <a:r>
              <a:rPr lang="en-US" sz="2400" dirty="0">
                <a:ea typeface="Calibri" panose="020F0502020204030204" pitchFamily="34" charset="0"/>
              </a:rPr>
              <a:t>Inheritance is the capability of one class to inherit data members and methods from another class. </a:t>
            </a:r>
          </a:p>
          <a:p>
            <a:pPr marL="342900" indent="-342900" algn="just"/>
            <a:endParaRPr lang="en-US" sz="300" dirty="0">
              <a:ea typeface="Calibri" panose="020F0502020204030204" pitchFamily="34" charset="0"/>
            </a:endParaRPr>
          </a:p>
          <a:p>
            <a:pPr marL="342900" indent="-342900" algn="just"/>
            <a:r>
              <a:rPr lang="en-US" sz="2400" dirty="0">
                <a:ea typeface="Calibri" panose="020F0502020204030204" pitchFamily="34" charset="0"/>
              </a:rPr>
              <a:t>A more general class is known as </a:t>
            </a:r>
            <a:r>
              <a:rPr lang="en-US" sz="2400" b="1" i="1" dirty="0">
                <a:ea typeface="Calibri" panose="020F0502020204030204" pitchFamily="34" charset="0"/>
              </a:rPr>
              <a:t>superclass</a:t>
            </a:r>
            <a:r>
              <a:rPr lang="en-US" sz="2400" dirty="0">
                <a:ea typeface="Calibri" panose="020F0502020204030204" pitchFamily="34" charset="0"/>
              </a:rPr>
              <a:t> of a class which is more specific and is known as </a:t>
            </a:r>
            <a:r>
              <a:rPr lang="en-US" sz="2400" b="1" i="1" dirty="0">
                <a:ea typeface="Calibri" panose="020F0502020204030204" pitchFamily="34" charset="0"/>
              </a:rPr>
              <a:t>subclass</a:t>
            </a:r>
            <a:r>
              <a:rPr lang="en-US" sz="2400" dirty="0">
                <a:ea typeface="Calibri" panose="020F0502020204030204" pitchFamily="34" charset="0"/>
              </a:rPr>
              <a:t>.</a:t>
            </a:r>
          </a:p>
          <a:p>
            <a:pPr marL="342900" indent="-342900" algn="just"/>
            <a:endParaRPr lang="en-US" sz="300" dirty="0">
              <a:ea typeface="Calibri" panose="020F0502020204030204" pitchFamily="34" charset="0"/>
            </a:endParaRPr>
          </a:p>
          <a:p>
            <a:pPr marL="342900" indent="-342900" algn="just"/>
            <a:r>
              <a:rPr lang="en-US" sz="2400" dirty="0">
                <a:ea typeface="Calibri" panose="020F0502020204030204" pitchFamily="34" charset="0"/>
              </a:rPr>
              <a:t>The hierarchical relationship of superclasses and subclasses are represented in Java using the </a:t>
            </a:r>
            <a:r>
              <a:rPr lang="en-US" sz="2400" i="1" dirty="0">
                <a:solidFill>
                  <a:srgbClr val="FF0000"/>
                </a:solidFill>
                <a:ea typeface="Calibri" panose="020F0502020204030204" pitchFamily="34" charset="0"/>
              </a:rPr>
              <a:t>extends</a:t>
            </a:r>
            <a:r>
              <a:rPr lang="en-US" sz="2400" dirty="0">
                <a:ea typeface="Calibri" panose="020F0502020204030204" pitchFamily="34" charset="0"/>
              </a:rPr>
              <a:t> keyword.</a:t>
            </a:r>
          </a:p>
          <a:p>
            <a:pPr marL="342900" indent="-342900" algn="just"/>
            <a:endParaRPr lang="en-US" sz="300" dirty="0">
              <a:ea typeface="Calibri" panose="020F0502020204030204" pitchFamily="34" charset="0"/>
            </a:endParaRPr>
          </a:p>
          <a:p>
            <a:pPr marL="342900" indent="-342900" algn="just"/>
            <a:r>
              <a:rPr lang="en-US" sz="2400" dirty="0">
                <a:ea typeface="Calibri" panose="020F0502020204030204" pitchFamily="34" charset="0"/>
              </a:rPr>
              <a:t>It represents the is-a relationship, also known as </a:t>
            </a:r>
            <a:r>
              <a:rPr lang="en-US" sz="2400" b="1" i="1" dirty="0">
                <a:ea typeface="Calibri" panose="020F0502020204030204" pitchFamily="34" charset="0"/>
              </a:rPr>
              <a:t>parent-child relationship</a:t>
            </a:r>
            <a:r>
              <a:rPr lang="en-US" sz="2400" dirty="0">
                <a:ea typeface="Calibri" panose="020F0502020204030204" pitchFamily="34" charset="0"/>
              </a:rPr>
              <a:t>.</a:t>
            </a:r>
          </a:p>
          <a:p>
            <a:pPr marL="0" indent="0" algn="just">
              <a:buNone/>
            </a:pPr>
            <a:endParaRPr lang="en-US" sz="800" dirty="0">
              <a:effectLst/>
              <a:ea typeface="Calibri" panose="020F0502020204030204" pitchFamily="34" charset="0"/>
            </a:endParaRPr>
          </a:p>
          <a:p>
            <a:pPr marL="0" indent="0" algn="just">
              <a:buNone/>
            </a:pPr>
            <a:endParaRPr lang="en-US" sz="1200" dirty="0"/>
          </a:p>
          <a:p>
            <a:pPr marL="0" indent="0" algn="just">
              <a:buNone/>
            </a:pPr>
            <a:endParaRPr lang="en-US" sz="1200" dirty="0"/>
          </a:p>
        </p:txBody>
      </p:sp>
    </p:spTree>
    <p:extLst>
      <p:ext uri="{BB962C8B-B14F-4D97-AF65-F5344CB8AC3E}">
        <p14:creationId xmlns:p14="http://schemas.microsoft.com/office/powerpoint/2010/main" val="4198822743"/>
      </p:ext>
    </p:extLst>
  </p:cSld>
  <p:clrMapOvr>
    <a:masterClrMapping/>
  </p:clrMapOvr>
  <mc:AlternateContent xmlns:mc="http://schemas.openxmlformats.org/markup-compatibility/2006" xmlns:p14="http://schemas.microsoft.com/office/powerpoint/2010/main">
    <mc:Choice Requires="p14">
      <p:transition spd="slow" p14:dur="2000" advTm="55215"/>
    </mc:Choice>
    <mc:Fallback xmlns="">
      <p:transition spd="slow" advTm="55215"/>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xmlns="" id="{828A5161-06F1-46CF-8AD7-844680A59E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4601497"/>
            <a:ext cx="1014060" cy="2017580"/>
            <a:chOff x="0" y="4601497"/>
            <a:chExt cx="1014060" cy="2017580"/>
          </a:xfrm>
        </p:grpSpPr>
        <p:sp>
          <p:nvSpPr>
            <p:cNvPr id="8" name="Isosceles Triangle 13">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4">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xmlns="" id="{5995D10D-E9C9-47DB-AE7E-801FEF38F5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219290" y="1"/>
            <a:ext cx="972709" cy="1935307"/>
            <a:chOff x="10918968" y="713127"/>
            <a:chExt cx="1273032" cy="2532832"/>
          </a:xfrm>
        </p:grpSpPr>
        <p:sp>
          <p:nvSpPr>
            <p:cNvPr id="10" name="Rectangle 17">
              <a:extLst>
                <a:ext uri="{FF2B5EF4-FFF2-40B4-BE49-F238E27FC236}">
                  <a16:creationId xmlns:a16="http://schemas.microsoft.com/office/drawing/2014/main" xmlns="" id="{CC1A72C6-3DE4-4EC3-9AD5-9E0D40D8C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8">
              <a:extLst>
                <a:ext uri="{FF2B5EF4-FFF2-40B4-BE49-F238E27FC236}">
                  <a16:creationId xmlns:a16="http://schemas.microsoft.com/office/drawing/2014/main" xmlns="" id="{0B0DA1F1-C391-4EDF-9FE0-23E86E1377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3">
            <a:extLst>
              <a:ext uri="{FF2B5EF4-FFF2-40B4-BE49-F238E27FC236}">
                <a16:creationId xmlns:a16="http://schemas.microsoft.com/office/drawing/2014/main" xmlns="" id="{84A92555-3873-47AB-BA61-57CA790C784F}"/>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a:t>Faculty of Computer Science, University of Computer Studies, Yangon</a:t>
            </a:r>
          </a:p>
        </p:txBody>
      </p:sp>
      <p:sp>
        <p:nvSpPr>
          <p:cNvPr id="5" name="Slide Number Placeholder 4">
            <a:extLst>
              <a:ext uri="{FF2B5EF4-FFF2-40B4-BE49-F238E27FC236}">
                <a16:creationId xmlns:a16="http://schemas.microsoft.com/office/drawing/2014/main" xmlns="" id="{FCD18CD9-E60A-4A32-9C13-6A1BEA527797}"/>
              </a:ext>
            </a:extLst>
          </p:cNvPr>
          <p:cNvSpPr>
            <a:spLocks noGrp="1"/>
          </p:cNvSpPr>
          <p:nvPr>
            <p:ph type="sldNum" sz="quarter" idx="12"/>
          </p:nvPr>
        </p:nvSpPr>
        <p:spPr>
          <a:xfrm>
            <a:off x="8805333" y="6356350"/>
            <a:ext cx="2743200" cy="365125"/>
          </a:xfrm>
        </p:spPr>
        <p:txBody>
          <a:bodyPr>
            <a:normAutofit/>
          </a:bodyPr>
          <a:lstStyle/>
          <a:p>
            <a:pPr>
              <a:spcAft>
                <a:spcPts val="600"/>
              </a:spcAft>
            </a:pPr>
            <a:fld id="{AA680AA8-C0F5-4A8E-B7E8-B0E33D5CFE95}" type="slidenum">
              <a:rPr lang="en-US" smtClean="0"/>
              <a:pPr>
                <a:spcAft>
                  <a:spcPts val="600"/>
                </a:spcAft>
              </a:pPr>
              <a:t>30</a:t>
            </a:fld>
            <a:endParaRPr lang="en-US" dirty="0"/>
          </a:p>
        </p:txBody>
      </p:sp>
      <p:sp>
        <p:nvSpPr>
          <p:cNvPr id="14" name="Title 1">
            <a:extLst>
              <a:ext uri="{FF2B5EF4-FFF2-40B4-BE49-F238E27FC236}">
                <a16:creationId xmlns:a16="http://schemas.microsoft.com/office/drawing/2014/main" xmlns="" id="{84FC8822-F3FD-4A49-B4C8-0F77733D9AD0}"/>
              </a:ext>
            </a:extLst>
          </p:cNvPr>
          <p:cNvSpPr>
            <a:spLocks noGrp="1"/>
          </p:cNvSpPr>
          <p:nvPr>
            <p:ph type="title"/>
          </p:nvPr>
        </p:nvSpPr>
        <p:spPr>
          <a:xfrm>
            <a:off x="838200" y="365125"/>
            <a:ext cx="10515600" cy="1325563"/>
          </a:xfrm>
        </p:spPr>
        <p:txBody>
          <a:bodyPr/>
          <a:lstStyle/>
          <a:p>
            <a:pPr algn="ctr"/>
            <a:r>
              <a:rPr lang="en-US" dirty="0"/>
              <a:t>Interface</a:t>
            </a:r>
          </a:p>
        </p:txBody>
      </p:sp>
      <p:sp>
        <p:nvSpPr>
          <p:cNvPr id="15" name="Content Placeholder 2">
            <a:extLst>
              <a:ext uri="{FF2B5EF4-FFF2-40B4-BE49-F238E27FC236}">
                <a16:creationId xmlns:a16="http://schemas.microsoft.com/office/drawing/2014/main" xmlns="" id="{5A7E0C31-D53A-4BF9-BFFC-560781533146}"/>
              </a:ext>
            </a:extLst>
          </p:cNvPr>
          <p:cNvSpPr>
            <a:spLocks noGrp="1"/>
          </p:cNvSpPr>
          <p:nvPr>
            <p:ph idx="1"/>
          </p:nvPr>
        </p:nvSpPr>
        <p:spPr>
          <a:xfrm>
            <a:off x="625265" y="1848062"/>
            <a:ext cx="10972800" cy="4289463"/>
          </a:xfrm>
        </p:spPr>
        <p:txBody>
          <a:bodyPr>
            <a:noAutofit/>
          </a:bodyPr>
          <a:lstStyle/>
          <a:p>
            <a:pPr marL="398463" indent="-398463" algn="just">
              <a:lnSpc>
                <a:spcPct val="90000"/>
              </a:lnSpc>
            </a:pPr>
            <a:r>
              <a:rPr lang="en-US" altLang="en-US" sz="2300" dirty="0"/>
              <a:t>The </a:t>
            </a:r>
            <a:r>
              <a:rPr lang="en-US" altLang="en-US" sz="2300" b="1" i="1" dirty="0"/>
              <a:t>interface</a:t>
            </a:r>
            <a:r>
              <a:rPr lang="en-US" altLang="en-US" sz="2300" dirty="0"/>
              <a:t> </a:t>
            </a:r>
            <a:r>
              <a:rPr lang="en-US" altLang="en-US" sz="2300" b="1" i="1" dirty="0"/>
              <a:t>in java </a:t>
            </a:r>
            <a:r>
              <a:rPr lang="en-US" altLang="en-US" sz="2300" dirty="0"/>
              <a:t>is a mechanism </a:t>
            </a:r>
            <a:r>
              <a:rPr lang="en-US" altLang="en-US" sz="2300" dirty="0">
                <a:solidFill>
                  <a:srgbClr val="005DA2"/>
                </a:solidFill>
              </a:rPr>
              <a:t>to achieve abstraction and multiple inheritance</a:t>
            </a:r>
            <a:r>
              <a:rPr lang="en-US" altLang="en-US" sz="2300" dirty="0"/>
              <a:t>.</a:t>
            </a:r>
          </a:p>
          <a:p>
            <a:pPr marL="398463" indent="-398463" algn="just">
              <a:lnSpc>
                <a:spcPct val="90000"/>
              </a:lnSpc>
            </a:pPr>
            <a:endParaRPr lang="en-US" altLang="en-US" sz="600" dirty="0"/>
          </a:p>
          <a:p>
            <a:pPr marL="398463" indent="-398463" algn="just">
              <a:lnSpc>
                <a:spcPct val="90000"/>
              </a:lnSpc>
            </a:pPr>
            <a:r>
              <a:rPr lang="en-US" altLang="en-US" sz="2300" dirty="0"/>
              <a:t>Interface is a blueprint of a class. It </a:t>
            </a:r>
            <a:r>
              <a:rPr lang="en-US" altLang="en-US" sz="2300" dirty="0">
                <a:solidFill>
                  <a:srgbClr val="005DA2"/>
                </a:solidFill>
              </a:rPr>
              <a:t>has static constants variables and abstract methods</a:t>
            </a:r>
            <a:r>
              <a:rPr lang="en-US" altLang="en-US" sz="2300" dirty="0"/>
              <a:t>.</a:t>
            </a:r>
          </a:p>
          <a:p>
            <a:pPr marL="398463" indent="-398463" algn="just">
              <a:lnSpc>
                <a:spcPct val="90000"/>
              </a:lnSpc>
            </a:pPr>
            <a:endParaRPr lang="en-US" altLang="en-US" sz="600" dirty="0"/>
          </a:p>
          <a:p>
            <a:pPr marL="398463" indent="-398463" algn="just">
              <a:lnSpc>
                <a:spcPct val="90000"/>
              </a:lnSpc>
            </a:pPr>
            <a:r>
              <a:rPr lang="en-US" altLang="en-US" sz="2300" dirty="0"/>
              <a:t>It cannot be instantiated just like the abstract class, and it has no constructor.</a:t>
            </a:r>
          </a:p>
          <a:p>
            <a:pPr marL="398463" indent="-398463" algn="just">
              <a:lnSpc>
                <a:spcPct val="90000"/>
              </a:lnSpc>
            </a:pPr>
            <a:endParaRPr lang="en-US" altLang="en-US" sz="600" dirty="0"/>
          </a:p>
          <a:p>
            <a:pPr marL="398463" indent="-398463" algn="just">
              <a:lnSpc>
                <a:spcPct val="90000"/>
              </a:lnSpc>
            </a:pPr>
            <a:r>
              <a:rPr lang="en-US" altLang="en-US" sz="2300" dirty="0"/>
              <a:t>Java Interface also represents the is-a relationship.</a:t>
            </a:r>
          </a:p>
          <a:p>
            <a:pPr marL="398463" indent="-398463" algn="just">
              <a:lnSpc>
                <a:spcPct val="90000"/>
              </a:lnSpc>
            </a:pPr>
            <a:endParaRPr lang="en-US" altLang="en-US" sz="600" dirty="0"/>
          </a:p>
          <a:p>
            <a:pPr marL="398463" indent="-398463" algn="just">
              <a:lnSpc>
                <a:spcPct val="90000"/>
              </a:lnSpc>
            </a:pPr>
            <a:r>
              <a:rPr lang="en-US" altLang="en-US" sz="2300" dirty="0"/>
              <a:t>In Java 8, we can have </a:t>
            </a:r>
            <a:r>
              <a:rPr lang="en-US" altLang="en-US" sz="2300" b="1" i="1" dirty="0"/>
              <a:t>default</a:t>
            </a:r>
            <a:r>
              <a:rPr lang="en-US" altLang="en-US" sz="2300" i="1" dirty="0"/>
              <a:t> </a:t>
            </a:r>
            <a:r>
              <a:rPr lang="en-US" altLang="en-US" sz="2300" dirty="0"/>
              <a:t>and</a:t>
            </a:r>
            <a:r>
              <a:rPr lang="en-US" altLang="en-US" sz="2300" i="1" dirty="0"/>
              <a:t> </a:t>
            </a:r>
            <a:r>
              <a:rPr lang="en-US" altLang="en-US" sz="2300" b="1" i="1" dirty="0"/>
              <a:t>static</a:t>
            </a:r>
            <a:r>
              <a:rPr lang="en-US" altLang="en-US" sz="2300" i="1" dirty="0"/>
              <a:t> </a:t>
            </a:r>
            <a:r>
              <a:rPr lang="en-US" altLang="en-US" sz="2300" dirty="0"/>
              <a:t>methods</a:t>
            </a:r>
            <a:r>
              <a:rPr lang="en-US" altLang="en-US" sz="2300" i="1" dirty="0"/>
              <a:t> </a:t>
            </a:r>
            <a:r>
              <a:rPr lang="en-US" altLang="en-US" sz="2300" dirty="0"/>
              <a:t>in an interface.</a:t>
            </a:r>
          </a:p>
          <a:p>
            <a:pPr marL="398463" indent="-398463" algn="just">
              <a:lnSpc>
                <a:spcPct val="90000"/>
              </a:lnSpc>
            </a:pPr>
            <a:endParaRPr lang="en-US" altLang="en-US" sz="600" dirty="0"/>
          </a:p>
          <a:p>
            <a:pPr marL="398463" indent="-398463" algn="just">
              <a:lnSpc>
                <a:spcPct val="90000"/>
              </a:lnSpc>
            </a:pPr>
            <a:r>
              <a:rPr lang="en-US" altLang="en-US" sz="2300" dirty="0"/>
              <a:t>In Java 9, we can have </a:t>
            </a:r>
            <a:r>
              <a:rPr lang="en-US" altLang="en-US" sz="2300" b="1" i="1" dirty="0"/>
              <a:t>private</a:t>
            </a:r>
            <a:r>
              <a:rPr lang="en-US" altLang="en-US" sz="2300" i="1" dirty="0"/>
              <a:t> </a:t>
            </a:r>
            <a:r>
              <a:rPr lang="en-US" altLang="en-US" sz="2300" dirty="0"/>
              <a:t>methods</a:t>
            </a:r>
            <a:r>
              <a:rPr lang="en-US" altLang="en-US" sz="2300" i="1" dirty="0"/>
              <a:t> </a:t>
            </a:r>
            <a:r>
              <a:rPr lang="en-US" altLang="en-US" sz="2300" dirty="0"/>
              <a:t>in an interface.</a:t>
            </a:r>
            <a:endParaRPr lang="en-US" sz="2300" dirty="0">
              <a:ea typeface="Calibri" panose="020F0502020204030204" pitchFamily="34" charset="0"/>
            </a:endParaRPr>
          </a:p>
          <a:p>
            <a:pPr marL="342900" indent="-342900"/>
            <a:endParaRPr lang="en-US" sz="2400" dirty="0">
              <a:ea typeface="Calibri" panose="020F0502020204030204" pitchFamily="34" charset="0"/>
            </a:endParaRPr>
          </a:p>
          <a:p>
            <a:pPr marL="342900" indent="-342900"/>
            <a:endParaRPr lang="en-US" sz="800" dirty="0">
              <a:ea typeface="Calibri" panose="020F0502020204030204" pitchFamily="34" charset="0"/>
            </a:endParaRPr>
          </a:p>
          <a:p>
            <a:pPr marL="0" indent="0">
              <a:buNone/>
            </a:pPr>
            <a:endParaRPr lang="en-US" sz="1200" dirty="0"/>
          </a:p>
        </p:txBody>
      </p:sp>
    </p:spTree>
    <p:extLst>
      <p:ext uri="{BB962C8B-B14F-4D97-AF65-F5344CB8AC3E}">
        <p14:creationId xmlns:p14="http://schemas.microsoft.com/office/powerpoint/2010/main" val="2097378388"/>
      </p:ext>
    </p:extLst>
  </p:cSld>
  <p:clrMapOvr>
    <a:masterClrMapping/>
  </p:clrMapOvr>
  <mc:AlternateContent xmlns:mc="http://schemas.openxmlformats.org/markup-compatibility/2006" xmlns:p14="http://schemas.microsoft.com/office/powerpoint/2010/main">
    <mc:Choice Requires="p14">
      <p:transition spd="slow" p14:dur="2000" advTm="55215"/>
    </mc:Choice>
    <mc:Fallback xmlns="">
      <p:transition spd="slow" advTm="55215"/>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xmlns="" id="{828A5161-06F1-46CF-8AD7-844680A59E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4601497"/>
            <a:ext cx="1014060" cy="2017580"/>
            <a:chOff x="0" y="4601497"/>
            <a:chExt cx="1014060" cy="2017580"/>
          </a:xfrm>
        </p:grpSpPr>
        <p:sp>
          <p:nvSpPr>
            <p:cNvPr id="8" name="Isosceles Triangle 13">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4">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xmlns="" id="{5995D10D-E9C9-47DB-AE7E-801FEF38F5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219290" y="1"/>
            <a:ext cx="972709" cy="1935307"/>
            <a:chOff x="10918968" y="713127"/>
            <a:chExt cx="1273032" cy="2532832"/>
          </a:xfrm>
        </p:grpSpPr>
        <p:sp>
          <p:nvSpPr>
            <p:cNvPr id="10" name="Rectangle 17">
              <a:extLst>
                <a:ext uri="{FF2B5EF4-FFF2-40B4-BE49-F238E27FC236}">
                  <a16:creationId xmlns:a16="http://schemas.microsoft.com/office/drawing/2014/main" xmlns="" id="{CC1A72C6-3DE4-4EC3-9AD5-9E0D40D8C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8">
              <a:extLst>
                <a:ext uri="{FF2B5EF4-FFF2-40B4-BE49-F238E27FC236}">
                  <a16:creationId xmlns:a16="http://schemas.microsoft.com/office/drawing/2014/main" xmlns="" id="{0B0DA1F1-C391-4EDF-9FE0-23E86E1377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3">
            <a:extLst>
              <a:ext uri="{FF2B5EF4-FFF2-40B4-BE49-F238E27FC236}">
                <a16:creationId xmlns:a16="http://schemas.microsoft.com/office/drawing/2014/main" xmlns="" id="{84A92555-3873-47AB-BA61-57CA790C784F}"/>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a:t>Faculty of Computer Science, University of Computer Studies, Yangon</a:t>
            </a:r>
          </a:p>
        </p:txBody>
      </p:sp>
      <p:sp>
        <p:nvSpPr>
          <p:cNvPr id="5" name="Slide Number Placeholder 4">
            <a:extLst>
              <a:ext uri="{FF2B5EF4-FFF2-40B4-BE49-F238E27FC236}">
                <a16:creationId xmlns:a16="http://schemas.microsoft.com/office/drawing/2014/main" xmlns="" id="{FCD18CD9-E60A-4A32-9C13-6A1BEA527797}"/>
              </a:ext>
            </a:extLst>
          </p:cNvPr>
          <p:cNvSpPr>
            <a:spLocks noGrp="1"/>
          </p:cNvSpPr>
          <p:nvPr>
            <p:ph type="sldNum" sz="quarter" idx="12"/>
          </p:nvPr>
        </p:nvSpPr>
        <p:spPr>
          <a:xfrm>
            <a:off x="8805333" y="6356350"/>
            <a:ext cx="2743200" cy="365125"/>
          </a:xfrm>
        </p:spPr>
        <p:txBody>
          <a:bodyPr>
            <a:normAutofit/>
          </a:bodyPr>
          <a:lstStyle/>
          <a:p>
            <a:pPr>
              <a:spcAft>
                <a:spcPts val="600"/>
              </a:spcAft>
            </a:pPr>
            <a:fld id="{AA680AA8-C0F5-4A8E-B7E8-B0E33D5CFE95}" type="slidenum">
              <a:rPr lang="en-US" smtClean="0"/>
              <a:pPr>
                <a:spcAft>
                  <a:spcPts val="600"/>
                </a:spcAft>
              </a:pPr>
              <a:t>31</a:t>
            </a:fld>
            <a:endParaRPr lang="en-US"/>
          </a:p>
        </p:txBody>
      </p:sp>
      <p:sp>
        <p:nvSpPr>
          <p:cNvPr id="14" name="Title 1">
            <a:extLst>
              <a:ext uri="{FF2B5EF4-FFF2-40B4-BE49-F238E27FC236}">
                <a16:creationId xmlns:a16="http://schemas.microsoft.com/office/drawing/2014/main" xmlns="" id="{84FC8822-F3FD-4A49-B4C8-0F77733D9AD0}"/>
              </a:ext>
            </a:extLst>
          </p:cNvPr>
          <p:cNvSpPr>
            <a:spLocks noGrp="1"/>
          </p:cNvSpPr>
          <p:nvPr>
            <p:ph type="title"/>
          </p:nvPr>
        </p:nvSpPr>
        <p:spPr>
          <a:xfrm>
            <a:off x="838200" y="365125"/>
            <a:ext cx="10515600" cy="1325563"/>
          </a:xfrm>
        </p:spPr>
        <p:txBody>
          <a:bodyPr/>
          <a:lstStyle/>
          <a:p>
            <a:pPr algn="ctr"/>
            <a:r>
              <a:rPr lang="en-US" dirty="0"/>
              <a:t>Why use Java interface?</a:t>
            </a:r>
          </a:p>
        </p:txBody>
      </p:sp>
      <p:sp>
        <p:nvSpPr>
          <p:cNvPr id="15" name="Content Placeholder 2">
            <a:extLst>
              <a:ext uri="{FF2B5EF4-FFF2-40B4-BE49-F238E27FC236}">
                <a16:creationId xmlns:a16="http://schemas.microsoft.com/office/drawing/2014/main" xmlns="" id="{5A7E0C31-D53A-4BF9-BFFC-560781533146}"/>
              </a:ext>
            </a:extLst>
          </p:cNvPr>
          <p:cNvSpPr>
            <a:spLocks noGrp="1"/>
          </p:cNvSpPr>
          <p:nvPr>
            <p:ph idx="1"/>
          </p:nvPr>
        </p:nvSpPr>
        <p:spPr>
          <a:xfrm>
            <a:off x="1183005" y="2040852"/>
            <a:ext cx="9825990" cy="2728096"/>
          </a:xfrm>
        </p:spPr>
        <p:txBody>
          <a:bodyPr>
            <a:noAutofit/>
          </a:bodyPr>
          <a:lstStyle/>
          <a:p>
            <a:pPr marL="398463" indent="-398463" algn="just">
              <a:lnSpc>
                <a:spcPct val="90000"/>
              </a:lnSpc>
            </a:pPr>
            <a:r>
              <a:rPr lang="en-US" altLang="en-US" dirty="0"/>
              <a:t>There are three main reasons :</a:t>
            </a:r>
          </a:p>
          <a:p>
            <a:pPr marL="398463" indent="-398463" algn="just">
              <a:lnSpc>
                <a:spcPct val="90000"/>
              </a:lnSpc>
            </a:pPr>
            <a:endParaRPr lang="en-US" altLang="en-US" sz="700" dirty="0"/>
          </a:p>
          <a:p>
            <a:pPr marL="795338" lvl="1" indent="-338138" algn="just">
              <a:lnSpc>
                <a:spcPct val="150000"/>
              </a:lnSpc>
              <a:buFont typeface="Calibri" panose="020F0502020204030204" pitchFamily="34" charset="0"/>
              <a:buChar char="–"/>
            </a:pPr>
            <a:r>
              <a:rPr lang="en-US" altLang="en-US" dirty="0"/>
              <a:t>It is used to achieve </a:t>
            </a:r>
            <a:r>
              <a:rPr lang="en-US" altLang="en-US" i="1" dirty="0"/>
              <a:t>abstraction</a:t>
            </a:r>
            <a:r>
              <a:rPr lang="en-US" altLang="en-US" dirty="0"/>
              <a:t>.</a:t>
            </a:r>
          </a:p>
          <a:p>
            <a:pPr marL="795338" lvl="1" indent="-338138" algn="just">
              <a:lnSpc>
                <a:spcPct val="150000"/>
              </a:lnSpc>
              <a:buFont typeface="Calibri" panose="020F0502020204030204" pitchFamily="34" charset="0"/>
              <a:buChar char="–"/>
            </a:pPr>
            <a:r>
              <a:rPr lang="en-US" altLang="en-US" dirty="0"/>
              <a:t>By interface, we can support </a:t>
            </a:r>
            <a:r>
              <a:rPr lang="en-US" altLang="en-US" i="1" dirty="0"/>
              <a:t>the functionality of multiple inheritanc</a:t>
            </a:r>
            <a:r>
              <a:rPr lang="en-US" altLang="en-US" dirty="0"/>
              <a:t>e.</a:t>
            </a:r>
          </a:p>
          <a:p>
            <a:pPr marL="795338" lvl="1" indent="-338138" algn="just">
              <a:lnSpc>
                <a:spcPct val="150000"/>
              </a:lnSpc>
              <a:buFont typeface="Calibri" panose="020F0502020204030204" pitchFamily="34" charset="0"/>
              <a:buChar char="–"/>
            </a:pPr>
            <a:r>
              <a:rPr lang="en-US" altLang="en-US" dirty="0"/>
              <a:t>It can be used to achieve </a:t>
            </a:r>
            <a:r>
              <a:rPr lang="en-US" altLang="en-US" i="1" dirty="0"/>
              <a:t>loose coupling</a:t>
            </a:r>
            <a:r>
              <a:rPr lang="en-US" altLang="en-US" dirty="0" smtClean="0"/>
              <a:t>.</a:t>
            </a:r>
            <a:endParaRPr lang="en-US" sz="900" dirty="0">
              <a:ea typeface="Calibri" panose="020F0502020204030204" pitchFamily="34" charset="0"/>
            </a:endParaRPr>
          </a:p>
        </p:txBody>
      </p:sp>
    </p:spTree>
    <p:extLst>
      <p:ext uri="{BB962C8B-B14F-4D97-AF65-F5344CB8AC3E}">
        <p14:creationId xmlns:p14="http://schemas.microsoft.com/office/powerpoint/2010/main" val="2870001700"/>
      </p:ext>
    </p:extLst>
  </p:cSld>
  <p:clrMapOvr>
    <a:masterClrMapping/>
  </p:clrMapOvr>
  <mc:AlternateContent xmlns:mc="http://schemas.openxmlformats.org/markup-compatibility/2006" xmlns:p14="http://schemas.microsoft.com/office/powerpoint/2010/main">
    <mc:Choice Requires="p14">
      <p:transition spd="slow" p14:dur="2000" advTm="55215"/>
    </mc:Choice>
    <mc:Fallback xmlns="">
      <p:transition spd="slow" advTm="55215"/>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xmlns="" id="{828A5161-06F1-46CF-8AD7-844680A59E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4601497"/>
            <a:ext cx="1014060" cy="2017580"/>
            <a:chOff x="0" y="4601497"/>
            <a:chExt cx="1014060" cy="2017580"/>
          </a:xfrm>
        </p:grpSpPr>
        <p:sp>
          <p:nvSpPr>
            <p:cNvPr id="8" name="Isosceles Triangle 13">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4">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xmlns="" id="{5995D10D-E9C9-47DB-AE7E-801FEF38F5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219290" y="1"/>
            <a:ext cx="972709" cy="1935307"/>
            <a:chOff x="10918968" y="713127"/>
            <a:chExt cx="1273032" cy="2532832"/>
          </a:xfrm>
        </p:grpSpPr>
        <p:sp>
          <p:nvSpPr>
            <p:cNvPr id="10" name="Rectangle 17">
              <a:extLst>
                <a:ext uri="{FF2B5EF4-FFF2-40B4-BE49-F238E27FC236}">
                  <a16:creationId xmlns:a16="http://schemas.microsoft.com/office/drawing/2014/main" xmlns="" id="{CC1A72C6-3DE4-4EC3-9AD5-9E0D40D8C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8">
              <a:extLst>
                <a:ext uri="{FF2B5EF4-FFF2-40B4-BE49-F238E27FC236}">
                  <a16:creationId xmlns:a16="http://schemas.microsoft.com/office/drawing/2014/main" xmlns="" id="{0B0DA1F1-C391-4EDF-9FE0-23E86E1377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3">
            <a:extLst>
              <a:ext uri="{FF2B5EF4-FFF2-40B4-BE49-F238E27FC236}">
                <a16:creationId xmlns:a16="http://schemas.microsoft.com/office/drawing/2014/main" xmlns="" id="{84A92555-3873-47AB-BA61-57CA790C784F}"/>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a:t>Faculty of Computer Science, University of Computer Studies, Yangon</a:t>
            </a:r>
          </a:p>
        </p:txBody>
      </p:sp>
      <p:sp>
        <p:nvSpPr>
          <p:cNvPr id="5" name="Slide Number Placeholder 4">
            <a:extLst>
              <a:ext uri="{FF2B5EF4-FFF2-40B4-BE49-F238E27FC236}">
                <a16:creationId xmlns:a16="http://schemas.microsoft.com/office/drawing/2014/main" xmlns="" id="{FCD18CD9-E60A-4A32-9C13-6A1BEA527797}"/>
              </a:ext>
            </a:extLst>
          </p:cNvPr>
          <p:cNvSpPr>
            <a:spLocks noGrp="1"/>
          </p:cNvSpPr>
          <p:nvPr>
            <p:ph type="sldNum" sz="quarter" idx="12"/>
          </p:nvPr>
        </p:nvSpPr>
        <p:spPr>
          <a:xfrm>
            <a:off x="8805333" y="6356350"/>
            <a:ext cx="2743200" cy="365125"/>
          </a:xfrm>
        </p:spPr>
        <p:txBody>
          <a:bodyPr>
            <a:normAutofit/>
          </a:bodyPr>
          <a:lstStyle/>
          <a:p>
            <a:pPr>
              <a:spcAft>
                <a:spcPts val="600"/>
              </a:spcAft>
            </a:pPr>
            <a:fld id="{AA680AA8-C0F5-4A8E-B7E8-B0E33D5CFE95}" type="slidenum">
              <a:rPr lang="en-US" smtClean="0"/>
              <a:pPr>
                <a:spcAft>
                  <a:spcPts val="600"/>
                </a:spcAft>
              </a:pPr>
              <a:t>32</a:t>
            </a:fld>
            <a:endParaRPr lang="en-US"/>
          </a:p>
        </p:txBody>
      </p:sp>
      <p:sp>
        <p:nvSpPr>
          <p:cNvPr id="14" name="Title 1">
            <a:extLst>
              <a:ext uri="{FF2B5EF4-FFF2-40B4-BE49-F238E27FC236}">
                <a16:creationId xmlns:a16="http://schemas.microsoft.com/office/drawing/2014/main" xmlns="" id="{84FC8822-F3FD-4A49-B4C8-0F77733D9AD0}"/>
              </a:ext>
            </a:extLst>
          </p:cNvPr>
          <p:cNvSpPr>
            <a:spLocks noGrp="1"/>
          </p:cNvSpPr>
          <p:nvPr>
            <p:ph type="title"/>
          </p:nvPr>
        </p:nvSpPr>
        <p:spPr>
          <a:xfrm>
            <a:off x="838200" y="365125"/>
            <a:ext cx="10515600" cy="1325563"/>
          </a:xfrm>
        </p:spPr>
        <p:txBody>
          <a:bodyPr/>
          <a:lstStyle/>
          <a:p>
            <a:pPr algn="ctr"/>
            <a:r>
              <a:rPr lang="en-US" dirty="0"/>
              <a:t>Relationships between Classes and Interfaces</a:t>
            </a:r>
          </a:p>
        </p:txBody>
      </p:sp>
      <p:grpSp>
        <p:nvGrpSpPr>
          <p:cNvPr id="33" name="Group 32">
            <a:extLst>
              <a:ext uri="{FF2B5EF4-FFF2-40B4-BE49-F238E27FC236}">
                <a16:creationId xmlns:a16="http://schemas.microsoft.com/office/drawing/2014/main" xmlns="" id="{1B38D914-2B57-4947-9FA8-720F6B20A6FE}"/>
              </a:ext>
            </a:extLst>
          </p:cNvPr>
          <p:cNvGrpSpPr/>
          <p:nvPr/>
        </p:nvGrpSpPr>
        <p:grpSpPr>
          <a:xfrm>
            <a:off x="3091802" y="2006203"/>
            <a:ext cx="6008395" cy="1751759"/>
            <a:chOff x="3020664" y="3605831"/>
            <a:chExt cx="6008395" cy="1751759"/>
          </a:xfrm>
        </p:grpSpPr>
        <p:sp>
          <p:nvSpPr>
            <p:cNvPr id="6" name="Rectangle 5">
              <a:extLst>
                <a:ext uri="{FF2B5EF4-FFF2-40B4-BE49-F238E27FC236}">
                  <a16:creationId xmlns:a16="http://schemas.microsoft.com/office/drawing/2014/main" xmlns="" id="{6249F014-2E93-43A5-8787-152961DECC14}"/>
                </a:ext>
              </a:extLst>
            </p:cNvPr>
            <p:cNvSpPr/>
            <p:nvPr/>
          </p:nvSpPr>
          <p:spPr>
            <a:xfrm>
              <a:off x="4998275" y="3619681"/>
              <a:ext cx="1430767" cy="51636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interface</a:t>
              </a:r>
            </a:p>
          </p:txBody>
        </p:sp>
        <p:sp>
          <p:nvSpPr>
            <p:cNvPr id="18" name="Rectangle 17">
              <a:extLst>
                <a:ext uri="{FF2B5EF4-FFF2-40B4-BE49-F238E27FC236}">
                  <a16:creationId xmlns:a16="http://schemas.microsoft.com/office/drawing/2014/main" xmlns="" id="{87484555-D474-4993-A69D-070FBAF72612}"/>
                </a:ext>
              </a:extLst>
            </p:cNvPr>
            <p:cNvSpPr/>
            <p:nvPr/>
          </p:nvSpPr>
          <p:spPr>
            <a:xfrm>
              <a:off x="5014821" y="4841223"/>
              <a:ext cx="1430767" cy="51636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class</a:t>
              </a:r>
            </a:p>
          </p:txBody>
        </p:sp>
        <p:sp>
          <p:nvSpPr>
            <p:cNvPr id="19" name="Rectangle 18">
              <a:extLst>
                <a:ext uri="{FF2B5EF4-FFF2-40B4-BE49-F238E27FC236}">
                  <a16:creationId xmlns:a16="http://schemas.microsoft.com/office/drawing/2014/main" xmlns="" id="{00FDFB4D-084C-4818-A8A8-A51E4D8D7365}"/>
                </a:ext>
              </a:extLst>
            </p:cNvPr>
            <p:cNvSpPr/>
            <p:nvPr/>
          </p:nvSpPr>
          <p:spPr>
            <a:xfrm>
              <a:off x="7358020" y="3619681"/>
              <a:ext cx="1430767" cy="51636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interface</a:t>
              </a:r>
            </a:p>
          </p:txBody>
        </p:sp>
        <p:sp>
          <p:nvSpPr>
            <p:cNvPr id="20" name="Rectangle 19">
              <a:extLst>
                <a:ext uri="{FF2B5EF4-FFF2-40B4-BE49-F238E27FC236}">
                  <a16:creationId xmlns:a16="http://schemas.microsoft.com/office/drawing/2014/main" xmlns="" id="{CD255012-D004-4BCE-B2DA-79FB880403AA}"/>
                </a:ext>
              </a:extLst>
            </p:cNvPr>
            <p:cNvSpPr/>
            <p:nvPr/>
          </p:nvSpPr>
          <p:spPr>
            <a:xfrm>
              <a:off x="7374566" y="4841223"/>
              <a:ext cx="1430767" cy="51636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interface</a:t>
              </a:r>
            </a:p>
          </p:txBody>
        </p:sp>
        <p:sp>
          <p:nvSpPr>
            <p:cNvPr id="21" name="Rectangle 20">
              <a:extLst>
                <a:ext uri="{FF2B5EF4-FFF2-40B4-BE49-F238E27FC236}">
                  <a16:creationId xmlns:a16="http://schemas.microsoft.com/office/drawing/2014/main" xmlns="" id="{248CD162-FDC0-48F3-B56C-6AFFAC823851}"/>
                </a:ext>
              </a:extLst>
            </p:cNvPr>
            <p:cNvSpPr/>
            <p:nvPr/>
          </p:nvSpPr>
          <p:spPr>
            <a:xfrm>
              <a:off x="3020664" y="3605831"/>
              <a:ext cx="1430767" cy="51636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class</a:t>
              </a:r>
            </a:p>
          </p:txBody>
        </p:sp>
        <p:sp>
          <p:nvSpPr>
            <p:cNvPr id="22" name="Rectangle 21">
              <a:extLst>
                <a:ext uri="{FF2B5EF4-FFF2-40B4-BE49-F238E27FC236}">
                  <a16:creationId xmlns:a16="http://schemas.microsoft.com/office/drawing/2014/main" xmlns="" id="{ADC00E2F-76B9-416F-BDDB-8E7F20E4E6AE}"/>
                </a:ext>
              </a:extLst>
            </p:cNvPr>
            <p:cNvSpPr/>
            <p:nvPr/>
          </p:nvSpPr>
          <p:spPr>
            <a:xfrm>
              <a:off x="3037210" y="4827373"/>
              <a:ext cx="1430767" cy="51636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class</a:t>
              </a:r>
            </a:p>
          </p:txBody>
        </p:sp>
        <p:cxnSp>
          <p:nvCxnSpPr>
            <p:cNvPr id="23" name="Straight Arrow Connector 22">
              <a:extLst>
                <a:ext uri="{FF2B5EF4-FFF2-40B4-BE49-F238E27FC236}">
                  <a16:creationId xmlns:a16="http://schemas.microsoft.com/office/drawing/2014/main" xmlns="" id="{2D557E2F-10A1-4E2D-8FCB-17EE9EB35907}"/>
                </a:ext>
              </a:extLst>
            </p:cNvPr>
            <p:cNvCxnSpPr/>
            <p:nvPr/>
          </p:nvCxnSpPr>
          <p:spPr>
            <a:xfrm flipV="1">
              <a:off x="3765631" y="4106610"/>
              <a:ext cx="0" cy="720763"/>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xmlns="" id="{17BBDEF4-388E-4799-BAC4-C0376E30840C}"/>
                </a:ext>
              </a:extLst>
            </p:cNvPr>
            <p:cNvCxnSpPr/>
            <p:nvPr/>
          </p:nvCxnSpPr>
          <p:spPr>
            <a:xfrm flipV="1">
              <a:off x="5736070" y="4136048"/>
              <a:ext cx="0" cy="720763"/>
            </a:xfrm>
            <a:prstGeom prst="straightConnector1">
              <a:avLst/>
            </a:prstGeom>
            <a:ln w="1905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xmlns="" id="{C0D6F83A-7356-4CC3-A4D8-694397CF5D7E}"/>
                </a:ext>
              </a:extLst>
            </p:cNvPr>
            <p:cNvCxnSpPr/>
            <p:nvPr/>
          </p:nvCxnSpPr>
          <p:spPr>
            <a:xfrm flipV="1">
              <a:off x="8091995" y="4136048"/>
              <a:ext cx="0" cy="720763"/>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xmlns="" id="{D5CFC2DB-2C43-4FAB-92A6-AD9537115DAF}"/>
                </a:ext>
              </a:extLst>
            </p:cNvPr>
            <p:cNvSpPr txBox="1"/>
            <p:nvPr/>
          </p:nvSpPr>
          <p:spPr>
            <a:xfrm>
              <a:off x="3752593" y="4288825"/>
              <a:ext cx="962812" cy="338554"/>
            </a:xfrm>
            <a:prstGeom prst="rect">
              <a:avLst/>
            </a:prstGeom>
            <a:noFill/>
          </p:spPr>
          <p:txBody>
            <a:bodyPr wrap="square" rtlCol="0">
              <a:spAutoFit/>
            </a:bodyPr>
            <a:lstStyle/>
            <a:p>
              <a:r>
                <a:rPr lang="en-US" sz="1600" dirty="0"/>
                <a:t>extends</a:t>
              </a:r>
            </a:p>
          </p:txBody>
        </p:sp>
        <p:sp>
          <p:nvSpPr>
            <p:cNvPr id="27" name="TextBox 26">
              <a:extLst>
                <a:ext uri="{FF2B5EF4-FFF2-40B4-BE49-F238E27FC236}">
                  <a16:creationId xmlns:a16="http://schemas.microsoft.com/office/drawing/2014/main" xmlns="" id="{A5B5858D-F610-4DD2-9D5F-4157EAE9BCB2}"/>
                </a:ext>
              </a:extLst>
            </p:cNvPr>
            <p:cNvSpPr txBox="1"/>
            <p:nvPr/>
          </p:nvSpPr>
          <p:spPr>
            <a:xfrm>
              <a:off x="5801508" y="4295751"/>
              <a:ext cx="1536146" cy="338554"/>
            </a:xfrm>
            <a:prstGeom prst="rect">
              <a:avLst/>
            </a:prstGeom>
            <a:noFill/>
          </p:spPr>
          <p:txBody>
            <a:bodyPr wrap="square" rtlCol="0">
              <a:spAutoFit/>
            </a:bodyPr>
            <a:lstStyle/>
            <a:p>
              <a:r>
                <a:rPr lang="en-US" sz="1600" dirty="0"/>
                <a:t>implements</a:t>
              </a:r>
            </a:p>
          </p:txBody>
        </p:sp>
        <p:sp>
          <p:nvSpPr>
            <p:cNvPr id="28" name="TextBox 27">
              <a:extLst>
                <a:ext uri="{FF2B5EF4-FFF2-40B4-BE49-F238E27FC236}">
                  <a16:creationId xmlns:a16="http://schemas.microsoft.com/office/drawing/2014/main" xmlns="" id="{E3A0AD31-5D0D-4F96-B279-9BC1597396CC}"/>
                </a:ext>
              </a:extLst>
            </p:cNvPr>
            <p:cNvSpPr txBox="1"/>
            <p:nvPr/>
          </p:nvSpPr>
          <p:spPr>
            <a:xfrm>
              <a:off x="8066247" y="4312188"/>
              <a:ext cx="962812" cy="338554"/>
            </a:xfrm>
            <a:prstGeom prst="rect">
              <a:avLst/>
            </a:prstGeom>
            <a:noFill/>
          </p:spPr>
          <p:txBody>
            <a:bodyPr wrap="square" rtlCol="0">
              <a:spAutoFit/>
            </a:bodyPr>
            <a:lstStyle/>
            <a:p>
              <a:r>
                <a:rPr lang="en-US" sz="1600" dirty="0"/>
                <a:t>extends</a:t>
              </a:r>
            </a:p>
          </p:txBody>
        </p:sp>
      </p:grpSp>
      <p:sp>
        <p:nvSpPr>
          <p:cNvPr id="32" name="Content Placeholder 2">
            <a:extLst>
              <a:ext uri="{FF2B5EF4-FFF2-40B4-BE49-F238E27FC236}">
                <a16:creationId xmlns:a16="http://schemas.microsoft.com/office/drawing/2014/main" xmlns="" id="{76A53BC6-8265-4D44-B006-8386E6FDECE6}"/>
              </a:ext>
            </a:extLst>
          </p:cNvPr>
          <p:cNvSpPr>
            <a:spLocks noGrp="1"/>
          </p:cNvSpPr>
          <p:nvPr>
            <p:ph idx="1"/>
          </p:nvPr>
        </p:nvSpPr>
        <p:spPr>
          <a:xfrm>
            <a:off x="877829" y="4786335"/>
            <a:ext cx="8578405" cy="1390257"/>
          </a:xfrm>
        </p:spPr>
        <p:txBody>
          <a:bodyPr>
            <a:noAutofit/>
          </a:bodyPr>
          <a:lstStyle/>
          <a:p>
            <a:pPr marL="398463" indent="-398463" algn="just">
              <a:lnSpc>
                <a:spcPct val="90000"/>
              </a:lnSpc>
            </a:pPr>
            <a:r>
              <a:rPr lang="en-US" altLang="en-US" sz="2200" dirty="0"/>
              <a:t>A class can implement more than one interface at a time. </a:t>
            </a:r>
          </a:p>
          <a:p>
            <a:pPr marL="398463" indent="-398463" algn="just">
              <a:lnSpc>
                <a:spcPct val="90000"/>
              </a:lnSpc>
            </a:pPr>
            <a:r>
              <a:rPr lang="en-US" altLang="en-US" sz="2200" dirty="0"/>
              <a:t>A class can extends only one class but implement many interface. </a:t>
            </a:r>
          </a:p>
          <a:p>
            <a:pPr marL="398463" indent="-398463" algn="just">
              <a:lnSpc>
                <a:spcPct val="90000"/>
              </a:lnSpc>
            </a:pPr>
            <a:r>
              <a:rPr lang="en-US" altLang="en-US" sz="2200" dirty="0"/>
              <a:t>An interface can extend another interface</a:t>
            </a:r>
          </a:p>
          <a:p>
            <a:pPr marL="398463" indent="-398463" algn="just">
              <a:lnSpc>
                <a:spcPct val="90000"/>
              </a:lnSpc>
            </a:pPr>
            <a:endParaRPr lang="en-US" sz="2200" dirty="0">
              <a:ea typeface="Calibri" panose="020F0502020204030204" pitchFamily="34" charset="0"/>
            </a:endParaRPr>
          </a:p>
        </p:txBody>
      </p:sp>
      <p:sp>
        <p:nvSpPr>
          <p:cNvPr id="34" name="TextBox 33">
            <a:extLst>
              <a:ext uri="{FF2B5EF4-FFF2-40B4-BE49-F238E27FC236}">
                <a16:creationId xmlns:a16="http://schemas.microsoft.com/office/drawing/2014/main" xmlns="" id="{D33969A0-F266-4FF5-BE20-3ABC33298CCE}"/>
              </a:ext>
            </a:extLst>
          </p:cNvPr>
          <p:cNvSpPr txBox="1"/>
          <p:nvPr/>
        </p:nvSpPr>
        <p:spPr>
          <a:xfrm>
            <a:off x="877829" y="4232118"/>
            <a:ext cx="2822709" cy="430887"/>
          </a:xfrm>
          <a:prstGeom prst="rect">
            <a:avLst/>
          </a:prstGeom>
          <a:noFill/>
        </p:spPr>
        <p:txBody>
          <a:bodyPr wrap="square" rtlCol="0">
            <a:spAutoFit/>
          </a:bodyPr>
          <a:lstStyle/>
          <a:p>
            <a:r>
              <a:rPr lang="en-US" sz="2200" b="1" dirty="0"/>
              <a:t>Rules for interface </a:t>
            </a:r>
          </a:p>
        </p:txBody>
      </p:sp>
    </p:spTree>
    <p:extLst>
      <p:ext uri="{BB962C8B-B14F-4D97-AF65-F5344CB8AC3E}">
        <p14:creationId xmlns:p14="http://schemas.microsoft.com/office/powerpoint/2010/main" val="1711159985"/>
      </p:ext>
    </p:extLst>
  </p:cSld>
  <p:clrMapOvr>
    <a:masterClrMapping/>
  </p:clrMapOvr>
  <mc:AlternateContent xmlns:mc="http://schemas.openxmlformats.org/markup-compatibility/2006" xmlns:p14="http://schemas.microsoft.com/office/powerpoint/2010/main">
    <mc:Choice Requires="p14">
      <p:transition spd="slow" p14:dur="2000" advTm="55215"/>
    </mc:Choice>
    <mc:Fallback xmlns="">
      <p:transition spd="slow" advTm="55215"/>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xmlns="" id="{828A5161-06F1-46CF-8AD7-844680A59E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4601497"/>
            <a:ext cx="1014060" cy="2017580"/>
            <a:chOff x="0" y="4601497"/>
            <a:chExt cx="1014060" cy="2017580"/>
          </a:xfrm>
        </p:grpSpPr>
        <p:sp>
          <p:nvSpPr>
            <p:cNvPr id="8" name="Isosceles Triangle 13">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4">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xmlns="" id="{5995D10D-E9C9-47DB-AE7E-801FEF38F5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219290" y="1"/>
            <a:ext cx="972709" cy="1935307"/>
            <a:chOff x="10918968" y="713127"/>
            <a:chExt cx="1273032" cy="2532832"/>
          </a:xfrm>
        </p:grpSpPr>
        <p:sp>
          <p:nvSpPr>
            <p:cNvPr id="10" name="Rectangle 17">
              <a:extLst>
                <a:ext uri="{FF2B5EF4-FFF2-40B4-BE49-F238E27FC236}">
                  <a16:creationId xmlns:a16="http://schemas.microsoft.com/office/drawing/2014/main" xmlns="" id="{CC1A72C6-3DE4-4EC3-9AD5-9E0D40D8C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8">
              <a:extLst>
                <a:ext uri="{FF2B5EF4-FFF2-40B4-BE49-F238E27FC236}">
                  <a16:creationId xmlns:a16="http://schemas.microsoft.com/office/drawing/2014/main" xmlns="" id="{0B0DA1F1-C391-4EDF-9FE0-23E86E1377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3">
            <a:extLst>
              <a:ext uri="{FF2B5EF4-FFF2-40B4-BE49-F238E27FC236}">
                <a16:creationId xmlns:a16="http://schemas.microsoft.com/office/drawing/2014/main" xmlns="" id="{84A92555-3873-47AB-BA61-57CA790C784F}"/>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a:t>Faculty of Computer Science, University of Computer Studies, Yangon</a:t>
            </a:r>
          </a:p>
        </p:txBody>
      </p:sp>
      <p:sp>
        <p:nvSpPr>
          <p:cNvPr id="5" name="Slide Number Placeholder 4">
            <a:extLst>
              <a:ext uri="{FF2B5EF4-FFF2-40B4-BE49-F238E27FC236}">
                <a16:creationId xmlns:a16="http://schemas.microsoft.com/office/drawing/2014/main" xmlns="" id="{FCD18CD9-E60A-4A32-9C13-6A1BEA527797}"/>
              </a:ext>
            </a:extLst>
          </p:cNvPr>
          <p:cNvSpPr>
            <a:spLocks noGrp="1"/>
          </p:cNvSpPr>
          <p:nvPr>
            <p:ph type="sldNum" sz="quarter" idx="12"/>
          </p:nvPr>
        </p:nvSpPr>
        <p:spPr>
          <a:xfrm>
            <a:off x="8805333" y="6356350"/>
            <a:ext cx="2743200" cy="365125"/>
          </a:xfrm>
        </p:spPr>
        <p:txBody>
          <a:bodyPr>
            <a:normAutofit/>
          </a:bodyPr>
          <a:lstStyle/>
          <a:p>
            <a:pPr>
              <a:spcAft>
                <a:spcPts val="600"/>
              </a:spcAft>
            </a:pPr>
            <a:fld id="{AA680AA8-C0F5-4A8E-B7E8-B0E33D5CFE95}" type="slidenum">
              <a:rPr lang="en-US" smtClean="0"/>
              <a:pPr>
                <a:spcAft>
                  <a:spcPts val="600"/>
                </a:spcAft>
              </a:pPr>
              <a:t>33</a:t>
            </a:fld>
            <a:endParaRPr lang="en-US"/>
          </a:p>
        </p:txBody>
      </p:sp>
      <p:sp>
        <p:nvSpPr>
          <p:cNvPr id="14" name="Title 1">
            <a:extLst>
              <a:ext uri="{FF2B5EF4-FFF2-40B4-BE49-F238E27FC236}">
                <a16:creationId xmlns:a16="http://schemas.microsoft.com/office/drawing/2014/main" xmlns="" id="{84FC8822-F3FD-4A49-B4C8-0F77733D9AD0}"/>
              </a:ext>
            </a:extLst>
          </p:cNvPr>
          <p:cNvSpPr>
            <a:spLocks noGrp="1"/>
          </p:cNvSpPr>
          <p:nvPr>
            <p:ph type="title"/>
          </p:nvPr>
        </p:nvSpPr>
        <p:spPr>
          <a:xfrm>
            <a:off x="849497" y="518519"/>
            <a:ext cx="10515600" cy="971779"/>
          </a:xfrm>
        </p:spPr>
        <p:txBody>
          <a:bodyPr/>
          <a:lstStyle/>
          <a:p>
            <a:pPr algn="ctr"/>
            <a:r>
              <a:rPr lang="en-US" dirty="0"/>
              <a:t>Example – Interface</a:t>
            </a:r>
          </a:p>
        </p:txBody>
      </p:sp>
      <p:sp>
        <p:nvSpPr>
          <p:cNvPr id="16" name="TextBox 15">
            <a:extLst>
              <a:ext uri="{FF2B5EF4-FFF2-40B4-BE49-F238E27FC236}">
                <a16:creationId xmlns:a16="http://schemas.microsoft.com/office/drawing/2014/main" xmlns="" id="{52AAAA2A-2657-4445-8826-4C6AFA73250D}"/>
              </a:ext>
            </a:extLst>
          </p:cNvPr>
          <p:cNvSpPr txBox="1"/>
          <p:nvPr/>
        </p:nvSpPr>
        <p:spPr>
          <a:xfrm>
            <a:off x="670705" y="1844464"/>
            <a:ext cx="4293574" cy="3647152"/>
          </a:xfrm>
          <a:prstGeom prst="rect">
            <a:avLst/>
          </a:prstGeom>
          <a:noFill/>
          <a:ln>
            <a:solidFill>
              <a:schemeClr val="accent1">
                <a:shade val="50000"/>
              </a:schemeClr>
            </a:solidFill>
          </a:ln>
        </p:spPr>
        <p:txBody>
          <a:bodyPr wrap="square" bIns="0" rtlCol="0">
            <a:spAutoFit/>
          </a:bodyPr>
          <a:lstStyle/>
          <a:p>
            <a:pPr marL="0" marR="0">
              <a:spcBef>
                <a:spcPts val="0"/>
              </a:spcBef>
              <a:spcAft>
                <a:spcPts val="0"/>
              </a:spcAft>
            </a:pPr>
            <a:r>
              <a:rPr lang="en-US" dirty="0">
                <a:solidFill>
                  <a:srgbClr val="C00000"/>
                </a:solidFill>
                <a:latin typeface="Times New Roman" panose="02020603050405020304" pitchFamily="18" charset="0"/>
                <a:ea typeface="Times New Roman" panose="02020603050405020304" pitchFamily="18" charset="0"/>
              </a:rPr>
              <a:t>interface</a:t>
            </a:r>
            <a:r>
              <a:rPr lang="en-US" dirty="0">
                <a:solidFill>
                  <a:srgbClr val="000000"/>
                </a:solidFill>
                <a:latin typeface="Times New Roman" panose="02020603050405020304" pitchFamily="18" charset="0"/>
                <a:ea typeface="Times New Roman" panose="02020603050405020304" pitchFamily="18" charset="0"/>
              </a:rPr>
              <a:t> Shape</a:t>
            </a:r>
          </a:p>
          <a:p>
            <a:pPr marL="0" marR="0">
              <a:spcBef>
                <a:spcPts val="0"/>
              </a:spcBef>
              <a:spcAft>
                <a:spcPts val="0"/>
              </a:spcAft>
            </a:pPr>
            <a:r>
              <a:rPr lang="en-US" dirty="0">
                <a:solidFill>
                  <a:srgbClr val="000000"/>
                </a:solidFill>
                <a:latin typeface="Times New Roman" panose="02020603050405020304" pitchFamily="18" charset="0"/>
                <a:ea typeface="Times New Roman" panose="02020603050405020304" pitchFamily="18" charset="0"/>
              </a:rPr>
              <a:t>{</a:t>
            </a:r>
          </a:p>
          <a:p>
            <a:pPr marL="0" marR="0">
              <a:spcBef>
                <a:spcPts val="0"/>
              </a:spcBef>
              <a:spcAft>
                <a:spcPts val="0"/>
              </a:spcAft>
            </a:pPr>
            <a:r>
              <a:rPr lang="en-US" dirty="0">
                <a:solidFill>
                  <a:srgbClr val="000000"/>
                </a:solidFill>
                <a:latin typeface="Times New Roman" panose="02020603050405020304" pitchFamily="18" charset="0"/>
                <a:ea typeface="Times New Roman" panose="02020603050405020304" pitchFamily="18" charset="0"/>
              </a:rPr>
              <a:t>     String color = "red";  </a:t>
            </a:r>
            <a:r>
              <a:rPr lang="en-US" dirty="0">
                <a:solidFill>
                  <a:srgbClr val="005DA2"/>
                </a:solidFill>
                <a:latin typeface="Times New Roman" panose="02020603050405020304" pitchFamily="18" charset="0"/>
                <a:ea typeface="Times New Roman" panose="02020603050405020304" pitchFamily="18" charset="0"/>
              </a:rPr>
              <a:t>// public static final</a:t>
            </a:r>
          </a:p>
          <a:p>
            <a:pPr marL="0" marR="0">
              <a:spcBef>
                <a:spcPts val="0"/>
              </a:spcBef>
              <a:spcAft>
                <a:spcPts val="0"/>
              </a:spcAft>
            </a:pPr>
            <a:r>
              <a:rPr lang="en-US" dirty="0">
                <a:solidFill>
                  <a:srgbClr val="000000"/>
                </a:solidFill>
                <a:latin typeface="Times New Roman" panose="02020603050405020304" pitchFamily="18" charset="0"/>
                <a:ea typeface="Times New Roman" panose="02020603050405020304" pitchFamily="18" charset="0"/>
              </a:rPr>
              <a:t>     void drawable();</a:t>
            </a:r>
          </a:p>
          <a:p>
            <a:pPr marL="0" marR="0">
              <a:spcBef>
                <a:spcPts val="0"/>
              </a:spcBef>
              <a:spcAft>
                <a:spcPts val="0"/>
              </a:spcAft>
            </a:pPr>
            <a:r>
              <a:rPr lang="en-US" dirty="0">
                <a:solidFill>
                  <a:srgbClr val="000000"/>
                </a:solidFill>
                <a:latin typeface="Times New Roman" panose="02020603050405020304" pitchFamily="18" charset="0"/>
                <a:ea typeface="Times New Roman" panose="02020603050405020304" pitchFamily="18" charset="0"/>
              </a:rPr>
              <a:t>}</a:t>
            </a:r>
          </a:p>
          <a:p>
            <a:pPr marL="0" marR="0">
              <a:spcBef>
                <a:spcPts val="0"/>
              </a:spcBef>
              <a:spcAft>
                <a:spcPts val="0"/>
              </a:spcAft>
            </a:pPr>
            <a:endParaRPr lang="en-US" dirty="0">
              <a:solidFill>
                <a:srgbClr val="000000"/>
              </a:solidFill>
              <a:latin typeface="Times New Roman" panose="02020603050405020304" pitchFamily="18" charset="0"/>
              <a:ea typeface="Times New Roman" panose="02020603050405020304" pitchFamily="18" charset="0"/>
            </a:endParaRPr>
          </a:p>
          <a:p>
            <a:pPr marL="0" marR="0">
              <a:spcBef>
                <a:spcPts val="0"/>
              </a:spcBef>
              <a:spcAft>
                <a:spcPts val="0"/>
              </a:spcAft>
            </a:pPr>
            <a:r>
              <a:rPr lang="en-US" dirty="0">
                <a:solidFill>
                  <a:srgbClr val="000000"/>
                </a:solidFill>
                <a:latin typeface="Times New Roman" panose="02020603050405020304" pitchFamily="18" charset="0"/>
                <a:ea typeface="Times New Roman" panose="02020603050405020304" pitchFamily="18" charset="0"/>
              </a:rPr>
              <a:t>class Rectangle </a:t>
            </a:r>
            <a:r>
              <a:rPr lang="en-US" dirty="0">
                <a:solidFill>
                  <a:srgbClr val="C00000"/>
                </a:solidFill>
                <a:latin typeface="Times New Roman" panose="02020603050405020304" pitchFamily="18" charset="0"/>
                <a:ea typeface="Times New Roman" panose="02020603050405020304" pitchFamily="18" charset="0"/>
              </a:rPr>
              <a:t>implements</a:t>
            </a:r>
            <a:r>
              <a:rPr lang="en-US" dirty="0">
                <a:solidFill>
                  <a:srgbClr val="000000"/>
                </a:solidFill>
                <a:latin typeface="Times New Roman" panose="02020603050405020304" pitchFamily="18" charset="0"/>
                <a:ea typeface="Times New Roman" panose="02020603050405020304" pitchFamily="18" charset="0"/>
              </a:rPr>
              <a:t> Shape</a:t>
            </a:r>
          </a:p>
          <a:p>
            <a:pPr marL="0" marR="0">
              <a:spcBef>
                <a:spcPts val="0"/>
              </a:spcBef>
              <a:spcAft>
                <a:spcPts val="0"/>
              </a:spcAft>
            </a:pPr>
            <a:r>
              <a:rPr lang="en-US" dirty="0">
                <a:solidFill>
                  <a:srgbClr val="000000"/>
                </a:solidFill>
                <a:latin typeface="Times New Roman" panose="02020603050405020304" pitchFamily="18" charset="0"/>
                <a:ea typeface="Times New Roman" panose="02020603050405020304" pitchFamily="18" charset="0"/>
              </a:rPr>
              <a:t>{</a:t>
            </a:r>
          </a:p>
          <a:p>
            <a:pPr marL="0" marR="0">
              <a:spcBef>
                <a:spcPts val="0"/>
              </a:spcBef>
              <a:spcAft>
                <a:spcPts val="0"/>
              </a:spcAft>
            </a:pPr>
            <a:r>
              <a:rPr lang="en-US" dirty="0">
                <a:solidFill>
                  <a:srgbClr val="000000"/>
                </a:solidFill>
                <a:latin typeface="Times New Roman" panose="02020603050405020304" pitchFamily="18" charset="0"/>
                <a:ea typeface="Times New Roman" panose="02020603050405020304" pitchFamily="18" charset="0"/>
              </a:rPr>
              <a:t>    </a:t>
            </a:r>
            <a:r>
              <a:rPr lang="en-US" dirty="0">
                <a:solidFill>
                  <a:srgbClr val="C00000"/>
                </a:solidFill>
                <a:latin typeface="Times New Roman" panose="02020603050405020304" pitchFamily="18" charset="0"/>
                <a:ea typeface="Times New Roman" panose="02020603050405020304" pitchFamily="18" charset="0"/>
              </a:rPr>
              <a:t>@Override</a:t>
            </a:r>
          </a:p>
          <a:p>
            <a:pPr marL="0" marR="0">
              <a:spcBef>
                <a:spcPts val="0"/>
              </a:spcBef>
              <a:spcAft>
                <a:spcPts val="0"/>
              </a:spcAft>
            </a:pPr>
            <a:r>
              <a:rPr lang="en-US" dirty="0">
                <a:solidFill>
                  <a:srgbClr val="000000"/>
                </a:solidFill>
                <a:latin typeface="Times New Roman" panose="02020603050405020304" pitchFamily="18" charset="0"/>
                <a:ea typeface="Times New Roman" panose="02020603050405020304" pitchFamily="18" charset="0"/>
              </a:rPr>
              <a:t>    public void drawable() {</a:t>
            </a:r>
          </a:p>
          <a:p>
            <a:pPr marL="0" marR="0">
              <a:spcBef>
                <a:spcPts val="0"/>
              </a:spcBef>
              <a:spcAft>
                <a:spcPts val="0"/>
              </a:spcAft>
            </a:pPr>
            <a:r>
              <a:rPr lang="en-US" dirty="0">
                <a:solidFill>
                  <a:srgbClr val="000000"/>
                </a:solidFill>
                <a:latin typeface="Times New Roman" panose="02020603050405020304" pitchFamily="18" charset="0"/>
                <a:ea typeface="Times New Roman" panose="02020603050405020304" pitchFamily="18" charset="0"/>
              </a:rPr>
              <a:t>       System.out.println("Draw Rectangle");</a:t>
            </a:r>
          </a:p>
          <a:p>
            <a:pPr marL="0" marR="0">
              <a:spcBef>
                <a:spcPts val="0"/>
              </a:spcBef>
              <a:spcAft>
                <a:spcPts val="0"/>
              </a:spcAft>
            </a:pPr>
            <a:r>
              <a:rPr lang="en-US" dirty="0">
                <a:solidFill>
                  <a:srgbClr val="000000"/>
                </a:solidFill>
                <a:latin typeface="Times New Roman" panose="02020603050405020304" pitchFamily="18" charset="0"/>
                <a:ea typeface="Times New Roman" panose="02020603050405020304" pitchFamily="18" charset="0"/>
              </a:rPr>
              <a:t>    }</a:t>
            </a:r>
          </a:p>
          <a:p>
            <a:pPr marL="0" marR="0">
              <a:spcBef>
                <a:spcPts val="0"/>
              </a:spcBef>
              <a:spcAft>
                <a:spcPts val="0"/>
              </a:spcAft>
            </a:pPr>
            <a:r>
              <a:rPr lang="en-US" dirty="0">
                <a:solidFill>
                  <a:srgbClr val="000000"/>
                </a:solidFill>
                <a:latin typeface="Times New Roman" panose="02020603050405020304" pitchFamily="18" charset="0"/>
                <a:ea typeface="Times New Roman" panose="02020603050405020304" pitchFamily="18" charset="0"/>
              </a:rPr>
              <a:t>}</a:t>
            </a:r>
          </a:p>
        </p:txBody>
      </p:sp>
      <p:grpSp>
        <p:nvGrpSpPr>
          <p:cNvPr id="25" name="Group 24">
            <a:extLst>
              <a:ext uri="{FF2B5EF4-FFF2-40B4-BE49-F238E27FC236}">
                <a16:creationId xmlns:a16="http://schemas.microsoft.com/office/drawing/2014/main" xmlns="" id="{FF9E0E83-69FD-44DC-A9A6-33F0791AFEAF}"/>
              </a:ext>
            </a:extLst>
          </p:cNvPr>
          <p:cNvGrpSpPr/>
          <p:nvPr/>
        </p:nvGrpSpPr>
        <p:grpSpPr>
          <a:xfrm>
            <a:off x="9934330" y="1962468"/>
            <a:ext cx="1917788" cy="1733150"/>
            <a:chOff x="9934330" y="1962468"/>
            <a:chExt cx="1917788" cy="1733150"/>
          </a:xfrm>
        </p:grpSpPr>
        <p:sp>
          <p:nvSpPr>
            <p:cNvPr id="19" name="Rectangle 18">
              <a:extLst>
                <a:ext uri="{FF2B5EF4-FFF2-40B4-BE49-F238E27FC236}">
                  <a16:creationId xmlns:a16="http://schemas.microsoft.com/office/drawing/2014/main" xmlns="" id="{8788B323-BAD4-4796-AD8A-AD2C5FB77233}"/>
                </a:ext>
              </a:extLst>
            </p:cNvPr>
            <p:cNvSpPr/>
            <p:nvPr/>
          </p:nvSpPr>
          <p:spPr>
            <a:xfrm>
              <a:off x="9934331" y="1962468"/>
              <a:ext cx="1430767" cy="51636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interface</a:t>
              </a:r>
            </a:p>
          </p:txBody>
        </p:sp>
        <p:sp>
          <p:nvSpPr>
            <p:cNvPr id="21" name="TextBox 20">
              <a:extLst>
                <a:ext uri="{FF2B5EF4-FFF2-40B4-BE49-F238E27FC236}">
                  <a16:creationId xmlns:a16="http://schemas.microsoft.com/office/drawing/2014/main" xmlns="" id="{D3134758-8950-4250-BC65-E8F13CC213BD}"/>
                </a:ext>
              </a:extLst>
            </p:cNvPr>
            <p:cNvSpPr txBox="1"/>
            <p:nvPr/>
          </p:nvSpPr>
          <p:spPr>
            <a:xfrm>
              <a:off x="10629662" y="2724270"/>
              <a:ext cx="1222456" cy="338554"/>
            </a:xfrm>
            <a:prstGeom prst="rect">
              <a:avLst/>
            </a:prstGeom>
            <a:noFill/>
          </p:spPr>
          <p:txBody>
            <a:bodyPr wrap="square" rtlCol="0">
              <a:spAutoFit/>
            </a:bodyPr>
            <a:lstStyle/>
            <a:p>
              <a:pPr algn="ctr"/>
              <a:r>
                <a:rPr lang="en-US" sz="1600" dirty="0"/>
                <a:t>implements</a:t>
              </a:r>
            </a:p>
          </p:txBody>
        </p:sp>
        <p:sp>
          <p:nvSpPr>
            <p:cNvPr id="22" name="Rectangle 21">
              <a:extLst>
                <a:ext uri="{FF2B5EF4-FFF2-40B4-BE49-F238E27FC236}">
                  <a16:creationId xmlns:a16="http://schemas.microsoft.com/office/drawing/2014/main" xmlns="" id="{597F21C6-5CA9-419D-8C96-1DA5629C6755}"/>
                </a:ext>
              </a:extLst>
            </p:cNvPr>
            <p:cNvSpPr/>
            <p:nvPr/>
          </p:nvSpPr>
          <p:spPr>
            <a:xfrm>
              <a:off x="9934330" y="3179251"/>
              <a:ext cx="1430767" cy="51636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class</a:t>
              </a:r>
            </a:p>
          </p:txBody>
        </p:sp>
        <p:cxnSp>
          <p:nvCxnSpPr>
            <p:cNvPr id="23" name="Straight Arrow Connector 22">
              <a:extLst>
                <a:ext uri="{FF2B5EF4-FFF2-40B4-BE49-F238E27FC236}">
                  <a16:creationId xmlns:a16="http://schemas.microsoft.com/office/drawing/2014/main" xmlns="" id="{9DE8A901-8982-4951-95CC-4F83D0EBFEAA}"/>
                </a:ext>
              </a:extLst>
            </p:cNvPr>
            <p:cNvCxnSpPr>
              <a:cxnSpLocks/>
              <a:stCxn id="22" idx="0"/>
              <a:endCxn id="19" idx="2"/>
            </p:cNvCxnSpPr>
            <p:nvPr/>
          </p:nvCxnSpPr>
          <p:spPr>
            <a:xfrm flipV="1">
              <a:off x="10649714" y="2478835"/>
              <a:ext cx="1" cy="700416"/>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24" name="TextBox 23">
            <a:extLst>
              <a:ext uri="{FF2B5EF4-FFF2-40B4-BE49-F238E27FC236}">
                <a16:creationId xmlns:a16="http://schemas.microsoft.com/office/drawing/2014/main" xmlns="" id="{ED4D2EDC-AB67-4BD7-8EBD-9C7070BE9A63}"/>
              </a:ext>
            </a:extLst>
          </p:cNvPr>
          <p:cNvSpPr txBox="1"/>
          <p:nvPr/>
        </p:nvSpPr>
        <p:spPr>
          <a:xfrm>
            <a:off x="5220045" y="1844464"/>
            <a:ext cx="4458518" cy="2816156"/>
          </a:xfrm>
          <a:prstGeom prst="rect">
            <a:avLst/>
          </a:prstGeom>
          <a:noFill/>
          <a:ln>
            <a:solidFill>
              <a:schemeClr val="accent1">
                <a:shade val="50000"/>
              </a:schemeClr>
            </a:solidFill>
          </a:ln>
        </p:spPr>
        <p:txBody>
          <a:bodyPr wrap="square" bIns="0" rtlCol="0">
            <a:spAutoFit/>
          </a:bodyPr>
          <a:lstStyle/>
          <a:p>
            <a:pPr marL="0" marR="0">
              <a:spcBef>
                <a:spcPts val="0"/>
              </a:spcBef>
              <a:spcAft>
                <a:spcPts val="0"/>
              </a:spcAft>
            </a:pPr>
            <a:r>
              <a:rPr lang="en-US" dirty="0" smtClean="0">
                <a:solidFill>
                  <a:srgbClr val="000000"/>
                </a:solidFill>
                <a:latin typeface="Times New Roman" panose="02020603050405020304" pitchFamily="18" charset="0"/>
                <a:ea typeface="Times New Roman" panose="02020603050405020304" pitchFamily="18" charset="0"/>
              </a:rPr>
              <a:t>public class </a:t>
            </a:r>
            <a:r>
              <a:rPr lang="en-US" dirty="0" err="1" smtClean="0">
                <a:solidFill>
                  <a:srgbClr val="000000"/>
                </a:solidFill>
                <a:latin typeface="Times New Roman" panose="02020603050405020304" pitchFamily="18" charset="0"/>
                <a:ea typeface="Times New Roman" panose="02020603050405020304" pitchFamily="18" charset="0"/>
              </a:rPr>
              <a:t>ShapeTest</a:t>
            </a:r>
            <a:endParaRPr lang="en-US" dirty="0" smtClean="0">
              <a:solidFill>
                <a:srgbClr val="000000"/>
              </a:solidFill>
              <a:latin typeface="Times New Roman" panose="02020603050405020304" pitchFamily="18" charset="0"/>
              <a:ea typeface="Times New Roman" panose="02020603050405020304" pitchFamily="18" charset="0"/>
            </a:endParaRPr>
          </a:p>
          <a:p>
            <a:pPr marL="0" marR="0">
              <a:spcBef>
                <a:spcPts val="0"/>
              </a:spcBef>
              <a:spcAft>
                <a:spcPts val="0"/>
              </a:spcAft>
            </a:pPr>
            <a:r>
              <a:rPr lang="en-US" dirty="0" smtClean="0">
                <a:solidFill>
                  <a:srgbClr val="000000"/>
                </a:solidFill>
                <a:latin typeface="Times New Roman" panose="02020603050405020304" pitchFamily="18" charset="0"/>
                <a:ea typeface="Times New Roman" panose="02020603050405020304" pitchFamily="18" charset="0"/>
              </a:rPr>
              <a:t>{</a:t>
            </a:r>
          </a:p>
          <a:p>
            <a:pPr marL="0" marR="0">
              <a:spcBef>
                <a:spcPts val="0"/>
              </a:spcBef>
              <a:spcAft>
                <a:spcPts val="0"/>
              </a:spcAft>
            </a:pPr>
            <a:r>
              <a:rPr lang="en-US" dirty="0" smtClean="0">
                <a:solidFill>
                  <a:srgbClr val="000000"/>
                </a:solidFill>
                <a:latin typeface="Times New Roman" panose="02020603050405020304" pitchFamily="18" charset="0"/>
                <a:ea typeface="Times New Roman" panose="02020603050405020304" pitchFamily="18" charset="0"/>
              </a:rPr>
              <a:t>     public static void main(String[] </a:t>
            </a:r>
            <a:r>
              <a:rPr lang="en-US" dirty="0" err="1" smtClean="0">
                <a:solidFill>
                  <a:srgbClr val="000000"/>
                </a:solidFill>
                <a:latin typeface="Times New Roman" panose="02020603050405020304" pitchFamily="18" charset="0"/>
                <a:ea typeface="Times New Roman" panose="02020603050405020304" pitchFamily="18" charset="0"/>
              </a:rPr>
              <a:t>args</a:t>
            </a:r>
            <a:r>
              <a:rPr lang="en-US" dirty="0" smtClean="0">
                <a:solidFill>
                  <a:srgbClr val="000000"/>
                </a:solidFill>
                <a:latin typeface="Times New Roman" panose="02020603050405020304" pitchFamily="18" charset="0"/>
                <a:ea typeface="Times New Roman" panose="02020603050405020304" pitchFamily="18" charset="0"/>
              </a:rPr>
              <a:t>) </a:t>
            </a:r>
          </a:p>
          <a:p>
            <a:pPr marL="0" marR="0">
              <a:spcBef>
                <a:spcPts val="0"/>
              </a:spcBef>
              <a:spcAft>
                <a:spcPts val="0"/>
              </a:spcAft>
            </a:pPr>
            <a:r>
              <a:rPr lang="en-US" dirty="0" smtClean="0">
                <a:solidFill>
                  <a:srgbClr val="000000"/>
                </a:solidFill>
                <a:latin typeface="Times New Roman" panose="02020603050405020304" pitchFamily="18" charset="0"/>
                <a:ea typeface="Times New Roman" panose="02020603050405020304" pitchFamily="18" charset="0"/>
              </a:rPr>
              <a:t>    {</a:t>
            </a:r>
          </a:p>
          <a:p>
            <a:pPr marL="0" marR="0">
              <a:spcBef>
                <a:spcPts val="0"/>
              </a:spcBef>
              <a:spcAft>
                <a:spcPts val="0"/>
              </a:spcAft>
            </a:pPr>
            <a:r>
              <a:rPr lang="en-US" dirty="0" smtClean="0">
                <a:solidFill>
                  <a:srgbClr val="000000"/>
                </a:solidFill>
                <a:latin typeface="Times New Roman" panose="02020603050405020304" pitchFamily="18" charset="0"/>
                <a:ea typeface="Times New Roman" panose="02020603050405020304" pitchFamily="18" charset="0"/>
              </a:rPr>
              <a:t>          Rectangle </a:t>
            </a:r>
            <a:r>
              <a:rPr lang="en-US" dirty="0" err="1" smtClean="0">
                <a:solidFill>
                  <a:srgbClr val="000000"/>
                </a:solidFill>
                <a:latin typeface="Times New Roman" panose="02020603050405020304" pitchFamily="18" charset="0"/>
                <a:ea typeface="Times New Roman" panose="02020603050405020304" pitchFamily="18" charset="0"/>
              </a:rPr>
              <a:t>rectangle</a:t>
            </a:r>
            <a:r>
              <a:rPr lang="en-US" dirty="0" smtClean="0">
                <a:solidFill>
                  <a:srgbClr val="000000"/>
                </a:solidFill>
                <a:latin typeface="Times New Roman" panose="02020603050405020304" pitchFamily="18" charset="0"/>
                <a:ea typeface="Times New Roman" panose="02020603050405020304" pitchFamily="18" charset="0"/>
              </a:rPr>
              <a:t> = new Rectangle();</a:t>
            </a:r>
          </a:p>
          <a:p>
            <a:pPr marL="0" marR="0">
              <a:spcBef>
                <a:spcPts val="0"/>
              </a:spcBef>
              <a:spcAft>
                <a:spcPts val="0"/>
              </a:spcAft>
            </a:pPr>
            <a:endParaRPr lang="en-US" dirty="0" smtClean="0">
              <a:solidFill>
                <a:srgbClr val="000000"/>
              </a:solidFill>
              <a:latin typeface="Times New Roman" panose="02020603050405020304" pitchFamily="18" charset="0"/>
              <a:ea typeface="Times New Roman" panose="02020603050405020304" pitchFamily="18" charset="0"/>
            </a:endParaRPr>
          </a:p>
          <a:p>
            <a:pPr marL="0" marR="0">
              <a:spcBef>
                <a:spcPts val="0"/>
              </a:spcBef>
              <a:spcAft>
                <a:spcPts val="0"/>
              </a:spcAft>
            </a:pPr>
            <a:r>
              <a:rPr lang="en-US" dirty="0" smtClean="0">
                <a:solidFill>
                  <a:srgbClr val="000000"/>
                </a:solidFill>
                <a:latin typeface="Times New Roman" panose="02020603050405020304" pitchFamily="18" charset="0"/>
                <a:ea typeface="Times New Roman" panose="02020603050405020304" pitchFamily="18" charset="0"/>
              </a:rPr>
              <a:t>          </a:t>
            </a:r>
            <a:r>
              <a:rPr lang="en-US" dirty="0" err="1" smtClean="0">
                <a:solidFill>
                  <a:srgbClr val="000000"/>
                </a:solidFill>
                <a:latin typeface="Times New Roman" panose="02020603050405020304" pitchFamily="18" charset="0"/>
                <a:ea typeface="Times New Roman" panose="02020603050405020304" pitchFamily="18" charset="0"/>
              </a:rPr>
              <a:t>System.out.println</a:t>
            </a:r>
            <a:r>
              <a:rPr lang="en-US" dirty="0" smtClean="0">
                <a:solidFill>
                  <a:srgbClr val="000000"/>
                </a:solidFill>
                <a:latin typeface="Times New Roman" panose="02020603050405020304" pitchFamily="18" charset="0"/>
                <a:ea typeface="Times New Roman" panose="02020603050405020304" pitchFamily="18" charset="0"/>
              </a:rPr>
              <a:t>(</a:t>
            </a:r>
            <a:r>
              <a:rPr lang="en-US" dirty="0" err="1" smtClean="0">
                <a:solidFill>
                  <a:srgbClr val="000000"/>
                </a:solidFill>
                <a:latin typeface="Times New Roman" panose="02020603050405020304" pitchFamily="18" charset="0"/>
                <a:ea typeface="Times New Roman" panose="02020603050405020304" pitchFamily="18" charset="0"/>
              </a:rPr>
              <a:t>rectangle.color</a:t>
            </a:r>
            <a:r>
              <a:rPr lang="en-US" dirty="0" smtClean="0">
                <a:solidFill>
                  <a:srgbClr val="000000"/>
                </a:solidFill>
                <a:latin typeface="Times New Roman" panose="02020603050405020304" pitchFamily="18" charset="0"/>
                <a:ea typeface="Times New Roman" panose="02020603050405020304" pitchFamily="18" charset="0"/>
              </a:rPr>
              <a:t>);</a:t>
            </a:r>
          </a:p>
          <a:p>
            <a:pPr marL="0" marR="0">
              <a:spcBef>
                <a:spcPts val="0"/>
              </a:spcBef>
              <a:spcAft>
                <a:spcPts val="0"/>
              </a:spcAft>
            </a:pPr>
            <a:r>
              <a:rPr lang="en-US" dirty="0" smtClean="0">
                <a:solidFill>
                  <a:srgbClr val="000000"/>
                </a:solidFill>
                <a:latin typeface="Times New Roman" panose="02020603050405020304" pitchFamily="18" charset="0"/>
                <a:ea typeface="Times New Roman" panose="02020603050405020304" pitchFamily="18" charset="0"/>
              </a:rPr>
              <a:t>          </a:t>
            </a:r>
            <a:r>
              <a:rPr lang="en-US" dirty="0" err="1" smtClean="0">
                <a:solidFill>
                  <a:srgbClr val="000000"/>
                </a:solidFill>
                <a:latin typeface="Times New Roman" panose="02020603050405020304" pitchFamily="18" charset="0"/>
                <a:ea typeface="Times New Roman" panose="02020603050405020304" pitchFamily="18" charset="0"/>
              </a:rPr>
              <a:t>rectangle.drawable</a:t>
            </a:r>
            <a:r>
              <a:rPr lang="en-US" dirty="0" smtClean="0">
                <a:solidFill>
                  <a:srgbClr val="000000"/>
                </a:solidFill>
                <a:latin typeface="Times New Roman" panose="02020603050405020304" pitchFamily="18" charset="0"/>
                <a:ea typeface="Times New Roman" panose="02020603050405020304" pitchFamily="18" charset="0"/>
              </a:rPr>
              <a:t>();</a:t>
            </a:r>
          </a:p>
          <a:p>
            <a:pPr marL="0" marR="0">
              <a:spcBef>
                <a:spcPts val="0"/>
              </a:spcBef>
              <a:spcAft>
                <a:spcPts val="0"/>
              </a:spcAft>
            </a:pPr>
            <a:r>
              <a:rPr lang="en-US" dirty="0" smtClean="0">
                <a:solidFill>
                  <a:srgbClr val="000000"/>
                </a:solidFill>
                <a:latin typeface="Times New Roman" panose="02020603050405020304" pitchFamily="18" charset="0"/>
                <a:ea typeface="Times New Roman" panose="02020603050405020304" pitchFamily="18" charset="0"/>
              </a:rPr>
              <a:t>     }</a:t>
            </a:r>
            <a:endParaRPr lang="en-US" dirty="0" smtClean="0">
              <a:solidFill>
                <a:srgbClr val="000000"/>
              </a:solidFill>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dirty="0" smtClean="0">
                <a:solidFill>
                  <a:srgbClr val="000000"/>
                </a:solidFill>
                <a:effectLst/>
                <a:latin typeface="Times New Roman" panose="02020603050405020304" pitchFamily="18" charset="0"/>
                <a:ea typeface="Times New Roman" panose="02020603050405020304" pitchFamily="18" charset="0"/>
              </a:rPr>
              <a:t>}</a:t>
            </a:r>
            <a:endParaRPr lang="en-US" dirty="0">
              <a:solidFill>
                <a:srgbClr val="000000"/>
              </a:solidFill>
              <a:effectLst/>
              <a:latin typeface="Times New Roman" panose="02020603050405020304" pitchFamily="18" charset="0"/>
              <a:ea typeface="Times New Roman" panose="02020603050405020304" pitchFamily="18" charset="0"/>
            </a:endParaRPr>
          </a:p>
        </p:txBody>
      </p:sp>
      <p:sp>
        <p:nvSpPr>
          <p:cNvPr id="20" name="TextBox 19">
            <a:extLst>
              <a:ext uri="{FF2B5EF4-FFF2-40B4-BE49-F238E27FC236}">
                <a16:creationId xmlns:a16="http://schemas.microsoft.com/office/drawing/2014/main" xmlns="" id="{35D98781-4FAF-4175-BD31-C912AFCD2B3C}"/>
              </a:ext>
            </a:extLst>
          </p:cNvPr>
          <p:cNvSpPr txBox="1"/>
          <p:nvPr/>
        </p:nvSpPr>
        <p:spPr>
          <a:xfrm>
            <a:off x="8773368" y="5303226"/>
            <a:ext cx="2591729" cy="892552"/>
          </a:xfrm>
          <a:prstGeom prst="rect">
            <a:avLst/>
          </a:prstGeom>
          <a:noFill/>
          <a:ln>
            <a:solidFill>
              <a:schemeClr val="accent1">
                <a:shade val="50000"/>
              </a:schemeClr>
            </a:solidFill>
          </a:ln>
        </p:spPr>
        <p:txBody>
          <a:bodyPr wrap="square" lIns="182880" tIns="0" bIns="91440" rtlCol="0">
            <a:spAutoFit/>
          </a:bodyPr>
          <a:lstStyle/>
          <a:p>
            <a:r>
              <a:rPr lang="en-US" sz="1600" i="1" dirty="0">
                <a:solidFill>
                  <a:srgbClr val="FF0000"/>
                </a:solidFill>
              </a:rPr>
              <a:t>Console Output:</a:t>
            </a:r>
          </a:p>
          <a:p>
            <a:pPr algn="l"/>
            <a:r>
              <a:rPr lang="en-US" sz="1800" dirty="0">
                <a:solidFill>
                  <a:srgbClr val="000000"/>
                </a:solidFill>
                <a:latin typeface="Consolas" panose="020B0609020204030204" pitchFamily="49" charset="0"/>
              </a:rPr>
              <a:t>red</a:t>
            </a:r>
          </a:p>
          <a:p>
            <a:pPr algn="l"/>
            <a:r>
              <a:rPr lang="en-US" sz="1800" dirty="0">
                <a:solidFill>
                  <a:srgbClr val="000000"/>
                </a:solidFill>
                <a:latin typeface="Consolas" panose="020B0609020204030204" pitchFamily="49" charset="0"/>
              </a:rPr>
              <a:t>Draw Rectangle</a:t>
            </a:r>
            <a:endParaRPr lang="en-US" sz="1400" dirty="0"/>
          </a:p>
        </p:txBody>
      </p:sp>
    </p:spTree>
    <p:extLst>
      <p:ext uri="{BB962C8B-B14F-4D97-AF65-F5344CB8AC3E}">
        <p14:creationId xmlns:p14="http://schemas.microsoft.com/office/powerpoint/2010/main" val="2736604242"/>
      </p:ext>
    </p:extLst>
  </p:cSld>
  <p:clrMapOvr>
    <a:masterClrMapping/>
  </p:clrMapOvr>
  <mc:AlternateContent xmlns:mc="http://schemas.openxmlformats.org/markup-compatibility/2006" xmlns:p14="http://schemas.microsoft.com/office/powerpoint/2010/main">
    <mc:Choice Requires="p14">
      <p:transition spd="slow" p14:dur="2000" advTm="55215"/>
    </mc:Choice>
    <mc:Fallback xmlns="">
      <p:transition spd="slow" advTm="55215"/>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xmlns="" id="{828A5161-06F1-46CF-8AD7-844680A59E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4601497"/>
            <a:ext cx="1014060" cy="2017580"/>
            <a:chOff x="0" y="4601497"/>
            <a:chExt cx="1014060" cy="2017580"/>
          </a:xfrm>
        </p:grpSpPr>
        <p:sp>
          <p:nvSpPr>
            <p:cNvPr id="8" name="Isosceles Triangle 13">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4">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xmlns="" id="{5995D10D-E9C9-47DB-AE7E-801FEF38F5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219290" y="1"/>
            <a:ext cx="972709" cy="1935307"/>
            <a:chOff x="10918968" y="713127"/>
            <a:chExt cx="1273032" cy="2532832"/>
          </a:xfrm>
        </p:grpSpPr>
        <p:sp>
          <p:nvSpPr>
            <p:cNvPr id="10" name="Rectangle 17">
              <a:extLst>
                <a:ext uri="{FF2B5EF4-FFF2-40B4-BE49-F238E27FC236}">
                  <a16:creationId xmlns:a16="http://schemas.microsoft.com/office/drawing/2014/main" xmlns="" id="{CC1A72C6-3DE4-4EC3-9AD5-9E0D40D8C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8">
              <a:extLst>
                <a:ext uri="{FF2B5EF4-FFF2-40B4-BE49-F238E27FC236}">
                  <a16:creationId xmlns:a16="http://schemas.microsoft.com/office/drawing/2014/main" xmlns="" id="{0B0DA1F1-C391-4EDF-9FE0-23E86E1377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3">
            <a:extLst>
              <a:ext uri="{FF2B5EF4-FFF2-40B4-BE49-F238E27FC236}">
                <a16:creationId xmlns:a16="http://schemas.microsoft.com/office/drawing/2014/main" xmlns="" id="{84A92555-3873-47AB-BA61-57CA790C784F}"/>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a:t>Faculty of Computer Science, University of Computer Studies, Yangon</a:t>
            </a:r>
          </a:p>
        </p:txBody>
      </p:sp>
      <p:sp>
        <p:nvSpPr>
          <p:cNvPr id="5" name="Slide Number Placeholder 4">
            <a:extLst>
              <a:ext uri="{FF2B5EF4-FFF2-40B4-BE49-F238E27FC236}">
                <a16:creationId xmlns:a16="http://schemas.microsoft.com/office/drawing/2014/main" xmlns="" id="{FCD18CD9-E60A-4A32-9C13-6A1BEA527797}"/>
              </a:ext>
            </a:extLst>
          </p:cNvPr>
          <p:cNvSpPr>
            <a:spLocks noGrp="1"/>
          </p:cNvSpPr>
          <p:nvPr>
            <p:ph type="sldNum" sz="quarter" idx="12"/>
          </p:nvPr>
        </p:nvSpPr>
        <p:spPr>
          <a:xfrm>
            <a:off x="8805333" y="6356350"/>
            <a:ext cx="2743200" cy="365125"/>
          </a:xfrm>
        </p:spPr>
        <p:txBody>
          <a:bodyPr>
            <a:normAutofit/>
          </a:bodyPr>
          <a:lstStyle/>
          <a:p>
            <a:pPr>
              <a:spcAft>
                <a:spcPts val="600"/>
              </a:spcAft>
            </a:pPr>
            <a:fld id="{AA680AA8-C0F5-4A8E-B7E8-B0E33D5CFE95}" type="slidenum">
              <a:rPr lang="en-US" smtClean="0"/>
              <a:pPr>
                <a:spcAft>
                  <a:spcPts val="600"/>
                </a:spcAft>
              </a:pPr>
              <a:t>34</a:t>
            </a:fld>
            <a:endParaRPr lang="en-US"/>
          </a:p>
        </p:txBody>
      </p:sp>
      <p:sp>
        <p:nvSpPr>
          <p:cNvPr id="14" name="Title 1">
            <a:extLst>
              <a:ext uri="{FF2B5EF4-FFF2-40B4-BE49-F238E27FC236}">
                <a16:creationId xmlns:a16="http://schemas.microsoft.com/office/drawing/2014/main" xmlns="" id="{84FC8822-F3FD-4A49-B4C8-0F77733D9AD0}"/>
              </a:ext>
            </a:extLst>
          </p:cNvPr>
          <p:cNvSpPr>
            <a:spLocks noGrp="1"/>
          </p:cNvSpPr>
          <p:nvPr>
            <p:ph type="title"/>
          </p:nvPr>
        </p:nvSpPr>
        <p:spPr>
          <a:xfrm>
            <a:off x="838200" y="365125"/>
            <a:ext cx="10515600" cy="971779"/>
          </a:xfrm>
        </p:spPr>
        <p:txBody>
          <a:bodyPr/>
          <a:lstStyle/>
          <a:p>
            <a:pPr algn="ctr"/>
            <a:r>
              <a:rPr lang="en-US" dirty="0"/>
              <a:t>Example – Interface Inheritance</a:t>
            </a:r>
          </a:p>
        </p:txBody>
      </p:sp>
      <p:sp>
        <p:nvSpPr>
          <p:cNvPr id="16" name="TextBox 15">
            <a:extLst>
              <a:ext uri="{FF2B5EF4-FFF2-40B4-BE49-F238E27FC236}">
                <a16:creationId xmlns:a16="http://schemas.microsoft.com/office/drawing/2014/main" xmlns="" id="{52AAAA2A-2657-4445-8826-4C6AFA73250D}"/>
              </a:ext>
            </a:extLst>
          </p:cNvPr>
          <p:cNvSpPr txBox="1"/>
          <p:nvPr/>
        </p:nvSpPr>
        <p:spPr>
          <a:xfrm>
            <a:off x="1014061" y="1603177"/>
            <a:ext cx="3816124" cy="4755148"/>
          </a:xfrm>
          <a:prstGeom prst="rect">
            <a:avLst/>
          </a:prstGeom>
          <a:noFill/>
          <a:ln>
            <a:solidFill>
              <a:schemeClr val="accent1">
                <a:shade val="50000"/>
              </a:schemeClr>
            </a:solidFill>
          </a:ln>
        </p:spPr>
        <p:txBody>
          <a:bodyPr wrap="square" bIns="0" rtlCol="0">
            <a:spAutoFit/>
          </a:bodyPr>
          <a:lstStyle/>
          <a:p>
            <a:pPr marL="0" marR="0">
              <a:spcBef>
                <a:spcPts val="0"/>
              </a:spcBef>
              <a:spcAft>
                <a:spcPts val="0"/>
              </a:spcAft>
            </a:pPr>
            <a:r>
              <a:rPr lang="en-US" sz="1700" dirty="0">
                <a:solidFill>
                  <a:srgbClr val="C00000"/>
                </a:solidFill>
                <a:latin typeface="Times New Roman" panose="02020603050405020304" pitchFamily="18" charset="0"/>
                <a:ea typeface="Times New Roman" panose="02020603050405020304" pitchFamily="18" charset="0"/>
              </a:rPr>
              <a:t>interface</a:t>
            </a:r>
            <a:r>
              <a:rPr lang="en-US" sz="1700" dirty="0">
                <a:solidFill>
                  <a:srgbClr val="000000"/>
                </a:solidFill>
                <a:latin typeface="Times New Roman" panose="02020603050405020304" pitchFamily="18" charset="0"/>
                <a:ea typeface="Times New Roman" panose="02020603050405020304" pitchFamily="18" charset="0"/>
              </a:rPr>
              <a:t> Vehicles </a:t>
            </a:r>
          </a:p>
          <a:p>
            <a:pPr marL="0" marR="0">
              <a:spcBef>
                <a:spcPts val="0"/>
              </a:spcBef>
              <a:spcAft>
                <a:spcPts val="0"/>
              </a:spcAft>
            </a:pPr>
            <a:r>
              <a:rPr lang="en-US" sz="1700" dirty="0">
                <a:solidFill>
                  <a:srgbClr val="000000"/>
                </a:solidFill>
                <a:latin typeface="Times New Roman" panose="02020603050405020304" pitchFamily="18" charset="0"/>
                <a:ea typeface="Times New Roman" panose="02020603050405020304" pitchFamily="18" charset="0"/>
              </a:rPr>
              <a:t>{</a:t>
            </a:r>
          </a:p>
          <a:p>
            <a:pPr marL="0" marR="0">
              <a:spcBef>
                <a:spcPts val="0"/>
              </a:spcBef>
              <a:spcAft>
                <a:spcPts val="0"/>
              </a:spcAft>
            </a:pPr>
            <a:r>
              <a:rPr lang="en-US" sz="1700" dirty="0">
                <a:solidFill>
                  <a:srgbClr val="000000"/>
                </a:solidFill>
                <a:latin typeface="Times New Roman" panose="02020603050405020304" pitchFamily="18" charset="0"/>
                <a:ea typeface="Times New Roman" panose="02020603050405020304" pitchFamily="18" charset="0"/>
              </a:rPr>
              <a:t>    void drive();</a:t>
            </a:r>
          </a:p>
          <a:p>
            <a:pPr marL="0" marR="0">
              <a:spcBef>
                <a:spcPts val="0"/>
              </a:spcBef>
              <a:spcAft>
                <a:spcPts val="0"/>
              </a:spcAft>
            </a:pPr>
            <a:r>
              <a:rPr lang="en-US" sz="1700" dirty="0">
                <a:solidFill>
                  <a:srgbClr val="000000"/>
                </a:solidFill>
                <a:latin typeface="Times New Roman" panose="02020603050405020304" pitchFamily="18" charset="0"/>
                <a:ea typeface="Times New Roman" panose="02020603050405020304" pitchFamily="18" charset="0"/>
              </a:rPr>
              <a:t>}</a:t>
            </a:r>
          </a:p>
          <a:p>
            <a:pPr marL="0" marR="0">
              <a:spcBef>
                <a:spcPts val="0"/>
              </a:spcBef>
              <a:spcAft>
                <a:spcPts val="0"/>
              </a:spcAft>
            </a:pPr>
            <a:r>
              <a:rPr lang="en-US" sz="1700" dirty="0">
                <a:solidFill>
                  <a:srgbClr val="C00000"/>
                </a:solidFill>
                <a:latin typeface="Times New Roman" panose="02020603050405020304" pitchFamily="18" charset="0"/>
                <a:ea typeface="Times New Roman" panose="02020603050405020304" pitchFamily="18" charset="0"/>
              </a:rPr>
              <a:t>interface</a:t>
            </a:r>
            <a:r>
              <a:rPr lang="en-US" sz="1700" dirty="0">
                <a:solidFill>
                  <a:srgbClr val="000000"/>
                </a:solidFill>
                <a:latin typeface="Times New Roman" panose="02020603050405020304" pitchFamily="18" charset="0"/>
                <a:ea typeface="Times New Roman" panose="02020603050405020304" pitchFamily="18" charset="0"/>
              </a:rPr>
              <a:t> Car </a:t>
            </a:r>
            <a:r>
              <a:rPr lang="en-US" sz="1700" dirty="0">
                <a:solidFill>
                  <a:srgbClr val="C00000"/>
                </a:solidFill>
                <a:latin typeface="Times New Roman" panose="02020603050405020304" pitchFamily="18" charset="0"/>
                <a:ea typeface="Times New Roman" panose="02020603050405020304" pitchFamily="18" charset="0"/>
              </a:rPr>
              <a:t>extends </a:t>
            </a:r>
            <a:r>
              <a:rPr lang="en-US" sz="1700" dirty="0">
                <a:latin typeface="Times New Roman" panose="02020603050405020304" pitchFamily="18" charset="0"/>
                <a:ea typeface="Times New Roman" panose="02020603050405020304" pitchFamily="18" charset="0"/>
              </a:rPr>
              <a:t>Vehicles</a:t>
            </a:r>
          </a:p>
          <a:p>
            <a:pPr marL="0" marR="0">
              <a:spcBef>
                <a:spcPts val="0"/>
              </a:spcBef>
              <a:spcAft>
                <a:spcPts val="0"/>
              </a:spcAft>
            </a:pPr>
            <a:r>
              <a:rPr lang="en-US" sz="1700" dirty="0">
                <a:solidFill>
                  <a:srgbClr val="000000"/>
                </a:solidFill>
                <a:latin typeface="Times New Roman" panose="02020603050405020304" pitchFamily="18" charset="0"/>
                <a:ea typeface="Times New Roman" panose="02020603050405020304" pitchFamily="18" charset="0"/>
              </a:rPr>
              <a:t>{</a:t>
            </a:r>
          </a:p>
          <a:p>
            <a:pPr marL="0" marR="0">
              <a:spcBef>
                <a:spcPts val="0"/>
              </a:spcBef>
              <a:spcAft>
                <a:spcPts val="0"/>
              </a:spcAft>
            </a:pPr>
            <a:r>
              <a:rPr lang="en-US" sz="1700" dirty="0">
                <a:solidFill>
                  <a:srgbClr val="000000"/>
                </a:solidFill>
                <a:latin typeface="Times New Roman" panose="02020603050405020304" pitchFamily="18" charset="0"/>
                <a:ea typeface="Times New Roman" panose="02020603050405020304" pitchFamily="18" charset="0"/>
              </a:rPr>
              <a:t>    void hasSeat();</a:t>
            </a:r>
          </a:p>
          <a:p>
            <a:pPr marL="0" marR="0">
              <a:spcBef>
                <a:spcPts val="0"/>
              </a:spcBef>
              <a:spcAft>
                <a:spcPts val="0"/>
              </a:spcAft>
            </a:pPr>
            <a:r>
              <a:rPr lang="en-US" sz="1700" dirty="0">
                <a:solidFill>
                  <a:srgbClr val="000000"/>
                </a:solidFill>
                <a:latin typeface="Times New Roman" panose="02020603050405020304" pitchFamily="18" charset="0"/>
                <a:ea typeface="Times New Roman" panose="02020603050405020304" pitchFamily="18" charset="0"/>
              </a:rPr>
              <a:t>}</a:t>
            </a:r>
          </a:p>
          <a:p>
            <a:pPr marL="0" marR="0">
              <a:spcBef>
                <a:spcPts val="0"/>
              </a:spcBef>
              <a:spcAft>
                <a:spcPts val="0"/>
              </a:spcAft>
            </a:pPr>
            <a:endParaRPr lang="en-US" sz="1700" dirty="0">
              <a:solidFill>
                <a:srgbClr val="000000"/>
              </a:solidFill>
              <a:latin typeface="Times New Roman" panose="02020603050405020304" pitchFamily="18" charset="0"/>
              <a:ea typeface="Times New Roman" panose="02020603050405020304" pitchFamily="18" charset="0"/>
            </a:endParaRPr>
          </a:p>
          <a:p>
            <a:pPr marL="0" marR="0">
              <a:spcBef>
                <a:spcPts val="0"/>
              </a:spcBef>
              <a:spcAft>
                <a:spcPts val="0"/>
              </a:spcAft>
            </a:pPr>
            <a:r>
              <a:rPr lang="en-US" sz="1700" dirty="0">
                <a:solidFill>
                  <a:srgbClr val="C00000"/>
                </a:solidFill>
                <a:latin typeface="Times New Roman" panose="02020603050405020304" pitchFamily="18" charset="0"/>
                <a:ea typeface="Times New Roman" panose="02020603050405020304" pitchFamily="18" charset="0"/>
              </a:rPr>
              <a:t>class</a:t>
            </a:r>
            <a:r>
              <a:rPr lang="en-US" sz="1700" dirty="0">
                <a:solidFill>
                  <a:srgbClr val="000000"/>
                </a:solidFill>
                <a:latin typeface="Times New Roman" panose="02020603050405020304" pitchFamily="18" charset="0"/>
                <a:ea typeface="Times New Roman" panose="02020603050405020304" pitchFamily="18" charset="0"/>
              </a:rPr>
              <a:t> MyCar </a:t>
            </a:r>
            <a:r>
              <a:rPr lang="en-US" sz="1700" dirty="0">
                <a:solidFill>
                  <a:srgbClr val="C00000"/>
                </a:solidFill>
                <a:latin typeface="Times New Roman" panose="02020603050405020304" pitchFamily="18" charset="0"/>
                <a:ea typeface="Times New Roman" panose="02020603050405020304" pitchFamily="18" charset="0"/>
              </a:rPr>
              <a:t>implements</a:t>
            </a:r>
            <a:r>
              <a:rPr lang="en-US" sz="1700" dirty="0">
                <a:solidFill>
                  <a:srgbClr val="000000"/>
                </a:solidFill>
                <a:latin typeface="Times New Roman" panose="02020603050405020304" pitchFamily="18" charset="0"/>
                <a:ea typeface="Times New Roman" panose="02020603050405020304" pitchFamily="18" charset="0"/>
              </a:rPr>
              <a:t> Car </a:t>
            </a:r>
          </a:p>
          <a:p>
            <a:pPr marL="0" marR="0">
              <a:spcBef>
                <a:spcPts val="0"/>
              </a:spcBef>
              <a:spcAft>
                <a:spcPts val="0"/>
              </a:spcAft>
            </a:pPr>
            <a:r>
              <a:rPr lang="en-US" sz="1700" dirty="0">
                <a:solidFill>
                  <a:srgbClr val="000000"/>
                </a:solidFill>
                <a:latin typeface="Times New Roman" panose="02020603050405020304" pitchFamily="18" charset="0"/>
                <a:ea typeface="Times New Roman" panose="02020603050405020304" pitchFamily="18" charset="0"/>
              </a:rPr>
              <a:t>{</a:t>
            </a:r>
          </a:p>
          <a:p>
            <a:pPr marL="0" marR="0">
              <a:spcBef>
                <a:spcPts val="0"/>
              </a:spcBef>
              <a:spcAft>
                <a:spcPts val="0"/>
              </a:spcAft>
            </a:pPr>
            <a:r>
              <a:rPr lang="en-US" sz="1700" dirty="0">
                <a:solidFill>
                  <a:srgbClr val="000000"/>
                </a:solidFill>
                <a:latin typeface="Times New Roman" panose="02020603050405020304" pitchFamily="18" charset="0"/>
                <a:ea typeface="Times New Roman" panose="02020603050405020304" pitchFamily="18" charset="0"/>
              </a:rPr>
              <a:t>    public void drive()  {</a:t>
            </a:r>
          </a:p>
          <a:p>
            <a:pPr marL="0" marR="0">
              <a:spcBef>
                <a:spcPts val="0"/>
              </a:spcBef>
              <a:spcAft>
                <a:spcPts val="0"/>
              </a:spcAft>
            </a:pPr>
            <a:r>
              <a:rPr lang="en-US" sz="1700" dirty="0">
                <a:solidFill>
                  <a:srgbClr val="000000"/>
                </a:solidFill>
                <a:latin typeface="Times New Roman" panose="02020603050405020304" pitchFamily="18" charset="0"/>
                <a:ea typeface="Times New Roman" panose="02020603050405020304" pitchFamily="18" charset="0"/>
              </a:rPr>
              <a:t>        System.out.println("Driving…");</a:t>
            </a:r>
          </a:p>
          <a:p>
            <a:pPr marL="0" marR="0">
              <a:spcBef>
                <a:spcPts val="0"/>
              </a:spcBef>
              <a:spcAft>
                <a:spcPts val="0"/>
              </a:spcAft>
            </a:pPr>
            <a:r>
              <a:rPr lang="en-US" sz="1700" dirty="0">
                <a:solidFill>
                  <a:srgbClr val="000000"/>
                </a:solidFill>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700" dirty="0">
                <a:solidFill>
                  <a:srgbClr val="000000"/>
                </a:solidFill>
                <a:latin typeface="Times New Roman" panose="02020603050405020304" pitchFamily="18" charset="0"/>
                <a:ea typeface="Times New Roman" panose="02020603050405020304" pitchFamily="18" charset="0"/>
              </a:rPr>
              <a:t>    public void hasSeat() {</a:t>
            </a:r>
          </a:p>
          <a:p>
            <a:pPr marL="0" marR="0">
              <a:spcBef>
                <a:spcPts val="0"/>
              </a:spcBef>
              <a:spcAft>
                <a:spcPts val="0"/>
              </a:spcAft>
            </a:pPr>
            <a:r>
              <a:rPr lang="en-US" sz="1700" dirty="0">
                <a:solidFill>
                  <a:srgbClr val="000000"/>
                </a:solidFill>
                <a:latin typeface="Times New Roman" panose="02020603050405020304" pitchFamily="18" charset="0"/>
                <a:ea typeface="Times New Roman" panose="02020603050405020304" pitchFamily="18" charset="0"/>
              </a:rPr>
              <a:t>        System.out.println("4 Seats ");</a:t>
            </a:r>
          </a:p>
          <a:p>
            <a:pPr marL="0" marR="0">
              <a:spcBef>
                <a:spcPts val="0"/>
              </a:spcBef>
              <a:spcAft>
                <a:spcPts val="0"/>
              </a:spcAft>
            </a:pPr>
            <a:r>
              <a:rPr lang="en-US" sz="1700" dirty="0">
                <a:solidFill>
                  <a:srgbClr val="000000"/>
                </a:solidFill>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700" dirty="0">
                <a:solidFill>
                  <a:srgbClr val="000000"/>
                </a:solidFill>
                <a:latin typeface="Times New Roman" panose="02020603050405020304" pitchFamily="18" charset="0"/>
                <a:ea typeface="Times New Roman" panose="02020603050405020304" pitchFamily="18" charset="0"/>
              </a:rPr>
              <a:t>} 	</a:t>
            </a:r>
            <a:endParaRPr lang="en-US" sz="1700" dirty="0">
              <a:solidFill>
                <a:srgbClr val="000000"/>
              </a:solidFill>
              <a:effectLst/>
              <a:latin typeface="Times New Roman" panose="02020603050405020304" pitchFamily="18" charset="0"/>
              <a:ea typeface="Times New Roman" panose="02020603050405020304" pitchFamily="18" charset="0"/>
            </a:endParaRPr>
          </a:p>
        </p:txBody>
      </p:sp>
      <p:sp>
        <p:nvSpPr>
          <p:cNvPr id="15" name="TextBox 14">
            <a:extLst>
              <a:ext uri="{FF2B5EF4-FFF2-40B4-BE49-F238E27FC236}">
                <a16:creationId xmlns:a16="http://schemas.microsoft.com/office/drawing/2014/main" xmlns="" id="{6411EA6D-5715-430F-A4BD-8FB39D8607AE}"/>
              </a:ext>
            </a:extLst>
          </p:cNvPr>
          <p:cNvSpPr txBox="1"/>
          <p:nvPr/>
        </p:nvSpPr>
        <p:spPr>
          <a:xfrm>
            <a:off x="5179855" y="1604415"/>
            <a:ext cx="3980190" cy="2400657"/>
          </a:xfrm>
          <a:prstGeom prst="rect">
            <a:avLst/>
          </a:prstGeom>
          <a:noFill/>
          <a:ln>
            <a:solidFill>
              <a:schemeClr val="accent1">
                <a:shade val="50000"/>
              </a:schemeClr>
            </a:solidFill>
          </a:ln>
        </p:spPr>
        <p:txBody>
          <a:bodyPr wrap="square" bIns="0" rtlCol="0">
            <a:spAutoFit/>
          </a:bodyPr>
          <a:lstStyle/>
          <a:p>
            <a:pPr marL="0" marR="0">
              <a:spcBef>
                <a:spcPts val="0"/>
              </a:spcBef>
              <a:spcAft>
                <a:spcPts val="0"/>
              </a:spcAft>
            </a:pPr>
            <a:r>
              <a:rPr lang="en-US" sz="1700" dirty="0">
                <a:solidFill>
                  <a:srgbClr val="000000"/>
                </a:solidFill>
                <a:latin typeface="Times New Roman" panose="02020603050405020304" pitchFamily="18" charset="0"/>
                <a:ea typeface="Times New Roman" panose="02020603050405020304" pitchFamily="18" charset="0"/>
              </a:rPr>
              <a:t>public class InterfaceInheritance </a:t>
            </a:r>
          </a:p>
          <a:p>
            <a:pPr marL="0" marR="0">
              <a:spcBef>
                <a:spcPts val="0"/>
              </a:spcBef>
              <a:spcAft>
                <a:spcPts val="0"/>
              </a:spcAft>
            </a:pPr>
            <a:r>
              <a:rPr lang="en-US" sz="1700" dirty="0">
                <a:solidFill>
                  <a:srgbClr val="000000"/>
                </a:solidFill>
                <a:latin typeface="Times New Roman" panose="02020603050405020304" pitchFamily="18" charset="0"/>
                <a:ea typeface="Times New Roman" panose="02020603050405020304" pitchFamily="18" charset="0"/>
              </a:rPr>
              <a:t>{</a:t>
            </a:r>
          </a:p>
          <a:p>
            <a:pPr marL="0" marR="0">
              <a:spcBef>
                <a:spcPts val="0"/>
              </a:spcBef>
              <a:spcAft>
                <a:spcPts val="0"/>
              </a:spcAft>
            </a:pPr>
            <a:r>
              <a:rPr lang="en-US" sz="1700" dirty="0">
                <a:solidFill>
                  <a:srgbClr val="000000"/>
                </a:solidFill>
                <a:latin typeface="Times New Roman" panose="02020603050405020304" pitchFamily="18" charset="0"/>
                <a:ea typeface="Times New Roman" panose="02020603050405020304" pitchFamily="18" charset="0"/>
              </a:rPr>
              <a:t>     public static void main(String[] args) {</a:t>
            </a:r>
          </a:p>
          <a:p>
            <a:pPr marL="0" marR="0">
              <a:spcBef>
                <a:spcPts val="0"/>
              </a:spcBef>
              <a:spcAft>
                <a:spcPts val="0"/>
              </a:spcAft>
            </a:pPr>
            <a:r>
              <a:rPr lang="en-US" sz="1700" dirty="0">
                <a:solidFill>
                  <a:srgbClr val="000000"/>
                </a:solidFill>
                <a:latin typeface="Times New Roman" panose="02020603050405020304" pitchFamily="18" charset="0"/>
                <a:ea typeface="Times New Roman" panose="02020603050405020304" pitchFamily="18" charset="0"/>
              </a:rPr>
              <a:t>          MyCar car = new MyCar();</a:t>
            </a:r>
          </a:p>
          <a:p>
            <a:pPr marL="0" marR="0">
              <a:spcBef>
                <a:spcPts val="0"/>
              </a:spcBef>
              <a:spcAft>
                <a:spcPts val="0"/>
              </a:spcAft>
            </a:pPr>
            <a:r>
              <a:rPr lang="en-US" sz="1700" dirty="0">
                <a:solidFill>
                  <a:srgbClr val="000000"/>
                </a:solidFill>
                <a:latin typeface="Times New Roman" panose="02020603050405020304" pitchFamily="18" charset="0"/>
                <a:ea typeface="Times New Roman" panose="02020603050405020304" pitchFamily="18" charset="0"/>
              </a:rPr>
              <a:t>          car.drive();</a:t>
            </a:r>
          </a:p>
          <a:p>
            <a:pPr marL="0" marR="0">
              <a:spcBef>
                <a:spcPts val="0"/>
              </a:spcBef>
              <a:spcAft>
                <a:spcPts val="0"/>
              </a:spcAft>
            </a:pPr>
            <a:r>
              <a:rPr lang="en-US" sz="1700" dirty="0">
                <a:solidFill>
                  <a:srgbClr val="000000"/>
                </a:solidFill>
                <a:latin typeface="Times New Roman" panose="02020603050405020304" pitchFamily="18" charset="0"/>
                <a:ea typeface="Times New Roman" panose="02020603050405020304" pitchFamily="18" charset="0"/>
              </a:rPr>
              <a:t>          car.hasSeat();</a:t>
            </a:r>
          </a:p>
          <a:p>
            <a:pPr marL="0" marR="0">
              <a:spcBef>
                <a:spcPts val="0"/>
              </a:spcBef>
              <a:spcAft>
                <a:spcPts val="0"/>
              </a:spcAft>
            </a:pPr>
            <a:r>
              <a:rPr lang="en-US" sz="1700" dirty="0">
                <a:solidFill>
                  <a:srgbClr val="000000"/>
                </a:solidFill>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700" dirty="0">
                <a:solidFill>
                  <a:srgbClr val="000000"/>
                </a:solidFill>
                <a:latin typeface="Times New Roman" panose="02020603050405020304" pitchFamily="18" charset="0"/>
                <a:ea typeface="Times New Roman" panose="02020603050405020304" pitchFamily="18" charset="0"/>
              </a:rPr>
              <a:t>}</a:t>
            </a:r>
          </a:p>
          <a:p>
            <a:pPr marL="0" marR="0">
              <a:spcBef>
                <a:spcPts val="0"/>
              </a:spcBef>
              <a:spcAft>
                <a:spcPts val="0"/>
              </a:spcAft>
            </a:pPr>
            <a:r>
              <a:rPr lang="en-US" sz="1700" dirty="0">
                <a:solidFill>
                  <a:srgbClr val="000000"/>
                </a:solidFill>
                <a:latin typeface="Times New Roman" panose="02020603050405020304" pitchFamily="18" charset="0"/>
                <a:ea typeface="Times New Roman" panose="02020603050405020304" pitchFamily="18" charset="0"/>
              </a:rPr>
              <a:t>	</a:t>
            </a:r>
            <a:endParaRPr lang="en-US" sz="1700" dirty="0">
              <a:solidFill>
                <a:srgbClr val="000000"/>
              </a:solidFill>
              <a:effectLst/>
              <a:latin typeface="Times New Roman" panose="02020603050405020304" pitchFamily="18" charset="0"/>
              <a:ea typeface="Times New Roman" panose="02020603050405020304" pitchFamily="18" charset="0"/>
            </a:endParaRPr>
          </a:p>
        </p:txBody>
      </p:sp>
      <p:sp>
        <p:nvSpPr>
          <p:cNvPr id="19" name="TextBox 18">
            <a:extLst>
              <a:ext uri="{FF2B5EF4-FFF2-40B4-BE49-F238E27FC236}">
                <a16:creationId xmlns:a16="http://schemas.microsoft.com/office/drawing/2014/main" xmlns="" id="{780E10C5-D539-4B53-8ECD-3124F7A58C6B}"/>
              </a:ext>
            </a:extLst>
          </p:cNvPr>
          <p:cNvSpPr txBox="1"/>
          <p:nvPr/>
        </p:nvSpPr>
        <p:spPr>
          <a:xfrm>
            <a:off x="5287731" y="4222756"/>
            <a:ext cx="3270175" cy="923330"/>
          </a:xfrm>
          <a:prstGeom prst="rect">
            <a:avLst/>
          </a:prstGeom>
          <a:noFill/>
          <a:ln>
            <a:solidFill>
              <a:schemeClr val="accent1">
                <a:shade val="50000"/>
              </a:schemeClr>
            </a:solidFill>
          </a:ln>
        </p:spPr>
        <p:txBody>
          <a:bodyPr wrap="square" lIns="182880" rtlCol="0">
            <a:spAutoFit/>
          </a:bodyPr>
          <a:lstStyle/>
          <a:p>
            <a:r>
              <a:rPr lang="en-US" i="1" dirty="0">
                <a:solidFill>
                  <a:srgbClr val="FF0000"/>
                </a:solidFill>
              </a:rPr>
              <a:t>Console Output:</a:t>
            </a:r>
          </a:p>
          <a:p>
            <a:r>
              <a:rPr lang="en-US" sz="1800" dirty="0">
                <a:solidFill>
                  <a:srgbClr val="000000"/>
                </a:solidFill>
                <a:latin typeface="Times New Roman" panose="02020603050405020304" pitchFamily="18" charset="0"/>
                <a:ea typeface="Times New Roman" panose="02020603050405020304" pitchFamily="18" charset="0"/>
              </a:rPr>
              <a:t>Driving…</a:t>
            </a:r>
          </a:p>
          <a:p>
            <a:r>
              <a:rPr lang="en-US" dirty="0">
                <a:solidFill>
                  <a:srgbClr val="000000"/>
                </a:solidFill>
                <a:latin typeface="Times New Roman" panose="02020603050405020304" pitchFamily="18" charset="0"/>
              </a:rPr>
              <a:t>4 Seats</a:t>
            </a:r>
            <a:endParaRPr lang="en-US" dirty="0"/>
          </a:p>
        </p:txBody>
      </p:sp>
      <p:sp>
        <p:nvSpPr>
          <p:cNvPr id="20" name="Rectangle 19">
            <a:extLst>
              <a:ext uri="{FF2B5EF4-FFF2-40B4-BE49-F238E27FC236}">
                <a16:creationId xmlns:a16="http://schemas.microsoft.com/office/drawing/2014/main" xmlns="" id="{C213C22C-C0FE-419C-B73B-9955098949C5}"/>
              </a:ext>
            </a:extLst>
          </p:cNvPr>
          <p:cNvSpPr/>
          <p:nvPr/>
        </p:nvSpPr>
        <p:spPr>
          <a:xfrm>
            <a:off x="9840503" y="1686460"/>
            <a:ext cx="1430767" cy="51636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interface</a:t>
            </a:r>
          </a:p>
        </p:txBody>
      </p:sp>
      <p:sp>
        <p:nvSpPr>
          <p:cNvPr id="21" name="Rectangle 20">
            <a:extLst>
              <a:ext uri="{FF2B5EF4-FFF2-40B4-BE49-F238E27FC236}">
                <a16:creationId xmlns:a16="http://schemas.microsoft.com/office/drawing/2014/main" xmlns="" id="{9511AA2C-242D-4052-A8DD-D00480DF420D}"/>
              </a:ext>
            </a:extLst>
          </p:cNvPr>
          <p:cNvSpPr/>
          <p:nvPr/>
        </p:nvSpPr>
        <p:spPr>
          <a:xfrm>
            <a:off x="9857049" y="2908002"/>
            <a:ext cx="1430767" cy="51636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interface</a:t>
            </a:r>
          </a:p>
        </p:txBody>
      </p:sp>
      <p:cxnSp>
        <p:nvCxnSpPr>
          <p:cNvPr id="22" name="Straight Arrow Connector 21">
            <a:extLst>
              <a:ext uri="{FF2B5EF4-FFF2-40B4-BE49-F238E27FC236}">
                <a16:creationId xmlns:a16="http://schemas.microsoft.com/office/drawing/2014/main" xmlns="" id="{59C81E2F-4C2F-487E-83B2-E1F5C78D1829}"/>
              </a:ext>
            </a:extLst>
          </p:cNvPr>
          <p:cNvCxnSpPr/>
          <p:nvPr/>
        </p:nvCxnSpPr>
        <p:spPr>
          <a:xfrm flipV="1">
            <a:off x="10574478" y="2202827"/>
            <a:ext cx="0" cy="720763"/>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xmlns="" id="{6EC9B317-C74A-4B05-9E3B-54D213BA3F0E}"/>
              </a:ext>
            </a:extLst>
          </p:cNvPr>
          <p:cNvSpPr txBox="1"/>
          <p:nvPr/>
        </p:nvSpPr>
        <p:spPr>
          <a:xfrm>
            <a:off x="10548730" y="2378967"/>
            <a:ext cx="962812" cy="338554"/>
          </a:xfrm>
          <a:prstGeom prst="rect">
            <a:avLst/>
          </a:prstGeom>
          <a:noFill/>
        </p:spPr>
        <p:txBody>
          <a:bodyPr wrap="square" rtlCol="0">
            <a:spAutoFit/>
          </a:bodyPr>
          <a:lstStyle/>
          <a:p>
            <a:r>
              <a:rPr lang="en-US" sz="1600" dirty="0"/>
              <a:t>extends</a:t>
            </a:r>
          </a:p>
        </p:txBody>
      </p:sp>
      <p:sp>
        <p:nvSpPr>
          <p:cNvPr id="24" name="Rectangle 23">
            <a:extLst>
              <a:ext uri="{FF2B5EF4-FFF2-40B4-BE49-F238E27FC236}">
                <a16:creationId xmlns:a16="http://schemas.microsoft.com/office/drawing/2014/main" xmlns="" id="{03BA3B6F-7A20-46C9-B696-8FE7A9DEA884}"/>
              </a:ext>
            </a:extLst>
          </p:cNvPr>
          <p:cNvSpPr/>
          <p:nvPr/>
        </p:nvSpPr>
        <p:spPr>
          <a:xfrm>
            <a:off x="9857049" y="3931211"/>
            <a:ext cx="1430767" cy="51636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class</a:t>
            </a:r>
          </a:p>
        </p:txBody>
      </p:sp>
      <p:cxnSp>
        <p:nvCxnSpPr>
          <p:cNvPr id="25" name="Straight Arrow Connector 24">
            <a:extLst>
              <a:ext uri="{FF2B5EF4-FFF2-40B4-BE49-F238E27FC236}">
                <a16:creationId xmlns:a16="http://schemas.microsoft.com/office/drawing/2014/main" xmlns="" id="{D9624912-B055-4258-961F-F27E4F3582F9}"/>
              </a:ext>
            </a:extLst>
          </p:cNvPr>
          <p:cNvCxnSpPr>
            <a:cxnSpLocks/>
            <a:stCxn id="24" idx="0"/>
            <a:endCxn id="21" idx="2"/>
          </p:cNvCxnSpPr>
          <p:nvPr/>
        </p:nvCxnSpPr>
        <p:spPr>
          <a:xfrm flipV="1">
            <a:off x="10572433" y="3424369"/>
            <a:ext cx="0" cy="506842"/>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xmlns="" id="{9A7B9AB3-3DDB-4DA6-BA3C-4333DB20DEA4}"/>
              </a:ext>
            </a:extLst>
          </p:cNvPr>
          <p:cNvSpPr txBox="1"/>
          <p:nvPr/>
        </p:nvSpPr>
        <p:spPr>
          <a:xfrm>
            <a:off x="10600574" y="3526070"/>
            <a:ext cx="1430766" cy="338554"/>
          </a:xfrm>
          <a:prstGeom prst="rect">
            <a:avLst/>
          </a:prstGeom>
          <a:noFill/>
        </p:spPr>
        <p:txBody>
          <a:bodyPr wrap="square" rtlCol="0">
            <a:spAutoFit/>
          </a:bodyPr>
          <a:lstStyle/>
          <a:p>
            <a:r>
              <a:rPr lang="en-US" sz="1600" dirty="0"/>
              <a:t>implements</a:t>
            </a:r>
          </a:p>
        </p:txBody>
      </p:sp>
    </p:spTree>
    <p:extLst>
      <p:ext uri="{BB962C8B-B14F-4D97-AF65-F5344CB8AC3E}">
        <p14:creationId xmlns:p14="http://schemas.microsoft.com/office/powerpoint/2010/main" val="1400663306"/>
      </p:ext>
    </p:extLst>
  </p:cSld>
  <p:clrMapOvr>
    <a:masterClrMapping/>
  </p:clrMapOvr>
  <mc:AlternateContent xmlns:mc="http://schemas.openxmlformats.org/markup-compatibility/2006" xmlns:p14="http://schemas.microsoft.com/office/powerpoint/2010/main">
    <mc:Choice Requires="p14">
      <p:transition spd="slow" p14:dur="2000" advTm="55215"/>
    </mc:Choice>
    <mc:Fallback xmlns="">
      <p:transition spd="slow" advTm="55215"/>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xmlns="" id="{828A5161-06F1-46CF-8AD7-844680A59E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4601497"/>
            <a:ext cx="1014060" cy="2017580"/>
            <a:chOff x="0" y="4601497"/>
            <a:chExt cx="1014060" cy="2017580"/>
          </a:xfrm>
        </p:grpSpPr>
        <p:sp>
          <p:nvSpPr>
            <p:cNvPr id="8" name="Isosceles Triangle 13">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4">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xmlns="" id="{5995D10D-E9C9-47DB-AE7E-801FEF38F5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219290" y="1"/>
            <a:ext cx="972709" cy="1935307"/>
            <a:chOff x="10918968" y="713127"/>
            <a:chExt cx="1273032" cy="2532832"/>
          </a:xfrm>
        </p:grpSpPr>
        <p:sp>
          <p:nvSpPr>
            <p:cNvPr id="10" name="Rectangle 17">
              <a:extLst>
                <a:ext uri="{FF2B5EF4-FFF2-40B4-BE49-F238E27FC236}">
                  <a16:creationId xmlns:a16="http://schemas.microsoft.com/office/drawing/2014/main" xmlns="" id="{CC1A72C6-3DE4-4EC3-9AD5-9E0D40D8C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8">
              <a:extLst>
                <a:ext uri="{FF2B5EF4-FFF2-40B4-BE49-F238E27FC236}">
                  <a16:creationId xmlns:a16="http://schemas.microsoft.com/office/drawing/2014/main" xmlns="" id="{0B0DA1F1-C391-4EDF-9FE0-23E86E1377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3">
            <a:extLst>
              <a:ext uri="{FF2B5EF4-FFF2-40B4-BE49-F238E27FC236}">
                <a16:creationId xmlns:a16="http://schemas.microsoft.com/office/drawing/2014/main" xmlns="" id="{84A92555-3873-47AB-BA61-57CA790C784F}"/>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a:t>Faculty of Computer Science, University of Computer Studies, Yangon</a:t>
            </a:r>
          </a:p>
        </p:txBody>
      </p:sp>
      <p:sp>
        <p:nvSpPr>
          <p:cNvPr id="5" name="Slide Number Placeholder 4">
            <a:extLst>
              <a:ext uri="{FF2B5EF4-FFF2-40B4-BE49-F238E27FC236}">
                <a16:creationId xmlns:a16="http://schemas.microsoft.com/office/drawing/2014/main" xmlns="" id="{FCD18CD9-E60A-4A32-9C13-6A1BEA527797}"/>
              </a:ext>
            </a:extLst>
          </p:cNvPr>
          <p:cNvSpPr>
            <a:spLocks noGrp="1"/>
          </p:cNvSpPr>
          <p:nvPr>
            <p:ph type="sldNum" sz="quarter" idx="12"/>
          </p:nvPr>
        </p:nvSpPr>
        <p:spPr>
          <a:xfrm>
            <a:off x="8805333" y="6356350"/>
            <a:ext cx="2743200" cy="365125"/>
          </a:xfrm>
        </p:spPr>
        <p:txBody>
          <a:bodyPr>
            <a:normAutofit/>
          </a:bodyPr>
          <a:lstStyle/>
          <a:p>
            <a:pPr>
              <a:spcAft>
                <a:spcPts val="600"/>
              </a:spcAft>
            </a:pPr>
            <a:fld id="{AA680AA8-C0F5-4A8E-B7E8-B0E33D5CFE95}" type="slidenum">
              <a:rPr lang="en-US" smtClean="0"/>
              <a:pPr>
                <a:spcAft>
                  <a:spcPts val="600"/>
                </a:spcAft>
              </a:pPr>
              <a:t>35</a:t>
            </a:fld>
            <a:endParaRPr lang="en-US"/>
          </a:p>
        </p:txBody>
      </p:sp>
      <p:sp>
        <p:nvSpPr>
          <p:cNvPr id="14" name="Title 1">
            <a:extLst>
              <a:ext uri="{FF2B5EF4-FFF2-40B4-BE49-F238E27FC236}">
                <a16:creationId xmlns:a16="http://schemas.microsoft.com/office/drawing/2014/main" xmlns="" id="{84FC8822-F3FD-4A49-B4C8-0F77733D9AD0}"/>
              </a:ext>
            </a:extLst>
          </p:cNvPr>
          <p:cNvSpPr>
            <a:spLocks noGrp="1"/>
          </p:cNvSpPr>
          <p:nvPr>
            <p:ph type="title"/>
          </p:nvPr>
        </p:nvSpPr>
        <p:spPr>
          <a:xfrm>
            <a:off x="838200" y="365125"/>
            <a:ext cx="10515600" cy="1325563"/>
          </a:xfrm>
        </p:spPr>
        <p:txBody>
          <a:bodyPr/>
          <a:lstStyle/>
          <a:p>
            <a:pPr algn="ctr"/>
            <a:r>
              <a:rPr lang="en-US" dirty="0"/>
              <a:t>Multiple Inheritance</a:t>
            </a:r>
          </a:p>
        </p:txBody>
      </p:sp>
      <p:sp>
        <p:nvSpPr>
          <p:cNvPr id="16" name="Content Placeholder 2">
            <a:extLst>
              <a:ext uri="{FF2B5EF4-FFF2-40B4-BE49-F238E27FC236}">
                <a16:creationId xmlns:a16="http://schemas.microsoft.com/office/drawing/2014/main" xmlns="" id="{4C40B64D-7292-4956-921E-4913CAC3D1C9}"/>
              </a:ext>
            </a:extLst>
          </p:cNvPr>
          <p:cNvSpPr>
            <a:spLocks noGrp="1"/>
          </p:cNvSpPr>
          <p:nvPr>
            <p:ph idx="1"/>
          </p:nvPr>
        </p:nvSpPr>
        <p:spPr>
          <a:xfrm>
            <a:off x="1626712" y="1942261"/>
            <a:ext cx="9873872" cy="1491275"/>
          </a:xfrm>
        </p:spPr>
        <p:txBody>
          <a:bodyPr>
            <a:noAutofit/>
          </a:bodyPr>
          <a:lstStyle/>
          <a:p>
            <a:pPr marL="398463" indent="-398463" algn="just">
              <a:lnSpc>
                <a:spcPct val="90000"/>
              </a:lnSpc>
            </a:pPr>
            <a:endParaRPr lang="en-US" altLang="en-US" sz="800" dirty="0"/>
          </a:p>
          <a:p>
            <a:pPr marL="398463" indent="-398463" algn="just">
              <a:lnSpc>
                <a:spcPct val="90000"/>
              </a:lnSpc>
            </a:pPr>
            <a:r>
              <a:rPr lang="en-US" altLang="en-US" sz="2400" dirty="0"/>
              <a:t>If a class implements multiple interfaces, or an interface extends multiple interfaces i.e., known as multiple inheritance</a:t>
            </a:r>
            <a:endParaRPr lang="en-US" sz="2400" dirty="0">
              <a:ea typeface="Calibri" panose="020F0502020204030204" pitchFamily="34" charset="0"/>
            </a:endParaRPr>
          </a:p>
        </p:txBody>
      </p:sp>
      <p:grpSp>
        <p:nvGrpSpPr>
          <p:cNvPr id="6" name="Group 5">
            <a:extLst>
              <a:ext uri="{FF2B5EF4-FFF2-40B4-BE49-F238E27FC236}">
                <a16:creationId xmlns:a16="http://schemas.microsoft.com/office/drawing/2014/main" xmlns="" id="{F2402274-679B-462D-A9E2-EE02D833A981}"/>
              </a:ext>
            </a:extLst>
          </p:cNvPr>
          <p:cNvGrpSpPr/>
          <p:nvPr/>
        </p:nvGrpSpPr>
        <p:grpSpPr>
          <a:xfrm>
            <a:off x="1432408" y="3721768"/>
            <a:ext cx="2884345" cy="1464935"/>
            <a:chOff x="1432408" y="3979955"/>
            <a:chExt cx="2884345" cy="1464935"/>
          </a:xfrm>
        </p:grpSpPr>
        <p:sp>
          <p:nvSpPr>
            <p:cNvPr id="20" name="TextBox 19">
              <a:extLst>
                <a:ext uri="{FF2B5EF4-FFF2-40B4-BE49-F238E27FC236}">
                  <a16:creationId xmlns:a16="http://schemas.microsoft.com/office/drawing/2014/main" xmlns="" id="{9D0DFFB3-C5D5-41B2-BC50-6E3C7F3800B2}"/>
                </a:ext>
              </a:extLst>
            </p:cNvPr>
            <p:cNvSpPr txBox="1"/>
            <p:nvPr/>
          </p:nvSpPr>
          <p:spPr>
            <a:xfrm>
              <a:off x="3094297" y="4625451"/>
              <a:ext cx="1222456" cy="338554"/>
            </a:xfrm>
            <a:prstGeom prst="rect">
              <a:avLst/>
            </a:prstGeom>
            <a:noFill/>
          </p:spPr>
          <p:txBody>
            <a:bodyPr wrap="square" rtlCol="0">
              <a:spAutoFit/>
            </a:bodyPr>
            <a:lstStyle/>
            <a:p>
              <a:pPr algn="ctr"/>
              <a:r>
                <a:rPr lang="en-US" sz="1600" dirty="0"/>
                <a:t>extends</a:t>
              </a:r>
            </a:p>
          </p:txBody>
        </p:sp>
        <p:grpSp>
          <p:nvGrpSpPr>
            <p:cNvPr id="23" name="Group 22">
              <a:extLst>
                <a:ext uri="{FF2B5EF4-FFF2-40B4-BE49-F238E27FC236}">
                  <a16:creationId xmlns:a16="http://schemas.microsoft.com/office/drawing/2014/main" xmlns="" id="{FDEECD91-5233-4AF9-A703-72C226AA2BB7}"/>
                </a:ext>
              </a:extLst>
            </p:cNvPr>
            <p:cNvGrpSpPr/>
            <p:nvPr/>
          </p:nvGrpSpPr>
          <p:grpSpPr>
            <a:xfrm>
              <a:off x="1432408" y="3979955"/>
              <a:ext cx="2869715" cy="1464935"/>
              <a:chOff x="8810250" y="2688206"/>
              <a:chExt cx="2869715" cy="1464935"/>
            </a:xfrm>
          </p:grpSpPr>
          <p:sp>
            <p:nvSpPr>
              <p:cNvPr id="24" name="Rectangle 23">
                <a:extLst>
                  <a:ext uri="{FF2B5EF4-FFF2-40B4-BE49-F238E27FC236}">
                    <a16:creationId xmlns:a16="http://schemas.microsoft.com/office/drawing/2014/main" xmlns="" id="{A8C2ABD8-058D-438A-8FA4-1A89CC4BEA50}"/>
                  </a:ext>
                </a:extLst>
              </p:cNvPr>
              <p:cNvSpPr/>
              <p:nvPr/>
            </p:nvSpPr>
            <p:spPr>
              <a:xfrm>
                <a:off x="8810250" y="2688206"/>
                <a:ext cx="1247888" cy="4733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Class A</a:t>
                </a:r>
              </a:p>
            </p:txBody>
          </p:sp>
          <p:sp>
            <p:nvSpPr>
              <p:cNvPr id="25" name="Rectangle 24">
                <a:extLst>
                  <a:ext uri="{FF2B5EF4-FFF2-40B4-BE49-F238E27FC236}">
                    <a16:creationId xmlns:a16="http://schemas.microsoft.com/office/drawing/2014/main" xmlns="" id="{437CEDC5-7DA8-4341-B07D-A3610B729256}"/>
                  </a:ext>
                </a:extLst>
              </p:cNvPr>
              <p:cNvSpPr/>
              <p:nvPr/>
            </p:nvSpPr>
            <p:spPr>
              <a:xfrm>
                <a:off x="10432077" y="2698231"/>
                <a:ext cx="1247888" cy="4733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Class B</a:t>
                </a:r>
              </a:p>
            </p:txBody>
          </p:sp>
          <p:sp>
            <p:nvSpPr>
              <p:cNvPr id="26" name="Rectangle 25">
                <a:extLst>
                  <a:ext uri="{FF2B5EF4-FFF2-40B4-BE49-F238E27FC236}">
                    <a16:creationId xmlns:a16="http://schemas.microsoft.com/office/drawing/2014/main" xmlns="" id="{5E66E717-4B77-43C2-9542-C3910E963EBB}"/>
                  </a:ext>
                </a:extLst>
              </p:cNvPr>
              <p:cNvSpPr/>
              <p:nvPr/>
            </p:nvSpPr>
            <p:spPr>
              <a:xfrm>
                <a:off x="9548534" y="3679805"/>
                <a:ext cx="1247888" cy="4733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Class C</a:t>
                </a:r>
              </a:p>
            </p:txBody>
          </p:sp>
          <p:cxnSp>
            <p:nvCxnSpPr>
              <p:cNvPr id="27" name="Straight Arrow Connector 26">
                <a:extLst>
                  <a:ext uri="{FF2B5EF4-FFF2-40B4-BE49-F238E27FC236}">
                    <a16:creationId xmlns:a16="http://schemas.microsoft.com/office/drawing/2014/main" xmlns="" id="{2F1E6E45-EF9E-4858-A9A9-CFCA61D825A2}"/>
                  </a:ext>
                </a:extLst>
              </p:cNvPr>
              <p:cNvCxnSpPr>
                <a:cxnSpLocks/>
                <a:stCxn id="26" idx="0"/>
              </p:cNvCxnSpPr>
              <p:nvPr/>
            </p:nvCxnSpPr>
            <p:spPr>
              <a:xfrm flipH="1" flipV="1">
                <a:off x="9398529" y="3188771"/>
                <a:ext cx="773949" cy="491034"/>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xmlns="" id="{5EF2839C-CFBC-40F6-8810-227B1EF1E486}"/>
                  </a:ext>
                </a:extLst>
              </p:cNvPr>
              <p:cNvCxnSpPr>
                <a:cxnSpLocks/>
                <a:endCxn id="25" idx="2"/>
              </p:cNvCxnSpPr>
              <p:nvPr/>
            </p:nvCxnSpPr>
            <p:spPr>
              <a:xfrm flipV="1">
                <a:off x="10158617" y="3171567"/>
                <a:ext cx="897404" cy="500688"/>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30" name="TextBox 29">
            <a:extLst>
              <a:ext uri="{FF2B5EF4-FFF2-40B4-BE49-F238E27FC236}">
                <a16:creationId xmlns:a16="http://schemas.microsoft.com/office/drawing/2014/main" xmlns="" id="{7D13EF02-28E7-49CD-9BC9-97CB4B64BAD8}"/>
              </a:ext>
            </a:extLst>
          </p:cNvPr>
          <p:cNvSpPr txBox="1"/>
          <p:nvPr/>
        </p:nvSpPr>
        <p:spPr>
          <a:xfrm>
            <a:off x="2533709" y="5076319"/>
            <a:ext cx="667113" cy="1015663"/>
          </a:xfrm>
          <a:prstGeom prst="rect">
            <a:avLst/>
          </a:prstGeom>
          <a:noFill/>
        </p:spPr>
        <p:txBody>
          <a:bodyPr wrap="square" rtlCol="0">
            <a:spAutoFit/>
          </a:bodyPr>
          <a:lstStyle/>
          <a:p>
            <a:r>
              <a:rPr lang="en-US" sz="6000" dirty="0">
                <a:solidFill>
                  <a:srgbClr val="FF0000"/>
                </a:solidFill>
              </a:rPr>
              <a:t>×</a:t>
            </a:r>
          </a:p>
        </p:txBody>
      </p:sp>
      <p:grpSp>
        <p:nvGrpSpPr>
          <p:cNvPr id="31" name="Group 30">
            <a:extLst>
              <a:ext uri="{FF2B5EF4-FFF2-40B4-BE49-F238E27FC236}">
                <a16:creationId xmlns:a16="http://schemas.microsoft.com/office/drawing/2014/main" xmlns="" id="{6E936964-7909-40BA-8178-C2F687081BAD}"/>
              </a:ext>
            </a:extLst>
          </p:cNvPr>
          <p:cNvGrpSpPr/>
          <p:nvPr/>
        </p:nvGrpSpPr>
        <p:grpSpPr>
          <a:xfrm>
            <a:off x="5016781" y="3735382"/>
            <a:ext cx="2884345" cy="1464935"/>
            <a:chOff x="1432408" y="3979955"/>
            <a:chExt cx="2884345" cy="1464935"/>
          </a:xfrm>
        </p:grpSpPr>
        <p:sp>
          <p:nvSpPr>
            <p:cNvPr id="32" name="TextBox 31">
              <a:extLst>
                <a:ext uri="{FF2B5EF4-FFF2-40B4-BE49-F238E27FC236}">
                  <a16:creationId xmlns:a16="http://schemas.microsoft.com/office/drawing/2014/main" xmlns="" id="{85FE5A99-B94B-4729-A674-11B3BF478694}"/>
                </a:ext>
              </a:extLst>
            </p:cNvPr>
            <p:cNvSpPr txBox="1"/>
            <p:nvPr/>
          </p:nvSpPr>
          <p:spPr>
            <a:xfrm>
              <a:off x="3094297" y="4625451"/>
              <a:ext cx="1222456" cy="338554"/>
            </a:xfrm>
            <a:prstGeom prst="rect">
              <a:avLst/>
            </a:prstGeom>
            <a:noFill/>
          </p:spPr>
          <p:txBody>
            <a:bodyPr wrap="square" rtlCol="0">
              <a:spAutoFit/>
            </a:bodyPr>
            <a:lstStyle/>
            <a:p>
              <a:pPr algn="ctr"/>
              <a:r>
                <a:rPr lang="en-US" sz="1600" dirty="0"/>
                <a:t>implements</a:t>
              </a:r>
            </a:p>
          </p:txBody>
        </p:sp>
        <p:grpSp>
          <p:nvGrpSpPr>
            <p:cNvPr id="33" name="Group 32">
              <a:extLst>
                <a:ext uri="{FF2B5EF4-FFF2-40B4-BE49-F238E27FC236}">
                  <a16:creationId xmlns:a16="http://schemas.microsoft.com/office/drawing/2014/main" xmlns="" id="{D40F397B-7364-4F47-A258-101877992CE6}"/>
                </a:ext>
              </a:extLst>
            </p:cNvPr>
            <p:cNvGrpSpPr/>
            <p:nvPr/>
          </p:nvGrpSpPr>
          <p:grpSpPr>
            <a:xfrm>
              <a:off x="1432408" y="3979955"/>
              <a:ext cx="2869715" cy="1464935"/>
              <a:chOff x="8810250" y="2688206"/>
              <a:chExt cx="2869715" cy="1464935"/>
            </a:xfrm>
          </p:grpSpPr>
          <p:sp>
            <p:nvSpPr>
              <p:cNvPr id="34" name="Rectangle 33">
                <a:extLst>
                  <a:ext uri="{FF2B5EF4-FFF2-40B4-BE49-F238E27FC236}">
                    <a16:creationId xmlns:a16="http://schemas.microsoft.com/office/drawing/2014/main" xmlns="" id="{1FC1B6CE-0291-4FF0-8331-B21DC0FAC850}"/>
                  </a:ext>
                </a:extLst>
              </p:cNvPr>
              <p:cNvSpPr/>
              <p:nvPr/>
            </p:nvSpPr>
            <p:spPr>
              <a:xfrm>
                <a:off x="8810250" y="2688206"/>
                <a:ext cx="1247888" cy="4733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Interface A</a:t>
                </a:r>
              </a:p>
            </p:txBody>
          </p:sp>
          <p:sp>
            <p:nvSpPr>
              <p:cNvPr id="35" name="Rectangle 34">
                <a:extLst>
                  <a:ext uri="{FF2B5EF4-FFF2-40B4-BE49-F238E27FC236}">
                    <a16:creationId xmlns:a16="http://schemas.microsoft.com/office/drawing/2014/main" xmlns="" id="{392BDD91-A773-4636-9771-4456AEEF5A2A}"/>
                  </a:ext>
                </a:extLst>
              </p:cNvPr>
              <p:cNvSpPr/>
              <p:nvPr/>
            </p:nvSpPr>
            <p:spPr>
              <a:xfrm>
                <a:off x="10432077" y="2698231"/>
                <a:ext cx="1247888" cy="4733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Interface B</a:t>
                </a:r>
              </a:p>
            </p:txBody>
          </p:sp>
          <p:sp>
            <p:nvSpPr>
              <p:cNvPr id="36" name="Rectangle 35">
                <a:extLst>
                  <a:ext uri="{FF2B5EF4-FFF2-40B4-BE49-F238E27FC236}">
                    <a16:creationId xmlns:a16="http://schemas.microsoft.com/office/drawing/2014/main" xmlns="" id="{9887C3AC-D1BB-4582-AF4C-3C753845EB09}"/>
                  </a:ext>
                </a:extLst>
              </p:cNvPr>
              <p:cNvSpPr/>
              <p:nvPr/>
            </p:nvSpPr>
            <p:spPr>
              <a:xfrm>
                <a:off x="9548534" y="3679805"/>
                <a:ext cx="1247888" cy="4733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Class C</a:t>
                </a:r>
              </a:p>
            </p:txBody>
          </p:sp>
          <p:cxnSp>
            <p:nvCxnSpPr>
              <p:cNvPr id="37" name="Straight Arrow Connector 36">
                <a:extLst>
                  <a:ext uri="{FF2B5EF4-FFF2-40B4-BE49-F238E27FC236}">
                    <a16:creationId xmlns:a16="http://schemas.microsoft.com/office/drawing/2014/main" xmlns="" id="{219D902B-5E1B-48AD-B1EE-2CD76DB599C3}"/>
                  </a:ext>
                </a:extLst>
              </p:cNvPr>
              <p:cNvCxnSpPr>
                <a:cxnSpLocks/>
                <a:stCxn id="36" idx="0"/>
              </p:cNvCxnSpPr>
              <p:nvPr/>
            </p:nvCxnSpPr>
            <p:spPr>
              <a:xfrm flipH="1" flipV="1">
                <a:off x="9398529" y="3188771"/>
                <a:ext cx="773949" cy="491034"/>
              </a:xfrm>
              <a:prstGeom prst="straightConnector1">
                <a:avLst/>
              </a:prstGeom>
              <a:ln w="9525">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xmlns="" id="{2B00685A-1656-4D21-A54C-49981F498FDE}"/>
                  </a:ext>
                </a:extLst>
              </p:cNvPr>
              <p:cNvCxnSpPr>
                <a:cxnSpLocks/>
                <a:endCxn id="35" idx="2"/>
              </p:cNvCxnSpPr>
              <p:nvPr/>
            </p:nvCxnSpPr>
            <p:spPr>
              <a:xfrm flipV="1">
                <a:off x="10158617" y="3171567"/>
                <a:ext cx="897404" cy="500688"/>
              </a:xfrm>
              <a:prstGeom prst="straightConnector1">
                <a:avLst/>
              </a:prstGeom>
              <a:ln w="9525">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grpSp>
      </p:grpSp>
      <p:grpSp>
        <p:nvGrpSpPr>
          <p:cNvPr id="39" name="Group 38">
            <a:extLst>
              <a:ext uri="{FF2B5EF4-FFF2-40B4-BE49-F238E27FC236}">
                <a16:creationId xmlns:a16="http://schemas.microsoft.com/office/drawing/2014/main" xmlns="" id="{878D69AA-D6B9-4958-AA08-43F5344810B9}"/>
              </a:ext>
            </a:extLst>
          </p:cNvPr>
          <p:cNvGrpSpPr/>
          <p:nvPr/>
        </p:nvGrpSpPr>
        <p:grpSpPr>
          <a:xfrm>
            <a:off x="8664188" y="3804073"/>
            <a:ext cx="2884345" cy="1464935"/>
            <a:chOff x="1432408" y="3979955"/>
            <a:chExt cx="2884345" cy="1464935"/>
          </a:xfrm>
        </p:grpSpPr>
        <p:sp>
          <p:nvSpPr>
            <p:cNvPr id="40" name="TextBox 39">
              <a:extLst>
                <a:ext uri="{FF2B5EF4-FFF2-40B4-BE49-F238E27FC236}">
                  <a16:creationId xmlns:a16="http://schemas.microsoft.com/office/drawing/2014/main" xmlns="" id="{56C38AE8-1A82-4FF4-B994-EB937F5DBB0D}"/>
                </a:ext>
              </a:extLst>
            </p:cNvPr>
            <p:cNvSpPr txBox="1"/>
            <p:nvPr/>
          </p:nvSpPr>
          <p:spPr>
            <a:xfrm>
              <a:off x="3094297" y="4625451"/>
              <a:ext cx="1222456" cy="338554"/>
            </a:xfrm>
            <a:prstGeom prst="rect">
              <a:avLst/>
            </a:prstGeom>
            <a:noFill/>
          </p:spPr>
          <p:txBody>
            <a:bodyPr wrap="square" rtlCol="0">
              <a:spAutoFit/>
            </a:bodyPr>
            <a:lstStyle/>
            <a:p>
              <a:pPr algn="ctr"/>
              <a:r>
                <a:rPr lang="en-US" sz="1600" dirty="0"/>
                <a:t>extends</a:t>
              </a:r>
            </a:p>
          </p:txBody>
        </p:sp>
        <p:grpSp>
          <p:nvGrpSpPr>
            <p:cNvPr id="41" name="Group 40">
              <a:extLst>
                <a:ext uri="{FF2B5EF4-FFF2-40B4-BE49-F238E27FC236}">
                  <a16:creationId xmlns:a16="http://schemas.microsoft.com/office/drawing/2014/main" xmlns="" id="{682BF0E1-681C-4760-A18F-65DE26BCF078}"/>
                </a:ext>
              </a:extLst>
            </p:cNvPr>
            <p:cNvGrpSpPr/>
            <p:nvPr/>
          </p:nvGrpSpPr>
          <p:grpSpPr>
            <a:xfrm>
              <a:off x="1432408" y="3979955"/>
              <a:ext cx="2869715" cy="1464935"/>
              <a:chOff x="8810250" y="2688206"/>
              <a:chExt cx="2869715" cy="1464935"/>
            </a:xfrm>
          </p:grpSpPr>
          <p:sp>
            <p:nvSpPr>
              <p:cNvPr id="42" name="Rectangle 41">
                <a:extLst>
                  <a:ext uri="{FF2B5EF4-FFF2-40B4-BE49-F238E27FC236}">
                    <a16:creationId xmlns:a16="http://schemas.microsoft.com/office/drawing/2014/main" xmlns="" id="{47099013-0F55-4FA6-A1FB-85E7B86A43BE}"/>
                  </a:ext>
                </a:extLst>
              </p:cNvPr>
              <p:cNvSpPr/>
              <p:nvPr/>
            </p:nvSpPr>
            <p:spPr>
              <a:xfrm>
                <a:off x="8810250" y="2688206"/>
                <a:ext cx="1247888" cy="4733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Interface A</a:t>
                </a:r>
              </a:p>
            </p:txBody>
          </p:sp>
          <p:sp>
            <p:nvSpPr>
              <p:cNvPr id="43" name="Rectangle 42">
                <a:extLst>
                  <a:ext uri="{FF2B5EF4-FFF2-40B4-BE49-F238E27FC236}">
                    <a16:creationId xmlns:a16="http://schemas.microsoft.com/office/drawing/2014/main" xmlns="" id="{5E900E24-3B54-4AEB-BF90-7B63E2C90838}"/>
                  </a:ext>
                </a:extLst>
              </p:cNvPr>
              <p:cNvSpPr/>
              <p:nvPr/>
            </p:nvSpPr>
            <p:spPr>
              <a:xfrm>
                <a:off x="10432077" y="2698231"/>
                <a:ext cx="1247888" cy="4733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Interface B</a:t>
                </a:r>
              </a:p>
            </p:txBody>
          </p:sp>
          <p:sp>
            <p:nvSpPr>
              <p:cNvPr id="44" name="Rectangle 43">
                <a:extLst>
                  <a:ext uri="{FF2B5EF4-FFF2-40B4-BE49-F238E27FC236}">
                    <a16:creationId xmlns:a16="http://schemas.microsoft.com/office/drawing/2014/main" xmlns="" id="{C3511E78-97ED-421A-8CBD-3F13ED07674B}"/>
                  </a:ext>
                </a:extLst>
              </p:cNvPr>
              <p:cNvSpPr/>
              <p:nvPr/>
            </p:nvSpPr>
            <p:spPr>
              <a:xfrm>
                <a:off x="9548534" y="3679805"/>
                <a:ext cx="1247888" cy="4733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Interface C</a:t>
                </a:r>
              </a:p>
            </p:txBody>
          </p:sp>
          <p:cxnSp>
            <p:nvCxnSpPr>
              <p:cNvPr id="45" name="Straight Arrow Connector 44">
                <a:extLst>
                  <a:ext uri="{FF2B5EF4-FFF2-40B4-BE49-F238E27FC236}">
                    <a16:creationId xmlns:a16="http://schemas.microsoft.com/office/drawing/2014/main" xmlns="" id="{7337B0F8-BCFB-47B5-A850-7B039C1B5673}"/>
                  </a:ext>
                </a:extLst>
              </p:cNvPr>
              <p:cNvCxnSpPr>
                <a:cxnSpLocks/>
                <a:stCxn id="44" idx="0"/>
              </p:cNvCxnSpPr>
              <p:nvPr/>
            </p:nvCxnSpPr>
            <p:spPr>
              <a:xfrm flipH="1" flipV="1">
                <a:off x="9398529" y="3188771"/>
                <a:ext cx="773949" cy="491034"/>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xmlns="" id="{A315578A-D8DC-4106-9A3B-13C02C4F4376}"/>
                  </a:ext>
                </a:extLst>
              </p:cNvPr>
              <p:cNvCxnSpPr>
                <a:cxnSpLocks/>
                <a:endCxn id="43" idx="2"/>
              </p:cNvCxnSpPr>
              <p:nvPr/>
            </p:nvCxnSpPr>
            <p:spPr>
              <a:xfrm flipV="1">
                <a:off x="10158617" y="3171567"/>
                <a:ext cx="897404" cy="500688"/>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pic>
        <p:nvPicPr>
          <p:cNvPr id="48" name="Picture 47">
            <a:extLst>
              <a:ext uri="{FF2B5EF4-FFF2-40B4-BE49-F238E27FC236}">
                <a16:creationId xmlns:a16="http://schemas.microsoft.com/office/drawing/2014/main" xmlns="" id="{DB151ECC-C625-40A9-8FF6-6CA0D02FFDA1}"/>
              </a:ext>
            </a:extLst>
          </p:cNvPr>
          <p:cNvPicPr>
            <a:picLocks noChangeAspect="1"/>
          </p:cNvPicPr>
          <p:nvPr/>
        </p:nvPicPr>
        <p:blipFill>
          <a:blip r:embed="rId3"/>
          <a:stretch>
            <a:fillRect/>
          </a:stretch>
        </p:blipFill>
        <p:spPr>
          <a:xfrm>
            <a:off x="6109619" y="5419909"/>
            <a:ext cx="470330" cy="359978"/>
          </a:xfrm>
          <a:prstGeom prst="rect">
            <a:avLst/>
          </a:prstGeom>
        </p:spPr>
      </p:pic>
      <p:pic>
        <p:nvPicPr>
          <p:cNvPr id="49" name="Picture 48">
            <a:extLst>
              <a:ext uri="{FF2B5EF4-FFF2-40B4-BE49-F238E27FC236}">
                <a16:creationId xmlns:a16="http://schemas.microsoft.com/office/drawing/2014/main" xmlns="" id="{B32E2421-1E6F-4C62-8D22-5F824B0464B2}"/>
              </a:ext>
            </a:extLst>
          </p:cNvPr>
          <p:cNvPicPr>
            <a:picLocks noChangeAspect="1"/>
          </p:cNvPicPr>
          <p:nvPr/>
        </p:nvPicPr>
        <p:blipFill>
          <a:blip r:embed="rId3"/>
          <a:stretch>
            <a:fillRect/>
          </a:stretch>
        </p:blipFill>
        <p:spPr>
          <a:xfrm>
            <a:off x="9791251" y="5525916"/>
            <a:ext cx="470330" cy="359978"/>
          </a:xfrm>
          <a:prstGeom prst="rect">
            <a:avLst/>
          </a:prstGeom>
        </p:spPr>
      </p:pic>
    </p:spTree>
    <p:extLst>
      <p:ext uri="{BB962C8B-B14F-4D97-AF65-F5344CB8AC3E}">
        <p14:creationId xmlns:p14="http://schemas.microsoft.com/office/powerpoint/2010/main" val="1620625417"/>
      </p:ext>
    </p:extLst>
  </p:cSld>
  <p:clrMapOvr>
    <a:masterClrMapping/>
  </p:clrMapOvr>
  <mc:AlternateContent xmlns:mc="http://schemas.openxmlformats.org/markup-compatibility/2006" xmlns:p14="http://schemas.microsoft.com/office/powerpoint/2010/main">
    <mc:Choice Requires="p14">
      <p:transition spd="slow" p14:dur="2000" advTm="55215"/>
    </mc:Choice>
    <mc:Fallback xmlns="">
      <p:transition spd="slow" advTm="55215"/>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xmlns="" id="{828A5161-06F1-46CF-8AD7-844680A59E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4601497"/>
            <a:ext cx="1014060" cy="2017580"/>
            <a:chOff x="0" y="4601497"/>
            <a:chExt cx="1014060" cy="2017580"/>
          </a:xfrm>
        </p:grpSpPr>
        <p:sp>
          <p:nvSpPr>
            <p:cNvPr id="8" name="Isosceles Triangle 13">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4">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xmlns="" id="{5995D10D-E9C9-47DB-AE7E-801FEF38F5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219290" y="1"/>
            <a:ext cx="972709" cy="1935307"/>
            <a:chOff x="10918968" y="713127"/>
            <a:chExt cx="1273032" cy="2532832"/>
          </a:xfrm>
        </p:grpSpPr>
        <p:sp>
          <p:nvSpPr>
            <p:cNvPr id="10" name="Rectangle 17">
              <a:extLst>
                <a:ext uri="{FF2B5EF4-FFF2-40B4-BE49-F238E27FC236}">
                  <a16:creationId xmlns:a16="http://schemas.microsoft.com/office/drawing/2014/main" xmlns="" id="{CC1A72C6-3DE4-4EC3-9AD5-9E0D40D8C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8">
              <a:extLst>
                <a:ext uri="{FF2B5EF4-FFF2-40B4-BE49-F238E27FC236}">
                  <a16:creationId xmlns:a16="http://schemas.microsoft.com/office/drawing/2014/main" xmlns="" id="{0B0DA1F1-C391-4EDF-9FE0-23E86E1377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3">
            <a:extLst>
              <a:ext uri="{FF2B5EF4-FFF2-40B4-BE49-F238E27FC236}">
                <a16:creationId xmlns:a16="http://schemas.microsoft.com/office/drawing/2014/main" xmlns="" id="{84A92555-3873-47AB-BA61-57CA790C784F}"/>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a:t>Faculty of Computer Science, University of Computer Studies, Yangon</a:t>
            </a:r>
          </a:p>
        </p:txBody>
      </p:sp>
      <p:sp>
        <p:nvSpPr>
          <p:cNvPr id="5" name="Slide Number Placeholder 4">
            <a:extLst>
              <a:ext uri="{FF2B5EF4-FFF2-40B4-BE49-F238E27FC236}">
                <a16:creationId xmlns:a16="http://schemas.microsoft.com/office/drawing/2014/main" xmlns="" id="{FCD18CD9-E60A-4A32-9C13-6A1BEA527797}"/>
              </a:ext>
            </a:extLst>
          </p:cNvPr>
          <p:cNvSpPr>
            <a:spLocks noGrp="1"/>
          </p:cNvSpPr>
          <p:nvPr>
            <p:ph type="sldNum" sz="quarter" idx="12"/>
          </p:nvPr>
        </p:nvSpPr>
        <p:spPr>
          <a:xfrm>
            <a:off x="8805333" y="6356350"/>
            <a:ext cx="2743200" cy="365125"/>
          </a:xfrm>
        </p:spPr>
        <p:txBody>
          <a:bodyPr>
            <a:normAutofit/>
          </a:bodyPr>
          <a:lstStyle/>
          <a:p>
            <a:pPr>
              <a:spcAft>
                <a:spcPts val="600"/>
              </a:spcAft>
            </a:pPr>
            <a:fld id="{AA680AA8-C0F5-4A8E-B7E8-B0E33D5CFE95}" type="slidenum">
              <a:rPr lang="en-US" smtClean="0"/>
              <a:pPr>
                <a:spcAft>
                  <a:spcPts val="600"/>
                </a:spcAft>
              </a:pPr>
              <a:t>36</a:t>
            </a:fld>
            <a:endParaRPr lang="en-US"/>
          </a:p>
        </p:txBody>
      </p:sp>
      <p:sp>
        <p:nvSpPr>
          <p:cNvPr id="14" name="Title 1">
            <a:extLst>
              <a:ext uri="{FF2B5EF4-FFF2-40B4-BE49-F238E27FC236}">
                <a16:creationId xmlns:a16="http://schemas.microsoft.com/office/drawing/2014/main" xmlns="" id="{84FC8822-F3FD-4A49-B4C8-0F77733D9AD0}"/>
              </a:ext>
            </a:extLst>
          </p:cNvPr>
          <p:cNvSpPr>
            <a:spLocks noGrp="1"/>
          </p:cNvSpPr>
          <p:nvPr>
            <p:ph type="title"/>
          </p:nvPr>
        </p:nvSpPr>
        <p:spPr>
          <a:xfrm>
            <a:off x="838200" y="365125"/>
            <a:ext cx="10515600" cy="971779"/>
          </a:xfrm>
        </p:spPr>
        <p:txBody>
          <a:bodyPr/>
          <a:lstStyle/>
          <a:p>
            <a:pPr algn="ctr"/>
            <a:r>
              <a:rPr lang="en-US" dirty="0"/>
              <a:t>Multiple Inheritance by Interface</a:t>
            </a:r>
          </a:p>
        </p:txBody>
      </p:sp>
      <p:sp>
        <p:nvSpPr>
          <p:cNvPr id="16" name="TextBox 15">
            <a:extLst>
              <a:ext uri="{FF2B5EF4-FFF2-40B4-BE49-F238E27FC236}">
                <a16:creationId xmlns:a16="http://schemas.microsoft.com/office/drawing/2014/main" xmlns="" id="{52AAAA2A-2657-4445-8826-4C6AFA73250D}"/>
              </a:ext>
            </a:extLst>
          </p:cNvPr>
          <p:cNvSpPr txBox="1"/>
          <p:nvPr/>
        </p:nvSpPr>
        <p:spPr>
          <a:xfrm>
            <a:off x="1558910" y="1476117"/>
            <a:ext cx="5456240" cy="4870564"/>
          </a:xfrm>
          <a:prstGeom prst="rect">
            <a:avLst/>
          </a:prstGeom>
          <a:noFill/>
          <a:ln>
            <a:solidFill>
              <a:schemeClr val="accent1">
                <a:shade val="50000"/>
              </a:schemeClr>
            </a:solidFill>
          </a:ln>
        </p:spPr>
        <p:txBody>
          <a:bodyPr wrap="square" bIns="0" rtlCol="0">
            <a:spAutoFit/>
          </a:bodyPr>
          <a:lstStyle/>
          <a:p>
            <a:pPr marL="0" marR="0">
              <a:spcBef>
                <a:spcPts val="0"/>
              </a:spcBef>
              <a:spcAft>
                <a:spcPts val="0"/>
              </a:spcAft>
            </a:pPr>
            <a:r>
              <a:rPr lang="en-US" sz="1650" dirty="0">
                <a:solidFill>
                  <a:srgbClr val="C00000"/>
                </a:solidFill>
                <a:latin typeface="Times New Roman" panose="02020603050405020304" pitchFamily="18" charset="0"/>
                <a:ea typeface="Times New Roman" panose="02020603050405020304" pitchFamily="18" charset="0"/>
              </a:rPr>
              <a:t>interface</a:t>
            </a:r>
            <a:r>
              <a:rPr lang="en-US" sz="1650" dirty="0">
                <a:solidFill>
                  <a:srgbClr val="000000"/>
                </a:solidFill>
                <a:latin typeface="Times New Roman" panose="02020603050405020304" pitchFamily="18" charset="0"/>
                <a:ea typeface="Times New Roman" panose="02020603050405020304" pitchFamily="18" charset="0"/>
              </a:rPr>
              <a:t> Additions  {  </a:t>
            </a:r>
          </a:p>
          <a:p>
            <a:pPr marL="0" marR="0">
              <a:spcBef>
                <a:spcPts val="0"/>
              </a:spcBef>
              <a:spcAft>
                <a:spcPts val="0"/>
              </a:spcAft>
            </a:pPr>
            <a:r>
              <a:rPr lang="en-US" sz="1650" dirty="0">
                <a:solidFill>
                  <a:srgbClr val="000000"/>
                </a:solidFill>
                <a:latin typeface="Times New Roman" panose="02020603050405020304" pitchFamily="18" charset="0"/>
                <a:ea typeface="Times New Roman" panose="02020603050405020304" pitchFamily="18" charset="0"/>
              </a:rPr>
              <a:t>    void sum(int num1, int num2);  </a:t>
            </a:r>
          </a:p>
          <a:p>
            <a:pPr marL="0" marR="0">
              <a:spcBef>
                <a:spcPts val="0"/>
              </a:spcBef>
              <a:spcAft>
                <a:spcPts val="0"/>
              </a:spcAft>
            </a:pPr>
            <a:r>
              <a:rPr lang="en-US" sz="1650" dirty="0">
                <a:solidFill>
                  <a:srgbClr val="000000"/>
                </a:solidFill>
                <a:latin typeface="Times New Roman" panose="02020603050405020304" pitchFamily="18" charset="0"/>
                <a:ea typeface="Times New Roman" panose="02020603050405020304" pitchFamily="18" charset="0"/>
              </a:rPr>
              <a:t>}</a:t>
            </a:r>
          </a:p>
          <a:p>
            <a:pPr marL="0" marR="0">
              <a:spcBef>
                <a:spcPts val="0"/>
              </a:spcBef>
              <a:spcAft>
                <a:spcPts val="0"/>
              </a:spcAft>
            </a:pPr>
            <a:r>
              <a:rPr lang="en-US" sz="1650" dirty="0">
                <a:solidFill>
                  <a:srgbClr val="C00000"/>
                </a:solidFill>
                <a:latin typeface="Times New Roman" panose="02020603050405020304" pitchFamily="18" charset="0"/>
                <a:ea typeface="Times New Roman" panose="02020603050405020304" pitchFamily="18" charset="0"/>
              </a:rPr>
              <a:t>interface</a:t>
            </a:r>
            <a:r>
              <a:rPr lang="en-US" sz="1650" dirty="0">
                <a:solidFill>
                  <a:srgbClr val="000000"/>
                </a:solidFill>
                <a:latin typeface="Times New Roman" panose="02020603050405020304" pitchFamily="18" charset="0"/>
                <a:ea typeface="Times New Roman" panose="02020603050405020304" pitchFamily="18" charset="0"/>
              </a:rPr>
              <a:t> Subtraction {  </a:t>
            </a:r>
          </a:p>
          <a:p>
            <a:pPr marL="0" marR="0">
              <a:spcBef>
                <a:spcPts val="0"/>
              </a:spcBef>
              <a:spcAft>
                <a:spcPts val="0"/>
              </a:spcAft>
            </a:pPr>
            <a:r>
              <a:rPr lang="en-US" sz="1650" dirty="0">
                <a:solidFill>
                  <a:srgbClr val="000000"/>
                </a:solidFill>
                <a:latin typeface="Times New Roman" panose="02020603050405020304" pitchFamily="18" charset="0"/>
                <a:ea typeface="Times New Roman" panose="02020603050405020304" pitchFamily="18" charset="0"/>
              </a:rPr>
              <a:t>    void sub(int num1, int num2);  </a:t>
            </a:r>
          </a:p>
          <a:p>
            <a:pPr marL="0" marR="0">
              <a:spcBef>
                <a:spcPts val="0"/>
              </a:spcBef>
              <a:spcAft>
                <a:spcPts val="0"/>
              </a:spcAft>
            </a:pPr>
            <a:r>
              <a:rPr lang="en-US" sz="1650" dirty="0">
                <a:solidFill>
                  <a:srgbClr val="000000"/>
                </a:solidFill>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650" dirty="0">
                <a:solidFill>
                  <a:srgbClr val="000000"/>
                </a:solidFill>
                <a:latin typeface="Times New Roman" panose="02020603050405020304" pitchFamily="18" charset="0"/>
                <a:ea typeface="Times New Roman" panose="02020603050405020304" pitchFamily="18" charset="0"/>
              </a:rPr>
              <a:t>class Calculator </a:t>
            </a:r>
            <a:r>
              <a:rPr lang="en-US" sz="1650" dirty="0">
                <a:solidFill>
                  <a:srgbClr val="C00000"/>
                </a:solidFill>
                <a:latin typeface="Times New Roman" panose="02020603050405020304" pitchFamily="18" charset="0"/>
                <a:ea typeface="Times New Roman" panose="02020603050405020304" pitchFamily="18" charset="0"/>
              </a:rPr>
              <a:t>implements</a:t>
            </a:r>
            <a:r>
              <a:rPr lang="en-US" sz="1650" dirty="0">
                <a:solidFill>
                  <a:srgbClr val="000000"/>
                </a:solidFill>
                <a:latin typeface="Times New Roman" panose="02020603050405020304" pitchFamily="18" charset="0"/>
                <a:ea typeface="Times New Roman" panose="02020603050405020304" pitchFamily="18" charset="0"/>
              </a:rPr>
              <a:t> Additions, Subtraction  {  </a:t>
            </a:r>
          </a:p>
          <a:p>
            <a:pPr marL="0" marR="0">
              <a:spcBef>
                <a:spcPts val="0"/>
              </a:spcBef>
              <a:spcAft>
                <a:spcPts val="0"/>
              </a:spcAft>
            </a:pPr>
            <a:r>
              <a:rPr lang="en-US" sz="1650" dirty="0">
                <a:solidFill>
                  <a:srgbClr val="000000"/>
                </a:solidFill>
                <a:latin typeface="Times New Roman" panose="02020603050405020304" pitchFamily="18" charset="0"/>
                <a:ea typeface="Times New Roman" panose="02020603050405020304" pitchFamily="18" charset="0"/>
              </a:rPr>
              <a:t>      public void sum(int num1, int num2) {</a:t>
            </a:r>
          </a:p>
          <a:p>
            <a:pPr marL="0" marR="0">
              <a:spcBef>
                <a:spcPts val="0"/>
              </a:spcBef>
              <a:spcAft>
                <a:spcPts val="0"/>
              </a:spcAft>
            </a:pPr>
            <a:r>
              <a:rPr lang="en-US" sz="1650" dirty="0">
                <a:solidFill>
                  <a:srgbClr val="000000"/>
                </a:solidFill>
                <a:latin typeface="Times New Roman" panose="02020603050405020304" pitchFamily="18" charset="0"/>
                <a:ea typeface="Times New Roman" panose="02020603050405020304" pitchFamily="18" charset="0"/>
              </a:rPr>
              <a:t>           System.out.println("Addition is " + (num1+num2));</a:t>
            </a:r>
          </a:p>
          <a:p>
            <a:pPr marL="0" marR="0">
              <a:spcBef>
                <a:spcPts val="0"/>
              </a:spcBef>
              <a:spcAft>
                <a:spcPts val="0"/>
              </a:spcAft>
            </a:pPr>
            <a:r>
              <a:rPr lang="en-US" sz="1650" dirty="0">
                <a:solidFill>
                  <a:srgbClr val="000000"/>
                </a:solidFill>
                <a:latin typeface="Times New Roman" panose="02020603050405020304" pitchFamily="18" charset="0"/>
                <a:ea typeface="Times New Roman" panose="02020603050405020304" pitchFamily="18" charset="0"/>
              </a:rPr>
              <a:t>      }  </a:t>
            </a:r>
          </a:p>
          <a:p>
            <a:pPr marL="0" marR="0">
              <a:spcBef>
                <a:spcPts val="0"/>
              </a:spcBef>
              <a:spcAft>
                <a:spcPts val="0"/>
              </a:spcAft>
            </a:pPr>
            <a:r>
              <a:rPr lang="en-US" sz="1650" dirty="0">
                <a:solidFill>
                  <a:srgbClr val="000000"/>
                </a:solidFill>
                <a:latin typeface="Times New Roman" panose="02020603050405020304" pitchFamily="18" charset="0"/>
                <a:ea typeface="Times New Roman" panose="02020603050405020304" pitchFamily="18" charset="0"/>
              </a:rPr>
              <a:t>      public void  sub(int num1, int num2)  {</a:t>
            </a:r>
          </a:p>
          <a:p>
            <a:pPr marL="0" marR="0">
              <a:spcBef>
                <a:spcPts val="0"/>
              </a:spcBef>
              <a:spcAft>
                <a:spcPts val="0"/>
              </a:spcAft>
            </a:pPr>
            <a:r>
              <a:rPr lang="en-US" sz="1650" dirty="0">
                <a:solidFill>
                  <a:srgbClr val="000000"/>
                </a:solidFill>
                <a:latin typeface="Times New Roman" panose="02020603050405020304" pitchFamily="18" charset="0"/>
                <a:ea typeface="Times New Roman" panose="02020603050405020304" pitchFamily="18" charset="0"/>
              </a:rPr>
              <a:t>           System.out.println("Subtraction is " + (num1-num2));</a:t>
            </a:r>
          </a:p>
          <a:p>
            <a:pPr marL="0" marR="0">
              <a:spcBef>
                <a:spcPts val="0"/>
              </a:spcBef>
              <a:spcAft>
                <a:spcPts val="0"/>
              </a:spcAft>
            </a:pPr>
            <a:r>
              <a:rPr lang="en-US" sz="1650" dirty="0">
                <a:solidFill>
                  <a:srgbClr val="000000"/>
                </a:solidFill>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650" dirty="0">
                <a:solidFill>
                  <a:srgbClr val="000000"/>
                </a:solidFill>
                <a:latin typeface="Times New Roman" panose="02020603050405020304" pitchFamily="18" charset="0"/>
                <a:ea typeface="Times New Roman" panose="02020603050405020304" pitchFamily="18" charset="0"/>
              </a:rPr>
              <a:t>       public static void main(String args[])  {  </a:t>
            </a:r>
          </a:p>
          <a:p>
            <a:pPr marL="0" marR="0">
              <a:spcBef>
                <a:spcPts val="0"/>
              </a:spcBef>
              <a:spcAft>
                <a:spcPts val="0"/>
              </a:spcAft>
            </a:pPr>
            <a:r>
              <a:rPr lang="en-US" sz="1650" dirty="0">
                <a:solidFill>
                  <a:srgbClr val="000000"/>
                </a:solidFill>
                <a:latin typeface="Times New Roman" panose="02020603050405020304" pitchFamily="18" charset="0"/>
                <a:ea typeface="Times New Roman" panose="02020603050405020304" pitchFamily="18" charset="0"/>
              </a:rPr>
              <a:t>             Calculator obj = new Calculator();  </a:t>
            </a:r>
          </a:p>
          <a:p>
            <a:pPr marL="0" marR="0">
              <a:spcBef>
                <a:spcPts val="0"/>
              </a:spcBef>
              <a:spcAft>
                <a:spcPts val="0"/>
              </a:spcAft>
            </a:pPr>
            <a:r>
              <a:rPr lang="en-US" sz="1650" dirty="0">
                <a:solidFill>
                  <a:srgbClr val="000000"/>
                </a:solidFill>
                <a:latin typeface="Times New Roman" panose="02020603050405020304" pitchFamily="18" charset="0"/>
                <a:ea typeface="Times New Roman" panose="02020603050405020304" pitchFamily="18" charset="0"/>
              </a:rPr>
              <a:t>             obj.sum(5,2);  </a:t>
            </a:r>
          </a:p>
          <a:p>
            <a:pPr marL="0" marR="0">
              <a:spcBef>
                <a:spcPts val="0"/>
              </a:spcBef>
              <a:spcAft>
                <a:spcPts val="0"/>
              </a:spcAft>
            </a:pPr>
            <a:r>
              <a:rPr lang="en-US" sz="1650" dirty="0">
                <a:solidFill>
                  <a:srgbClr val="000000"/>
                </a:solidFill>
                <a:latin typeface="Times New Roman" panose="02020603050405020304" pitchFamily="18" charset="0"/>
                <a:ea typeface="Times New Roman" panose="02020603050405020304" pitchFamily="18" charset="0"/>
              </a:rPr>
              <a:t>             obj.sub(5,2);  </a:t>
            </a:r>
          </a:p>
          <a:p>
            <a:pPr marL="0" marR="0">
              <a:spcBef>
                <a:spcPts val="0"/>
              </a:spcBef>
              <a:spcAft>
                <a:spcPts val="0"/>
              </a:spcAft>
            </a:pPr>
            <a:r>
              <a:rPr lang="en-US" sz="1650" dirty="0">
                <a:solidFill>
                  <a:srgbClr val="000000"/>
                </a:solidFill>
                <a:latin typeface="Times New Roman" panose="02020603050405020304" pitchFamily="18" charset="0"/>
                <a:ea typeface="Times New Roman" panose="02020603050405020304" pitchFamily="18" charset="0"/>
              </a:rPr>
              <a:t>      }  </a:t>
            </a:r>
          </a:p>
          <a:p>
            <a:pPr marL="0" marR="0">
              <a:spcBef>
                <a:spcPts val="0"/>
              </a:spcBef>
              <a:spcAft>
                <a:spcPts val="0"/>
              </a:spcAft>
            </a:pPr>
            <a:r>
              <a:rPr lang="en-US" sz="1650" dirty="0">
                <a:solidFill>
                  <a:srgbClr val="000000"/>
                </a:solidFill>
                <a:effectLst/>
                <a:latin typeface="Times New Roman" panose="02020603050405020304" pitchFamily="18" charset="0"/>
                <a:ea typeface="Times New Roman" panose="02020603050405020304" pitchFamily="18" charset="0"/>
              </a:rPr>
              <a:t>}</a:t>
            </a:r>
          </a:p>
        </p:txBody>
      </p:sp>
      <p:sp>
        <p:nvSpPr>
          <p:cNvPr id="19" name="TextBox 18">
            <a:extLst>
              <a:ext uri="{FF2B5EF4-FFF2-40B4-BE49-F238E27FC236}">
                <a16:creationId xmlns:a16="http://schemas.microsoft.com/office/drawing/2014/main" xmlns="" id="{780E10C5-D539-4B53-8ECD-3124F7A58C6B}"/>
              </a:ext>
            </a:extLst>
          </p:cNvPr>
          <p:cNvSpPr txBox="1"/>
          <p:nvPr/>
        </p:nvSpPr>
        <p:spPr>
          <a:xfrm>
            <a:off x="8162916" y="3807840"/>
            <a:ext cx="3270175" cy="923330"/>
          </a:xfrm>
          <a:prstGeom prst="rect">
            <a:avLst/>
          </a:prstGeom>
          <a:noFill/>
          <a:ln>
            <a:solidFill>
              <a:schemeClr val="accent1">
                <a:shade val="50000"/>
              </a:schemeClr>
            </a:solidFill>
          </a:ln>
        </p:spPr>
        <p:txBody>
          <a:bodyPr wrap="square" lIns="182880" rtlCol="0">
            <a:spAutoFit/>
          </a:bodyPr>
          <a:lstStyle/>
          <a:p>
            <a:r>
              <a:rPr lang="en-US" i="1" dirty="0">
                <a:solidFill>
                  <a:srgbClr val="FF0000"/>
                </a:solidFill>
              </a:rPr>
              <a:t>Console Output:</a:t>
            </a:r>
          </a:p>
          <a:p>
            <a:r>
              <a:rPr lang="en-US" dirty="0">
                <a:solidFill>
                  <a:srgbClr val="000000"/>
                </a:solidFill>
                <a:latin typeface="Times New Roman" panose="02020603050405020304" pitchFamily="18" charset="0"/>
                <a:ea typeface="Times New Roman" panose="02020603050405020304" pitchFamily="18" charset="0"/>
              </a:rPr>
              <a:t>Addition is 7</a:t>
            </a:r>
            <a:endParaRPr lang="en-US" sz="1800" dirty="0">
              <a:solidFill>
                <a:srgbClr val="000000"/>
              </a:solidFill>
              <a:latin typeface="Times New Roman" panose="02020603050405020304" pitchFamily="18" charset="0"/>
              <a:ea typeface="Times New Roman" panose="02020603050405020304" pitchFamily="18" charset="0"/>
            </a:endParaRPr>
          </a:p>
          <a:p>
            <a:r>
              <a:rPr lang="en-US" dirty="0">
                <a:solidFill>
                  <a:srgbClr val="000000"/>
                </a:solidFill>
                <a:latin typeface="Times New Roman" panose="02020603050405020304" pitchFamily="18" charset="0"/>
              </a:rPr>
              <a:t>Subtraction is 3</a:t>
            </a:r>
            <a:endParaRPr lang="en-US" dirty="0"/>
          </a:p>
        </p:txBody>
      </p:sp>
      <p:grpSp>
        <p:nvGrpSpPr>
          <p:cNvPr id="27" name="Group 26">
            <a:extLst>
              <a:ext uri="{FF2B5EF4-FFF2-40B4-BE49-F238E27FC236}">
                <a16:creationId xmlns:a16="http://schemas.microsoft.com/office/drawing/2014/main" xmlns="" id="{1997A276-8C5D-48C3-AF8B-331E4F05ED09}"/>
              </a:ext>
            </a:extLst>
          </p:cNvPr>
          <p:cNvGrpSpPr/>
          <p:nvPr/>
        </p:nvGrpSpPr>
        <p:grpSpPr>
          <a:xfrm>
            <a:off x="8153400" y="1553865"/>
            <a:ext cx="3010976" cy="1528508"/>
            <a:chOff x="1432408" y="3979955"/>
            <a:chExt cx="2884345" cy="1464935"/>
          </a:xfrm>
        </p:grpSpPr>
        <p:sp>
          <p:nvSpPr>
            <p:cNvPr id="28" name="TextBox 27">
              <a:extLst>
                <a:ext uri="{FF2B5EF4-FFF2-40B4-BE49-F238E27FC236}">
                  <a16:creationId xmlns:a16="http://schemas.microsoft.com/office/drawing/2014/main" xmlns="" id="{CF6DDC99-D43E-4FEB-A95C-87B71AC8514B}"/>
                </a:ext>
              </a:extLst>
            </p:cNvPr>
            <p:cNvSpPr txBox="1"/>
            <p:nvPr/>
          </p:nvSpPr>
          <p:spPr>
            <a:xfrm>
              <a:off x="3094297" y="4625451"/>
              <a:ext cx="1222456" cy="338554"/>
            </a:xfrm>
            <a:prstGeom prst="rect">
              <a:avLst/>
            </a:prstGeom>
            <a:noFill/>
          </p:spPr>
          <p:txBody>
            <a:bodyPr wrap="square" rtlCol="0">
              <a:spAutoFit/>
            </a:bodyPr>
            <a:lstStyle/>
            <a:p>
              <a:pPr algn="ctr"/>
              <a:r>
                <a:rPr lang="en-US" sz="1600" dirty="0"/>
                <a:t>implements</a:t>
              </a:r>
            </a:p>
          </p:txBody>
        </p:sp>
        <p:grpSp>
          <p:nvGrpSpPr>
            <p:cNvPr id="29" name="Group 28">
              <a:extLst>
                <a:ext uri="{FF2B5EF4-FFF2-40B4-BE49-F238E27FC236}">
                  <a16:creationId xmlns:a16="http://schemas.microsoft.com/office/drawing/2014/main" xmlns="" id="{38A16016-B41E-43A4-B6AC-0CC680995105}"/>
                </a:ext>
              </a:extLst>
            </p:cNvPr>
            <p:cNvGrpSpPr/>
            <p:nvPr/>
          </p:nvGrpSpPr>
          <p:grpSpPr>
            <a:xfrm>
              <a:off x="1432408" y="3979955"/>
              <a:ext cx="2869715" cy="1464935"/>
              <a:chOff x="8810250" y="2688206"/>
              <a:chExt cx="2869715" cy="1464935"/>
            </a:xfrm>
          </p:grpSpPr>
          <p:sp>
            <p:nvSpPr>
              <p:cNvPr id="30" name="Rectangle 29">
                <a:extLst>
                  <a:ext uri="{FF2B5EF4-FFF2-40B4-BE49-F238E27FC236}">
                    <a16:creationId xmlns:a16="http://schemas.microsoft.com/office/drawing/2014/main" xmlns="" id="{BA5DCF48-5EE6-478F-B9D7-E8F403F413EE}"/>
                  </a:ext>
                </a:extLst>
              </p:cNvPr>
              <p:cNvSpPr/>
              <p:nvPr/>
            </p:nvSpPr>
            <p:spPr>
              <a:xfrm>
                <a:off x="8810250" y="2688206"/>
                <a:ext cx="1247888" cy="4733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Interface A</a:t>
                </a:r>
              </a:p>
            </p:txBody>
          </p:sp>
          <p:sp>
            <p:nvSpPr>
              <p:cNvPr id="31" name="Rectangle 30">
                <a:extLst>
                  <a:ext uri="{FF2B5EF4-FFF2-40B4-BE49-F238E27FC236}">
                    <a16:creationId xmlns:a16="http://schemas.microsoft.com/office/drawing/2014/main" xmlns="" id="{3E654B71-5375-49C6-A9A1-67C2F87B7BC0}"/>
                  </a:ext>
                </a:extLst>
              </p:cNvPr>
              <p:cNvSpPr/>
              <p:nvPr/>
            </p:nvSpPr>
            <p:spPr>
              <a:xfrm>
                <a:off x="10432077" y="2698231"/>
                <a:ext cx="1247888" cy="4733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Interface B</a:t>
                </a:r>
              </a:p>
            </p:txBody>
          </p:sp>
          <p:sp>
            <p:nvSpPr>
              <p:cNvPr id="32" name="Rectangle 31">
                <a:extLst>
                  <a:ext uri="{FF2B5EF4-FFF2-40B4-BE49-F238E27FC236}">
                    <a16:creationId xmlns:a16="http://schemas.microsoft.com/office/drawing/2014/main" xmlns="" id="{8B4F037D-03AA-4658-A727-8F9E6F4FF975}"/>
                  </a:ext>
                </a:extLst>
              </p:cNvPr>
              <p:cNvSpPr/>
              <p:nvPr/>
            </p:nvSpPr>
            <p:spPr>
              <a:xfrm>
                <a:off x="9548534" y="3679805"/>
                <a:ext cx="1247888" cy="4733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Class C</a:t>
                </a:r>
              </a:p>
            </p:txBody>
          </p:sp>
          <p:cxnSp>
            <p:nvCxnSpPr>
              <p:cNvPr id="33" name="Straight Arrow Connector 32">
                <a:extLst>
                  <a:ext uri="{FF2B5EF4-FFF2-40B4-BE49-F238E27FC236}">
                    <a16:creationId xmlns:a16="http://schemas.microsoft.com/office/drawing/2014/main" xmlns="" id="{DE3EC922-8619-4F2B-B8A3-E7846B35B71B}"/>
                  </a:ext>
                </a:extLst>
              </p:cNvPr>
              <p:cNvCxnSpPr>
                <a:cxnSpLocks/>
                <a:stCxn id="32" idx="0"/>
              </p:cNvCxnSpPr>
              <p:nvPr/>
            </p:nvCxnSpPr>
            <p:spPr>
              <a:xfrm flipH="1" flipV="1">
                <a:off x="9398529" y="3188771"/>
                <a:ext cx="773949" cy="491034"/>
              </a:xfrm>
              <a:prstGeom prst="straightConnector1">
                <a:avLst/>
              </a:prstGeom>
              <a:ln w="9525">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xmlns="" id="{3F8F226C-9985-4D31-B053-73605B3A0A8D}"/>
                  </a:ext>
                </a:extLst>
              </p:cNvPr>
              <p:cNvCxnSpPr>
                <a:cxnSpLocks/>
                <a:endCxn id="31" idx="2"/>
              </p:cNvCxnSpPr>
              <p:nvPr/>
            </p:nvCxnSpPr>
            <p:spPr>
              <a:xfrm flipV="1">
                <a:off x="10158617" y="3171567"/>
                <a:ext cx="897404" cy="500688"/>
              </a:xfrm>
              <a:prstGeom prst="straightConnector1">
                <a:avLst/>
              </a:prstGeom>
              <a:ln w="9525">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077329874"/>
      </p:ext>
    </p:extLst>
  </p:cSld>
  <p:clrMapOvr>
    <a:masterClrMapping/>
  </p:clrMapOvr>
  <mc:AlternateContent xmlns:mc="http://schemas.openxmlformats.org/markup-compatibility/2006" xmlns:p14="http://schemas.microsoft.com/office/powerpoint/2010/main">
    <mc:Choice Requires="p14">
      <p:transition spd="slow" p14:dur="2000" advTm="55215"/>
    </mc:Choice>
    <mc:Fallback xmlns="">
      <p:transition spd="slow" advTm="55215"/>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xmlns="" id="{828A5161-06F1-46CF-8AD7-844680A59E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4601497"/>
            <a:ext cx="1014060" cy="2017580"/>
            <a:chOff x="0" y="4601497"/>
            <a:chExt cx="1014060" cy="2017580"/>
          </a:xfrm>
        </p:grpSpPr>
        <p:sp>
          <p:nvSpPr>
            <p:cNvPr id="8" name="Isosceles Triangle 13">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4">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xmlns="" id="{5995D10D-E9C9-47DB-AE7E-801FEF38F5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219290" y="1"/>
            <a:ext cx="972709" cy="1935307"/>
            <a:chOff x="10918968" y="713127"/>
            <a:chExt cx="1273032" cy="2532832"/>
          </a:xfrm>
        </p:grpSpPr>
        <p:sp>
          <p:nvSpPr>
            <p:cNvPr id="10" name="Rectangle 17">
              <a:extLst>
                <a:ext uri="{FF2B5EF4-FFF2-40B4-BE49-F238E27FC236}">
                  <a16:creationId xmlns:a16="http://schemas.microsoft.com/office/drawing/2014/main" xmlns="" id="{CC1A72C6-3DE4-4EC3-9AD5-9E0D40D8C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8">
              <a:extLst>
                <a:ext uri="{FF2B5EF4-FFF2-40B4-BE49-F238E27FC236}">
                  <a16:creationId xmlns:a16="http://schemas.microsoft.com/office/drawing/2014/main" xmlns="" id="{0B0DA1F1-C391-4EDF-9FE0-23E86E1377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3">
            <a:extLst>
              <a:ext uri="{FF2B5EF4-FFF2-40B4-BE49-F238E27FC236}">
                <a16:creationId xmlns:a16="http://schemas.microsoft.com/office/drawing/2014/main" xmlns="" id="{84A92555-3873-47AB-BA61-57CA790C784F}"/>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a:t>Faculty of Computer Science, University of Computer Studies, Yangon</a:t>
            </a:r>
          </a:p>
        </p:txBody>
      </p:sp>
      <p:sp>
        <p:nvSpPr>
          <p:cNvPr id="5" name="Slide Number Placeholder 4">
            <a:extLst>
              <a:ext uri="{FF2B5EF4-FFF2-40B4-BE49-F238E27FC236}">
                <a16:creationId xmlns:a16="http://schemas.microsoft.com/office/drawing/2014/main" xmlns="" id="{FCD18CD9-E60A-4A32-9C13-6A1BEA527797}"/>
              </a:ext>
            </a:extLst>
          </p:cNvPr>
          <p:cNvSpPr>
            <a:spLocks noGrp="1"/>
          </p:cNvSpPr>
          <p:nvPr>
            <p:ph type="sldNum" sz="quarter" idx="12"/>
          </p:nvPr>
        </p:nvSpPr>
        <p:spPr>
          <a:xfrm>
            <a:off x="8805333" y="6356350"/>
            <a:ext cx="2743200" cy="365125"/>
          </a:xfrm>
        </p:spPr>
        <p:txBody>
          <a:bodyPr>
            <a:normAutofit/>
          </a:bodyPr>
          <a:lstStyle/>
          <a:p>
            <a:pPr>
              <a:spcAft>
                <a:spcPts val="600"/>
              </a:spcAft>
            </a:pPr>
            <a:fld id="{AA680AA8-C0F5-4A8E-B7E8-B0E33D5CFE95}" type="slidenum">
              <a:rPr lang="en-US" smtClean="0"/>
              <a:pPr>
                <a:spcAft>
                  <a:spcPts val="600"/>
                </a:spcAft>
              </a:pPr>
              <a:t>37</a:t>
            </a:fld>
            <a:endParaRPr lang="en-US"/>
          </a:p>
        </p:txBody>
      </p:sp>
      <p:sp>
        <p:nvSpPr>
          <p:cNvPr id="14" name="Title 1">
            <a:extLst>
              <a:ext uri="{FF2B5EF4-FFF2-40B4-BE49-F238E27FC236}">
                <a16:creationId xmlns:a16="http://schemas.microsoft.com/office/drawing/2014/main" xmlns="" id="{84FC8822-F3FD-4A49-B4C8-0F77733D9AD0}"/>
              </a:ext>
            </a:extLst>
          </p:cNvPr>
          <p:cNvSpPr>
            <a:spLocks noGrp="1"/>
          </p:cNvSpPr>
          <p:nvPr>
            <p:ph type="title"/>
          </p:nvPr>
        </p:nvSpPr>
        <p:spPr>
          <a:xfrm>
            <a:off x="838200" y="365125"/>
            <a:ext cx="10515600" cy="1325563"/>
          </a:xfrm>
        </p:spPr>
        <p:txBody>
          <a:bodyPr/>
          <a:lstStyle/>
          <a:p>
            <a:pPr algn="ctr"/>
            <a:r>
              <a:rPr lang="en-US" dirty="0"/>
              <a:t>Multiple Inheritance problem</a:t>
            </a:r>
          </a:p>
        </p:txBody>
      </p:sp>
      <p:sp>
        <p:nvSpPr>
          <p:cNvPr id="15" name="Content Placeholder 2">
            <a:extLst>
              <a:ext uri="{FF2B5EF4-FFF2-40B4-BE49-F238E27FC236}">
                <a16:creationId xmlns:a16="http://schemas.microsoft.com/office/drawing/2014/main" xmlns="" id="{5A7E0C31-D53A-4BF9-BFFC-560781533146}"/>
              </a:ext>
            </a:extLst>
          </p:cNvPr>
          <p:cNvSpPr>
            <a:spLocks noGrp="1"/>
          </p:cNvSpPr>
          <p:nvPr>
            <p:ph idx="1"/>
          </p:nvPr>
        </p:nvSpPr>
        <p:spPr>
          <a:xfrm>
            <a:off x="1227996" y="1734820"/>
            <a:ext cx="9908129" cy="1849214"/>
          </a:xfrm>
        </p:spPr>
        <p:txBody>
          <a:bodyPr>
            <a:noAutofit/>
          </a:bodyPr>
          <a:lstStyle/>
          <a:p>
            <a:pPr marL="398463" indent="-398463" algn="just">
              <a:lnSpc>
                <a:spcPct val="90000"/>
              </a:lnSpc>
            </a:pPr>
            <a:r>
              <a:rPr lang="en-US" altLang="en-US" sz="2400" dirty="0">
                <a:solidFill>
                  <a:srgbClr val="005DA2"/>
                </a:solidFill>
              </a:rPr>
              <a:t>In case of class, multiple inheritance is not supported </a:t>
            </a:r>
            <a:r>
              <a:rPr lang="en-US" altLang="en-US" sz="2400" dirty="0"/>
              <a:t>in Java because of </a:t>
            </a:r>
            <a:r>
              <a:rPr lang="en-US" altLang="en-US" sz="2400" b="1" dirty="0"/>
              <a:t>ambiguity</a:t>
            </a:r>
            <a:r>
              <a:rPr lang="en-US" altLang="en-US" sz="2400" dirty="0"/>
              <a:t>.</a:t>
            </a:r>
          </a:p>
          <a:p>
            <a:pPr marL="398463" indent="-398463" algn="just">
              <a:lnSpc>
                <a:spcPct val="90000"/>
              </a:lnSpc>
            </a:pPr>
            <a:endParaRPr lang="en-US" altLang="en-US" sz="600" dirty="0"/>
          </a:p>
          <a:p>
            <a:pPr marL="398463" indent="-398463" algn="just">
              <a:lnSpc>
                <a:spcPct val="90000"/>
              </a:lnSpc>
            </a:pPr>
            <a:r>
              <a:rPr lang="en-US" sz="2400" dirty="0"/>
              <a:t>However, it </a:t>
            </a:r>
            <a:r>
              <a:rPr lang="en-US" sz="2400" dirty="0">
                <a:solidFill>
                  <a:srgbClr val="005DA2"/>
                </a:solidFill>
              </a:rPr>
              <a:t>is supported in case of interface because there is no ambiguity</a:t>
            </a:r>
            <a:r>
              <a:rPr lang="en-US" sz="2400" dirty="0"/>
              <a:t>. It is because its implementation is provided by the implementation class.</a:t>
            </a:r>
            <a:endParaRPr lang="en-US" sz="2400" dirty="0">
              <a:ea typeface="Calibri" panose="020F0502020204030204" pitchFamily="34" charset="0"/>
            </a:endParaRPr>
          </a:p>
          <a:p>
            <a:pPr marL="342900" indent="-342900"/>
            <a:endParaRPr lang="en-US" sz="800" dirty="0">
              <a:ea typeface="Calibri" panose="020F0502020204030204" pitchFamily="34" charset="0"/>
            </a:endParaRPr>
          </a:p>
          <a:p>
            <a:pPr marL="0" indent="0">
              <a:buNone/>
            </a:pPr>
            <a:endParaRPr lang="en-US" sz="1200" dirty="0"/>
          </a:p>
        </p:txBody>
      </p:sp>
      <p:sp>
        <p:nvSpPr>
          <p:cNvPr id="16" name="TextBox 15">
            <a:extLst>
              <a:ext uri="{FF2B5EF4-FFF2-40B4-BE49-F238E27FC236}">
                <a16:creationId xmlns:a16="http://schemas.microsoft.com/office/drawing/2014/main" xmlns="" id="{8DBCE611-98FC-427C-9C57-9852D2ADBB2F}"/>
              </a:ext>
            </a:extLst>
          </p:cNvPr>
          <p:cNvSpPr txBox="1"/>
          <p:nvPr/>
        </p:nvSpPr>
        <p:spPr>
          <a:xfrm>
            <a:off x="1760546" y="4098736"/>
            <a:ext cx="2708086" cy="1569660"/>
          </a:xfrm>
          <a:prstGeom prst="rect">
            <a:avLst/>
          </a:prstGeom>
          <a:noFill/>
          <a:ln>
            <a:solidFill>
              <a:schemeClr val="accent1">
                <a:shade val="50000"/>
              </a:schemeClr>
            </a:solidFill>
          </a:ln>
        </p:spPr>
        <p:txBody>
          <a:bodyPr wrap="square" bIns="0" rtlCol="0">
            <a:spAutoFit/>
          </a:bodyPr>
          <a:lstStyle/>
          <a:p>
            <a:pPr marL="0" marR="0">
              <a:spcBef>
                <a:spcPts val="0"/>
              </a:spcBef>
              <a:spcAft>
                <a:spcPts val="0"/>
              </a:spcAft>
            </a:pPr>
            <a:r>
              <a:rPr lang="en-US" sz="1650" dirty="0">
                <a:solidFill>
                  <a:srgbClr val="C00000"/>
                </a:solidFill>
                <a:effectLst/>
                <a:latin typeface="Times New Roman" panose="02020603050405020304" pitchFamily="18" charset="0"/>
                <a:ea typeface="Times New Roman" panose="02020603050405020304" pitchFamily="18" charset="0"/>
              </a:rPr>
              <a:t>class</a:t>
            </a:r>
            <a:r>
              <a:rPr lang="en-US" sz="1650" dirty="0">
                <a:solidFill>
                  <a:srgbClr val="000000"/>
                </a:solidFill>
                <a:effectLst/>
                <a:latin typeface="Times New Roman" panose="02020603050405020304" pitchFamily="18" charset="0"/>
                <a:ea typeface="Times New Roman" panose="02020603050405020304" pitchFamily="18" charset="0"/>
              </a:rPr>
              <a:t> A  {</a:t>
            </a:r>
          </a:p>
          <a:p>
            <a:pPr marL="0" marR="0">
              <a:spcBef>
                <a:spcPts val="0"/>
              </a:spcBef>
              <a:spcAft>
                <a:spcPts val="0"/>
              </a:spcAft>
            </a:pPr>
            <a:r>
              <a:rPr lang="en-US" sz="1650" dirty="0">
                <a:solidFill>
                  <a:srgbClr val="000000"/>
                </a:solidFill>
                <a:effectLst/>
                <a:latin typeface="Times New Roman" panose="02020603050405020304" pitchFamily="18" charset="0"/>
                <a:ea typeface="Times New Roman" panose="02020603050405020304" pitchFamily="18" charset="0"/>
              </a:rPr>
              <a:t>   public void </a:t>
            </a:r>
            <a:r>
              <a:rPr lang="en-US" sz="1650" b="1" dirty="0">
                <a:solidFill>
                  <a:srgbClr val="000000"/>
                </a:solidFill>
                <a:effectLst/>
                <a:latin typeface="Times New Roman" panose="02020603050405020304" pitchFamily="18" charset="0"/>
                <a:ea typeface="Times New Roman" panose="02020603050405020304" pitchFamily="18" charset="0"/>
              </a:rPr>
              <a:t>msg() </a:t>
            </a:r>
            <a:r>
              <a:rPr lang="en-US" sz="1650" dirty="0">
                <a:solidFill>
                  <a:srgbClr val="000000"/>
                </a:solidFill>
                <a:effectLst/>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650" dirty="0">
                <a:solidFill>
                  <a:srgbClr val="000000"/>
                </a:solidFill>
                <a:effectLst/>
                <a:latin typeface="Times New Roman" panose="02020603050405020304" pitchFamily="18" charset="0"/>
                <a:ea typeface="Times New Roman" panose="02020603050405020304" pitchFamily="18" charset="0"/>
              </a:rPr>
              <a:t>}</a:t>
            </a:r>
          </a:p>
          <a:p>
            <a:pPr marL="0" marR="0">
              <a:spcBef>
                <a:spcPts val="0"/>
              </a:spcBef>
              <a:spcAft>
                <a:spcPts val="0"/>
              </a:spcAft>
            </a:pPr>
            <a:r>
              <a:rPr lang="en-US" sz="1650" dirty="0">
                <a:solidFill>
                  <a:srgbClr val="C00000"/>
                </a:solidFill>
                <a:latin typeface="Times New Roman" panose="02020603050405020304" pitchFamily="18" charset="0"/>
                <a:ea typeface="Times New Roman" panose="02020603050405020304" pitchFamily="18" charset="0"/>
              </a:rPr>
              <a:t>c</a:t>
            </a:r>
            <a:r>
              <a:rPr lang="en-US" sz="1650" dirty="0">
                <a:solidFill>
                  <a:srgbClr val="C00000"/>
                </a:solidFill>
                <a:effectLst/>
                <a:latin typeface="Times New Roman" panose="02020603050405020304" pitchFamily="18" charset="0"/>
                <a:ea typeface="Times New Roman" panose="02020603050405020304" pitchFamily="18" charset="0"/>
              </a:rPr>
              <a:t>lass</a:t>
            </a:r>
            <a:r>
              <a:rPr lang="en-US" sz="1650" dirty="0">
                <a:solidFill>
                  <a:srgbClr val="000000"/>
                </a:solidFill>
                <a:effectLst/>
                <a:latin typeface="Times New Roman" panose="02020603050405020304" pitchFamily="18" charset="0"/>
                <a:ea typeface="Times New Roman" panose="02020603050405020304" pitchFamily="18" charset="0"/>
              </a:rPr>
              <a:t> B  {</a:t>
            </a:r>
          </a:p>
          <a:p>
            <a:pPr marL="0" marR="0">
              <a:spcBef>
                <a:spcPts val="0"/>
              </a:spcBef>
              <a:spcAft>
                <a:spcPts val="0"/>
              </a:spcAft>
            </a:pPr>
            <a:r>
              <a:rPr lang="en-US" sz="1650" dirty="0">
                <a:solidFill>
                  <a:srgbClr val="000000"/>
                </a:solidFill>
                <a:effectLst/>
                <a:latin typeface="Times New Roman" panose="02020603050405020304" pitchFamily="18" charset="0"/>
                <a:ea typeface="Times New Roman" panose="02020603050405020304" pitchFamily="18" charset="0"/>
              </a:rPr>
              <a:t>    public void </a:t>
            </a:r>
            <a:r>
              <a:rPr lang="en-US" sz="1650" b="1" dirty="0">
                <a:solidFill>
                  <a:srgbClr val="000000"/>
                </a:solidFill>
                <a:effectLst/>
                <a:latin typeface="Times New Roman" panose="02020603050405020304" pitchFamily="18" charset="0"/>
                <a:ea typeface="Times New Roman" panose="02020603050405020304" pitchFamily="18" charset="0"/>
              </a:rPr>
              <a:t>msg() </a:t>
            </a:r>
            <a:r>
              <a:rPr lang="en-US" sz="1650" dirty="0">
                <a:solidFill>
                  <a:srgbClr val="000000"/>
                </a:solidFill>
                <a:effectLst/>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650" dirty="0">
                <a:solidFill>
                  <a:srgbClr val="000000"/>
                </a:solidFill>
                <a:effectLst/>
                <a:latin typeface="Times New Roman" panose="02020603050405020304" pitchFamily="18" charset="0"/>
                <a:ea typeface="Times New Roman" panose="02020603050405020304" pitchFamily="18" charset="0"/>
              </a:rPr>
              <a:t>}</a:t>
            </a:r>
          </a:p>
        </p:txBody>
      </p:sp>
      <p:sp>
        <p:nvSpPr>
          <p:cNvPr id="18" name="TextBox 17">
            <a:extLst>
              <a:ext uri="{FF2B5EF4-FFF2-40B4-BE49-F238E27FC236}">
                <a16:creationId xmlns:a16="http://schemas.microsoft.com/office/drawing/2014/main" xmlns="" id="{39D76ABD-CEEB-4405-9BAB-BDE2459D3375}"/>
              </a:ext>
            </a:extLst>
          </p:cNvPr>
          <p:cNvSpPr txBox="1"/>
          <p:nvPr/>
        </p:nvSpPr>
        <p:spPr>
          <a:xfrm>
            <a:off x="5092065" y="4098736"/>
            <a:ext cx="5686161" cy="1569660"/>
          </a:xfrm>
          <a:prstGeom prst="rect">
            <a:avLst/>
          </a:prstGeom>
          <a:noFill/>
          <a:ln>
            <a:solidFill>
              <a:schemeClr val="accent1">
                <a:shade val="50000"/>
              </a:schemeClr>
            </a:solidFill>
          </a:ln>
        </p:spPr>
        <p:txBody>
          <a:bodyPr wrap="square" bIns="0" rtlCol="0">
            <a:spAutoFit/>
          </a:bodyPr>
          <a:lstStyle/>
          <a:p>
            <a:pPr marL="0" marR="0">
              <a:spcBef>
                <a:spcPts val="0"/>
              </a:spcBef>
              <a:spcAft>
                <a:spcPts val="0"/>
              </a:spcAft>
            </a:pPr>
            <a:r>
              <a:rPr lang="en-US" sz="1650" dirty="0">
                <a:solidFill>
                  <a:srgbClr val="000000"/>
                </a:solidFill>
                <a:effectLst/>
                <a:latin typeface="Times New Roman" panose="02020603050405020304" pitchFamily="18" charset="0"/>
                <a:ea typeface="Times New Roman" panose="02020603050405020304" pitchFamily="18" charset="0"/>
              </a:rPr>
              <a:t>class C extends A, B       </a:t>
            </a:r>
            <a:r>
              <a:rPr lang="en-US" sz="1650" dirty="0">
                <a:solidFill>
                  <a:srgbClr val="FF0000"/>
                </a:solidFill>
                <a:effectLst/>
                <a:latin typeface="Times New Roman" panose="02020603050405020304" pitchFamily="18" charset="0"/>
                <a:ea typeface="Times New Roman" panose="02020603050405020304" pitchFamily="18" charset="0"/>
              </a:rPr>
              <a:t>{    // Error</a:t>
            </a:r>
          </a:p>
          <a:p>
            <a:pPr marL="0" marR="0">
              <a:spcBef>
                <a:spcPts val="0"/>
              </a:spcBef>
              <a:spcAft>
                <a:spcPts val="0"/>
              </a:spcAft>
            </a:pPr>
            <a:r>
              <a:rPr lang="en-US" sz="1650" dirty="0">
                <a:solidFill>
                  <a:srgbClr val="000000"/>
                </a:solidFill>
                <a:effectLst/>
                <a:latin typeface="Times New Roman" panose="02020603050405020304" pitchFamily="18" charset="0"/>
                <a:ea typeface="Times New Roman" panose="02020603050405020304" pitchFamily="18" charset="0"/>
              </a:rPr>
              <a:t>     public static void main(String[] args)  {</a:t>
            </a:r>
          </a:p>
          <a:p>
            <a:pPr marL="0" marR="0">
              <a:spcBef>
                <a:spcPts val="0"/>
              </a:spcBef>
              <a:spcAft>
                <a:spcPts val="0"/>
              </a:spcAft>
            </a:pPr>
            <a:r>
              <a:rPr lang="en-US" sz="1650" dirty="0">
                <a:solidFill>
                  <a:srgbClr val="000000"/>
                </a:solidFill>
                <a:effectLst/>
                <a:latin typeface="Times New Roman" panose="02020603050405020304" pitchFamily="18" charset="0"/>
                <a:ea typeface="Times New Roman" panose="02020603050405020304" pitchFamily="18" charset="0"/>
              </a:rPr>
              <a:t>            C obj = new C();</a:t>
            </a:r>
          </a:p>
          <a:p>
            <a:pPr marL="0" marR="0">
              <a:spcBef>
                <a:spcPts val="0"/>
              </a:spcBef>
              <a:spcAft>
                <a:spcPts val="0"/>
              </a:spcAft>
            </a:pPr>
            <a:r>
              <a:rPr lang="en-US" sz="1650" dirty="0">
                <a:solidFill>
                  <a:srgbClr val="005DA2"/>
                </a:solidFill>
                <a:effectLst/>
                <a:latin typeface="Times New Roman" panose="02020603050405020304" pitchFamily="18" charset="0"/>
                <a:ea typeface="Times New Roman" panose="02020603050405020304" pitchFamily="18" charset="0"/>
              </a:rPr>
              <a:t>            obj.msg()       </a:t>
            </a:r>
            <a:r>
              <a:rPr lang="en-US" sz="1650" dirty="0">
                <a:solidFill>
                  <a:srgbClr val="FF0000"/>
                </a:solidFill>
                <a:effectLst/>
                <a:latin typeface="Times New Roman" panose="02020603050405020304" pitchFamily="18" charset="0"/>
                <a:ea typeface="Times New Roman" panose="02020603050405020304" pitchFamily="18" charset="0"/>
              </a:rPr>
              <a:t>// which msg() method invoked</a:t>
            </a:r>
          </a:p>
          <a:p>
            <a:pPr marL="0" marR="0">
              <a:spcBef>
                <a:spcPts val="0"/>
              </a:spcBef>
              <a:spcAft>
                <a:spcPts val="0"/>
              </a:spcAft>
            </a:pPr>
            <a:r>
              <a:rPr lang="en-US" sz="1650" dirty="0">
                <a:solidFill>
                  <a:srgbClr val="000000"/>
                </a:solidFill>
                <a:effectLst/>
                <a:latin typeface="Times New Roman" panose="02020603050405020304" pitchFamily="18" charset="0"/>
                <a:ea typeface="Times New Roman" panose="02020603050405020304" pitchFamily="18" charset="0"/>
              </a:rPr>
              <a:t>}</a:t>
            </a:r>
          </a:p>
          <a:p>
            <a:pPr marL="0" marR="0">
              <a:spcBef>
                <a:spcPts val="0"/>
              </a:spcBef>
              <a:spcAft>
                <a:spcPts val="0"/>
              </a:spcAft>
            </a:pPr>
            <a:r>
              <a:rPr lang="en-US" sz="1650" dirty="0">
                <a:solidFill>
                  <a:srgbClr val="000000"/>
                </a:solidFill>
                <a:effectLst/>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1882167937"/>
      </p:ext>
    </p:extLst>
  </p:cSld>
  <p:clrMapOvr>
    <a:masterClrMapping/>
  </p:clrMapOvr>
  <mc:AlternateContent xmlns:mc="http://schemas.openxmlformats.org/markup-compatibility/2006" xmlns:p14="http://schemas.microsoft.com/office/powerpoint/2010/main">
    <mc:Choice Requires="p14">
      <p:transition spd="slow" p14:dur="2000" advTm="55215"/>
    </mc:Choice>
    <mc:Fallback xmlns="">
      <p:transition spd="slow" advTm="55215"/>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xmlns="" id="{828A5161-06F1-46CF-8AD7-844680A59E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4601497"/>
            <a:ext cx="1014060" cy="2017580"/>
            <a:chOff x="0" y="4601497"/>
            <a:chExt cx="1014060" cy="2017580"/>
          </a:xfrm>
        </p:grpSpPr>
        <p:sp>
          <p:nvSpPr>
            <p:cNvPr id="8" name="Isosceles Triangle 13">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4">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xmlns="" id="{5995D10D-E9C9-47DB-AE7E-801FEF38F5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219290" y="1"/>
            <a:ext cx="972709" cy="1935307"/>
            <a:chOff x="10918968" y="713127"/>
            <a:chExt cx="1273032" cy="2532832"/>
          </a:xfrm>
        </p:grpSpPr>
        <p:sp>
          <p:nvSpPr>
            <p:cNvPr id="10" name="Rectangle 17">
              <a:extLst>
                <a:ext uri="{FF2B5EF4-FFF2-40B4-BE49-F238E27FC236}">
                  <a16:creationId xmlns:a16="http://schemas.microsoft.com/office/drawing/2014/main" xmlns="" id="{CC1A72C6-3DE4-4EC3-9AD5-9E0D40D8C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8">
              <a:extLst>
                <a:ext uri="{FF2B5EF4-FFF2-40B4-BE49-F238E27FC236}">
                  <a16:creationId xmlns:a16="http://schemas.microsoft.com/office/drawing/2014/main" xmlns="" id="{0B0DA1F1-C391-4EDF-9FE0-23E86E1377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3">
            <a:extLst>
              <a:ext uri="{FF2B5EF4-FFF2-40B4-BE49-F238E27FC236}">
                <a16:creationId xmlns:a16="http://schemas.microsoft.com/office/drawing/2014/main" xmlns="" id="{84A92555-3873-47AB-BA61-57CA790C784F}"/>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a:t>Faculty of Computer Science, University of Computer Studies, Yangon</a:t>
            </a:r>
          </a:p>
        </p:txBody>
      </p:sp>
      <p:sp>
        <p:nvSpPr>
          <p:cNvPr id="5" name="Slide Number Placeholder 4">
            <a:extLst>
              <a:ext uri="{FF2B5EF4-FFF2-40B4-BE49-F238E27FC236}">
                <a16:creationId xmlns:a16="http://schemas.microsoft.com/office/drawing/2014/main" xmlns="" id="{FCD18CD9-E60A-4A32-9C13-6A1BEA527797}"/>
              </a:ext>
            </a:extLst>
          </p:cNvPr>
          <p:cNvSpPr>
            <a:spLocks noGrp="1"/>
          </p:cNvSpPr>
          <p:nvPr>
            <p:ph type="sldNum" sz="quarter" idx="12"/>
          </p:nvPr>
        </p:nvSpPr>
        <p:spPr>
          <a:xfrm>
            <a:off x="8805333" y="6356350"/>
            <a:ext cx="2743200" cy="365125"/>
          </a:xfrm>
        </p:spPr>
        <p:txBody>
          <a:bodyPr>
            <a:normAutofit/>
          </a:bodyPr>
          <a:lstStyle/>
          <a:p>
            <a:pPr>
              <a:spcAft>
                <a:spcPts val="600"/>
              </a:spcAft>
            </a:pPr>
            <a:fld id="{AA680AA8-C0F5-4A8E-B7E8-B0E33D5CFE95}" type="slidenum">
              <a:rPr lang="en-US" smtClean="0"/>
              <a:pPr>
                <a:spcAft>
                  <a:spcPts val="600"/>
                </a:spcAft>
              </a:pPr>
              <a:t>38</a:t>
            </a:fld>
            <a:endParaRPr lang="en-US"/>
          </a:p>
        </p:txBody>
      </p:sp>
      <p:sp>
        <p:nvSpPr>
          <p:cNvPr id="14" name="Title 1">
            <a:extLst>
              <a:ext uri="{FF2B5EF4-FFF2-40B4-BE49-F238E27FC236}">
                <a16:creationId xmlns:a16="http://schemas.microsoft.com/office/drawing/2014/main" xmlns="" id="{84FC8822-F3FD-4A49-B4C8-0F77733D9AD0}"/>
              </a:ext>
            </a:extLst>
          </p:cNvPr>
          <p:cNvSpPr>
            <a:spLocks noGrp="1"/>
          </p:cNvSpPr>
          <p:nvPr>
            <p:ph type="title"/>
          </p:nvPr>
        </p:nvSpPr>
        <p:spPr>
          <a:xfrm>
            <a:off x="838200" y="365126"/>
            <a:ext cx="10515600" cy="827846"/>
          </a:xfrm>
        </p:spPr>
        <p:txBody>
          <a:bodyPr/>
          <a:lstStyle/>
          <a:p>
            <a:pPr algn="ctr"/>
            <a:r>
              <a:rPr lang="en-US" dirty="0"/>
              <a:t>Example</a:t>
            </a:r>
          </a:p>
        </p:txBody>
      </p:sp>
      <p:sp>
        <p:nvSpPr>
          <p:cNvPr id="18" name="TextBox 17">
            <a:extLst>
              <a:ext uri="{FF2B5EF4-FFF2-40B4-BE49-F238E27FC236}">
                <a16:creationId xmlns:a16="http://schemas.microsoft.com/office/drawing/2014/main" xmlns="" id="{C96BCAAE-6EA7-4AFA-A890-DB99718E4296}"/>
              </a:ext>
            </a:extLst>
          </p:cNvPr>
          <p:cNvSpPr txBox="1"/>
          <p:nvPr/>
        </p:nvSpPr>
        <p:spPr>
          <a:xfrm>
            <a:off x="1295403" y="1993616"/>
            <a:ext cx="4802190" cy="4362733"/>
          </a:xfrm>
          <a:prstGeom prst="rect">
            <a:avLst/>
          </a:prstGeom>
          <a:noFill/>
          <a:ln>
            <a:solidFill>
              <a:schemeClr val="accent1">
                <a:shade val="50000"/>
              </a:schemeClr>
            </a:solidFill>
          </a:ln>
        </p:spPr>
        <p:txBody>
          <a:bodyPr wrap="square" bIns="0" rtlCol="0">
            <a:spAutoFit/>
          </a:bodyPr>
          <a:lstStyle/>
          <a:p>
            <a:pPr marL="0" marR="0">
              <a:spcBef>
                <a:spcPts val="0"/>
              </a:spcBef>
              <a:spcAft>
                <a:spcPts val="0"/>
              </a:spcAft>
            </a:pPr>
            <a:r>
              <a:rPr lang="en-US" sz="1650" dirty="0">
                <a:solidFill>
                  <a:srgbClr val="C00000"/>
                </a:solidFill>
                <a:effectLst/>
                <a:latin typeface="Times New Roman" panose="02020603050405020304" pitchFamily="18" charset="0"/>
                <a:ea typeface="Times New Roman" panose="02020603050405020304" pitchFamily="18" charset="0"/>
              </a:rPr>
              <a:t>interface</a:t>
            </a:r>
            <a:r>
              <a:rPr lang="en-US" sz="1650" dirty="0">
                <a:solidFill>
                  <a:srgbClr val="000000"/>
                </a:solidFill>
                <a:effectLst/>
                <a:latin typeface="Times New Roman" panose="02020603050405020304" pitchFamily="18" charset="0"/>
                <a:ea typeface="Times New Roman" panose="02020603050405020304" pitchFamily="18" charset="0"/>
              </a:rPr>
              <a:t> Printable  {  </a:t>
            </a:r>
          </a:p>
          <a:p>
            <a:pPr marL="0" marR="0">
              <a:spcBef>
                <a:spcPts val="0"/>
              </a:spcBef>
              <a:spcAft>
                <a:spcPts val="0"/>
              </a:spcAft>
            </a:pPr>
            <a:r>
              <a:rPr lang="en-US" sz="1650" dirty="0">
                <a:solidFill>
                  <a:srgbClr val="000000"/>
                </a:solidFill>
                <a:effectLst/>
                <a:latin typeface="Times New Roman" panose="02020603050405020304" pitchFamily="18" charset="0"/>
                <a:ea typeface="Times New Roman" panose="02020603050405020304" pitchFamily="18" charset="0"/>
              </a:rPr>
              <a:t>     </a:t>
            </a:r>
            <a:r>
              <a:rPr lang="en-US" sz="1650" dirty="0">
                <a:effectLst/>
                <a:latin typeface="Times New Roman" panose="02020603050405020304" pitchFamily="18" charset="0"/>
                <a:ea typeface="Times New Roman" panose="02020603050405020304" pitchFamily="18" charset="0"/>
              </a:rPr>
              <a:t>void print();  </a:t>
            </a:r>
          </a:p>
          <a:p>
            <a:pPr marL="0" marR="0">
              <a:spcBef>
                <a:spcPts val="0"/>
              </a:spcBef>
              <a:spcAft>
                <a:spcPts val="0"/>
              </a:spcAft>
            </a:pPr>
            <a:r>
              <a:rPr lang="en-US" sz="1650" dirty="0">
                <a:solidFill>
                  <a:srgbClr val="000000"/>
                </a:solidFill>
                <a:effectLst/>
                <a:latin typeface="Times New Roman" panose="02020603050405020304" pitchFamily="18" charset="0"/>
                <a:ea typeface="Times New Roman" panose="02020603050405020304" pitchFamily="18" charset="0"/>
              </a:rPr>
              <a:t>}  </a:t>
            </a:r>
          </a:p>
          <a:p>
            <a:pPr marL="0" marR="0">
              <a:spcBef>
                <a:spcPts val="0"/>
              </a:spcBef>
              <a:spcAft>
                <a:spcPts val="0"/>
              </a:spcAft>
            </a:pPr>
            <a:endParaRPr lang="en-US" sz="1650" dirty="0">
              <a:solidFill>
                <a:srgbClr val="000000"/>
              </a:solidFill>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650" dirty="0">
                <a:solidFill>
                  <a:srgbClr val="C00000"/>
                </a:solidFill>
                <a:effectLst/>
                <a:latin typeface="Times New Roman" panose="02020603050405020304" pitchFamily="18" charset="0"/>
                <a:ea typeface="Times New Roman" panose="02020603050405020304" pitchFamily="18" charset="0"/>
              </a:rPr>
              <a:t>interface</a:t>
            </a:r>
            <a:r>
              <a:rPr lang="en-US" sz="1650" dirty="0">
                <a:solidFill>
                  <a:srgbClr val="000000"/>
                </a:solidFill>
                <a:effectLst/>
                <a:latin typeface="Times New Roman" panose="02020603050405020304" pitchFamily="18" charset="0"/>
                <a:ea typeface="Times New Roman" panose="02020603050405020304" pitchFamily="18" charset="0"/>
              </a:rPr>
              <a:t> Showable {  </a:t>
            </a:r>
          </a:p>
          <a:p>
            <a:pPr marL="0" marR="0">
              <a:spcBef>
                <a:spcPts val="0"/>
              </a:spcBef>
              <a:spcAft>
                <a:spcPts val="0"/>
              </a:spcAft>
            </a:pPr>
            <a:r>
              <a:rPr lang="en-US" sz="1650" dirty="0">
                <a:solidFill>
                  <a:srgbClr val="005DA2"/>
                </a:solidFill>
                <a:effectLst/>
                <a:latin typeface="Times New Roman" panose="02020603050405020304" pitchFamily="18" charset="0"/>
                <a:ea typeface="Times New Roman" panose="02020603050405020304" pitchFamily="18" charset="0"/>
              </a:rPr>
              <a:t>     </a:t>
            </a:r>
            <a:r>
              <a:rPr lang="en-US" sz="1650" dirty="0">
                <a:effectLst/>
                <a:latin typeface="Times New Roman" panose="02020603050405020304" pitchFamily="18" charset="0"/>
                <a:ea typeface="Times New Roman" panose="02020603050405020304" pitchFamily="18" charset="0"/>
              </a:rPr>
              <a:t>void print();  </a:t>
            </a:r>
          </a:p>
          <a:p>
            <a:pPr marL="0" marR="0">
              <a:spcBef>
                <a:spcPts val="0"/>
              </a:spcBef>
              <a:spcAft>
                <a:spcPts val="0"/>
              </a:spcAft>
            </a:pPr>
            <a:r>
              <a:rPr lang="en-US" sz="1650" dirty="0">
                <a:solidFill>
                  <a:srgbClr val="000000"/>
                </a:solidFill>
                <a:effectLst/>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650" dirty="0">
                <a:solidFill>
                  <a:srgbClr val="000000"/>
                </a:solidFill>
                <a:effectLst/>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650" dirty="0">
                <a:solidFill>
                  <a:srgbClr val="000000"/>
                </a:solidFill>
                <a:effectLst/>
                <a:latin typeface="Times New Roman" panose="02020603050405020304" pitchFamily="18" charset="0"/>
                <a:ea typeface="Times New Roman" panose="02020603050405020304" pitchFamily="18" charset="0"/>
              </a:rPr>
              <a:t>class TestInterface </a:t>
            </a:r>
            <a:r>
              <a:rPr lang="en-US" sz="1650" dirty="0">
                <a:solidFill>
                  <a:srgbClr val="C00000"/>
                </a:solidFill>
                <a:effectLst/>
                <a:latin typeface="Times New Roman" panose="02020603050405020304" pitchFamily="18" charset="0"/>
                <a:ea typeface="Times New Roman" panose="02020603050405020304" pitchFamily="18" charset="0"/>
              </a:rPr>
              <a:t>implements</a:t>
            </a:r>
            <a:r>
              <a:rPr lang="en-US" sz="1650" dirty="0">
                <a:solidFill>
                  <a:srgbClr val="000000"/>
                </a:solidFill>
                <a:effectLst/>
                <a:latin typeface="Times New Roman" panose="02020603050405020304" pitchFamily="18" charset="0"/>
                <a:ea typeface="Times New Roman" panose="02020603050405020304" pitchFamily="18" charset="0"/>
              </a:rPr>
              <a:t> Printable, Showable  {  </a:t>
            </a:r>
          </a:p>
          <a:p>
            <a:pPr marL="0" marR="0">
              <a:spcBef>
                <a:spcPts val="0"/>
              </a:spcBef>
              <a:spcAft>
                <a:spcPts val="0"/>
              </a:spcAft>
            </a:pPr>
            <a:r>
              <a:rPr lang="en-US" sz="1650" dirty="0">
                <a:solidFill>
                  <a:srgbClr val="000000"/>
                </a:solidFill>
                <a:effectLst/>
                <a:latin typeface="Times New Roman" panose="02020603050405020304" pitchFamily="18" charset="0"/>
                <a:ea typeface="Times New Roman" panose="02020603050405020304" pitchFamily="18" charset="0"/>
              </a:rPr>
              <a:t>        public void print() {</a:t>
            </a:r>
          </a:p>
          <a:p>
            <a:pPr marL="0" marR="0">
              <a:spcBef>
                <a:spcPts val="0"/>
              </a:spcBef>
              <a:spcAft>
                <a:spcPts val="0"/>
              </a:spcAft>
            </a:pPr>
            <a:r>
              <a:rPr lang="en-US" sz="1650" dirty="0">
                <a:solidFill>
                  <a:srgbClr val="000000"/>
                </a:solidFill>
                <a:latin typeface="Times New Roman" panose="02020603050405020304" pitchFamily="18" charset="0"/>
                <a:ea typeface="Times New Roman" panose="02020603050405020304" pitchFamily="18" charset="0"/>
              </a:rPr>
              <a:t>             </a:t>
            </a:r>
            <a:r>
              <a:rPr lang="en-US" sz="1650" dirty="0">
                <a:solidFill>
                  <a:srgbClr val="000000"/>
                </a:solidFill>
                <a:effectLst/>
                <a:latin typeface="Times New Roman" panose="02020603050405020304" pitchFamily="18" charset="0"/>
                <a:ea typeface="Times New Roman" panose="02020603050405020304" pitchFamily="18" charset="0"/>
              </a:rPr>
              <a:t>System.out.println("Hello");</a:t>
            </a:r>
          </a:p>
          <a:p>
            <a:pPr marL="0" marR="0">
              <a:spcBef>
                <a:spcPts val="0"/>
              </a:spcBef>
              <a:spcAft>
                <a:spcPts val="0"/>
              </a:spcAft>
            </a:pPr>
            <a:r>
              <a:rPr lang="en-US" sz="1650" dirty="0">
                <a:solidFill>
                  <a:srgbClr val="000000"/>
                </a:solidFill>
                <a:latin typeface="Times New Roman" panose="02020603050405020304" pitchFamily="18" charset="0"/>
                <a:ea typeface="Times New Roman" panose="02020603050405020304" pitchFamily="18" charset="0"/>
              </a:rPr>
              <a:t>        </a:t>
            </a:r>
            <a:r>
              <a:rPr lang="en-US" sz="1650" dirty="0">
                <a:solidFill>
                  <a:srgbClr val="000000"/>
                </a:solidFill>
                <a:effectLst/>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650" dirty="0">
                <a:solidFill>
                  <a:srgbClr val="000000"/>
                </a:solidFill>
                <a:effectLst/>
                <a:latin typeface="Times New Roman" panose="02020603050405020304" pitchFamily="18" charset="0"/>
                <a:ea typeface="Times New Roman" panose="02020603050405020304" pitchFamily="18" charset="0"/>
              </a:rPr>
              <a:t>        public static void main(String args[])  {  </a:t>
            </a:r>
          </a:p>
          <a:p>
            <a:pPr marL="0" marR="0">
              <a:spcBef>
                <a:spcPts val="0"/>
              </a:spcBef>
              <a:spcAft>
                <a:spcPts val="0"/>
              </a:spcAft>
            </a:pPr>
            <a:r>
              <a:rPr lang="en-US" sz="1650" dirty="0">
                <a:solidFill>
                  <a:srgbClr val="000000"/>
                </a:solidFill>
                <a:effectLst/>
                <a:latin typeface="Times New Roman" panose="02020603050405020304" pitchFamily="18" charset="0"/>
                <a:ea typeface="Times New Roman" panose="02020603050405020304" pitchFamily="18" charset="0"/>
              </a:rPr>
              <a:t>             TestInterface obj = new TestInterface();  </a:t>
            </a:r>
          </a:p>
          <a:p>
            <a:pPr marL="0" marR="0">
              <a:spcBef>
                <a:spcPts val="0"/>
              </a:spcBef>
              <a:spcAft>
                <a:spcPts val="0"/>
              </a:spcAft>
            </a:pPr>
            <a:r>
              <a:rPr lang="en-US" sz="1650" dirty="0">
                <a:solidFill>
                  <a:srgbClr val="005DA2"/>
                </a:solidFill>
                <a:effectLst/>
                <a:latin typeface="Times New Roman" panose="02020603050405020304" pitchFamily="18" charset="0"/>
                <a:ea typeface="Times New Roman" panose="02020603050405020304" pitchFamily="18" charset="0"/>
              </a:rPr>
              <a:t>             obj.print();  </a:t>
            </a:r>
          </a:p>
          <a:p>
            <a:pPr marL="0" marR="0">
              <a:spcBef>
                <a:spcPts val="0"/>
              </a:spcBef>
              <a:spcAft>
                <a:spcPts val="0"/>
              </a:spcAft>
            </a:pPr>
            <a:r>
              <a:rPr lang="en-US" sz="1650" dirty="0">
                <a:solidFill>
                  <a:srgbClr val="000000"/>
                </a:solidFill>
                <a:effectLst/>
                <a:latin typeface="Times New Roman" panose="02020603050405020304" pitchFamily="18" charset="0"/>
                <a:ea typeface="Times New Roman" panose="02020603050405020304" pitchFamily="18" charset="0"/>
              </a:rPr>
              <a:t>       }  </a:t>
            </a:r>
          </a:p>
          <a:p>
            <a:pPr marL="0" marR="0">
              <a:spcBef>
                <a:spcPts val="0"/>
              </a:spcBef>
              <a:spcAft>
                <a:spcPts val="0"/>
              </a:spcAft>
            </a:pPr>
            <a:r>
              <a:rPr lang="en-US" sz="1650" dirty="0">
                <a:solidFill>
                  <a:srgbClr val="000000"/>
                </a:solidFill>
                <a:effectLst/>
                <a:latin typeface="Times New Roman" panose="02020603050405020304" pitchFamily="18" charset="0"/>
                <a:ea typeface="Times New Roman" panose="02020603050405020304" pitchFamily="18" charset="0"/>
              </a:rPr>
              <a:t>} </a:t>
            </a:r>
          </a:p>
        </p:txBody>
      </p:sp>
      <p:sp>
        <p:nvSpPr>
          <p:cNvPr id="19" name="TextBox 18">
            <a:extLst>
              <a:ext uri="{FF2B5EF4-FFF2-40B4-BE49-F238E27FC236}">
                <a16:creationId xmlns:a16="http://schemas.microsoft.com/office/drawing/2014/main" xmlns="" id="{2303CCED-5FBE-40EE-ABE7-914AE348F359}"/>
              </a:ext>
            </a:extLst>
          </p:cNvPr>
          <p:cNvSpPr txBox="1"/>
          <p:nvPr/>
        </p:nvSpPr>
        <p:spPr>
          <a:xfrm>
            <a:off x="6883997" y="3955166"/>
            <a:ext cx="2538806" cy="646331"/>
          </a:xfrm>
          <a:prstGeom prst="rect">
            <a:avLst/>
          </a:prstGeom>
          <a:noFill/>
          <a:ln>
            <a:solidFill>
              <a:schemeClr val="accent1">
                <a:shade val="50000"/>
              </a:schemeClr>
            </a:solidFill>
          </a:ln>
        </p:spPr>
        <p:txBody>
          <a:bodyPr wrap="square" lIns="182880" rtlCol="0">
            <a:spAutoFit/>
          </a:bodyPr>
          <a:lstStyle/>
          <a:p>
            <a:r>
              <a:rPr lang="en-US" i="1" dirty="0">
                <a:solidFill>
                  <a:srgbClr val="FF0000"/>
                </a:solidFill>
              </a:rPr>
              <a:t>Console Output:</a:t>
            </a:r>
          </a:p>
          <a:p>
            <a:r>
              <a:rPr lang="en-US" dirty="0">
                <a:solidFill>
                  <a:srgbClr val="000000"/>
                </a:solidFill>
                <a:latin typeface="Times New Roman" panose="02020603050405020304" pitchFamily="18" charset="0"/>
                <a:ea typeface="Times New Roman" panose="02020603050405020304" pitchFamily="18" charset="0"/>
              </a:rPr>
              <a:t>Hello</a:t>
            </a:r>
            <a:endParaRPr lang="en-US" dirty="0"/>
          </a:p>
        </p:txBody>
      </p:sp>
      <p:sp>
        <p:nvSpPr>
          <p:cNvPr id="7" name="TextBox 6">
            <a:extLst>
              <a:ext uri="{FF2B5EF4-FFF2-40B4-BE49-F238E27FC236}">
                <a16:creationId xmlns:a16="http://schemas.microsoft.com/office/drawing/2014/main" xmlns="" id="{488B889C-6572-4847-89BC-54A0F74A7413}"/>
              </a:ext>
            </a:extLst>
          </p:cNvPr>
          <p:cNvSpPr txBox="1"/>
          <p:nvPr/>
        </p:nvSpPr>
        <p:spPr>
          <a:xfrm>
            <a:off x="1295403" y="1351364"/>
            <a:ext cx="9513190"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a:t>There is no ambiguity in multiple inheritance by interface.</a:t>
            </a:r>
          </a:p>
        </p:txBody>
      </p:sp>
    </p:spTree>
    <p:extLst>
      <p:ext uri="{BB962C8B-B14F-4D97-AF65-F5344CB8AC3E}">
        <p14:creationId xmlns:p14="http://schemas.microsoft.com/office/powerpoint/2010/main" val="1026630700"/>
      </p:ext>
    </p:extLst>
  </p:cSld>
  <p:clrMapOvr>
    <a:masterClrMapping/>
  </p:clrMapOvr>
  <mc:AlternateContent xmlns:mc="http://schemas.openxmlformats.org/markup-compatibility/2006" xmlns:p14="http://schemas.microsoft.com/office/powerpoint/2010/main">
    <mc:Choice Requires="p14">
      <p:transition spd="slow" p14:dur="2000" advTm="55215"/>
    </mc:Choice>
    <mc:Fallback xmlns="">
      <p:transition spd="slow" advTm="55215"/>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xmlns="" id="{828A5161-06F1-46CF-8AD7-844680A59E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4601497"/>
            <a:ext cx="1014060" cy="2017580"/>
            <a:chOff x="0" y="4601497"/>
            <a:chExt cx="1014060" cy="2017580"/>
          </a:xfrm>
        </p:grpSpPr>
        <p:sp>
          <p:nvSpPr>
            <p:cNvPr id="8" name="Isosceles Triangle 13">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4">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xmlns="" id="{5995D10D-E9C9-47DB-AE7E-801FEF38F5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219290" y="1"/>
            <a:ext cx="972709" cy="1935307"/>
            <a:chOff x="10918968" y="713127"/>
            <a:chExt cx="1273032" cy="2532832"/>
          </a:xfrm>
        </p:grpSpPr>
        <p:sp>
          <p:nvSpPr>
            <p:cNvPr id="10" name="Rectangle 17">
              <a:extLst>
                <a:ext uri="{FF2B5EF4-FFF2-40B4-BE49-F238E27FC236}">
                  <a16:creationId xmlns:a16="http://schemas.microsoft.com/office/drawing/2014/main" xmlns="" id="{CC1A72C6-3DE4-4EC3-9AD5-9E0D40D8C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8">
              <a:extLst>
                <a:ext uri="{FF2B5EF4-FFF2-40B4-BE49-F238E27FC236}">
                  <a16:creationId xmlns:a16="http://schemas.microsoft.com/office/drawing/2014/main" xmlns="" id="{0B0DA1F1-C391-4EDF-9FE0-23E86E1377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3">
            <a:extLst>
              <a:ext uri="{FF2B5EF4-FFF2-40B4-BE49-F238E27FC236}">
                <a16:creationId xmlns:a16="http://schemas.microsoft.com/office/drawing/2014/main" xmlns="" id="{84A92555-3873-47AB-BA61-57CA790C784F}"/>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a:t>Faculty of Computer Science, University of Computer Studies, Yangon</a:t>
            </a:r>
          </a:p>
        </p:txBody>
      </p:sp>
      <p:sp>
        <p:nvSpPr>
          <p:cNvPr id="5" name="Slide Number Placeholder 4">
            <a:extLst>
              <a:ext uri="{FF2B5EF4-FFF2-40B4-BE49-F238E27FC236}">
                <a16:creationId xmlns:a16="http://schemas.microsoft.com/office/drawing/2014/main" xmlns="" id="{FCD18CD9-E60A-4A32-9C13-6A1BEA527797}"/>
              </a:ext>
            </a:extLst>
          </p:cNvPr>
          <p:cNvSpPr>
            <a:spLocks noGrp="1"/>
          </p:cNvSpPr>
          <p:nvPr>
            <p:ph type="sldNum" sz="quarter" idx="12"/>
          </p:nvPr>
        </p:nvSpPr>
        <p:spPr>
          <a:xfrm>
            <a:off x="8805333" y="6356350"/>
            <a:ext cx="2743200" cy="365125"/>
          </a:xfrm>
        </p:spPr>
        <p:txBody>
          <a:bodyPr>
            <a:normAutofit/>
          </a:bodyPr>
          <a:lstStyle/>
          <a:p>
            <a:pPr>
              <a:spcAft>
                <a:spcPts val="600"/>
              </a:spcAft>
            </a:pPr>
            <a:fld id="{AA680AA8-C0F5-4A8E-B7E8-B0E33D5CFE95}" type="slidenum">
              <a:rPr lang="en-US" smtClean="0"/>
              <a:pPr>
                <a:spcAft>
                  <a:spcPts val="600"/>
                </a:spcAft>
              </a:pPr>
              <a:t>39</a:t>
            </a:fld>
            <a:endParaRPr lang="en-US"/>
          </a:p>
        </p:txBody>
      </p:sp>
      <p:sp>
        <p:nvSpPr>
          <p:cNvPr id="14" name="Title 1">
            <a:extLst>
              <a:ext uri="{FF2B5EF4-FFF2-40B4-BE49-F238E27FC236}">
                <a16:creationId xmlns:a16="http://schemas.microsoft.com/office/drawing/2014/main" xmlns="" id="{84FC8822-F3FD-4A49-B4C8-0F77733D9AD0}"/>
              </a:ext>
            </a:extLst>
          </p:cNvPr>
          <p:cNvSpPr>
            <a:spLocks noGrp="1"/>
          </p:cNvSpPr>
          <p:nvPr>
            <p:ph type="title"/>
          </p:nvPr>
        </p:nvSpPr>
        <p:spPr>
          <a:xfrm>
            <a:off x="838200" y="365125"/>
            <a:ext cx="10515600" cy="1325563"/>
          </a:xfrm>
        </p:spPr>
        <p:txBody>
          <a:bodyPr/>
          <a:lstStyle/>
          <a:p>
            <a:pPr algn="ctr"/>
            <a:r>
              <a:rPr lang="en-US" dirty="0"/>
              <a:t>Encapsulation</a:t>
            </a:r>
          </a:p>
        </p:txBody>
      </p:sp>
      <p:sp>
        <p:nvSpPr>
          <p:cNvPr id="15" name="Content Placeholder 2">
            <a:extLst>
              <a:ext uri="{FF2B5EF4-FFF2-40B4-BE49-F238E27FC236}">
                <a16:creationId xmlns:a16="http://schemas.microsoft.com/office/drawing/2014/main" xmlns="" id="{5A7E0C31-D53A-4BF9-BFFC-560781533146}"/>
              </a:ext>
            </a:extLst>
          </p:cNvPr>
          <p:cNvSpPr>
            <a:spLocks noGrp="1"/>
          </p:cNvSpPr>
          <p:nvPr>
            <p:ph idx="1"/>
          </p:nvPr>
        </p:nvSpPr>
        <p:spPr>
          <a:xfrm>
            <a:off x="1183005" y="1792523"/>
            <a:ext cx="9825990" cy="4178974"/>
          </a:xfrm>
        </p:spPr>
        <p:txBody>
          <a:bodyPr>
            <a:noAutofit/>
          </a:bodyPr>
          <a:lstStyle/>
          <a:p>
            <a:pPr marL="398463" indent="-398463" algn="just">
              <a:lnSpc>
                <a:spcPct val="90000"/>
              </a:lnSpc>
            </a:pPr>
            <a:r>
              <a:rPr lang="en-US" sz="2400" b="1" dirty="0">
                <a:ea typeface="Calibri" panose="020F0502020204030204" pitchFamily="34" charset="0"/>
              </a:rPr>
              <a:t>Encapsulation</a:t>
            </a:r>
            <a:r>
              <a:rPr lang="en-US" sz="2400" dirty="0">
                <a:ea typeface="Calibri" panose="020F0502020204030204" pitchFamily="34" charset="0"/>
              </a:rPr>
              <a:t> in Java is</a:t>
            </a:r>
            <a:r>
              <a:rPr lang="en-US" sz="2400" dirty="0">
                <a:solidFill>
                  <a:srgbClr val="005DA2"/>
                </a:solidFill>
                <a:ea typeface="Calibri" panose="020F0502020204030204" pitchFamily="34" charset="0"/>
              </a:rPr>
              <a:t> a process of wrapping code and data together into a single unit</a:t>
            </a:r>
            <a:r>
              <a:rPr lang="en-US" sz="2400" dirty="0">
                <a:ea typeface="Calibri" panose="020F0502020204030204" pitchFamily="34" charset="0"/>
              </a:rPr>
              <a:t>, for example, a capsule which is mixed of several medicines.</a:t>
            </a:r>
          </a:p>
          <a:p>
            <a:pPr marL="398463" indent="-398463" algn="just">
              <a:lnSpc>
                <a:spcPct val="90000"/>
              </a:lnSpc>
            </a:pPr>
            <a:endParaRPr lang="en-US" sz="600" dirty="0">
              <a:ea typeface="Calibri" panose="020F0502020204030204" pitchFamily="34" charset="0"/>
            </a:endParaRPr>
          </a:p>
          <a:p>
            <a:pPr marL="398463" indent="-398463" algn="just">
              <a:lnSpc>
                <a:spcPct val="90000"/>
              </a:lnSpc>
            </a:pPr>
            <a:r>
              <a:rPr lang="en-US" sz="2400" dirty="0">
                <a:ea typeface="Calibri" panose="020F0502020204030204" pitchFamily="34" charset="0"/>
              </a:rPr>
              <a:t>We can create a fully encapsulated class in Java by making all the data members of the class private.</a:t>
            </a:r>
          </a:p>
          <a:p>
            <a:pPr marL="398463" indent="-398463" algn="just">
              <a:lnSpc>
                <a:spcPct val="90000"/>
              </a:lnSpc>
            </a:pPr>
            <a:endParaRPr lang="en-US" sz="600" dirty="0">
              <a:ea typeface="Calibri" panose="020F0502020204030204" pitchFamily="34" charset="0"/>
            </a:endParaRPr>
          </a:p>
          <a:p>
            <a:pPr marL="398463" indent="-398463" algn="just">
              <a:lnSpc>
                <a:spcPct val="90000"/>
              </a:lnSpc>
            </a:pPr>
            <a:r>
              <a:rPr lang="en-US" sz="2400" dirty="0">
                <a:ea typeface="Calibri" panose="020F0502020204030204" pitchFamily="34" charset="0"/>
              </a:rPr>
              <a:t>Then, we can use setter and getter methods to set and get the data in it.</a:t>
            </a:r>
          </a:p>
          <a:p>
            <a:pPr marL="398463" indent="-398463" algn="just">
              <a:lnSpc>
                <a:spcPct val="90000"/>
              </a:lnSpc>
            </a:pPr>
            <a:endParaRPr lang="en-US" sz="600" dirty="0">
              <a:ea typeface="Calibri" panose="020F0502020204030204" pitchFamily="34" charset="0"/>
            </a:endParaRPr>
          </a:p>
          <a:p>
            <a:pPr marL="398463" indent="-398463" algn="just">
              <a:lnSpc>
                <a:spcPct val="90000"/>
              </a:lnSpc>
            </a:pPr>
            <a:r>
              <a:rPr lang="en-US" sz="2400" dirty="0">
                <a:ea typeface="Calibri" panose="020F0502020204030204" pitchFamily="34" charset="0"/>
              </a:rPr>
              <a:t>Advantage of Encapsulation in Java</a:t>
            </a:r>
          </a:p>
          <a:p>
            <a:pPr marL="398463" indent="-398463" algn="just">
              <a:lnSpc>
                <a:spcPct val="90000"/>
              </a:lnSpc>
            </a:pPr>
            <a:endParaRPr lang="en-US" sz="600" dirty="0">
              <a:ea typeface="Calibri" panose="020F0502020204030204" pitchFamily="34" charset="0"/>
            </a:endParaRPr>
          </a:p>
          <a:p>
            <a:pPr marL="795338" lvl="1" indent="-338138" algn="just">
              <a:buFont typeface="Calibri" panose="020F0502020204030204" pitchFamily="34" charset="0"/>
              <a:buChar char="–"/>
            </a:pPr>
            <a:r>
              <a:rPr lang="en-US" sz="2200" dirty="0">
                <a:ea typeface="Calibri" panose="020F0502020204030204" pitchFamily="34" charset="0"/>
              </a:rPr>
              <a:t>By providing only a setter or getter method, you can make the class read-only or write-only. </a:t>
            </a:r>
          </a:p>
          <a:p>
            <a:pPr marL="342900" indent="-342900"/>
            <a:endParaRPr lang="en-US" sz="2400" dirty="0">
              <a:ea typeface="Calibri" panose="020F0502020204030204" pitchFamily="34" charset="0"/>
            </a:endParaRPr>
          </a:p>
          <a:p>
            <a:pPr marL="342900" indent="-342900"/>
            <a:endParaRPr lang="en-US" sz="2400" dirty="0">
              <a:ea typeface="Calibri" panose="020F0502020204030204" pitchFamily="34" charset="0"/>
            </a:endParaRPr>
          </a:p>
          <a:p>
            <a:pPr marL="342900" indent="-342900"/>
            <a:endParaRPr lang="en-US" sz="800" dirty="0">
              <a:ea typeface="Calibri" panose="020F0502020204030204" pitchFamily="34" charset="0"/>
            </a:endParaRPr>
          </a:p>
          <a:p>
            <a:pPr marL="0" indent="0">
              <a:buNone/>
            </a:pPr>
            <a:endParaRPr lang="en-US" sz="1200" dirty="0"/>
          </a:p>
        </p:txBody>
      </p:sp>
    </p:spTree>
    <p:extLst>
      <p:ext uri="{BB962C8B-B14F-4D97-AF65-F5344CB8AC3E}">
        <p14:creationId xmlns:p14="http://schemas.microsoft.com/office/powerpoint/2010/main" val="2097795051"/>
      </p:ext>
    </p:extLst>
  </p:cSld>
  <p:clrMapOvr>
    <a:masterClrMapping/>
  </p:clrMapOvr>
  <mc:AlternateContent xmlns:mc="http://schemas.openxmlformats.org/markup-compatibility/2006" xmlns:p14="http://schemas.microsoft.com/office/powerpoint/2010/main">
    <mc:Choice Requires="p14">
      <p:transition spd="slow" p14:dur="2000" advTm="55215"/>
    </mc:Choice>
    <mc:Fallback xmlns="">
      <p:transition spd="slow" advTm="5521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xmlns="" id="{828A5161-06F1-46CF-8AD7-844680A59E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4601497"/>
            <a:ext cx="1014060" cy="2017580"/>
            <a:chOff x="0" y="4601497"/>
            <a:chExt cx="1014060" cy="2017580"/>
          </a:xfrm>
        </p:grpSpPr>
        <p:sp>
          <p:nvSpPr>
            <p:cNvPr id="8" name="Isosceles Triangle 13">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4">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xmlns="" id="{5995D10D-E9C9-47DB-AE7E-801FEF38F5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219290" y="1"/>
            <a:ext cx="972709" cy="1935307"/>
            <a:chOff x="10918968" y="713127"/>
            <a:chExt cx="1273032" cy="2532832"/>
          </a:xfrm>
        </p:grpSpPr>
        <p:sp>
          <p:nvSpPr>
            <p:cNvPr id="10" name="Rectangle 17">
              <a:extLst>
                <a:ext uri="{FF2B5EF4-FFF2-40B4-BE49-F238E27FC236}">
                  <a16:creationId xmlns:a16="http://schemas.microsoft.com/office/drawing/2014/main" xmlns="" id="{CC1A72C6-3DE4-4EC3-9AD5-9E0D40D8C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8">
              <a:extLst>
                <a:ext uri="{FF2B5EF4-FFF2-40B4-BE49-F238E27FC236}">
                  <a16:creationId xmlns:a16="http://schemas.microsoft.com/office/drawing/2014/main" xmlns="" id="{0B0DA1F1-C391-4EDF-9FE0-23E86E1377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3">
            <a:extLst>
              <a:ext uri="{FF2B5EF4-FFF2-40B4-BE49-F238E27FC236}">
                <a16:creationId xmlns:a16="http://schemas.microsoft.com/office/drawing/2014/main" xmlns="" id="{84A92555-3873-47AB-BA61-57CA790C784F}"/>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a:t>Faculty of Computer Science, University of Computer Studies, Yangon</a:t>
            </a:r>
          </a:p>
        </p:txBody>
      </p:sp>
      <p:sp>
        <p:nvSpPr>
          <p:cNvPr id="5" name="Slide Number Placeholder 4">
            <a:extLst>
              <a:ext uri="{FF2B5EF4-FFF2-40B4-BE49-F238E27FC236}">
                <a16:creationId xmlns:a16="http://schemas.microsoft.com/office/drawing/2014/main" xmlns="" id="{FCD18CD9-E60A-4A32-9C13-6A1BEA527797}"/>
              </a:ext>
            </a:extLst>
          </p:cNvPr>
          <p:cNvSpPr>
            <a:spLocks noGrp="1"/>
          </p:cNvSpPr>
          <p:nvPr>
            <p:ph type="sldNum" sz="quarter" idx="12"/>
          </p:nvPr>
        </p:nvSpPr>
        <p:spPr>
          <a:xfrm>
            <a:off x="8805333" y="6356350"/>
            <a:ext cx="2743200" cy="365125"/>
          </a:xfrm>
        </p:spPr>
        <p:txBody>
          <a:bodyPr>
            <a:normAutofit/>
          </a:bodyPr>
          <a:lstStyle/>
          <a:p>
            <a:pPr>
              <a:spcAft>
                <a:spcPts val="600"/>
              </a:spcAft>
            </a:pPr>
            <a:fld id="{AA680AA8-C0F5-4A8E-B7E8-B0E33D5CFE95}" type="slidenum">
              <a:rPr lang="en-US" smtClean="0"/>
              <a:pPr>
                <a:spcAft>
                  <a:spcPts val="600"/>
                </a:spcAft>
              </a:pPr>
              <a:t>4</a:t>
            </a:fld>
            <a:endParaRPr lang="en-US"/>
          </a:p>
        </p:txBody>
      </p:sp>
      <p:sp>
        <p:nvSpPr>
          <p:cNvPr id="14" name="Title 1">
            <a:extLst>
              <a:ext uri="{FF2B5EF4-FFF2-40B4-BE49-F238E27FC236}">
                <a16:creationId xmlns:a16="http://schemas.microsoft.com/office/drawing/2014/main" xmlns="" id="{84FC8822-F3FD-4A49-B4C8-0F77733D9AD0}"/>
              </a:ext>
            </a:extLst>
          </p:cNvPr>
          <p:cNvSpPr>
            <a:spLocks noGrp="1"/>
          </p:cNvSpPr>
          <p:nvPr>
            <p:ph type="title"/>
          </p:nvPr>
        </p:nvSpPr>
        <p:spPr>
          <a:xfrm>
            <a:off x="838200" y="365125"/>
            <a:ext cx="10515600" cy="1325563"/>
          </a:xfrm>
        </p:spPr>
        <p:txBody>
          <a:bodyPr/>
          <a:lstStyle/>
          <a:p>
            <a:pPr algn="ctr"/>
            <a:r>
              <a:rPr lang="en-US" dirty="0"/>
              <a:t>Terminology</a:t>
            </a:r>
          </a:p>
        </p:txBody>
      </p:sp>
      <p:sp>
        <p:nvSpPr>
          <p:cNvPr id="15" name="Content Placeholder 2">
            <a:extLst>
              <a:ext uri="{FF2B5EF4-FFF2-40B4-BE49-F238E27FC236}">
                <a16:creationId xmlns:a16="http://schemas.microsoft.com/office/drawing/2014/main" xmlns="" id="{5A7E0C31-D53A-4BF9-BFFC-560781533146}"/>
              </a:ext>
            </a:extLst>
          </p:cNvPr>
          <p:cNvSpPr>
            <a:spLocks noGrp="1"/>
          </p:cNvSpPr>
          <p:nvPr>
            <p:ph idx="1"/>
          </p:nvPr>
        </p:nvSpPr>
        <p:spPr>
          <a:xfrm>
            <a:off x="1014059" y="1577951"/>
            <a:ext cx="10205230" cy="5041125"/>
          </a:xfrm>
        </p:spPr>
        <p:txBody>
          <a:bodyPr>
            <a:noAutofit/>
          </a:bodyPr>
          <a:lstStyle/>
          <a:p>
            <a:pPr marL="342900" indent="-342900" algn="just"/>
            <a:r>
              <a:rPr lang="en-US" sz="2400" b="1" i="1" dirty="0">
                <a:ea typeface="Calibri" panose="020F0502020204030204" pitchFamily="34" charset="0"/>
              </a:rPr>
              <a:t>Superclass/Parent class</a:t>
            </a:r>
            <a:r>
              <a:rPr lang="en-US" sz="2400" dirty="0">
                <a:ea typeface="Calibri" panose="020F0502020204030204" pitchFamily="34" charset="0"/>
              </a:rPr>
              <a:t>: The class whose properties and functionalities are inherited by another class is known as parent class, super class or Base class.</a:t>
            </a:r>
          </a:p>
          <a:p>
            <a:pPr marL="342900" indent="-342900" algn="just"/>
            <a:endParaRPr lang="en-US" sz="600" dirty="0">
              <a:ea typeface="Calibri" panose="020F0502020204030204" pitchFamily="34" charset="0"/>
            </a:endParaRPr>
          </a:p>
          <a:p>
            <a:pPr marL="342900" indent="-342900" algn="just"/>
            <a:r>
              <a:rPr lang="en-US" sz="2400" b="1" i="1" dirty="0">
                <a:ea typeface="Calibri" panose="020F0502020204030204" pitchFamily="34" charset="0"/>
              </a:rPr>
              <a:t>Subclass/Child class</a:t>
            </a:r>
            <a:r>
              <a:rPr lang="en-US" sz="2400" dirty="0">
                <a:ea typeface="Calibri" panose="020F0502020204030204" pitchFamily="34" charset="0"/>
              </a:rPr>
              <a:t>: A class that inherits all the members from the other class is called subclass. It is also called a derived class, child class or extended class.</a:t>
            </a:r>
          </a:p>
          <a:p>
            <a:pPr marL="342900" indent="-342900" algn="just"/>
            <a:endParaRPr lang="en-US" sz="600" dirty="0">
              <a:ea typeface="Calibri" panose="020F0502020204030204" pitchFamily="34" charset="0"/>
            </a:endParaRPr>
          </a:p>
          <a:p>
            <a:pPr marL="342900" indent="-342900" algn="just"/>
            <a:r>
              <a:rPr lang="en-US" sz="2400" dirty="0"/>
              <a:t>The </a:t>
            </a:r>
            <a:r>
              <a:rPr lang="en-US" sz="2400" b="1" i="1" dirty="0"/>
              <a:t>extends keyword </a:t>
            </a:r>
            <a:r>
              <a:rPr lang="en-US" sz="2400" dirty="0"/>
              <a:t>is used by child class while inheriting the parent class. </a:t>
            </a:r>
          </a:p>
          <a:p>
            <a:pPr marL="342900" indent="-342900" algn="just"/>
            <a:endParaRPr lang="en-US" sz="600" dirty="0"/>
          </a:p>
          <a:p>
            <a:pPr marL="342900" indent="-342900" algn="just"/>
            <a:r>
              <a:rPr lang="en-US" sz="2400" dirty="0"/>
              <a:t>The </a:t>
            </a:r>
            <a:r>
              <a:rPr lang="en-US" sz="2400" b="1" i="1" dirty="0"/>
              <a:t>super keyword </a:t>
            </a:r>
            <a:r>
              <a:rPr lang="en-US" sz="2400" dirty="0"/>
              <a:t>is like this keyword </a:t>
            </a:r>
          </a:p>
          <a:p>
            <a:pPr marL="461963" indent="0">
              <a:buFont typeface="+mj-lt"/>
              <a:buAutoNum type="arabicParenR"/>
            </a:pPr>
            <a:r>
              <a:rPr lang="en-US" sz="2400" dirty="0"/>
              <a:t>	To differentiate the data members and methods of superclass from   	members of subclass.</a:t>
            </a:r>
          </a:p>
          <a:p>
            <a:pPr marL="461963" indent="0" algn="just">
              <a:buFont typeface="+mj-lt"/>
              <a:buAutoNum type="arabicParenR"/>
            </a:pPr>
            <a:r>
              <a:rPr lang="en-US" sz="2400" dirty="0"/>
              <a:t>	To invoke the superclass constructor from the subclass.</a:t>
            </a:r>
          </a:p>
          <a:p>
            <a:pPr marL="342900" indent="-342900" algn="just"/>
            <a:endParaRPr lang="en-US" sz="2400" dirty="0"/>
          </a:p>
          <a:p>
            <a:pPr marL="342900" indent="-342900" algn="just"/>
            <a:endParaRPr lang="en-US" sz="2400" dirty="0"/>
          </a:p>
          <a:p>
            <a:pPr marL="0" indent="0" algn="just">
              <a:buNone/>
            </a:pPr>
            <a:endParaRPr lang="en-US" sz="2400" dirty="0"/>
          </a:p>
          <a:p>
            <a:pPr marL="0" indent="0" algn="just">
              <a:buNone/>
            </a:pPr>
            <a:endParaRPr lang="en-US" sz="2400" dirty="0"/>
          </a:p>
          <a:p>
            <a:pPr marL="0" indent="0" algn="just">
              <a:buNone/>
            </a:pPr>
            <a:endParaRPr lang="en-US" sz="1200" dirty="0"/>
          </a:p>
        </p:txBody>
      </p:sp>
    </p:spTree>
    <p:extLst>
      <p:ext uri="{BB962C8B-B14F-4D97-AF65-F5344CB8AC3E}">
        <p14:creationId xmlns:p14="http://schemas.microsoft.com/office/powerpoint/2010/main" val="89651933"/>
      </p:ext>
    </p:extLst>
  </p:cSld>
  <p:clrMapOvr>
    <a:masterClrMapping/>
  </p:clrMapOvr>
  <mc:AlternateContent xmlns:mc="http://schemas.openxmlformats.org/markup-compatibility/2006" xmlns:p14="http://schemas.microsoft.com/office/powerpoint/2010/main">
    <mc:Choice Requires="p14">
      <p:transition spd="slow" p14:dur="2000" advTm="55215"/>
    </mc:Choice>
    <mc:Fallback xmlns="">
      <p:transition spd="slow" advTm="55215"/>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xmlns="" id="{828A5161-06F1-46CF-8AD7-844680A59E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4601497"/>
            <a:ext cx="1014060" cy="2017580"/>
            <a:chOff x="0" y="4601497"/>
            <a:chExt cx="1014060" cy="2017580"/>
          </a:xfrm>
        </p:grpSpPr>
        <p:sp>
          <p:nvSpPr>
            <p:cNvPr id="8" name="Isosceles Triangle 13">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4">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xmlns="" id="{5995D10D-E9C9-47DB-AE7E-801FEF38F5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219290" y="1"/>
            <a:ext cx="972709" cy="1935307"/>
            <a:chOff x="10918968" y="713127"/>
            <a:chExt cx="1273032" cy="2532832"/>
          </a:xfrm>
        </p:grpSpPr>
        <p:sp>
          <p:nvSpPr>
            <p:cNvPr id="10" name="Rectangle 17">
              <a:extLst>
                <a:ext uri="{FF2B5EF4-FFF2-40B4-BE49-F238E27FC236}">
                  <a16:creationId xmlns:a16="http://schemas.microsoft.com/office/drawing/2014/main" xmlns="" id="{CC1A72C6-3DE4-4EC3-9AD5-9E0D40D8C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8">
              <a:extLst>
                <a:ext uri="{FF2B5EF4-FFF2-40B4-BE49-F238E27FC236}">
                  <a16:creationId xmlns:a16="http://schemas.microsoft.com/office/drawing/2014/main" xmlns="" id="{0B0DA1F1-C391-4EDF-9FE0-23E86E1377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3">
            <a:extLst>
              <a:ext uri="{FF2B5EF4-FFF2-40B4-BE49-F238E27FC236}">
                <a16:creationId xmlns:a16="http://schemas.microsoft.com/office/drawing/2014/main" xmlns="" id="{84A92555-3873-47AB-BA61-57CA790C784F}"/>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a:t>Faculty of Computer Science, University of Computer Studies, Yangon</a:t>
            </a:r>
          </a:p>
        </p:txBody>
      </p:sp>
      <p:sp>
        <p:nvSpPr>
          <p:cNvPr id="5" name="Slide Number Placeholder 4">
            <a:extLst>
              <a:ext uri="{FF2B5EF4-FFF2-40B4-BE49-F238E27FC236}">
                <a16:creationId xmlns:a16="http://schemas.microsoft.com/office/drawing/2014/main" xmlns="" id="{FCD18CD9-E60A-4A32-9C13-6A1BEA527797}"/>
              </a:ext>
            </a:extLst>
          </p:cNvPr>
          <p:cNvSpPr>
            <a:spLocks noGrp="1"/>
          </p:cNvSpPr>
          <p:nvPr>
            <p:ph type="sldNum" sz="quarter" idx="12"/>
          </p:nvPr>
        </p:nvSpPr>
        <p:spPr>
          <a:xfrm>
            <a:off x="8805333" y="6356350"/>
            <a:ext cx="2743200" cy="365125"/>
          </a:xfrm>
        </p:spPr>
        <p:txBody>
          <a:bodyPr>
            <a:normAutofit/>
          </a:bodyPr>
          <a:lstStyle/>
          <a:p>
            <a:pPr>
              <a:spcAft>
                <a:spcPts val="600"/>
              </a:spcAft>
            </a:pPr>
            <a:fld id="{AA680AA8-C0F5-4A8E-B7E8-B0E33D5CFE95}" type="slidenum">
              <a:rPr lang="en-US" smtClean="0"/>
              <a:pPr>
                <a:spcAft>
                  <a:spcPts val="600"/>
                </a:spcAft>
              </a:pPr>
              <a:t>40</a:t>
            </a:fld>
            <a:endParaRPr lang="en-US"/>
          </a:p>
        </p:txBody>
      </p:sp>
      <p:sp>
        <p:nvSpPr>
          <p:cNvPr id="14" name="Title 1">
            <a:extLst>
              <a:ext uri="{FF2B5EF4-FFF2-40B4-BE49-F238E27FC236}">
                <a16:creationId xmlns:a16="http://schemas.microsoft.com/office/drawing/2014/main" xmlns="" id="{84FC8822-F3FD-4A49-B4C8-0F77733D9AD0}"/>
              </a:ext>
            </a:extLst>
          </p:cNvPr>
          <p:cNvSpPr>
            <a:spLocks noGrp="1"/>
          </p:cNvSpPr>
          <p:nvPr>
            <p:ph type="title"/>
          </p:nvPr>
        </p:nvSpPr>
        <p:spPr>
          <a:xfrm>
            <a:off x="838200" y="365125"/>
            <a:ext cx="10515600" cy="1325563"/>
          </a:xfrm>
        </p:spPr>
        <p:txBody>
          <a:bodyPr/>
          <a:lstStyle/>
          <a:p>
            <a:pPr algn="ctr"/>
            <a:r>
              <a:rPr lang="en-US" dirty="0"/>
              <a:t>Example – Encapsulation</a:t>
            </a:r>
          </a:p>
        </p:txBody>
      </p:sp>
      <p:sp>
        <p:nvSpPr>
          <p:cNvPr id="16" name="TextBox 15">
            <a:extLst>
              <a:ext uri="{FF2B5EF4-FFF2-40B4-BE49-F238E27FC236}">
                <a16:creationId xmlns:a16="http://schemas.microsoft.com/office/drawing/2014/main" xmlns="" id="{47D60366-C976-4336-B0C3-CBFAEF055D15}"/>
              </a:ext>
            </a:extLst>
          </p:cNvPr>
          <p:cNvSpPr txBox="1"/>
          <p:nvPr/>
        </p:nvSpPr>
        <p:spPr>
          <a:xfrm>
            <a:off x="1915403" y="1690688"/>
            <a:ext cx="3827235" cy="4616648"/>
          </a:xfrm>
          <a:prstGeom prst="rect">
            <a:avLst/>
          </a:prstGeom>
          <a:noFill/>
          <a:ln>
            <a:solidFill>
              <a:schemeClr val="accent1">
                <a:shade val="50000"/>
              </a:schemeClr>
            </a:solidFill>
          </a:ln>
        </p:spPr>
        <p:txBody>
          <a:bodyPr wrap="square" bIns="0" rtlCol="0">
            <a:spAutoFit/>
          </a:bodyPr>
          <a:lstStyle/>
          <a:p>
            <a:pPr marL="0" marR="0">
              <a:spcBef>
                <a:spcPts val="0"/>
              </a:spcBef>
              <a:spcAft>
                <a:spcPts val="0"/>
              </a:spcAft>
            </a:pPr>
            <a:r>
              <a:rPr lang="en-US" sz="1650" dirty="0">
                <a:solidFill>
                  <a:srgbClr val="000000"/>
                </a:solidFill>
                <a:effectLst/>
                <a:latin typeface="Times New Roman" panose="02020603050405020304" pitchFamily="18" charset="0"/>
                <a:ea typeface="Times New Roman" panose="02020603050405020304" pitchFamily="18" charset="0"/>
              </a:rPr>
              <a:t>class Student  </a:t>
            </a:r>
          </a:p>
          <a:p>
            <a:pPr marL="0" marR="0">
              <a:spcBef>
                <a:spcPts val="0"/>
              </a:spcBef>
              <a:spcAft>
                <a:spcPts val="0"/>
              </a:spcAft>
            </a:pPr>
            <a:r>
              <a:rPr lang="en-US" sz="1650" dirty="0">
                <a:solidFill>
                  <a:srgbClr val="000000"/>
                </a:solidFill>
                <a:effectLst/>
                <a:latin typeface="Times New Roman" panose="02020603050405020304" pitchFamily="18" charset="0"/>
                <a:ea typeface="Times New Roman" panose="02020603050405020304" pitchFamily="18" charset="0"/>
              </a:rPr>
              <a:t>{</a:t>
            </a:r>
          </a:p>
          <a:p>
            <a:pPr marL="0" marR="0">
              <a:spcBef>
                <a:spcPts val="0"/>
              </a:spcBef>
              <a:spcAft>
                <a:spcPts val="0"/>
              </a:spcAft>
            </a:pPr>
            <a:r>
              <a:rPr lang="en-US" sz="1650" dirty="0">
                <a:solidFill>
                  <a:srgbClr val="000000"/>
                </a:solidFill>
                <a:effectLst/>
                <a:latin typeface="Times New Roman" panose="02020603050405020304" pitchFamily="18" charset="0"/>
                <a:ea typeface="Times New Roman" panose="02020603050405020304" pitchFamily="18" charset="0"/>
              </a:rPr>
              <a:t>    </a:t>
            </a:r>
            <a:r>
              <a:rPr lang="en-US" sz="1650" dirty="0">
                <a:solidFill>
                  <a:srgbClr val="FF0000"/>
                </a:solidFill>
                <a:effectLst/>
                <a:latin typeface="Times New Roman" panose="02020603050405020304" pitchFamily="18" charset="0"/>
                <a:ea typeface="Times New Roman" panose="02020603050405020304" pitchFamily="18" charset="0"/>
              </a:rPr>
              <a:t>private</a:t>
            </a:r>
            <a:r>
              <a:rPr lang="en-US" sz="1650" dirty="0">
                <a:solidFill>
                  <a:srgbClr val="000000"/>
                </a:solidFill>
                <a:effectLst/>
                <a:latin typeface="Times New Roman" panose="02020603050405020304" pitchFamily="18" charset="0"/>
                <a:ea typeface="Times New Roman" panose="02020603050405020304" pitchFamily="18" charset="0"/>
              </a:rPr>
              <a:t> String name;</a:t>
            </a:r>
          </a:p>
          <a:p>
            <a:pPr marL="0" marR="0">
              <a:spcBef>
                <a:spcPts val="0"/>
              </a:spcBef>
              <a:spcAft>
                <a:spcPts val="0"/>
              </a:spcAft>
            </a:pPr>
            <a:r>
              <a:rPr lang="en-US" sz="1650" dirty="0">
                <a:solidFill>
                  <a:srgbClr val="000000"/>
                </a:solidFill>
                <a:effectLst/>
                <a:latin typeface="Times New Roman" panose="02020603050405020304" pitchFamily="18" charset="0"/>
                <a:ea typeface="Times New Roman" panose="02020603050405020304" pitchFamily="18" charset="0"/>
              </a:rPr>
              <a:t>    </a:t>
            </a:r>
            <a:r>
              <a:rPr lang="en-US" sz="1650" dirty="0">
                <a:solidFill>
                  <a:srgbClr val="FF0000"/>
                </a:solidFill>
                <a:effectLst/>
                <a:latin typeface="Times New Roman" panose="02020603050405020304" pitchFamily="18" charset="0"/>
                <a:ea typeface="Times New Roman" panose="02020603050405020304" pitchFamily="18" charset="0"/>
              </a:rPr>
              <a:t>private</a:t>
            </a:r>
            <a:r>
              <a:rPr lang="en-US" sz="1650" dirty="0">
                <a:solidFill>
                  <a:srgbClr val="000000"/>
                </a:solidFill>
                <a:effectLst/>
                <a:latin typeface="Times New Roman" panose="02020603050405020304" pitchFamily="18" charset="0"/>
                <a:ea typeface="Times New Roman" panose="02020603050405020304" pitchFamily="18" charset="0"/>
              </a:rPr>
              <a:t> String address;</a:t>
            </a:r>
          </a:p>
          <a:p>
            <a:pPr marL="0" marR="0">
              <a:spcBef>
                <a:spcPts val="0"/>
              </a:spcBef>
              <a:spcAft>
                <a:spcPts val="0"/>
              </a:spcAft>
            </a:pPr>
            <a:endParaRPr lang="en-US" sz="1650" dirty="0">
              <a:solidFill>
                <a:srgbClr val="000000"/>
              </a:solidFill>
              <a:latin typeface="Times New Roman" panose="02020603050405020304" pitchFamily="18" charset="0"/>
              <a:ea typeface="Times New Roman" panose="02020603050405020304" pitchFamily="18" charset="0"/>
            </a:endParaRPr>
          </a:p>
          <a:p>
            <a:pPr marL="0" marR="0">
              <a:spcBef>
                <a:spcPts val="0"/>
              </a:spcBef>
              <a:spcAft>
                <a:spcPts val="0"/>
              </a:spcAft>
            </a:pPr>
            <a:r>
              <a:rPr lang="en-US" sz="1650" dirty="0">
                <a:solidFill>
                  <a:srgbClr val="000000"/>
                </a:solidFill>
                <a:effectLst/>
                <a:latin typeface="Times New Roman" panose="02020603050405020304" pitchFamily="18" charset="0"/>
                <a:ea typeface="Times New Roman" panose="02020603050405020304" pitchFamily="18" charset="0"/>
              </a:rPr>
              <a:t>    public String getName() {</a:t>
            </a:r>
          </a:p>
          <a:p>
            <a:pPr marL="0" marR="0">
              <a:spcBef>
                <a:spcPts val="0"/>
              </a:spcBef>
              <a:spcAft>
                <a:spcPts val="0"/>
              </a:spcAft>
            </a:pPr>
            <a:r>
              <a:rPr lang="en-US" sz="1650" dirty="0">
                <a:solidFill>
                  <a:srgbClr val="000000"/>
                </a:solidFill>
                <a:effectLst/>
                <a:latin typeface="Times New Roman" panose="02020603050405020304" pitchFamily="18" charset="0"/>
                <a:ea typeface="Times New Roman" panose="02020603050405020304" pitchFamily="18" charset="0"/>
              </a:rPr>
              <a:t>         return name;</a:t>
            </a:r>
          </a:p>
          <a:p>
            <a:pPr marL="0" marR="0">
              <a:spcBef>
                <a:spcPts val="0"/>
              </a:spcBef>
              <a:spcAft>
                <a:spcPts val="0"/>
              </a:spcAft>
            </a:pPr>
            <a:r>
              <a:rPr lang="en-US" sz="1650" dirty="0">
                <a:solidFill>
                  <a:srgbClr val="000000"/>
                </a:solidFill>
                <a:effectLst/>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650" dirty="0">
                <a:solidFill>
                  <a:srgbClr val="000000"/>
                </a:solidFill>
                <a:effectLst/>
                <a:latin typeface="Times New Roman" panose="02020603050405020304" pitchFamily="18" charset="0"/>
                <a:ea typeface="Times New Roman" panose="02020603050405020304" pitchFamily="18" charset="0"/>
              </a:rPr>
              <a:t>    public void setName(String name) {</a:t>
            </a:r>
          </a:p>
          <a:p>
            <a:pPr marL="0" marR="0">
              <a:spcBef>
                <a:spcPts val="0"/>
              </a:spcBef>
              <a:spcAft>
                <a:spcPts val="0"/>
              </a:spcAft>
            </a:pPr>
            <a:r>
              <a:rPr lang="en-US" sz="1650" dirty="0">
                <a:solidFill>
                  <a:srgbClr val="000000"/>
                </a:solidFill>
                <a:effectLst/>
                <a:latin typeface="Times New Roman" panose="02020603050405020304" pitchFamily="18" charset="0"/>
                <a:ea typeface="Times New Roman" panose="02020603050405020304" pitchFamily="18" charset="0"/>
              </a:rPr>
              <a:t>         this.name = name;</a:t>
            </a:r>
          </a:p>
          <a:p>
            <a:pPr marL="0" marR="0">
              <a:spcBef>
                <a:spcPts val="0"/>
              </a:spcBef>
              <a:spcAft>
                <a:spcPts val="0"/>
              </a:spcAft>
            </a:pPr>
            <a:r>
              <a:rPr lang="en-US" sz="1650" dirty="0">
                <a:solidFill>
                  <a:srgbClr val="000000"/>
                </a:solidFill>
                <a:effectLst/>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650" dirty="0">
                <a:solidFill>
                  <a:srgbClr val="000000"/>
                </a:solidFill>
                <a:effectLst/>
                <a:latin typeface="Times New Roman" panose="02020603050405020304" pitchFamily="18" charset="0"/>
                <a:ea typeface="Times New Roman" panose="02020603050405020304" pitchFamily="18" charset="0"/>
              </a:rPr>
              <a:t>    public String getAddress() {</a:t>
            </a:r>
          </a:p>
          <a:p>
            <a:pPr marL="0" marR="0">
              <a:spcBef>
                <a:spcPts val="0"/>
              </a:spcBef>
              <a:spcAft>
                <a:spcPts val="0"/>
              </a:spcAft>
            </a:pPr>
            <a:r>
              <a:rPr lang="en-US" sz="1650" dirty="0">
                <a:solidFill>
                  <a:srgbClr val="000000"/>
                </a:solidFill>
                <a:effectLst/>
                <a:latin typeface="Times New Roman" panose="02020603050405020304" pitchFamily="18" charset="0"/>
                <a:ea typeface="Times New Roman" panose="02020603050405020304" pitchFamily="18" charset="0"/>
              </a:rPr>
              <a:t>        return address;</a:t>
            </a:r>
          </a:p>
          <a:p>
            <a:pPr marL="0" marR="0">
              <a:spcBef>
                <a:spcPts val="0"/>
              </a:spcBef>
              <a:spcAft>
                <a:spcPts val="0"/>
              </a:spcAft>
            </a:pPr>
            <a:r>
              <a:rPr lang="en-US" sz="1650" dirty="0">
                <a:solidFill>
                  <a:srgbClr val="000000"/>
                </a:solidFill>
                <a:effectLst/>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650" dirty="0">
                <a:solidFill>
                  <a:srgbClr val="000000"/>
                </a:solidFill>
                <a:effectLst/>
                <a:latin typeface="Times New Roman" panose="02020603050405020304" pitchFamily="18" charset="0"/>
                <a:ea typeface="Times New Roman" panose="02020603050405020304" pitchFamily="18" charset="0"/>
              </a:rPr>
              <a:t>    public void setAddress(String address) {</a:t>
            </a:r>
          </a:p>
          <a:p>
            <a:pPr marL="0" marR="0">
              <a:spcBef>
                <a:spcPts val="0"/>
              </a:spcBef>
              <a:spcAft>
                <a:spcPts val="0"/>
              </a:spcAft>
            </a:pPr>
            <a:r>
              <a:rPr lang="en-US" sz="1650" dirty="0">
                <a:solidFill>
                  <a:srgbClr val="000000"/>
                </a:solidFill>
                <a:effectLst/>
                <a:latin typeface="Times New Roman" panose="02020603050405020304" pitchFamily="18" charset="0"/>
                <a:ea typeface="Times New Roman" panose="02020603050405020304" pitchFamily="18" charset="0"/>
              </a:rPr>
              <a:t>        this.address = address;</a:t>
            </a:r>
          </a:p>
          <a:p>
            <a:pPr marL="0" marR="0">
              <a:spcBef>
                <a:spcPts val="0"/>
              </a:spcBef>
              <a:spcAft>
                <a:spcPts val="0"/>
              </a:spcAft>
            </a:pPr>
            <a:r>
              <a:rPr lang="en-US" sz="1650" dirty="0">
                <a:solidFill>
                  <a:srgbClr val="000000"/>
                </a:solidFill>
                <a:effectLst/>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650" dirty="0">
                <a:solidFill>
                  <a:srgbClr val="000000"/>
                </a:solidFill>
                <a:effectLst/>
                <a:latin typeface="Times New Roman" panose="02020603050405020304" pitchFamily="18" charset="0"/>
                <a:ea typeface="Times New Roman" panose="02020603050405020304" pitchFamily="18" charset="0"/>
              </a:rPr>
              <a:t>}</a:t>
            </a:r>
          </a:p>
        </p:txBody>
      </p:sp>
      <p:sp>
        <p:nvSpPr>
          <p:cNvPr id="18" name="TextBox 17">
            <a:extLst>
              <a:ext uri="{FF2B5EF4-FFF2-40B4-BE49-F238E27FC236}">
                <a16:creationId xmlns:a16="http://schemas.microsoft.com/office/drawing/2014/main" xmlns="" id="{CA8FA62A-D7A0-48A2-9F0B-3FDF56DF2C0D}"/>
              </a:ext>
            </a:extLst>
          </p:cNvPr>
          <p:cNvSpPr txBox="1"/>
          <p:nvPr/>
        </p:nvSpPr>
        <p:spPr>
          <a:xfrm>
            <a:off x="6157467" y="1670241"/>
            <a:ext cx="4114800" cy="2585323"/>
          </a:xfrm>
          <a:prstGeom prst="rect">
            <a:avLst/>
          </a:prstGeom>
          <a:noFill/>
          <a:ln>
            <a:solidFill>
              <a:schemeClr val="accent1">
                <a:shade val="50000"/>
              </a:schemeClr>
            </a:solidFill>
          </a:ln>
        </p:spPr>
        <p:txBody>
          <a:bodyPr wrap="square" bIns="0" rtlCol="0">
            <a:spAutoFit/>
          </a:bodyPr>
          <a:lstStyle/>
          <a:p>
            <a:pPr marL="0" marR="0">
              <a:spcBef>
                <a:spcPts val="0"/>
              </a:spcBef>
              <a:spcAft>
                <a:spcPts val="0"/>
              </a:spcAft>
            </a:pPr>
            <a:r>
              <a:rPr lang="en-US" sz="1650" dirty="0">
                <a:solidFill>
                  <a:srgbClr val="000000"/>
                </a:solidFill>
                <a:effectLst/>
                <a:latin typeface="Times New Roman" panose="02020603050405020304" pitchFamily="18" charset="0"/>
                <a:ea typeface="Times New Roman" panose="02020603050405020304" pitchFamily="18" charset="0"/>
              </a:rPr>
              <a:t>public class StudentMain </a:t>
            </a:r>
          </a:p>
          <a:p>
            <a:pPr marL="0" marR="0">
              <a:spcBef>
                <a:spcPts val="0"/>
              </a:spcBef>
              <a:spcAft>
                <a:spcPts val="0"/>
              </a:spcAft>
            </a:pPr>
            <a:r>
              <a:rPr lang="en-US" sz="1650" dirty="0">
                <a:solidFill>
                  <a:srgbClr val="000000"/>
                </a:solidFill>
                <a:effectLst/>
                <a:latin typeface="Times New Roman" panose="02020603050405020304" pitchFamily="18" charset="0"/>
                <a:ea typeface="Times New Roman" panose="02020603050405020304" pitchFamily="18" charset="0"/>
              </a:rPr>
              <a:t>{</a:t>
            </a:r>
          </a:p>
          <a:p>
            <a:pPr marL="0" marR="0">
              <a:spcBef>
                <a:spcPts val="0"/>
              </a:spcBef>
              <a:spcAft>
                <a:spcPts val="0"/>
              </a:spcAft>
            </a:pPr>
            <a:r>
              <a:rPr lang="en-US" sz="1650" dirty="0">
                <a:solidFill>
                  <a:srgbClr val="000000"/>
                </a:solidFill>
                <a:effectLst/>
                <a:latin typeface="Times New Roman" panose="02020603050405020304" pitchFamily="18" charset="0"/>
                <a:ea typeface="Times New Roman" panose="02020603050405020304" pitchFamily="18" charset="0"/>
              </a:rPr>
              <a:t>      public static void main(String[] args)  {</a:t>
            </a:r>
          </a:p>
          <a:p>
            <a:pPr marL="0" marR="0">
              <a:spcBef>
                <a:spcPts val="0"/>
              </a:spcBef>
              <a:spcAft>
                <a:spcPts val="0"/>
              </a:spcAft>
            </a:pPr>
            <a:r>
              <a:rPr lang="en-US" sz="1650" dirty="0">
                <a:solidFill>
                  <a:srgbClr val="000000"/>
                </a:solidFill>
                <a:effectLst/>
                <a:latin typeface="Times New Roman" panose="02020603050405020304" pitchFamily="18" charset="0"/>
                <a:ea typeface="Times New Roman" panose="02020603050405020304" pitchFamily="18" charset="0"/>
              </a:rPr>
              <a:t>           Student stud = new Student();</a:t>
            </a:r>
          </a:p>
          <a:p>
            <a:pPr marL="0" marR="0">
              <a:spcBef>
                <a:spcPts val="0"/>
              </a:spcBef>
              <a:spcAft>
                <a:spcPts val="0"/>
              </a:spcAft>
            </a:pPr>
            <a:r>
              <a:rPr lang="en-US" sz="1650" dirty="0">
                <a:solidFill>
                  <a:srgbClr val="000000"/>
                </a:solidFill>
                <a:effectLst/>
                <a:latin typeface="Times New Roman" panose="02020603050405020304" pitchFamily="18" charset="0"/>
                <a:ea typeface="Times New Roman" panose="02020603050405020304" pitchFamily="18" charset="0"/>
              </a:rPr>
              <a:t>           stud.setName("su su");</a:t>
            </a:r>
          </a:p>
          <a:p>
            <a:pPr marL="0" marR="0">
              <a:spcBef>
                <a:spcPts val="0"/>
              </a:spcBef>
              <a:spcAft>
                <a:spcPts val="0"/>
              </a:spcAft>
            </a:pPr>
            <a:r>
              <a:rPr lang="en-US" sz="1650" dirty="0">
                <a:solidFill>
                  <a:srgbClr val="000000"/>
                </a:solidFill>
                <a:effectLst/>
                <a:latin typeface="Times New Roman" panose="02020603050405020304" pitchFamily="18" charset="0"/>
                <a:ea typeface="Times New Roman" panose="02020603050405020304" pitchFamily="18" charset="0"/>
              </a:rPr>
              <a:t>           stud.setAddress("Yangon");</a:t>
            </a:r>
          </a:p>
          <a:p>
            <a:pPr marL="0" marR="0">
              <a:spcBef>
                <a:spcPts val="0"/>
              </a:spcBef>
              <a:spcAft>
                <a:spcPts val="0"/>
              </a:spcAft>
            </a:pPr>
            <a:r>
              <a:rPr lang="en-US" sz="1650" dirty="0">
                <a:solidFill>
                  <a:srgbClr val="000000"/>
                </a:solidFill>
                <a:effectLst/>
                <a:latin typeface="Times New Roman" panose="02020603050405020304" pitchFamily="18" charset="0"/>
                <a:ea typeface="Times New Roman" panose="02020603050405020304" pitchFamily="18" charset="0"/>
              </a:rPr>
              <a:t>           System.out.println(stud.getName());</a:t>
            </a:r>
          </a:p>
          <a:p>
            <a:pPr marL="0" marR="0">
              <a:spcBef>
                <a:spcPts val="0"/>
              </a:spcBef>
              <a:spcAft>
                <a:spcPts val="0"/>
              </a:spcAft>
            </a:pPr>
            <a:r>
              <a:rPr lang="en-US" sz="1650" dirty="0">
                <a:solidFill>
                  <a:srgbClr val="000000"/>
                </a:solidFill>
                <a:effectLst/>
                <a:latin typeface="Times New Roman" panose="02020603050405020304" pitchFamily="18" charset="0"/>
                <a:ea typeface="Times New Roman" panose="02020603050405020304" pitchFamily="18" charset="0"/>
              </a:rPr>
              <a:t>           System.out.println(stud.getAddress());</a:t>
            </a:r>
          </a:p>
          <a:p>
            <a:pPr marL="0" marR="0">
              <a:spcBef>
                <a:spcPts val="0"/>
              </a:spcBef>
              <a:spcAft>
                <a:spcPts val="0"/>
              </a:spcAft>
            </a:pPr>
            <a:r>
              <a:rPr lang="en-US" sz="1650" dirty="0">
                <a:solidFill>
                  <a:srgbClr val="000000"/>
                </a:solidFill>
                <a:effectLst/>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650" dirty="0">
                <a:solidFill>
                  <a:srgbClr val="000000"/>
                </a:solidFill>
                <a:effectLst/>
                <a:latin typeface="Times New Roman" panose="02020603050405020304" pitchFamily="18" charset="0"/>
                <a:ea typeface="Times New Roman" panose="02020603050405020304" pitchFamily="18" charset="0"/>
              </a:rPr>
              <a:t>}</a:t>
            </a:r>
          </a:p>
        </p:txBody>
      </p:sp>
      <p:sp>
        <p:nvSpPr>
          <p:cNvPr id="15" name="TextBox 14">
            <a:extLst>
              <a:ext uri="{FF2B5EF4-FFF2-40B4-BE49-F238E27FC236}">
                <a16:creationId xmlns:a16="http://schemas.microsoft.com/office/drawing/2014/main" xmlns="" id="{E2ABFF7E-80F5-423D-AB42-15DEB4920BCA}"/>
              </a:ext>
            </a:extLst>
          </p:cNvPr>
          <p:cNvSpPr txBox="1"/>
          <p:nvPr/>
        </p:nvSpPr>
        <p:spPr>
          <a:xfrm>
            <a:off x="6404238" y="4852717"/>
            <a:ext cx="2589156" cy="923330"/>
          </a:xfrm>
          <a:prstGeom prst="rect">
            <a:avLst/>
          </a:prstGeom>
          <a:noFill/>
          <a:ln>
            <a:solidFill>
              <a:schemeClr val="accent1">
                <a:shade val="50000"/>
              </a:schemeClr>
            </a:solidFill>
          </a:ln>
        </p:spPr>
        <p:txBody>
          <a:bodyPr wrap="square" lIns="182880" rtlCol="0">
            <a:spAutoFit/>
          </a:bodyPr>
          <a:lstStyle/>
          <a:p>
            <a:r>
              <a:rPr lang="en-US" i="1" dirty="0">
                <a:solidFill>
                  <a:srgbClr val="FF0000"/>
                </a:solidFill>
              </a:rPr>
              <a:t>Console Output:</a:t>
            </a:r>
          </a:p>
          <a:p>
            <a:r>
              <a:rPr lang="en-US" dirty="0">
                <a:solidFill>
                  <a:srgbClr val="000000"/>
                </a:solidFill>
                <a:latin typeface="Times New Roman" panose="02020603050405020304" pitchFamily="18" charset="0"/>
              </a:rPr>
              <a:t>su su</a:t>
            </a:r>
          </a:p>
          <a:p>
            <a:r>
              <a:rPr lang="en-US" dirty="0">
                <a:solidFill>
                  <a:srgbClr val="000000"/>
                </a:solidFill>
                <a:latin typeface="Times New Roman" panose="02020603050405020304" pitchFamily="18" charset="0"/>
              </a:rPr>
              <a:t>Yangon</a:t>
            </a:r>
            <a:endParaRPr lang="en-US" dirty="0"/>
          </a:p>
        </p:txBody>
      </p:sp>
    </p:spTree>
    <p:extLst>
      <p:ext uri="{BB962C8B-B14F-4D97-AF65-F5344CB8AC3E}">
        <p14:creationId xmlns:p14="http://schemas.microsoft.com/office/powerpoint/2010/main" val="2932241522"/>
      </p:ext>
    </p:extLst>
  </p:cSld>
  <p:clrMapOvr>
    <a:masterClrMapping/>
  </p:clrMapOvr>
  <mc:AlternateContent xmlns:mc="http://schemas.openxmlformats.org/markup-compatibility/2006" xmlns:p14="http://schemas.microsoft.com/office/powerpoint/2010/main">
    <mc:Choice Requires="p14">
      <p:transition spd="slow" p14:dur="2000" advTm="55215"/>
    </mc:Choice>
    <mc:Fallback xmlns="">
      <p:transition spd="slow" advTm="55215"/>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xmlns="" id="{828A5161-06F1-46CF-8AD7-844680A59E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4601497"/>
            <a:ext cx="1014060" cy="2017580"/>
            <a:chOff x="0" y="4601497"/>
            <a:chExt cx="1014060" cy="2017580"/>
          </a:xfrm>
        </p:grpSpPr>
        <p:sp>
          <p:nvSpPr>
            <p:cNvPr id="8" name="Isosceles Triangle 13">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4">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xmlns="" id="{5995D10D-E9C9-47DB-AE7E-801FEF38F5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219290" y="1"/>
            <a:ext cx="972709" cy="1935307"/>
            <a:chOff x="10918968" y="713127"/>
            <a:chExt cx="1273032" cy="2532832"/>
          </a:xfrm>
        </p:grpSpPr>
        <p:sp>
          <p:nvSpPr>
            <p:cNvPr id="10" name="Rectangle 17">
              <a:extLst>
                <a:ext uri="{FF2B5EF4-FFF2-40B4-BE49-F238E27FC236}">
                  <a16:creationId xmlns:a16="http://schemas.microsoft.com/office/drawing/2014/main" xmlns="" id="{CC1A72C6-3DE4-4EC3-9AD5-9E0D40D8C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8">
              <a:extLst>
                <a:ext uri="{FF2B5EF4-FFF2-40B4-BE49-F238E27FC236}">
                  <a16:creationId xmlns:a16="http://schemas.microsoft.com/office/drawing/2014/main" xmlns="" id="{0B0DA1F1-C391-4EDF-9FE0-23E86E1377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3">
            <a:extLst>
              <a:ext uri="{FF2B5EF4-FFF2-40B4-BE49-F238E27FC236}">
                <a16:creationId xmlns:a16="http://schemas.microsoft.com/office/drawing/2014/main" xmlns="" id="{84A92555-3873-47AB-BA61-57CA790C784F}"/>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a:t>Faculty of Computer Science, University of Computer Studies, Yangon</a:t>
            </a:r>
          </a:p>
        </p:txBody>
      </p:sp>
      <p:sp>
        <p:nvSpPr>
          <p:cNvPr id="5" name="Slide Number Placeholder 4">
            <a:extLst>
              <a:ext uri="{FF2B5EF4-FFF2-40B4-BE49-F238E27FC236}">
                <a16:creationId xmlns:a16="http://schemas.microsoft.com/office/drawing/2014/main" xmlns="" id="{FCD18CD9-E60A-4A32-9C13-6A1BEA527797}"/>
              </a:ext>
            </a:extLst>
          </p:cNvPr>
          <p:cNvSpPr>
            <a:spLocks noGrp="1"/>
          </p:cNvSpPr>
          <p:nvPr>
            <p:ph type="sldNum" sz="quarter" idx="12"/>
          </p:nvPr>
        </p:nvSpPr>
        <p:spPr>
          <a:xfrm>
            <a:off x="8805333" y="6356350"/>
            <a:ext cx="2743200" cy="365125"/>
          </a:xfrm>
        </p:spPr>
        <p:txBody>
          <a:bodyPr>
            <a:normAutofit/>
          </a:bodyPr>
          <a:lstStyle/>
          <a:p>
            <a:pPr>
              <a:spcAft>
                <a:spcPts val="600"/>
              </a:spcAft>
            </a:pPr>
            <a:fld id="{AA680AA8-C0F5-4A8E-B7E8-B0E33D5CFE95}" type="slidenum">
              <a:rPr lang="en-US" smtClean="0"/>
              <a:pPr>
                <a:spcAft>
                  <a:spcPts val="600"/>
                </a:spcAft>
              </a:pPr>
              <a:t>41</a:t>
            </a:fld>
            <a:endParaRPr lang="en-US"/>
          </a:p>
        </p:txBody>
      </p:sp>
      <p:sp>
        <p:nvSpPr>
          <p:cNvPr id="14" name="Title 1">
            <a:extLst>
              <a:ext uri="{FF2B5EF4-FFF2-40B4-BE49-F238E27FC236}">
                <a16:creationId xmlns:a16="http://schemas.microsoft.com/office/drawing/2014/main" xmlns="" id="{84FC8822-F3FD-4A49-B4C8-0F77733D9AD0}"/>
              </a:ext>
            </a:extLst>
          </p:cNvPr>
          <p:cNvSpPr>
            <a:spLocks noGrp="1"/>
          </p:cNvSpPr>
          <p:nvPr>
            <p:ph type="title"/>
          </p:nvPr>
        </p:nvSpPr>
        <p:spPr>
          <a:xfrm>
            <a:off x="838200" y="365125"/>
            <a:ext cx="10515600" cy="1325563"/>
          </a:xfrm>
        </p:spPr>
        <p:txBody>
          <a:bodyPr/>
          <a:lstStyle/>
          <a:p>
            <a:pPr algn="ctr"/>
            <a:r>
              <a:rPr lang="en-US" dirty="0"/>
              <a:t>Summary</a:t>
            </a:r>
          </a:p>
        </p:txBody>
      </p:sp>
      <p:sp>
        <p:nvSpPr>
          <p:cNvPr id="15" name="Content Placeholder 2">
            <a:extLst>
              <a:ext uri="{FF2B5EF4-FFF2-40B4-BE49-F238E27FC236}">
                <a16:creationId xmlns:a16="http://schemas.microsoft.com/office/drawing/2014/main" xmlns="" id="{5A7E0C31-D53A-4BF9-BFFC-560781533146}"/>
              </a:ext>
            </a:extLst>
          </p:cNvPr>
          <p:cNvSpPr>
            <a:spLocks noGrp="1"/>
          </p:cNvSpPr>
          <p:nvPr>
            <p:ph idx="1"/>
          </p:nvPr>
        </p:nvSpPr>
        <p:spPr>
          <a:xfrm>
            <a:off x="1183005" y="2169040"/>
            <a:ext cx="9825990" cy="3274329"/>
          </a:xfrm>
        </p:spPr>
        <p:txBody>
          <a:bodyPr>
            <a:noAutofit/>
          </a:bodyPr>
          <a:lstStyle/>
          <a:p>
            <a:pPr marL="398463" indent="-398463" algn="just">
              <a:lnSpc>
                <a:spcPct val="90000"/>
              </a:lnSpc>
            </a:pPr>
            <a:r>
              <a:rPr lang="en-US" sz="2400" dirty="0">
                <a:ea typeface="Calibri" panose="020F0502020204030204" pitchFamily="34" charset="0"/>
              </a:rPr>
              <a:t>Inheritance and different types of inheritance</a:t>
            </a:r>
          </a:p>
          <a:p>
            <a:pPr marL="398463" indent="-398463" algn="just">
              <a:lnSpc>
                <a:spcPct val="90000"/>
              </a:lnSpc>
            </a:pPr>
            <a:r>
              <a:rPr lang="en-US" sz="2400" dirty="0">
                <a:ea typeface="Calibri" panose="020F0502020204030204" pitchFamily="34" charset="0"/>
              </a:rPr>
              <a:t>How to call super class constructors</a:t>
            </a:r>
          </a:p>
          <a:p>
            <a:pPr marL="398463" indent="-398463" algn="just">
              <a:lnSpc>
                <a:spcPct val="90000"/>
              </a:lnSpc>
            </a:pPr>
            <a:r>
              <a:rPr lang="en-US" sz="2400" dirty="0">
                <a:ea typeface="Calibri" panose="020F0502020204030204" pitchFamily="34" charset="0"/>
              </a:rPr>
              <a:t>Write program with  polymorphism features (Static and Dynamic) in java </a:t>
            </a:r>
          </a:p>
          <a:p>
            <a:pPr marL="398463" indent="-398463" algn="just">
              <a:lnSpc>
                <a:spcPct val="90000"/>
              </a:lnSpc>
            </a:pPr>
            <a:r>
              <a:rPr lang="en-US" sz="2400" dirty="0">
                <a:ea typeface="Calibri" panose="020F0502020204030204" pitchFamily="34" charset="0"/>
              </a:rPr>
              <a:t>Abstract classes and abstract methods.</a:t>
            </a:r>
          </a:p>
          <a:p>
            <a:pPr marL="398463" indent="-398463" algn="just">
              <a:lnSpc>
                <a:spcPct val="90000"/>
              </a:lnSpc>
            </a:pPr>
            <a:r>
              <a:rPr lang="en-US" sz="2400" dirty="0">
                <a:ea typeface="Calibri" panose="020F0502020204030204" pitchFamily="34" charset="0"/>
              </a:rPr>
              <a:t>Differentiate the abstract classes and Java interfaces</a:t>
            </a:r>
          </a:p>
          <a:p>
            <a:pPr marL="398463" indent="-398463" algn="just">
              <a:lnSpc>
                <a:spcPct val="90000"/>
              </a:lnSpc>
            </a:pPr>
            <a:r>
              <a:rPr lang="en-US" sz="2400" dirty="0">
                <a:ea typeface="Calibri" panose="020F0502020204030204" pitchFamily="34" charset="0"/>
              </a:rPr>
              <a:t>Encapsulation feature (getter/setter) for data hiding in java</a:t>
            </a:r>
          </a:p>
          <a:p>
            <a:pPr marL="342900" indent="-342900"/>
            <a:endParaRPr lang="en-US" sz="2400" dirty="0">
              <a:ea typeface="Calibri" panose="020F0502020204030204" pitchFamily="34" charset="0"/>
            </a:endParaRPr>
          </a:p>
          <a:p>
            <a:pPr marL="342900" indent="-342900"/>
            <a:endParaRPr lang="en-US" sz="800" dirty="0">
              <a:ea typeface="Calibri" panose="020F0502020204030204" pitchFamily="34" charset="0"/>
            </a:endParaRPr>
          </a:p>
          <a:p>
            <a:pPr marL="0" indent="0">
              <a:buNone/>
            </a:pPr>
            <a:endParaRPr lang="en-US" sz="1200" dirty="0"/>
          </a:p>
        </p:txBody>
      </p:sp>
    </p:spTree>
    <p:extLst>
      <p:ext uri="{BB962C8B-B14F-4D97-AF65-F5344CB8AC3E}">
        <p14:creationId xmlns:p14="http://schemas.microsoft.com/office/powerpoint/2010/main" val="2142006012"/>
      </p:ext>
    </p:extLst>
  </p:cSld>
  <p:clrMapOvr>
    <a:masterClrMapping/>
  </p:clrMapOvr>
  <mc:AlternateContent xmlns:mc="http://schemas.openxmlformats.org/markup-compatibility/2006" xmlns:p14="http://schemas.microsoft.com/office/powerpoint/2010/main">
    <mc:Choice Requires="p14">
      <p:transition spd="slow" p14:dur="2000" advTm="55215"/>
    </mc:Choice>
    <mc:Fallback xmlns="">
      <p:transition spd="slow" advTm="55215"/>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xmlns="" id="{828A5161-06F1-46CF-8AD7-844680A59E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4601497"/>
            <a:ext cx="1014060" cy="2017580"/>
            <a:chOff x="0" y="4601497"/>
            <a:chExt cx="1014060" cy="2017580"/>
          </a:xfrm>
        </p:grpSpPr>
        <p:sp>
          <p:nvSpPr>
            <p:cNvPr id="8" name="Isosceles Triangle 13">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4">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xmlns="" id="{5995D10D-E9C9-47DB-AE7E-801FEF38F5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219290" y="1"/>
            <a:ext cx="972709" cy="1935307"/>
            <a:chOff x="10918968" y="713127"/>
            <a:chExt cx="1273032" cy="2532832"/>
          </a:xfrm>
        </p:grpSpPr>
        <p:sp>
          <p:nvSpPr>
            <p:cNvPr id="10" name="Rectangle 17">
              <a:extLst>
                <a:ext uri="{FF2B5EF4-FFF2-40B4-BE49-F238E27FC236}">
                  <a16:creationId xmlns:a16="http://schemas.microsoft.com/office/drawing/2014/main" xmlns="" id="{CC1A72C6-3DE4-4EC3-9AD5-9E0D40D8C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8">
              <a:extLst>
                <a:ext uri="{FF2B5EF4-FFF2-40B4-BE49-F238E27FC236}">
                  <a16:creationId xmlns:a16="http://schemas.microsoft.com/office/drawing/2014/main" xmlns="" id="{0B0DA1F1-C391-4EDF-9FE0-23E86E1377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3">
            <a:extLst>
              <a:ext uri="{FF2B5EF4-FFF2-40B4-BE49-F238E27FC236}">
                <a16:creationId xmlns:a16="http://schemas.microsoft.com/office/drawing/2014/main" xmlns="" id="{84A92555-3873-47AB-BA61-57CA790C784F}"/>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a:t>Faculty of Computer Science, University of Computer Studies, Yangon</a:t>
            </a:r>
          </a:p>
        </p:txBody>
      </p:sp>
      <p:sp>
        <p:nvSpPr>
          <p:cNvPr id="5" name="Slide Number Placeholder 4">
            <a:extLst>
              <a:ext uri="{FF2B5EF4-FFF2-40B4-BE49-F238E27FC236}">
                <a16:creationId xmlns:a16="http://schemas.microsoft.com/office/drawing/2014/main" xmlns="" id="{FCD18CD9-E60A-4A32-9C13-6A1BEA527797}"/>
              </a:ext>
            </a:extLst>
          </p:cNvPr>
          <p:cNvSpPr>
            <a:spLocks noGrp="1"/>
          </p:cNvSpPr>
          <p:nvPr>
            <p:ph type="sldNum" sz="quarter" idx="12"/>
          </p:nvPr>
        </p:nvSpPr>
        <p:spPr>
          <a:xfrm>
            <a:off x="8805333" y="6356350"/>
            <a:ext cx="2743200" cy="365125"/>
          </a:xfrm>
        </p:spPr>
        <p:txBody>
          <a:bodyPr>
            <a:normAutofit/>
          </a:bodyPr>
          <a:lstStyle/>
          <a:p>
            <a:pPr>
              <a:spcAft>
                <a:spcPts val="600"/>
              </a:spcAft>
            </a:pPr>
            <a:fld id="{AA680AA8-C0F5-4A8E-B7E8-B0E33D5CFE95}" type="slidenum">
              <a:rPr lang="en-US" smtClean="0"/>
              <a:pPr>
                <a:spcAft>
                  <a:spcPts val="600"/>
                </a:spcAft>
              </a:pPr>
              <a:t>42</a:t>
            </a:fld>
            <a:endParaRPr lang="en-US"/>
          </a:p>
        </p:txBody>
      </p:sp>
      <p:sp>
        <p:nvSpPr>
          <p:cNvPr id="14" name="Title 1">
            <a:extLst>
              <a:ext uri="{FF2B5EF4-FFF2-40B4-BE49-F238E27FC236}">
                <a16:creationId xmlns:a16="http://schemas.microsoft.com/office/drawing/2014/main" xmlns="" id="{84FC8822-F3FD-4A49-B4C8-0F77733D9AD0}"/>
              </a:ext>
            </a:extLst>
          </p:cNvPr>
          <p:cNvSpPr>
            <a:spLocks noGrp="1"/>
          </p:cNvSpPr>
          <p:nvPr>
            <p:ph type="title"/>
          </p:nvPr>
        </p:nvSpPr>
        <p:spPr>
          <a:xfrm>
            <a:off x="838200" y="1293955"/>
            <a:ext cx="10515600" cy="1325563"/>
          </a:xfrm>
        </p:spPr>
        <p:txBody>
          <a:bodyPr/>
          <a:lstStyle/>
          <a:p>
            <a:pPr algn="ctr"/>
            <a:r>
              <a:rPr lang="en-US" dirty="0">
                <a:solidFill>
                  <a:srgbClr val="005DA2"/>
                </a:solidFill>
              </a:rPr>
              <a:t>LET’S DO EXERCISES!</a:t>
            </a:r>
          </a:p>
        </p:txBody>
      </p:sp>
      <p:pic>
        <p:nvPicPr>
          <p:cNvPr id="3" name="Picture 2">
            <a:extLst>
              <a:ext uri="{FF2B5EF4-FFF2-40B4-BE49-F238E27FC236}">
                <a16:creationId xmlns:a16="http://schemas.microsoft.com/office/drawing/2014/main" xmlns="" id="{0F990F28-BB1E-4E62-84F8-E3403F1B9C0F}"/>
              </a:ext>
            </a:extLst>
          </p:cNvPr>
          <p:cNvPicPr>
            <a:picLocks noChangeAspect="1"/>
          </p:cNvPicPr>
          <p:nvPr/>
        </p:nvPicPr>
        <p:blipFill rotWithShape="1">
          <a:blip r:embed="rId3"/>
          <a:srcRect l="4404" t="13" r="5280" b="5581"/>
          <a:stretch/>
        </p:blipFill>
        <p:spPr>
          <a:xfrm>
            <a:off x="4487731" y="2940608"/>
            <a:ext cx="3496236" cy="2186000"/>
          </a:xfrm>
          <a:prstGeom prst="rect">
            <a:avLst/>
          </a:prstGeom>
        </p:spPr>
      </p:pic>
    </p:spTree>
    <p:extLst>
      <p:ext uri="{BB962C8B-B14F-4D97-AF65-F5344CB8AC3E}">
        <p14:creationId xmlns:p14="http://schemas.microsoft.com/office/powerpoint/2010/main" val="840708991"/>
      </p:ext>
    </p:extLst>
  </p:cSld>
  <p:clrMapOvr>
    <a:masterClrMapping/>
  </p:clrMapOvr>
  <mc:AlternateContent xmlns:mc="http://schemas.openxmlformats.org/markup-compatibility/2006" xmlns:p14="http://schemas.microsoft.com/office/powerpoint/2010/main">
    <mc:Choice Requires="p14">
      <p:transition spd="slow" p14:dur="2000" advTm="55215"/>
    </mc:Choice>
    <mc:Fallback xmlns="">
      <p:transition spd="slow" advTm="55215"/>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xmlns="" id="{828A5161-06F1-46CF-8AD7-844680A59E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4601497"/>
            <a:ext cx="1014060" cy="2017580"/>
            <a:chOff x="0" y="4601497"/>
            <a:chExt cx="1014060" cy="2017580"/>
          </a:xfrm>
        </p:grpSpPr>
        <p:sp>
          <p:nvSpPr>
            <p:cNvPr id="8" name="Isosceles Triangle 13">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4">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xmlns="" id="{5995D10D-E9C9-47DB-AE7E-801FEF38F5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219290" y="1"/>
            <a:ext cx="972709" cy="1935307"/>
            <a:chOff x="10918968" y="713127"/>
            <a:chExt cx="1273032" cy="2532832"/>
          </a:xfrm>
        </p:grpSpPr>
        <p:sp>
          <p:nvSpPr>
            <p:cNvPr id="10" name="Rectangle 17">
              <a:extLst>
                <a:ext uri="{FF2B5EF4-FFF2-40B4-BE49-F238E27FC236}">
                  <a16:creationId xmlns:a16="http://schemas.microsoft.com/office/drawing/2014/main" xmlns="" id="{CC1A72C6-3DE4-4EC3-9AD5-9E0D40D8C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8">
              <a:extLst>
                <a:ext uri="{FF2B5EF4-FFF2-40B4-BE49-F238E27FC236}">
                  <a16:creationId xmlns:a16="http://schemas.microsoft.com/office/drawing/2014/main" xmlns="" id="{0B0DA1F1-C391-4EDF-9FE0-23E86E1377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5" name="Content Placeholder 4">
            <a:extLst>
              <a:ext uri="{FF2B5EF4-FFF2-40B4-BE49-F238E27FC236}">
                <a16:creationId xmlns:a16="http://schemas.microsoft.com/office/drawing/2014/main" xmlns="" id="{668A87AA-B535-491A-BD1F-F0B8707BF6F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27381" y="1906487"/>
            <a:ext cx="5162142" cy="2714286"/>
          </a:xfrm>
        </p:spPr>
      </p:pic>
    </p:spTree>
    <p:extLst>
      <p:ext uri="{BB962C8B-B14F-4D97-AF65-F5344CB8AC3E}">
        <p14:creationId xmlns:p14="http://schemas.microsoft.com/office/powerpoint/2010/main" val="1053976090"/>
      </p:ext>
    </p:extLst>
  </p:cSld>
  <p:clrMapOvr>
    <a:masterClrMapping/>
  </p:clrMapOvr>
  <mc:AlternateContent xmlns:mc="http://schemas.openxmlformats.org/markup-compatibility/2006" xmlns:p14="http://schemas.microsoft.com/office/powerpoint/2010/main">
    <mc:Choice Requires="p14">
      <p:transition spd="slow" p14:dur="2000" advTm="55215"/>
    </mc:Choice>
    <mc:Fallback xmlns="">
      <p:transition spd="slow" advTm="5521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xmlns="" id="{828A5161-06F1-46CF-8AD7-844680A59E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4601497"/>
            <a:ext cx="1014060" cy="2017580"/>
            <a:chOff x="0" y="4601497"/>
            <a:chExt cx="1014060" cy="2017580"/>
          </a:xfrm>
        </p:grpSpPr>
        <p:sp>
          <p:nvSpPr>
            <p:cNvPr id="8" name="Isosceles Triangle 13">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4">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xmlns="" id="{5995D10D-E9C9-47DB-AE7E-801FEF38F5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219290" y="1"/>
            <a:ext cx="972709" cy="1935307"/>
            <a:chOff x="10918968" y="713127"/>
            <a:chExt cx="1273032" cy="2532832"/>
          </a:xfrm>
        </p:grpSpPr>
        <p:sp>
          <p:nvSpPr>
            <p:cNvPr id="10" name="Rectangle 17">
              <a:extLst>
                <a:ext uri="{FF2B5EF4-FFF2-40B4-BE49-F238E27FC236}">
                  <a16:creationId xmlns:a16="http://schemas.microsoft.com/office/drawing/2014/main" xmlns="" id="{CC1A72C6-3DE4-4EC3-9AD5-9E0D40D8C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8">
              <a:extLst>
                <a:ext uri="{FF2B5EF4-FFF2-40B4-BE49-F238E27FC236}">
                  <a16:creationId xmlns:a16="http://schemas.microsoft.com/office/drawing/2014/main" xmlns="" id="{0B0DA1F1-C391-4EDF-9FE0-23E86E1377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3">
            <a:extLst>
              <a:ext uri="{FF2B5EF4-FFF2-40B4-BE49-F238E27FC236}">
                <a16:creationId xmlns:a16="http://schemas.microsoft.com/office/drawing/2014/main" xmlns="" id="{84A92555-3873-47AB-BA61-57CA790C784F}"/>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a:t>Faculty of Computer Science, University of Computer Studies, Yangon</a:t>
            </a:r>
          </a:p>
        </p:txBody>
      </p:sp>
      <p:sp>
        <p:nvSpPr>
          <p:cNvPr id="5" name="Slide Number Placeholder 4">
            <a:extLst>
              <a:ext uri="{FF2B5EF4-FFF2-40B4-BE49-F238E27FC236}">
                <a16:creationId xmlns:a16="http://schemas.microsoft.com/office/drawing/2014/main" xmlns="" id="{FCD18CD9-E60A-4A32-9C13-6A1BEA527797}"/>
              </a:ext>
            </a:extLst>
          </p:cNvPr>
          <p:cNvSpPr>
            <a:spLocks noGrp="1"/>
          </p:cNvSpPr>
          <p:nvPr>
            <p:ph type="sldNum" sz="quarter" idx="12"/>
          </p:nvPr>
        </p:nvSpPr>
        <p:spPr>
          <a:xfrm>
            <a:off x="8805333" y="6356350"/>
            <a:ext cx="2743200" cy="365125"/>
          </a:xfrm>
        </p:spPr>
        <p:txBody>
          <a:bodyPr>
            <a:normAutofit/>
          </a:bodyPr>
          <a:lstStyle/>
          <a:p>
            <a:pPr>
              <a:spcAft>
                <a:spcPts val="600"/>
              </a:spcAft>
            </a:pPr>
            <a:fld id="{AA680AA8-C0F5-4A8E-B7E8-B0E33D5CFE95}" type="slidenum">
              <a:rPr lang="en-US" smtClean="0"/>
              <a:pPr>
                <a:spcAft>
                  <a:spcPts val="600"/>
                </a:spcAft>
              </a:pPr>
              <a:t>5</a:t>
            </a:fld>
            <a:endParaRPr lang="en-US"/>
          </a:p>
        </p:txBody>
      </p:sp>
      <p:sp>
        <p:nvSpPr>
          <p:cNvPr id="14" name="Title 1">
            <a:extLst>
              <a:ext uri="{FF2B5EF4-FFF2-40B4-BE49-F238E27FC236}">
                <a16:creationId xmlns:a16="http://schemas.microsoft.com/office/drawing/2014/main" xmlns="" id="{84FC8822-F3FD-4A49-B4C8-0F77733D9AD0}"/>
              </a:ext>
            </a:extLst>
          </p:cNvPr>
          <p:cNvSpPr>
            <a:spLocks noGrp="1"/>
          </p:cNvSpPr>
          <p:nvPr>
            <p:ph type="title"/>
          </p:nvPr>
        </p:nvSpPr>
        <p:spPr>
          <a:xfrm>
            <a:off x="838200" y="365125"/>
            <a:ext cx="10515600" cy="1325563"/>
          </a:xfrm>
        </p:spPr>
        <p:txBody>
          <a:bodyPr/>
          <a:lstStyle/>
          <a:p>
            <a:pPr algn="ctr"/>
            <a:r>
              <a:rPr lang="en-US" dirty="0"/>
              <a:t>Inheritance Syntax</a:t>
            </a:r>
          </a:p>
        </p:txBody>
      </p:sp>
      <p:grpSp>
        <p:nvGrpSpPr>
          <p:cNvPr id="35" name="Group 34">
            <a:extLst>
              <a:ext uri="{FF2B5EF4-FFF2-40B4-BE49-F238E27FC236}">
                <a16:creationId xmlns:a16="http://schemas.microsoft.com/office/drawing/2014/main" xmlns="" id="{74E2BF88-0B35-4EBE-BDF1-6655253D12D6}"/>
              </a:ext>
            </a:extLst>
          </p:cNvPr>
          <p:cNvGrpSpPr/>
          <p:nvPr/>
        </p:nvGrpSpPr>
        <p:grpSpPr>
          <a:xfrm>
            <a:off x="5701705" y="1982690"/>
            <a:ext cx="6207255" cy="1531461"/>
            <a:chOff x="3557369" y="3555390"/>
            <a:chExt cx="7126057" cy="1547744"/>
          </a:xfrm>
        </p:grpSpPr>
        <p:sp>
          <p:nvSpPr>
            <p:cNvPr id="16" name="Rectangle 15">
              <a:extLst>
                <a:ext uri="{FF2B5EF4-FFF2-40B4-BE49-F238E27FC236}">
                  <a16:creationId xmlns:a16="http://schemas.microsoft.com/office/drawing/2014/main" xmlns="" id="{9F29F94C-67AC-45FF-A274-4200EB5197B6}"/>
                </a:ext>
              </a:extLst>
            </p:cNvPr>
            <p:cNvSpPr/>
            <p:nvPr/>
          </p:nvSpPr>
          <p:spPr>
            <a:xfrm>
              <a:off x="5330188" y="3555390"/>
              <a:ext cx="1427181" cy="4963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Vehicle</a:t>
              </a:r>
            </a:p>
          </p:txBody>
        </p:sp>
        <p:sp>
          <p:nvSpPr>
            <p:cNvPr id="18" name="Rectangle 17">
              <a:extLst>
                <a:ext uri="{FF2B5EF4-FFF2-40B4-BE49-F238E27FC236}">
                  <a16:creationId xmlns:a16="http://schemas.microsoft.com/office/drawing/2014/main" xmlns="" id="{8E4B564E-0C5A-4201-AA96-A632F21371DA}"/>
                </a:ext>
              </a:extLst>
            </p:cNvPr>
            <p:cNvSpPr/>
            <p:nvPr/>
          </p:nvSpPr>
          <p:spPr>
            <a:xfrm>
              <a:off x="3557369" y="4604302"/>
              <a:ext cx="1427181" cy="4963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Bus</a:t>
              </a:r>
            </a:p>
          </p:txBody>
        </p:sp>
        <p:sp>
          <p:nvSpPr>
            <p:cNvPr id="19" name="Rectangle 18">
              <a:extLst>
                <a:ext uri="{FF2B5EF4-FFF2-40B4-BE49-F238E27FC236}">
                  <a16:creationId xmlns:a16="http://schemas.microsoft.com/office/drawing/2014/main" xmlns="" id="{F4CF6D64-A46F-4EB2-84E7-D76AA0B7A7EA}"/>
                </a:ext>
              </a:extLst>
            </p:cNvPr>
            <p:cNvSpPr/>
            <p:nvPr/>
          </p:nvSpPr>
          <p:spPr>
            <a:xfrm>
              <a:off x="5330189" y="4600949"/>
              <a:ext cx="1427181" cy="4963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Car</a:t>
              </a:r>
            </a:p>
          </p:txBody>
        </p:sp>
        <p:sp>
          <p:nvSpPr>
            <p:cNvPr id="20" name="Rectangle 19">
              <a:extLst>
                <a:ext uri="{FF2B5EF4-FFF2-40B4-BE49-F238E27FC236}">
                  <a16:creationId xmlns:a16="http://schemas.microsoft.com/office/drawing/2014/main" xmlns="" id="{FB2F83C5-61A2-4D37-8176-AB02268E7EAF}"/>
                </a:ext>
              </a:extLst>
            </p:cNvPr>
            <p:cNvSpPr/>
            <p:nvPr/>
          </p:nvSpPr>
          <p:spPr>
            <a:xfrm>
              <a:off x="7111497" y="4590739"/>
              <a:ext cx="1427181" cy="4963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Truck</a:t>
              </a:r>
            </a:p>
          </p:txBody>
        </p:sp>
        <p:cxnSp>
          <p:nvCxnSpPr>
            <p:cNvPr id="21" name="Straight Connector 20">
              <a:extLst>
                <a:ext uri="{FF2B5EF4-FFF2-40B4-BE49-F238E27FC236}">
                  <a16:creationId xmlns:a16="http://schemas.microsoft.com/office/drawing/2014/main" xmlns="" id="{BFCB521C-44D0-49DE-8ED5-D3C6FEC1C659}"/>
                </a:ext>
              </a:extLst>
            </p:cNvPr>
            <p:cNvCxnSpPr>
              <a:cxnSpLocks/>
            </p:cNvCxnSpPr>
            <p:nvPr/>
          </p:nvCxnSpPr>
          <p:spPr>
            <a:xfrm>
              <a:off x="4230944" y="4274344"/>
              <a:ext cx="358448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7C9CBBDC-6667-42CB-B91C-6CAE52C1CABD}"/>
                </a:ext>
              </a:extLst>
            </p:cNvPr>
            <p:cNvCxnSpPr>
              <a:cxnSpLocks/>
            </p:cNvCxnSpPr>
            <p:nvPr/>
          </p:nvCxnSpPr>
          <p:spPr>
            <a:xfrm flipH="1">
              <a:off x="4230944" y="4274376"/>
              <a:ext cx="404" cy="32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2FA0804C-3132-4E9E-B53F-B1D51CB87692}"/>
                </a:ext>
              </a:extLst>
            </p:cNvPr>
            <p:cNvCxnSpPr>
              <a:cxnSpLocks/>
              <a:stCxn id="16" idx="2"/>
              <a:endCxn id="19" idx="0"/>
            </p:cNvCxnSpPr>
            <p:nvPr/>
          </p:nvCxnSpPr>
          <p:spPr>
            <a:xfrm>
              <a:off x="6043779" y="4051755"/>
              <a:ext cx="1" cy="5491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B905C64E-97B7-43D0-89DE-746ECB40B3AF}"/>
                </a:ext>
              </a:extLst>
            </p:cNvPr>
            <p:cNvCxnSpPr>
              <a:cxnSpLocks/>
            </p:cNvCxnSpPr>
            <p:nvPr/>
          </p:nvCxnSpPr>
          <p:spPr>
            <a:xfrm flipH="1">
              <a:off x="7825088" y="4263586"/>
              <a:ext cx="404" cy="32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xmlns="" id="{C079D5DD-BA13-4A8D-B89F-9F09B212BEE7}"/>
                </a:ext>
              </a:extLst>
            </p:cNvPr>
            <p:cNvSpPr txBox="1"/>
            <p:nvPr/>
          </p:nvSpPr>
          <p:spPr>
            <a:xfrm>
              <a:off x="7074629" y="3573201"/>
              <a:ext cx="2034639" cy="433490"/>
            </a:xfrm>
            <a:prstGeom prst="rect">
              <a:avLst/>
            </a:prstGeom>
            <a:noFill/>
          </p:spPr>
          <p:txBody>
            <a:bodyPr wrap="square" rtlCol="0">
              <a:spAutoFit/>
            </a:bodyPr>
            <a:lstStyle/>
            <a:p>
              <a:pPr algn="ctr"/>
              <a:r>
                <a:rPr lang="en-US" sz="1600" dirty="0"/>
                <a:t>Superclass/Parent</a:t>
              </a:r>
            </a:p>
          </p:txBody>
        </p:sp>
        <p:sp>
          <p:nvSpPr>
            <p:cNvPr id="32" name="TextBox 31">
              <a:extLst>
                <a:ext uri="{FF2B5EF4-FFF2-40B4-BE49-F238E27FC236}">
                  <a16:creationId xmlns:a16="http://schemas.microsoft.com/office/drawing/2014/main" xmlns="" id="{2672AD8A-C467-4FEF-A3E1-FB41F460C20C}"/>
                </a:ext>
              </a:extLst>
            </p:cNvPr>
            <p:cNvSpPr txBox="1"/>
            <p:nvPr/>
          </p:nvSpPr>
          <p:spPr>
            <a:xfrm>
              <a:off x="8633705" y="4669644"/>
              <a:ext cx="2049721" cy="433490"/>
            </a:xfrm>
            <a:prstGeom prst="rect">
              <a:avLst/>
            </a:prstGeom>
            <a:noFill/>
          </p:spPr>
          <p:txBody>
            <a:bodyPr wrap="square" rtlCol="0">
              <a:spAutoFit/>
            </a:bodyPr>
            <a:lstStyle/>
            <a:p>
              <a:pPr algn="ctr"/>
              <a:r>
                <a:rPr lang="en-US" sz="1600" dirty="0"/>
                <a:t>Subclasses/Child</a:t>
              </a:r>
            </a:p>
          </p:txBody>
        </p:sp>
      </p:grpSp>
      <p:sp>
        <p:nvSpPr>
          <p:cNvPr id="38" name="Text Box 6">
            <a:extLst>
              <a:ext uri="{FF2B5EF4-FFF2-40B4-BE49-F238E27FC236}">
                <a16:creationId xmlns:a16="http://schemas.microsoft.com/office/drawing/2014/main" xmlns="" id="{B2037FE7-5F52-4E63-AA88-55D52268D92A}"/>
              </a:ext>
            </a:extLst>
          </p:cNvPr>
          <p:cNvSpPr txBox="1">
            <a:spLocks noChangeArrowheads="1"/>
          </p:cNvSpPr>
          <p:nvPr/>
        </p:nvSpPr>
        <p:spPr bwMode="auto">
          <a:xfrm>
            <a:off x="588385" y="2297765"/>
            <a:ext cx="4414303" cy="384720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lIns="274320" tIns="182880" bIns="18288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90000"/>
              </a:lnSpc>
              <a:spcBef>
                <a:spcPct val="20000"/>
              </a:spcBef>
            </a:pPr>
            <a:r>
              <a:rPr lang="en-US" altLang="en-US" sz="1600" dirty="0">
                <a:latin typeface="Courier New" panose="02070309020205020404" pitchFamily="49" charset="0"/>
              </a:rPr>
              <a:t>Class Vehicle</a:t>
            </a:r>
          </a:p>
          <a:p>
            <a:pPr eaLnBrk="1" hangingPunct="1">
              <a:lnSpc>
                <a:spcPct val="90000"/>
              </a:lnSpc>
              <a:spcBef>
                <a:spcPct val="20000"/>
              </a:spcBef>
            </a:pPr>
            <a:r>
              <a:rPr lang="en-US" altLang="en-US" sz="1600" dirty="0">
                <a:latin typeface="Courier New" panose="02070309020205020404" pitchFamily="49" charset="0"/>
              </a:rPr>
              <a:t>{  </a:t>
            </a:r>
          </a:p>
          <a:p>
            <a:pPr eaLnBrk="1" hangingPunct="1">
              <a:lnSpc>
                <a:spcPct val="90000"/>
              </a:lnSpc>
              <a:spcBef>
                <a:spcPct val="20000"/>
              </a:spcBef>
            </a:pPr>
            <a:r>
              <a:rPr lang="en-US" altLang="en-US" sz="1600" dirty="0">
                <a:latin typeface="Courier New" panose="02070309020205020404" pitchFamily="49" charset="0"/>
              </a:rPr>
              <a:t>   // variable and methods  </a:t>
            </a:r>
          </a:p>
          <a:p>
            <a:pPr eaLnBrk="1" hangingPunct="1">
              <a:lnSpc>
                <a:spcPct val="90000"/>
              </a:lnSpc>
              <a:spcBef>
                <a:spcPct val="20000"/>
              </a:spcBef>
            </a:pPr>
            <a:r>
              <a:rPr lang="en-US" altLang="en-US" sz="1600" dirty="0">
                <a:latin typeface="Courier New" panose="02070309020205020404" pitchFamily="49" charset="0"/>
              </a:rPr>
              <a:t>}</a:t>
            </a:r>
          </a:p>
          <a:p>
            <a:pPr eaLnBrk="1" hangingPunct="1">
              <a:lnSpc>
                <a:spcPct val="90000"/>
              </a:lnSpc>
              <a:spcBef>
                <a:spcPct val="20000"/>
              </a:spcBef>
            </a:pPr>
            <a:r>
              <a:rPr lang="en-US" altLang="en-US" sz="1600" dirty="0">
                <a:latin typeface="Courier New" panose="02070309020205020404" pitchFamily="49" charset="0"/>
              </a:rPr>
              <a:t>Class Bus </a:t>
            </a:r>
            <a:r>
              <a:rPr lang="en-US" altLang="en-US" sz="1600" dirty="0">
                <a:solidFill>
                  <a:srgbClr val="C00000"/>
                </a:solidFill>
                <a:latin typeface="Courier New" panose="02070309020205020404" pitchFamily="49" charset="0"/>
              </a:rPr>
              <a:t>extends</a:t>
            </a:r>
            <a:r>
              <a:rPr lang="en-US" altLang="en-US" sz="1600" dirty="0">
                <a:latin typeface="Courier New" panose="02070309020205020404" pitchFamily="49" charset="0"/>
              </a:rPr>
              <a:t> Vehicle {</a:t>
            </a:r>
          </a:p>
          <a:p>
            <a:pPr eaLnBrk="1" hangingPunct="1">
              <a:lnSpc>
                <a:spcPct val="90000"/>
              </a:lnSpc>
              <a:spcBef>
                <a:spcPct val="20000"/>
              </a:spcBef>
            </a:pPr>
            <a:r>
              <a:rPr lang="en-US" altLang="en-US" sz="1600" dirty="0">
                <a:latin typeface="Courier New" panose="02070309020205020404" pitchFamily="49" charset="0"/>
              </a:rPr>
              <a:t>   // variable and methods</a:t>
            </a:r>
          </a:p>
          <a:p>
            <a:pPr eaLnBrk="1" hangingPunct="1">
              <a:lnSpc>
                <a:spcPct val="90000"/>
              </a:lnSpc>
              <a:spcBef>
                <a:spcPct val="20000"/>
              </a:spcBef>
            </a:pPr>
            <a:r>
              <a:rPr lang="en-US" altLang="en-US" sz="1600" dirty="0">
                <a:latin typeface="Courier New" panose="02070309020205020404" pitchFamily="49" charset="0"/>
              </a:rPr>
              <a:t>}</a:t>
            </a:r>
          </a:p>
          <a:p>
            <a:pPr eaLnBrk="1" hangingPunct="1">
              <a:lnSpc>
                <a:spcPct val="90000"/>
              </a:lnSpc>
              <a:spcBef>
                <a:spcPct val="20000"/>
              </a:spcBef>
            </a:pPr>
            <a:r>
              <a:rPr lang="en-US" altLang="en-US" sz="1600" dirty="0">
                <a:latin typeface="Courier New" panose="02070309020205020404" pitchFamily="49" charset="0"/>
              </a:rPr>
              <a:t>Class Car </a:t>
            </a:r>
            <a:r>
              <a:rPr lang="en-US" altLang="en-US" sz="1600" dirty="0">
                <a:solidFill>
                  <a:srgbClr val="C00000"/>
                </a:solidFill>
                <a:latin typeface="Courier New" panose="02070309020205020404" pitchFamily="49" charset="0"/>
              </a:rPr>
              <a:t>extends</a:t>
            </a:r>
            <a:r>
              <a:rPr lang="en-US" altLang="en-US" sz="1600" dirty="0">
                <a:latin typeface="Courier New" panose="02070309020205020404" pitchFamily="49" charset="0"/>
              </a:rPr>
              <a:t> Vehicle {</a:t>
            </a:r>
          </a:p>
          <a:p>
            <a:pPr eaLnBrk="1" hangingPunct="1">
              <a:lnSpc>
                <a:spcPct val="90000"/>
              </a:lnSpc>
              <a:spcBef>
                <a:spcPct val="20000"/>
              </a:spcBef>
            </a:pPr>
            <a:r>
              <a:rPr lang="en-US" altLang="en-US" sz="1600" dirty="0">
                <a:latin typeface="Courier New" panose="02070309020205020404" pitchFamily="49" charset="0"/>
              </a:rPr>
              <a:t>   // variable and methods</a:t>
            </a:r>
          </a:p>
          <a:p>
            <a:pPr eaLnBrk="1" hangingPunct="1">
              <a:lnSpc>
                <a:spcPct val="90000"/>
              </a:lnSpc>
              <a:spcBef>
                <a:spcPct val="20000"/>
              </a:spcBef>
            </a:pPr>
            <a:r>
              <a:rPr lang="en-US" altLang="en-US" sz="1600" dirty="0">
                <a:latin typeface="Courier New" panose="02070309020205020404" pitchFamily="49" charset="0"/>
              </a:rPr>
              <a:t>}</a:t>
            </a:r>
          </a:p>
          <a:p>
            <a:pPr eaLnBrk="1" hangingPunct="1">
              <a:lnSpc>
                <a:spcPct val="90000"/>
              </a:lnSpc>
              <a:spcBef>
                <a:spcPct val="20000"/>
              </a:spcBef>
            </a:pPr>
            <a:r>
              <a:rPr lang="en-US" altLang="en-US" sz="1600" dirty="0">
                <a:latin typeface="Courier New" panose="02070309020205020404" pitchFamily="49" charset="0"/>
              </a:rPr>
              <a:t>Class Truck </a:t>
            </a:r>
            <a:r>
              <a:rPr lang="en-US" altLang="en-US" sz="1600" dirty="0">
                <a:solidFill>
                  <a:srgbClr val="C00000"/>
                </a:solidFill>
                <a:latin typeface="Courier New" panose="02070309020205020404" pitchFamily="49" charset="0"/>
              </a:rPr>
              <a:t>extends</a:t>
            </a:r>
            <a:r>
              <a:rPr lang="en-US" altLang="en-US" sz="1600" dirty="0">
                <a:latin typeface="Courier New" panose="02070309020205020404" pitchFamily="49" charset="0"/>
              </a:rPr>
              <a:t> Vehicle {</a:t>
            </a:r>
          </a:p>
          <a:p>
            <a:pPr eaLnBrk="1" hangingPunct="1">
              <a:lnSpc>
                <a:spcPct val="90000"/>
              </a:lnSpc>
              <a:spcBef>
                <a:spcPct val="20000"/>
              </a:spcBef>
            </a:pPr>
            <a:r>
              <a:rPr lang="en-US" altLang="en-US" sz="1600" dirty="0">
                <a:latin typeface="Courier New" panose="02070309020205020404" pitchFamily="49" charset="0"/>
              </a:rPr>
              <a:t>     // variable and methods</a:t>
            </a:r>
          </a:p>
          <a:p>
            <a:pPr eaLnBrk="1" hangingPunct="1">
              <a:lnSpc>
                <a:spcPct val="90000"/>
              </a:lnSpc>
              <a:spcBef>
                <a:spcPct val="20000"/>
              </a:spcBef>
            </a:pPr>
            <a:r>
              <a:rPr lang="en-US" altLang="en-US" sz="1600" dirty="0">
                <a:latin typeface="Courier New" panose="02070309020205020404" pitchFamily="49" charset="0"/>
              </a:rPr>
              <a:t>}</a:t>
            </a:r>
          </a:p>
        </p:txBody>
      </p:sp>
      <p:sp>
        <p:nvSpPr>
          <p:cNvPr id="41" name="Text Box 6">
            <a:extLst>
              <a:ext uri="{FF2B5EF4-FFF2-40B4-BE49-F238E27FC236}">
                <a16:creationId xmlns:a16="http://schemas.microsoft.com/office/drawing/2014/main" xmlns="" id="{BD0EA753-5964-497C-9BC7-2383F2C30F06}"/>
              </a:ext>
            </a:extLst>
          </p:cNvPr>
          <p:cNvSpPr txBox="1">
            <a:spLocks noChangeArrowheads="1"/>
          </p:cNvSpPr>
          <p:nvPr/>
        </p:nvSpPr>
        <p:spPr bwMode="auto">
          <a:xfrm>
            <a:off x="5778505" y="3876077"/>
            <a:ext cx="5669068" cy="222214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lIns="274320" tIns="182880" bIns="18288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90000"/>
              </a:lnSpc>
              <a:spcBef>
                <a:spcPct val="20000"/>
              </a:spcBef>
            </a:pPr>
            <a:r>
              <a:rPr lang="en-US" altLang="en-US" sz="1600" dirty="0">
                <a:latin typeface="Courier New" panose="02070309020205020404" pitchFamily="49" charset="0"/>
              </a:rPr>
              <a:t>Class MainClass{</a:t>
            </a:r>
          </a:p>
          <a:p>
            <a:pPr eaLnBrk="1" hangingPunct="1">
              <a:lnSpc>
                <a:spcPct val="90000"/>
              </a:lnSpc>
              <a:spcBef>
                <a:spcPct val="20000"/>
              </a:spcBef>
            </a:pPr>
            <a:r>
              <a:rPr lang="en-US" altLang="en-US" sz="1600" dirty="0">
                <a:latin typeface="Courier New" panose="02070309020205020404" pitchFamily="49" charset="0"/>
              </a:rPr>
              <a:t>  public static void main(String[] args){</a:t>
            </a:r>
          </a:p>
          <a:p>
            <a:pPr eaLnBrk="1" hangingPunct="1">
              <a:lnSpc>
                <a:spcPct val="90000"/>
              </a:lnSpc>
              <a:spcBef>
                <a:spcPct val="20000"/>
              </a:spcBef>
            </a:pPr>
            <a:r>
              <a:rPr lang="en-US" altLang="en-US" sz="1600" dirty="0">
                <a:latin typeface="Courier New" panose="02070309020205020404" pitchFamily="49" charset="0"/>
              </a:rPr>
              <a:t>     Bus b = new Bus();</a:t>
            </a:r>
          </a:p>
          <a:p>
            <a:pPr eaLnBrk="1" hangingPunct="1">
              <a:lnSpc>
                <a:spcPct val="90000"/>
              </a:lnSpc>
              <a:spcBef>
                <a:spcPct val="20000"/>
              </a:spcBef>
            </a:pPr>
            <a:r>
              <a:rPr lang="en-US" altLang="en-US" sz="1600" dirty="0">
                <a:latin typeface="Courier New" panose="02070309020205020404" pitchFamily="49" charset="0"/>
              </a:rPr>
              <a:t>     Car c = new Car();</a:t>
            </a:r>
          </a:p>
          <a:p>
            <a:pPr eaLnBrk="1" hangingPunct="1">
              <a:lnSpc>
                <a:spcPct val="90000"/>
              </a:lnSpc>
              <a:spcBef>
                <a:spcPct val="20000"/>
              </a:spcBef>
            </a:pPr>
            <a:r>
              <a:rPr lang="en-US" altLang="en-US" sz="1600" dirty="0">
                <a:latin typeface="Courier New" panose="02070309020205020404" pitchFamily="49" charset="0"/>
              </a:rPr>
              <a:t>     Truck t = new Truck();</a:t>
            </a:r>
          </a:p>
          <a:p>
            <a:pPr eaLnBrk="1" hangingPunct="1">
              <a:lnSpc>
                <a:spcPct val="90000"/>
              </a:lnSpc>
              <a:spcBef>
                <a:spcPct val="20000"/>
              </a:spcBef>
            </a:pPr>
            <a:r>
              <a:rPr lang="en-US" altLang="en-US" sz="1600" dirty="0">
                <a:latin typeface="Courier New" panose="02070309020205020404" pitchFamily="49" charset="0"/>
              </a:rPr>
              <a:t>  }</a:t>
            </a:r>
          </a:p>
          <a:p>
            <a:pPr eaLnBrk="1" hangingPunct="1">
              <a:lnSpc>
                <a:spcPct val="90000"/>
              </a:lnSpc>
              <a:spcBef>
                <a:spcPct val="20000"/>
              </a:spcBef>
            </a:pPr>
            <a:r>
              <a:rPr lang="en-US" altLang="en-US" sz="1600" dirty="0">
                <a:latin typeface="Courier New" panose="02070309020205020404" pitchFamily="49" charset="0"/>
              </a:rPr>
              <a:t>}</a:t>
            </a:r>
          </a:p>
        </p:txBody>
      </p:sp>
    </p:spTree>
    <p:extLst>
      <p:ext uri="{BB962C8B-B14F-4D97-AF65-F5344CB8AC3E}">
        <p14:creationId xmlns:p14="http://schemas.microsoft.com/office/powerpoint/2010/main" val="3434372870"/>
      </p:ext>
    </p:extLst>
  </p:cSld>
  <p:clrMapOvr>
    <a:masterClrMapping/>
  </p:clrMapOvr>
  <mc:AlternateContent xmlns:mc="http://schemas.openxmlformats.org/markup-compatibility/2006" xmlns:p14="http://schemas.microsoft.com/office/powerpoint/2010/main">
    <mc:Choice Requires="p14">
      <p:transition spd="slow" p14:dur="2000" advTm="55215"/>
    </mc:Choice>
    <mc:Fallback xmlns="">
      <p:transition spd="slow" advTm="55215"/>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xmlns="" id="{828A5161-06F1-46CF-8AD7-844680A59E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4601497"/>
            <a:ext cx="1014060" cy="2017580"/>
            <a:chOff x="0" y="4601497"/>
            <a:chExt cx="1014060" cy="2017580"/>
          </a:xfrm>
        </p:grpSpPr>
        <p:sp>
          <p:nvSpPr>
            <p:cNvPr id="8" name="Isosceles Triangle 13">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4">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xmlns="" id="{5995D10D-E9C9-47DB-AE7E-801FEF38F5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219290" y="1"/>
            <a:ext cx="972709" cy="1935307"/>
            <a:chOff x="10918968" y="713127"/>
            <a:chExt cx="1273032" cy="2532832"/>
          </a:xfrm>
        </p:grpSpPr>
        <p:sp>
          <p:nvSpPr>
            <p:cNvPr id="10" name="Rectangle 17">
              <a:extLst>
                <a:ext uri="{FF2B5EF4-FFF2-40B4-BE49-F238E27FC236}">
                  <a16:creationId xmlns:a16="http://schemas.microsoft.com/office/drawing/2014/main" xmlns="" id="{CC1A72C6-3DE4-4EC3-9AD5-9E0D40D8C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8">
              <a:extLst>
                <a:ext uri="{FF2B5EF4-FFF2-40B4-BE49-F238E27FC236}">
                  <a16:creationId xmlns:a16="http://schemas.microsoft.com/office/drawing/2014/main" xmlns="" id="{0B0DA1F1-C391-4EDF-9FE0-23E86E1377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3">
            <a:extLst>
              <a:ext uri="{FF2B5EF4-FFF2-40B4-BE49-F238E27FC236}">
                <a16:creationId xmlns:a16="http://schemas.microsoft.com/office/drawing/2014/main" xmlns="" id="{84A92555-3873-47AB-BA61-57CA790C784F}"/>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a:t>Faculty of Computer Science, University of Computer Studies, Yangon</a:t>
            </a:r>
          </a:p>
        </p:txBody>
      </p:sp>
      <p:sp>
        <p:nvSpPr>
          <p:cNvPr id="5" name="Slide Number Placeholder 4">
            <a:extLst>
              <a:ext uri="{FF2B5EF4-FFF2-40B4-BE49-F238E27FC236}">
                <a16:creationId xmlns:a16="http://schemas.microsoft.com/office/drawing/2014/main" xmlns="" id="{FCD18CD9-E60A-4A32-9C13-6A1BEA527797}"/>
              </a:ext>
            </a:extLst>
          </p:cNvPr>
          <p:cNvSpPr>
            <a:spLocks noGrp="1"/>
          </p:cNvSpPr>
          <p:nvPr>
            <p:ph type="sldNum" sz="quarter" idx="12"/>
          </p:nvPr>
        </p:nvSpPr>
        <p:spPr>
          <a:xfrm>
            <a:off x="8805333" y="6356350"/>
            <a:ext cx="2743200" cy="365125"/>
          </a:xfrm>
        </p:spPr>
        <p:txBody>
          <a:bodyPr>
            <a:normAutofit/>
          </a:bodyPr>
          <a:lstStyle/>
          <a:p>
            <a:pPr>
              <a:spcAft>
                <a:spcPts val="600"/>
              </a:spcAft>
            </a:pPr>
            <a:fld id="{AA680AA8-C0F5-4A8E-B7E8-B0E33D5CFE95}" type="slidenum">
              <a:rPr lang="en-US" smtClean="0"/>
              <a:pPr>
                <a:spcAft>
                  <a:spcPts val="600"/>
                </a:spcAft>
              </a:pPr>
              <a:t>6</a:t>
            </a:fld>
            <a:endParaRPr lang="en-US"/>
          </a:p>
        </p:txBody>
      </p:sp>
      <p:sp>
        <p:nvSpPr>
          <p:cNvPr id="14" name="Title 1">
            <a:extLst>
              <a:ext uri="{FF2B5EF4-FFF2-40B4-BE49-F238E27FC236}">
                <a16:creationId xmlns:a16="http://schemas.microsoft.com/office/drawing/2014/main" xmlns="" id="{84FC8822-F3FD-4A49-B4C8-0F77733D9AD0}"/>
              </a:ext>
            </a:extLst>
          </p:cNvPr>
          <p:cNvSpPr>
            <a:spLocks noGrp="1"/>
          </p:cNvSpPr>
          <p:nvPr>
            <p:ph type="title"/>
          </p:nvPr>
        </p:nvSpPr>
        <p:spPr>
          <a:xfrm>
            <a:off x="838200" y="365125"/>
            <a:ext cx="10515600" cy="1325563"/>
          </a:xfrm>
        </p:spPr>
        <p:txBody>
          <a:bodyPr/>
          <a:lstStyle/>
          <a:p>
            <a:pPr algn="ctr"/>
            <a:r>
              <a:rPr lang="en-US" dirty="0"/>
              <a:t>Types of Inheritance </a:t>
            </a:r>
          </a:p>
        </p:txBody>
      </p:sp>
      <p:sp>
        <p:nvSpPr>
          <p:cNvPr id="15" name="Content Placeholder 2">
            <a:extLst>
              <a:ext uri="{FF2B5EF4-FFF2-40B4-BE49-F238E27FC236}">
                <a16:creationId xmlns:a16="http://schemas.microsoft.com/office/drawing/2014/main" xmlns="" id="{5A7E0C31-D53A-4BF9-BFFC-560781533146}"/>
              </a:ext>
            </a:extLst>
          </p:cNvPr>
          <p:cNvSpPr>
            <a:spLocks noGrp="1"/>
          </p:cNvSpPr>
          <p:nvPr>
            <p:ph idx="1"/>
          </p:nvPr>
        </p:nvSpPr>
        <p:spPr>
          <a:xfrm>
            <a:off x="1968649" y="2040852"/>
            <a:ext cx="7594899" cy="1907204"/>
          </a:xfrm>
        </p:spPr>
        <p:txBody>
          <a:bodyPr>
            <a:noAutofit/>
          </a:bodyPr>
          <a:lstStyle/>
          <a:p>
            <a:pPr marL="344488" indent="-344488" algn="just">
              <a:lnSpc>
                <a:spcPct val="90000"/>
              </a:lnSpc>
            </a:pPr>
            <a:r>
              <a:rPr lang="en-US" sz="2400" dirty="0">
                <a:ea typeface="Calibri" panose="020F0502020204030204" pitchFamily="34" charset="0"/>
              </a:rPr>
              <a:t>Single Level Inheritance</a:t>
            </a:r>
          </a:p>
          <a:p>
            <a:pPr marL="0" indent="0" algn="just">
              <a:lnSpc>
                <a:spcPct val="90000"/>
              </a:lnSpc>
              <a:buNone/>
            </a:pPr>
            <a:endParaRPr lang="en-US" sz="800" dirty="0">
              <a:ea typeface="Calibri" panose="020F0502020204030204" pitchFamily="34" charset="0"/>
            </a:endParaRPr>
          </a:p>
          <a:p>
            <a:pPr marL="344488" indent="-344488" algn="just">
              <a:lnSpc>
                <a:spcPct val="90000"/>
              </a:lnSpc>
            </a:pPr>
            <a:r>
              <a:rPr lang="en-US" sz="2400" dirty="0">
                <a:ea typeface="Calibri" panose="020F0502020204030204" pitchFamily="34" charset="0"/>
              </a:rPr>
              <a:t>Hierarchical Inheritance</a:t>
            </a:r>
          </a:p>
          <a:p>
            <a:pPr marL="0" indent="0" algn="just">
              <a:lnSpc>
                <a:spcPct val="90000"/>
              </a:lnSpc>
              <a:buNone/>
            </a:pPr>
            <a:endParaRPr lang="en-US" sz="800" dirty="0">
              <a:ea typeface="Calibri" panose="020F0502020204030204" pitchFamily="34" charset="0"/>
            </a:endParaRPr>
          </a:p>
          <a:p>
            <a:pPr marL="344488" indent="-344488" algn="just"/>
            <a:r>
              <a:rPr lang="en-US" sz="2400" dirty="0">
                <a:ea typeface="Calibri" panose="020F0502020204030204" pitchFamily="34" charset="0"/>
              </a:rPr>
              <a:t>Multi Level Inheritance</a:t>
            </a:r>
          </a:p>
          <a:p>
            <a:pPr marL="457200" indent="-457200">
              <a:buFont typeface="+mj-lt"/>
              <a:buAutoNum type="arabicParenR"/>
            </a:pPr>
            <a:endParaRPr lang="en-US" sz="2400" dirty="0">
              <a:ea typeface="Calibri" panose="020F0502020204030204" pitchFamily="34" charset="0"/>
            </a:endParaRPr>
          </a:p>
          <a:p>
            <a:pPr marL="457200" indent="-457200">
              <a:buFont typeface="+mj-lt"/>
              <a:buAutoNum type="arabicParenR"/>
            </a:pPr>
            <a:endParaRPr lang="en-US" sz="2400" dirty="0">
              <a:ea typeface="Calibri" panose="020F0502020204030204" pitchFamily="34" charset="0"/>
            </a:endParaRPr>
          </a:p>
          <a:p>
            <a:pPr marL="342900" indent="-342900">
              <a:buFont typeface="+mj-lt"/>
              <a:buAutoNum type="arabicParenR"/>
            </a:pPr>
            <a:endParaRPr lang="en-US" sz="800" dirty="0">
              <a:ea typeface="Calibri" panose="020F0502020204030204" pitchFamily="34" charset="0"/>
            </a:endParaRPr>
          </a:p>
          <a:p>
            <a:pPr>
              <a:buFont typeface="+mj-lt"/>
              <a:buAutoNum type="arabicParenR"/>
            </a:pPr>
            <a:endParaRPr lang="en-US" sz="1200" dirty="0"/>
          </a:p>
        </p:txBody>
      </p:sp>
      <p:sp>
        <p:nvSpPr>
          <p:cNvPr id="2" name="TextBox 1">
            <a:extLst>
              <a:ext uri="{FF2B5EF4-FFF2-40B4-BE49-F238E27FC236}">
                <a16:creationId xmlns:a16="http://schemas.microsoft.com/office/drawing/2014/main" xmlns="" id="{693978B5-3987-4F1F-A215-5434567D212B}"/>
              </a:ext>
            </a:extLst>
          </p:cNvPr>
          <p:cNvSpPr txBox="1"/>
          <p:nvPr/>
        </p:nvSpPr>
        <p:spPr>
          <a:xfrm>
            <a:off x="1968649" y="4303059"/>
            <a:ext cx="8520057" cy="461665"/>
          </a:xfrm>
          <a:prstGeom prst="rect">
            <a:avLst/>
          </a:prstGeom>
          <a:noFill/>
        </p:spPr>
        <p:txBody>
          <a:bodyPr wrap="square" rtlCol="0">
            <a:spAutoFit/>
          </a:bodyPr>
          <a:lstStyle/>
          <a:p>
            <a:r>
              <a:rPr lang="en-US" sz="2400" dirty="0">
                <a:solidFill>
                  <a:srgbClr val="005DA2"/>
                </a:solidFill>
              </a:rPr>
              <a:t>*Note: </a:t>
            </a:r>
            <a:r>
              <a:rPr lang="en-US" sz="2400" dirty="0"/>
              <a:t>Multiple inheritance is not supported in java through class.</a:t>
            </a:r>
          </a:p>
        </p:txBody>
      </p:sp>
    </p:spTree>
    <p:extLst>
      <p:ext uri="{BB962C8B-B14F-4D97-AF65-F5344CB8AC3E}">
        <p14:creationId xmlns:p14="http://schemas.microsoft.com/office/powerpoint/2010/main" val="1715932228"/>
      </p:ext>
    </p:extLst>
  </p:cSld>
  <p:clrMapOvr>
    <a:masterClrMapping/>
  </p:clrMapOvr>
  <mc:AlternateContent xmlns:mc="http://schemas.openxmlformats.org/markup-compatibility/2006" xmlns:p14="http://schemas.microsoft.com/office/powerpoint/2010/main">
    <mc:Choice Requires="p14">
      <p:transition spd="slow" p14:dur="2000" advTm="55215"/>
    </mc:Choice>
    <mc:Fallback xmlns="">
      <p:transition spd="slow" advTm="55215"/>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xmlns="" id="{828A5161-06F1-46CF-8AD7-844680A59E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4601497"/>
            <a:ext cx="1014060" cy="2017580"/>
            <a:chOff x="0" y="4601497"/>
            <a:chExt cx="1014060" cy="2017580"/>
          </a:xfrm>
        </p:grpSpPr>
        <p:sp>
          <p:nvSpPr>
            <p:cNvPr id="8" name="Isosceles Triangle 13">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4">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xmlns="" id="{5995D10D-E9C9-47DB-AE7E-801FEF38F5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219290" y="1"/>
            <a:ext cx="972709" cy="1935307"/>
            <a:chOff x="10918968" y="713127"/>
            <a:chExt cx="1273032" cy="2532832"/>
          </a:xfrm>
        </p:grpSpPr>
        <p:sp>
          <p:nvSpPr>
            <p:cNvPr id="10" name="Rectangle 17">
              <a:extLst>
                <a:ext uri="{FF2B5EF4-FFF2-40B4-BE49-F238E27FC236}">
                  <a16:creationId xmlns:a16="http://schemas.microsoft.com/office/drawing/2014/main" xmlns="" id="{CC1A72C6-3DE4-4EC3-9AD5-9E0D40D8C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8">
              <a:extLst>
                <a:ext uri="{FF2B5EF4-FFF2-40B4-BE49-F238E27FC236}">
                  <a16:creationId xmlns:a16="http://schemas.microsoft.com/office/drawing/2014/main" xmlns="" id="{0B0DA1F1-C391-4EDF-9FE0-23E86E1377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3">
            <a:extLst>
              <a:ext uri="{FF2B5EF4-FFF2-40B4-BE49-F238E27FC236}">
                <a16:creationId xmlns:a16="http://schemas.microsoft.com/office/drawing/2014/main" xmlns="" id="{84A92555-3873-47AB-BA61-57CA790C784F}"/>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a:t>Faculty of Computer Science, University of Computer Studies, Yangon</a:t>
            </a:r>
          </a:p>
        </p:txBody>
      </p:sp>
      <p:sp>
        <p:nvSpPr>
          <p:cNvPr id="5" name="Slide Number Placeholder 4">
            <a:extLst>
              <a:ext uri="{FF2B5EF4-FFF2-40B4-BE49-F238E27FC236}">
                <a16:creationId xmlns:a16="http://schemas.microsoft.com/office/drawing/2014/main" xmlns="" id="{FCD18CD9-E60A-4A32-9C13-6A1BEA527797}"/>
              </a:ext>
            </a:extLst>
          </p:cNvPr>
          <p:cNvSpPr>
            <a:spLocks noGrp="1"/>
          </p:cNvSpPr>
          <p:nvPr>
            <p:ph type="sldNum" sz="quarter" idx="12"/>
          </p:nvPr>
        </p:nvSpPr>
        <p:spPr>
          <a:xfrm>
            <a:off x="8805333" y="6356350"/>
            <a:ext cx="2743200" cy="365125"/>
          </a:xfrm>
        </p:spPr>
        <p:txBody>
          <a:bodyPr>
            <a:normAutofit/>
          </a:bodyPr>
          <a:lstStyle/>
          <a:p>
            <a:pPr>
              <a:spcAft>
                <a:spcPts val="600"/>
              </a:spcAft>
            </a:pPr>
            <a:fld id="{AA680AA8-C0F5-4A8E-B7E8-B0E33D5CFE95}" type="slidenum">
              <a:rPr lang="en-US" smtClean="0"/>
              <a:pPr>
                <a:spcAft>
                  <a:spcPts val="600"/>
                </a:spcAft>
              </a:pPr>
              <a:t>7</a:t>
            </a:fld>
            <a:endParaRPr lang="en-US"/>
          </a:p>
        </p:txBody>
      </p:sp>
      <p:sp>
        <p:nvSpPr>
          <p:cNvPr id="14" name="Title 1">
            <a:extLst>
              <a:ext uri="{FF2B5EF4-FFF2-40B4-BE49-F238E27FC236}">
                <a16:creationId xmlns:a16="http://schemas.microsoft.com/office/drawing/2014/main" xmlns="" id="{84FC8822-F3FD-4A49-B4C8-0F77733D9AD0}"/>
              </a:ext>
            </a:extLst>
          </p:cNvPr>
          <p:cNvSpPr>
            <a:spLocks noGrp="1"/>
          </p:cNvSpPr>
          <p:nvPr>
            <p:ph type="title"/>
          </p:nvPr>
        </p:nvSpPr>
        <p:spPr>
          <a:xfrm>
            <a:off x="838200" y="365125"/>
            <a:ext cx="10515600" cy="1325563"/>
          </a:xfrm>
        </p:spPr>
        <p:txBody>
          <a:bodyPr/>
          <a:lstStyle/>
          <a:p>
            <a:pPr algn="ctr"/>
            <a:r>
              <a:rPr lang="en-US" dirty="0"/>
              <a:t>Types of Inheritance </a:t>
            </a:r>
          </a:p>
        </p:txBody>
      </p:sp>
      <p:grpSp>
        <p:nvGrpSpPr>
          <p:cNvPr id="40" name="Group 39">
            <a:extLst>
              <a:ext uri="{FF2B5EF4-FFF2-40B4-BE49-F238E27FC236}">
                <a16:creationId xmlns:a16="http://schemas.microsoft.com/office/drawing/2014/main" xmlns="" id="{3582585E-1E42-469C-959D-C14A3376DD0B}"/>
              </a:ext>
            </a:extLst>
          </p:cNvPr>
          <p:cNvGrpSpPr/>
          <p:nvPr/>
        </p:nvGrpSpPr>
        <p:grpSpPr>
          <a:xfrm>
            <a:off x="1210163" y="2256342"/>
            <a:ext cx="1247888" cy="1455404"/>
            <a:chOff x="2592593" y="2672756"/>
            <a:chExt cx="1247888" cy="1455404"/>
          </a:xfrm>
        </p:grpSpPr>
        <p:sp>
          <p:nvSpPr>
            <p:cNvPr id="7" name="Rectangle 6">
              <a:extLst>
                <a:ext uri="{FF2B5EF4-FFF2-40B4-BE49-F238E27FC236}">
                  <a16:creationId xmlns:a16="http://schemas.microsoft.com/office/drawing/2014/main" xmlns="" id="{99D9B1E8-4D3E-4A2F-8C72-D9CC0C02C5A6}"/>
                </a:ext>
              </a:extLst>
            </p:cNvPr>
            <p:cNvSpPr/>
            <p:nvPr/>
          </p:nvSpPr>
          <p:spPr>
            <a:xfrm>
              <a:off x="2592593" y="2672756"/>
              <a:ext cx="1247888" cy="4733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a:t>
              </a:r>
            </a:p>
          </p:txBody>
        </p:sp>
        <p:sp>
          <p:nvSpPr>
            <p:cNvPr id="28" name="Rectangle 27">
              <a:extLst>
                <a:ext uri="{FF2B5EF4-FFF2-40B4-BE49-F238E27FC236}">
                  <a16:creationId xmlns:a16="http://schemas.microsoft.com/office/drawing/2014/main" xmlns="" id="{4B1E6A13-22B1-47F7-8EDF-EE3B9B244035}"/>
                </a:ext>
              </a:extLst>
            </p:cNvPr>
            <p:cNvSpPr/>
            <p:nvPr/>
          </p:nvSpPr>
          <p:spPr>
            <a:xfrm>
              <a:off x="2592593" y="3654824"/>
              <a:ext cx="1247888" cy="4733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B</a:t>
              </a:r>
            </a:p>
          </p:txBody>
        </p:sp>
        <p:cxnSp>
          <p:nvCxnSpPr>
            <p:cNvPr id="30" name="Straight Arrow Connector 29">
              <a:extLst>
                <a:ext uri="{FF2B5EF4-FFF2-40B4-BE49-F238E27FC236}">
                  <a16:creationId xmlns:a16="http://schemas.microsoft.com/office/drawing/2014/main" xmlns="" id="{DD15996A-6DB8-4998-923B-2381057BF3D4}"/>
                </a:ext>
              </a:extLst>
            </p:cNvPr>
            <p:cNvCxnSpPr>
              <a:cxnSpLocks/>
            </p:cNvCxnSpPr>
            <p:nvPr/>
          </p:nvCxnSpPr>
          <p:spPr>
            <a:xfrm flipV="1">
              <a:off x="3205780" y="3142274"/>
              <a:ext cx="0" cy="491034"/>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xmlns="" id="{A0F9C67A-0EF1-49B0-8382-AD2901896E3E}"/>
              </a:ext>
            </a:extLst>
          </p:cNvPr>
          <p:cNvGrpSpPr/>
          <p:nvPr/>
        </p:nvGrpSpPr>
        <p:grpSpPr>
          <a:xfrm>
            <a:off x="3319554" y="2253580"/>
            <a:ext cx="1247888" cy="2405895"/>
            <a:chOff x="3748032" y="2659407"/>
            <a:chExt cx="1247888" cy="2405895"/>
          </a:xfrm>
        </p:grpSpPr>
        <p:sp>
          <p:nvSpPr>
            <p:cNvPr id="32" name="Rectangle 31">
              <a:extLst>
                <a:ext uri="{FF2B5EF4-FFF2-40B4-BE49-F238E27FC236}">
                  <a16:creationId xmlns:a16="http://schemas.microsoft.com/office/drawing/2014/main" xmlns="" id="{BB6EE195-0CEB-4F5C-9175-A65B73B36B07}"/>
                </a:ext>
              </a:extLst>
            </p:cNvPr>
            <p:cNvSpPr/>
            <p:nvPr/>
          </p:nvSpPr>
          <p:spPr>
            <a:xfrm>
              <a:off x="3748032" y="2659407"/>
              <a:ext cx="1247888" cy="4733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a:t>
              </a:r>
            </a:p>
          </p:txBody>
        </p:sp>
        <p:sp>
          <p:nvSpPr>
            <p:cNvPr id="33" name="Rectangle 32">
              <a:extLst>
                <a:ext uri="{FF2B5EF4-FFF2-40B4-BE49-F238E27FC236}">
                  <a16:creationId xmlns:a16="http://schemas.microsoft.com/office/drawing/2014/main" xmlns="" id="{61590230-EF39-4A21-8422-025D12D9E3B0}"/>
                </a:ext>
              </a:extLst>
            </p:cNvPr>
            <p:cNvSpPr/>
            <p:nvPr/>
          </p:nvSpPr>
          <p:spPr>
            <a:xfrm>
              <a:off x="3748032" y="3641475"/>
              <a:ext cx="1247888" cy="4733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B</a:t>
              </a:r>
            </a:p>
          </p:txBody>
        </p:sp>
        <p:cxnSp>
          <p:nvCxnSpPr>
            <p:cNvPr id="34" name="Straight Arrow Connector 33">
              <a:extLst>
                <a:ext uri="{FF2B5EF4-FFF2-40B4-BE49-F238E27FC236}">
                  <a16:creationId xmlns:a16="http://schemas.microsoft.com/office/drawing/2014/main" xmlns="" id="{E04F2A68-67AA-4A42-982C-5CA695634D43}"/>
                </a:ext>
              </a:extLst>
            </p:cNvPr>
            <p:cNvCxnSpPr>
              <a:cxnSpLocks/>
            </p:cNvCxnSpPr>
            <p:nvPr/>
          </p:nvCxnSpPr>
          <p:spPr>
            <a:xfrm flipV="1">
              <a:off x="4361219" y="3128925"/>
              <a:ext cx="0" cy="491034"/>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xmlns="" id="{F70B18DD-758A-4708-A1F8-7F256DAA8574}"/>
                </a:ext>
              </a:extLst>
            </p:cNvPr>
            <p:cNvSpPr/>
            <p:nvPr/>
          </p:nvSpPr>
          <p:spPr>
            <a:xfrm>
              <a:off x="3748032" y="4591966"/>
              <a:ext cx="1247888" cy="4733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a:t>
              </a:r>
            </a:p>
          </p:txBody>
        </p:sp>
        <p:cxnSp>
          <p:nvCxnSpPr>
            <p:cNvPr id="36" name="Straight Arrow Connector 35">
              <a:extLst>
                <a:ext uri="{FF2B5EF4-FFF2-40B4-BE49-F238E27FC236}">
                  <a16:creationId xmlns:a16="http://schemas.microsoft.com/office/drawing/2014/main" xmlns="" id="{79D73B71-9120-45BE-B77C-06D0743F9542}"/>
                </a:ext>
              </a:extLst>
            </p:cNvPr>
            <p:cNvCxnSpPr>
              <a:cxnSpLocks/>
            </p:cNvCxnSpPr>
            <p:nvPr/>
          </p:nvCxnSpPr>
          <p:spPr>
            <a:xfrm flipV="1">
              <a:off x="4375563" y="4114811"/>
              <a:ext cx="0" cy="491034"/>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2" name="Group 51">
            <a:extLst>
              <a:ext uri="{FF2B5EF4-FFF2-40B4-BE49-F238E27FC236}">
                <a16:creationId xmlns:a16="http://schemas.microsoft.com/office/drawing/2014/main" xmlns="" id="{6691FA32-B2E2-48B8-BBA2-FE56A39EFDE1}"/>
              </a:ext>
            </a:extLst>
          </p:cNvPr>
          <p:cNvGrpSpPr/>
          <p:nvPr/>
        </p:nvGrpSpPr>
        <p:grpSpPr>
          <a:xfrm>
            <a:off x="5313612" y="2278899"/>
            <a:ext cx="2981662" cy="1430085"/>
            <a:chOff x="5787617" y="2668938"/>
            <a:chExt cx="2981662" cy="1430085"/>
          </a:xfrm>
        </p:grpSpPr>
        <p:sp>
          <p:nvSpPr>
            <p:cNvPr id="37" name="Rectangle 36">
              <a:extLst>
                <a:ext uri="{FF2B5EF4-FFF2-40B4-BE49-F238E27FC236}">
                  <a16:creationId xmlns:a16="http://schemas.microsoft.com/office/drawing/2014/main" xmlns="" id="{972ACCE1-E487-4C77-902E-71335BE3495F}"/>
                </a:ext>
              </a:extLst>
            </p:cNvPr>
            <p:cNvSpPr/>
            <p:nvPr/>
          </p:nvSpPr>
          <p:spPr>
            <a:xfrm>
              <a:off x="6617747" y="2668938"/>
              <a:ext cx="1247888" cy="4733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a:t>
              </a:r>
            </a:p>
          </p:txBody>
        </p:sp>
        <p:sp>
          <p:nvSpPr>
            <p:cNvPr id="38" name="Rectangle 37">
              <a:extLst>
                <a:ext uri="{FF2B5EF4-FFF2-40B4-BE49-F238E27FC236}">
                  <a16:creationId xmlns:a16="http://schemas.microsoft.com/office/drawing/2014/main" xmlns="" id="{2A25B663-EBD9-4104-999C-A88906DFC989}"/>
                </a:ext>
              </a:extLst>
            </p:cNvPr>
            <p:cNvSpPr/>
            <p:nvPr/>
          </p:nvSpPr>
          <p:spPr>
            <a:xfrm>
              <a:off x="5787617" y="3625687"/>
              <a:ext cx="1247888" cy="4733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B</a:t>
              </a:r>
            </a:p>
          </p:txBody>
        </p:sp>
        <p:sp>
          <p:nvSpPr>
            <p:cNvPr id="39" name="Rectangle 38">
              <a:extLst>
                <a:ext uri="{FF2B5EF4-FFF2-40B4-BE49-F238E27FC236}">
                  <a16:creationId xmlns:a16="http://schemas.microsoft.com/office/drawing/2014/main" xmlns="" id="{98D8C939-5BCE-4AD6-9EFA-2DE8810DF6C8}"/>
                </a:ext>
              </a:extLst>
            </p:cNvPr>
            <p:cNvSpPr/>
            <p:nvPr/>
          </p:nvSpPr>
          <p:spPr>
            <a:xfrm>
              <a:off x="7521391" y="3625687"/>
              <a:ext cx="1247888" cy="4733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a:t>
              </a:r>
            </a:p>
          </p:txBody>
        </p:sp>
        <p:cxnSp>
          <p:nvCxnSpPr>
            <p:cNvPr id="42" name="Straight Arrow Connector 41">
              <a:extLst>
                <a:ext uri="{FF2B5EF4-FFF2-40B4-BE49-F238E27FC236}">
                  <a16:creationId xmlns:a16="http://schemas.microsoft.com/office/drawing/2014/main" xmlns="" id="{61CA95DE-4075-43A9-8D4C-C85A99C80A48}"/>
                </a:ext>
              </a:extLst>
            </p:cNvPr>
            <p:cNvCxnSpPr>
              <a:cxnSpLocks/>
              <a:stCxn id="38" idx="0"/>
            </p:cNvCxnSpPr>
            <p:nvPr/>
          </p:nvCxnSpPr>
          <p:spPr>
            <a:xfrm flipV="1">
              <a:off x="6411561" y="3150441"/>
              <a:ext cx="623944" cy="475246"/>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xmlns="" id="{40C85660-EA83-4744-B624-27CFED5AAAB4}"/>
                </a:ext>
              </a:extLst>
            </p:cNvPr>
            <p:cNvCxnSpPr>
              <a:cxnSpLocks/>
              <a:stCxn id="39" idx="0"/>
            </p:cNvCxnSpPr>
            <p:nvPr/>
          </p:nvCxnSpPr>
          <p:spPr>
            <a:xfrm flipH="1" flipV="1">
              <a:off x="7521391" y="3172437"/>
              <a:ext cx="623944" cy="45325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8" name="Group 57">
            <a:extLst>
              <a:ext uri="{FF2B5EF4-FFF2-40B4-BE49-F238E27FC236}">
                <a16:creationId xmlns:a16="http://schemas.microsoft.com/office/drawing/2014/main" xmlns="" id="{CBFF8102-ACBF-4E1B-834B-CF8863BC435E}"/>
              </a:ext>
            </a:extLst>
          </p:cNvPr>
          <p:cNvGrpSpPr/>
          <p:nvPr/>
        </p:nvGrpSpPr>
        <p:grpSpPr>
          <a:xfrm>
            <a:off x="8720733" y="2278899"/>
            <a:ext cx="2869715" cy="1464935"/>
            <a:chOff x="8810250" y="2688206"/>
            <a:chExt cx="2869715" cy="1464935"/>
          </a:xfrm>
        </p:grpSpPr>
        <p:sp>
          <p:nvSpPr>
            <p:cNvPr id="49" name="Rectangle 48">
              <a:extLst>
                <a:ext uri="{FF2B5EF4-FFF2-40B4-BE49-F238E27FC236}">
                  <a16:creationId xmlns:a16="http://schemas.microsoft.com/office/drawing/2014/main" xmlns="" id="{D8380D64-6F40-411E-81E4-D830B37C06CB}"/>
                </a:ext>
              </a:extLst>
            </p:cNvPr>
            <p:cNvSpPr/>
            <p:nvPr/>
          </p:nvSpPr>
          <p:spPr>
            <a:xfrm>
              <a:off x="8810250" y="2688206"/>
              <a:ext cx="1247888" cy="4733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a:t>
              </a:r>
            </a:p>
          </p:txBody>
        </p:sp>
        <p:sp>
          <p:nvSpPr>
            <p:cNvPr id="50" name="Rectangle 49">
              <a:extLst>
                <a:ext uri="{FF2B5EF4-FFF2-40B4-BE49-F238E27FC236}">
                  <a16:creationId xmlns:a16="http://schemas.microsoft.com/office/drawing/2014/main" xmlns="" id="{A98B4994-21AD-408F-A269-F888E7801F42}"/>
                </a:ext>
              </a:extLst>
            </p:cNvPr>
            <p:cNvSpPr/>
            <p:nvPr/>
          </p:nvSpPr>
          <p:spPr>
            <a:xfrm>
              <a:off x="10432077" y="2698231"/>
              <a:ext cx="1247888" cy="4733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B</a:t>
              </a:r>
            </a:p>
          </p:txBody>
        </p:sp>
        <p:sp>
          <p:nvSpPr>
            <p:cNvPr id="51" name="Rectangle 50">
              <a:extLst>
                <a:ext uri="{FF2B5EF4-FFF2-40B4-BE49-F238E27FC236}">
                  <a16:creationId xmlns:a16="http://schemas.microsoft.com/office/drawing/2014/main" xmlns="" id="{A405E1F3-3E06-4B63-AEA4-CAE595C59C02}"/>
                </a:ext>
              </a:extLst>
            </p:cNvPr>
            <p:cNvSpPr/>
            <p:nvPr/>
          </p:nvSpPr>
          <p:spPr>
            <a:xfrm>
              <a:off x="9548534" y="3679805"/>
              <a:ext cx="1247888" cy="4733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a:t>
              </a:r>
            </a:p>
          </p:txBody>
        </p:sp>
        <p:cxnSp>
          <p:nvCxnSpPr>
            <p:cNvPr id="53" name="Straight Arrow Connector 52">
              <a:extLst>
                <a:ext uri="{FF2B5EF4-FFF2-40B4-BE49-F238E27FC236}">
                  <a16:creationId xmlns:a16="http://schemas.microsoft.com/office/drawing/2014/main" xmlns="" id="{6D7CCFBC-23EB-4E1F-A57A-9DE8326E4CF0}"/>
                </a:ext>
              </a:extLst>
            </p:cNvPr>
            <p:cNvCxnSpPr>
              <a:cxnSpLocks/>
              <a:stCxn id="51" idx="0"/>
            </p:cNvCxnSpPr>
            <p:nvPr/>
          </p:nvCxnSpPr>
          <p:spPr>
            <a:xfrm flipH="1" flipV="1">
              <a:off x="9398529" y="3188771"/>
              <a:ext cx="773949" cy="491034"/>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xmlns="" id="{18C57E2F-F27E-41AB-BC7D-DCEA8B6F35DA}"/>
                </a:ext>
              </a:extLst>
            </p:cNvPr>
            <p:cNvCxnSpPr>
              <a:cxnSpLocks/>
              <a:endCxn id="50" idx="2"/>
            </p:cNvCxnSpPr>
            <p:nvPr/>
          </p:nvCxnSpPr>
          <p:spPr>
            <a:xfrm flipV="1">
              <a:off x="10158617" y="3171567"/>
              <a:ext cx="897404" cy="500688"/>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59" name="TextBox 58">
            <a:extLst>
              <a:ext uri="{FF2B5EF4-FFF2-40B4-BE49-F238E27FC236}">
                <a16:creationId xmlns:a16="http://schemas.microsoft.com/office/drawing/2014/main" xmlns="" id="{32AE6E9C-2E90-497A-BD76-88318CBC7C16}"/>
              </a:ext>
            </a:extLst>
          </p:cNvPr>
          <p:cNvSpPr txBox="1"/>
          <p:nvPr/>
        </p:nvSpPr>
        <p:spPr>
          <a:xfrm>
            <a:off x="883692" y="4036765"/>
            <a:ext cx="1696867" cy="646331"/>
          </a:xfrm>
          <a:prstGeom prst="rect">
            <a:avLst/>
          </a:prstGeom>
          <a:noFill/>
        </p:spPr>
        <p:txBody>
          <a:bodyPr wrap="square" rtlCol="0">
            <a:spAutoFit/>
          </a:bodyPr>
          <a:lstStyle/>
          <a:p>
            <a:pPr algn="ctr"/>
            <a:r>
              <a:rPr lang="en-US" dirty="0"/>
              <a:t>Single Inheritance</a:t>
            </a:r>
          </a:p>
        </p:txBody>
      </p:sp>
      <p:sp>
        <p:nvSpPr>
          <p:cNvPr id="60" name="TextBox 59">
            <a:extLst>
              <a:ext uri="{FF2B5EF4-FFF2-40B4-BE49-F238E27FC236}">
                <a16:creationId xmlns:a16="http://schemas.microsoft.com/office/drawing/2014/main" xmlns="" id="{D499B7D5-BB5F-4D9C-A696-C7A73B0FAE06}"/>
              </a:ext>
            </a:extLst>
          </p:cNvPr>
          <p:cNvSpPr txBox="1"/>
          <p:nvPr/>
        </p:nvSpPr>
        <p:spPr>
          <a:xfrm>
            <a:off x="3084307" y="4917698"/>
            <a:ext cx="1696867" cy="646331"/>
          </a:xfrm>
          <a:prstGeom prst="rect">
            <a:avLst/>
          </a:prstGeom>
          <a:noFill/>
        </p:spPr>
        <p:txBody>
          <a:bodyPr wrap="square" rtlCol="0">
            <a:spAutoFit/>
          </a:bodyPr>
          <a:lstStyle/>
          <a:p>
            <a:pPr algn="ctr"/>
            <a:r>
              <a:rPr lang="en-US" dirty="0"/>
              <a:t>Multilevel Inheritance</a:t>
            </a:r>
          </a:p>
        </p:txBody>
      </p:sp>
      <p:sp>
        <p:nvSpPr>
          <p:cNvPr id="61" name="TextBox 60">
            <a:extLst>
              <a:ext uri="{FF2B5EF4-FFF2-40B4-BE49-F238E27FC236}">
                <a16:creationId xmlns:a16="http://schemas.microsoft.com/office/drawing/2014/main" xmlns="" id="{CEF9D1CA-5B1C-484D-BEDE-26C48F772E20}"/>
              </a:ext>
            </a:extLst>
          </p:cNvPr>
          <p:cNvSpPr txBox="1"/>
          <p:nvPr/>
        </p:nvSpPr>
        <p:spPr>
          <a:xfrm>
            <a:off x="5927693" y="4120357"/>
            <a:ext cx="1696867" cy="646331"/>
          </a:xfrm>
          <a:prstGeom prst="rect">
            <a:avLst/>
          </a:prstGeom>
          <a:noFill/>
        </p:spPr>
        <p:txBody>
          <a:bodyPr wrap="square" rtlCol="0">
            <a:spAutoFit/>
          </a:bodyPr>
          <a:lstStyle/>
          <a:p>
            <a:pPr algn="ctr"/>
            <a:r>
              <a:rPr lang="en-US" dirty="0"/>
              <a:t>Hierarchical Inheritance</a:t>
            </a:r>
          </a:p>
        </p:txBody>
      </p:sp>
      <p:sp>
        <p:nvSpPr>
          <p:cNvPr id="62" name="TextBox 61">
            <a:extLst>
              <a:ext uri="{FF2B5EF4-FFF2-40B4-BE49-F238E27FC236}">
                <a16:creationId xmlns:a16="http://schemas.microsoft.com/office/drawing/2014/main" xmlns="" id="{2F2A6DD4-69B5-47AF-98AA-0C5333290E7C}"/>
              </a:ext>
            </a:extLst>
          </p:cNvPr>
          <p:cNvSpPr txBox="1"/>
          <p:nvPr/>
        </p:nvSpPr>
        <p:spPr>
          <a:xfrm>
            <a:off x="9120187" y="4210122"/>
            <a:ext cx="1696867" cy="646331"/>
          </a:xfrm>
          <a:prstGeom prst="rect">
            <a:avLst/>
          </a:prstGeom>
          <a:noFill/>
        </p:spPr>
        <p:txBody>
          <a:bodyPr wrap="square" rtlCol="0">
            <a:spAutoFit/>
          </a:bodyPr>
          <a:lstStyle/>
          <a:p>
            <a:pPr algn="ctr"/>
            <a:r>
              <a:rPr lang="en-US" dirty="0"/>
              <a:t>Multiple Inheritance</a:t>
            </a:r>
          </a:p>
        </p:txBody>
      </p:sp>
      <p:sp>
        <p:nvSpPr>
          <p:cNvPr id="63" name="TextBox 62">
            <a:extLst>
              <a:ext uri="{FF2B5EF4-FFF2-40B4-BE49-F238E27FC236}">
                <a16:creationId xmlns:a16="http://schemas.microsoft.com/office/drawing/2014/main" xmlns="" id="{A252E574-AB28-4E70-A63D-8121BBAB2FF4}"/>
              </a:ext>
            </a:extLst>
          </p:cNvPr>
          <p:cNvSpPr txBox="1"/>
          <p:nvPr/>
        </p:nvSpPr>
        <p:spPr>
          <a:xfrm>
            <a:off x="10552177" y="3991970"/>
            <a:ext cx="667113" cy="1015663"/>
          </a:xfrm>
          <a:prstGeom prst="rect">
            <a:avLst/>
          </a:prstGeom>
          <a:noFill/>
        </p:spPr>
        <p:txBody>
          <a:bodyPr wrap="square" rtlCol="0">
            <a:spAutoFit/>
          </a:bodyPr>
          <a:lstStyle/>
          <a:p>
            <a:r>
              <a:rPr lang="en-US" sz="6000" dirty="0">
                <a:solidFill>
                  <a:srgbClr val="FF0000"/>
                </a:solidFill>
              </a:rPr>
              <a:t>×</a:t>
            </a:r>
          </a:p>
        </p:txBody>
      </p:sp>
    </p:spTree>
    <p:extLst>
      <p:ext uri="{BB962C8B-B14F-4D97-AF65-F5344CB8AC3E}">
        <p14:creationId xmlns:p14="http://schemas.microsoft.com/office/powerpoint/2010/main" val="800071179"/>
      </p:ext>
    </p:extLst>
  </p:cSld>
  <p:clrMapOvr>
    <a:masterClrMapping/>
  </p:clrMapOvr>
  <mc:AlternateContent xmlns:mc="http://schemas.openxmlformats.org/markup-compatibility/2006" xmlns:p14="http://schemas.microsoft.com/office/powerpoint/2010/main">
    <mc:Choice Requires="p14">
      <p:transition spd="slow" p14:dur="2000" advTm="55215"/>
    </mc:Choice>
    <mc:Fallback xmlns="">
      <p:transition spd="slow" advTm="55215"/>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xmlns="" id="{828A5161-06F1-46CF-8AD7-844680A59E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4601497"/>
            <a:ext cx="1014060" cy="2017580"/>
            <a:chOff x="0" y="4601497"/>
            <a:chExt cx="1014060" cy="2017580"/>
          </a:xfrm>
        </p:grpSpPr>
        <p:sp>
          <p:nvSpPr>
            <p:cNvPr id="8" name="Isosceles Triangle 13">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4">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xmlns="" id="{5995D10D-E9C9-47DB-AE7E-801FEF38F5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219290" y="1"/>
            <a:ext cx="972709" cy="1935307"/>
            <a:chOff x="10918968" y="713127"/>
            <a:chExt cx="1273032" cy="2532832"/>
          </a:xfrm>
        </p:grpSpPr>
        <p:sp>
          <p:nvSpPr>
            <p:cNvPr id="10" name="Rectangle 17">
              <a:extLst>
                <a:ext uri="{FF2B5EF4-FFF2-40B4-BE49-F238E27FC236}">
                  <a16:creationId xmlns:a16="http://schemas.microsoft.com/office/drawing/2014/main" xmlns="" id="{CC1A72C6-3DE4-4EC3-9AD5-9E0D40D8C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8">
              <a:extLst>
                <a:ext uri="{FF2B5EF4-FFF2-40B4-BE49-F238E27FC236}">
                  <a16:creationId xmlns:a16="http://schemas.microsoft.com/office/drawing/2014/main" xmlns="" id="{0B0DA1F1-C391-4EDF-9FE0-23E86E1377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3">
            <a:extLst>
              <a:ext uri="{FF2B5EF4-FFF2-40B4-BE49-F238E27FC236}">
                <a16:creationId xmlns:a16="http://schemas.microsoft.com/office/drawing/2014/main" xmlns="" id="{84A92555-3873-47AB-BA61-57CA790C784F}"/>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a:t>Faculty of Computer Science, University of Computer Studies, Yangon</a:t>
            </a:r>
          </a:p>
        </p:txBody>
      </p:sp>
      <p:sp>
        <p:nvSpPr>
          <p:cNvPr id="5" name="Slide Number Placeholder 4">
            <a:extLst>
              <a:ext uri="{FF2B5EF4-FFF2-40B4-BE49-F238E27FC236}">
                <a16:creationId xmlns:a16="http://schemas.microsoft.com/office/drawing/2014/main" xmlns="" id="{FCD18CD9-E60A-4A32-9C13-6A1BEA527797}"/>
              </a:ext>
            </a:extLst>
          </p:cNvPr>
          <p:cNvSpPr>
            <a:spLocks noGrp="1"/>
          </p:cNvSpPr>
          <p:nvPr>
            <p:ph type="sldNum" sz="quarter" idx="12"/>
          </p:nvPr>
        </p:nvSpPr>
        <p:spPr>
          <a:xfrm>
            <a:off x="8805333" y="6356350"/>
            <a:ext cx="2743200" cy="365125"/>
          </a:xfrm>
        </p:spPr>
        <p:txBody>
          <a:bodyPr>
            <a:normAutofit/>
          </a:bodyPr>
          <a:lstStyle/>
          <a:p>
            <a:pPr>
              <a:spcAft>
                <a:spcPts val="600"/>
              </a:spcAft>
            </a:pPr>
            <a:fld id="{AA680AA8-C0F5-4A8E-B7E8-B0E33D5CFE95}" type="slidenum">
              <a:rPr lang="en-US" smtClean="0"/>
              <a:pPr>
                <a:spcAft>
                  <a:spcPts val="600"/>
                </a:spcAft>
              </a:pPr>
              <a:t>8</a:t>
            </a:fld>
            <a:endParaRPr lang="en-US"/>
          </a:p>
        </p:txBody>
      </p:sp>
      <p:sp>
        <p:nvSpPr>
          <p:cNvPr id="14" name="Title 1">
            <a:extLst>
              <a:ext uri="{FF2B5EF4-FFF2-40B4-BE49-F238E27FC236}">
                <a16:creationId xmlns:a16="http://schemas.microsoft.com/office/drawing/2014/main" xmlns="" id="{84FC8822-F3FD-4A49-B4C8-0F77733D9AD0}"/>
              </a:ext>
            </a:extLst>
          </p:cNvPr>
          <p:cNvSpPr>
            <a:spLocks noGrp="1"/>
          </p:cNvSpPr>
          <p:nvPr>
            <p:ph type="title"/>
          </p:nvPr>
        </p:nvSpPr>
        <p:spPr>
          <a:xfrm>
            <a:off x="838200" y="365125"/>
            <a:ext cx="10515600" cy="1325563"/>
          </a:xfrm>
        </p:spPr>
        <p:txBody>
          <a:bodyPr/>
          <a:lstStyle/>
          <a:p>
            <a:pPr algn="ctr"/>
            <a:r>
              <a:rPr lang="en-US" dirty="0"/>
              <a:t>Single Inheritance</a:t>
            </a:r>
          </a:p>
        </p:txBody>
      </p:sp>
      <p:grpSp>
        <p:nvGrpSpPr>
          <p:cNvPr id="16" name="Group 15">
            <a:extLst>
              <a:ext uri="{FF2B5EF4-FFF2-40B4-BE49-F238E27FC236}">
                <a16:creationId xmlns:a16="http://schemas.microsoft.com/office/drawing/2014/main" xmlns="" id="{9E3397D2-05A6-4A13-A259-7052F358F51C}"/>
              </a:ext>
            </a:extLst>
          </p:cNvPr>
          <p:cNvGrpSpPr/>
          <p:nvPr/>
        </p:nvGrpSpPr>
        <p:grpSpPr>
          <a:xfrm>
            <a:off x="10120257" y="2291647"/>
            <a:ext cx="1247888" cy="1455404"/>
            <a:chOff x="2592593" y="2672756"/>
            <a:chExt cx="1247888" cy="1455404"/>
          </a:xfrm>
        </p:grpSpPr>
        <p:sp>
          <p:nvSpPr>
            <p:cNvPr id="18" name="Rectangle 17">
              <a:extLst>
                <a:ext uri="{FF2B5EF4-FFF2-40B4-BE49-F238E27FC236}">
                  <a16:creationId xmlns:a16="http://schemas.microsoft.com/office/drawing/2014/main" xmlns="" id="{E6B180A7-1C26-4547-A1EB-8B63CCB93C19}"/>
                </a:ext>
              </a:extLst>
            </p:cNvPr>
            <p:cNvSpPr/>
            <p:nvPr/>
          </p:nvSpPr>
          <p:spPr>
            <a:xfrm>
              <a:off x="2592593" y="2672756"/>
              <a:ext cx="1247888" cy="4733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Animal</a:t>
              </a:r>
            </a:p>
          </p:txBody>
        </p:sp>
        <p:sp>
          <p:nvSpPr>
            <p:cNvPr id="19" name="Rectangle 18">
              <a:extLst>
                <a:ext uri="{FF2B5EF4-FFF2-40B4-BE49-F238E27FC236}">
                  <a16:creationId xmlns:a16="http://schemas.microsoft.com/office/drawing/2014/main" xmlns="" id="{7D170B75-9EAD-4767-A4AF-E6D77E97DB65}"/>
                </a:ext>
              </a:extLst>
            </p:cNvPr>
            <p:cNvSpPr/>
            <p:nvPr/>
          </p:nvSpPr>
          <p:spPr>
            <a:xfrm>
              <a:off x="2592593" y="3654824"/>
              <a:ext cx="1247888" cy="4733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Dog</a:t>
              </a:r>
            </a:p>
          </p:txBody>
        </p:sp>
        <p:cxnSp>
          <p:nvCxnSpPr>
            <p:cNvPr id="20" name="Straight Arrow Connector 19">
              <a:extLst>
                <a:ext uri="{FF2B5EF4-FFF2-40B4-BE49-F238E27FC236}">
                  <a16:creationId xmlns:a16="http://schemas.microsoft.com/office/drawing/2014/main" xmlns="" id="{E716FC04-2EE7-4A18-BA96-86BC83451646}"/>
                </a:ext>
              </a:extLst>
            </p:cNvPr>
            <p:cNvCxnSpPr>
              <a:cxnSpLocks/>
            </p:cNvCxnSpPr>
            <p:nvPr/>
          </p:nvCxnSpPr>
          <p:spPr>
            <a:xfrm flipV="1">
              <a:off x="3205780" y="3142274"/>
              <a:ext cx="0" cy="491034"/>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1" name="TextBox 20">
            <a:extLst>
              <a:ext uri="{FF2B5EF4-FFF2-40B4-BE49-F238E27FC236}">
                <a16:creationId xmlns:a16="http://schemas.microsoft.com/office/drawing/2014/main" xmlns="" id="{498F0891-1DA1-4875-8336-B466F6F3AEDD}"/>
              </a:ext>
            </a:extLst>
          </p:cNvPr>
          <p:cNvSpPr txBox="1"/>
          <p:nvPr/>
        </p:nvSpPr>
        <p:spPr>
          <a:xfrm>
            <a:off x="838200" y="1905506"/>
            <a:ext cx="4114799" cy="4278094"/>
          </a:xfrm>
          <a:prstGeom prst="rect">
            <a:avLst/>
          </a:prstGeom>
          <a:noFill/>
          <a:ln>
            <a:solidFill>
              <a:schemeClr val="accent1">
                <a:shade val="50000"/>
              </a:schemeClr>
            </a:solidFill>
          </a:ln>
        </p:spPr>
        <p:txBody>
          <a:bodyPr wrap="square" rtlCol="0">
            <a:spAutoFit/>
          </a:bodyPr>
          <a:lstStyle/>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class Animal</a:t>
            </a:r>
            <a:endParaRPr lang="en-US" sz="16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a:t>
            </a:r>
            <a:endParaRPr lang="en-US" sz="16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   public void eat() {</a:t>
            </a:r>
          </a:p>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       System.out.println ("Animal is eating");         </a:t>
            </a:r>
          </a:p>
          <a:p>
            <a:pPr marL="0" marR="0">
              <a:spcBef>
                <a:spcPts val="0"/>
              </a:spcBef>
              <a:spcAft>
                <a:spcPts val="0"/>
              </a:spcAft>
            </a:pPr>
            <a:r>
              <a:rPr lang="en-US" sz="1600" dirty="0">
                <a:solidFill>
                  <a:srgbClr val="000000"/>
                </a:solidFill>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600" dirty="0">
                <a:solidFill>
                  <a:srgbClr val="000000"/>
                </a:solidFill>
                <a:latin typeface="Times New Roman" panose="02020603050405020304" pitchFamily="18" charset="0"/>
                <a:ea typeface="Times New Roman" panose="02020603050405020304" pitchFamily="18" charset="0"/>
              </a:rPr>
              <a:t>   public void sleep() {</a:t>
            </a:r>
          </a:p>
          <a:p>
            <a:pPr marL="0" marR="0">
              <a:spcBef>
                <a:spcPts val="0"/>
              </a:spcBef>
              <a:spcAft>
                <a:spcPts val="0"/>
              </a:spcAft>
            </a:pPr>
            <a:r>
              <a:rPr lang="en-US" sz="1600" dirty="0">
                <a:solidFill>
                  <a:srgbClr val="000000"/>
                </a:solidFill>
                <a:latin typeface="Times New Roman" panose="02020603050405020304" pitchFamily="18" charset="0"/>
                <a:ea typeface="Times New Roman" panose="02020603050405020304" pitchFamily="18" charset="0"/>
              </a:rPr>
              <a:t>       System.out.println ("Animal is sleeping");         </a:t>
            </a:r>
          </a:p>
          <a:p>
            <a:pPr marL="0" marR="0">
              <a:spcBef>
                <a:spcPts val="0"/>
              </a:spcBef>
              <a:spcAft>
                <a:spcPts val="0"/>
              </a:spcAft>
            </a:pPr>
            <a:r>
              <a:rPr lang="en-US" sz="1600" dirty="0">
                <a:solidFill>
                  <a:srgbClr val="000000"/>
                </a:solidFill>
                <a:latin typeface="Times New Roman" panose="02020603050405020304" pitchFamily="18" charset="0"/>
                <a:ea typeface="Times New Roman" panose="02020603050405020304" pitchFamily="18" charset="0"/>
              </a:rPr>
              <a:t>   }  </a:t>
            </a:r>
          </a:p>
          <a:p>
            <a:pPr marL="0" marR="0">
              <a:spcBef>
                <a:spcPts val="0"/>
              </a:spcBef>
              <a:spcAft>
                <a:spcPts val="0"/>
              </a:spcAft>
            </a:pPr>
            <a:r>
              <a:rPr lang="en-US" sz="1600" dirty="0">
                <a:solidFill>
                  <a:srgbClr val="000000"/>
                </a:solidFill>
                <a:latin typeface="Times New Roman" panose="02020603050405020304" pitchFamily="18" charset="0"/>
                <a:ea typeface="Times New Roman" panose="02020603050405020304" pitchFamily="18" charset="0"/>
              </a:rPr>
              <a:t>}</a:t>
            </a:r>
          </a:p>
          <a:p>
            <a:pPr marL="0" marR="0">
              <a:spcBef>
                <a:spcPts val="0"/>
              </a:spcBef>
              <a:spcAft>
                <a:spcPts val="0"/>
              </a:spcAft>
            </a:pPr>
            <a:endParaRPr lang="en-US" sz="1600" dirty="0">
              <a:solidFill>
                <a:srgbClr val="000000"/>
              </a:solidFill>
              <a:latin typeface="Times New Roman" panose="02020603050405020304" pitchFamily="18" charset="0"/>
              <a:ea typeface="Times New Roman" panose="02020603050405020304" pitchFamily="18" charset="0"/>
            </a:endParaRPr>
          </a:p>
          <a:p>
            <a:pPr marL="0" marR="0">
              <a:spcBef>
                <a:spcPts val="0"/>
              </a:spcBef>
              <a:spcAft>
                <a:spcPts val="0"/>
              </a:spcAft>
            </a:pPr>
            <a:r>
              <a:rPr lang="en-US" sz="1600" dirty="0">
                <a:solidFill>
                  <a:srgbClr val="000000"/>
                </a:solidFill>
                <a:latin typeface="Times New Roman" panose="02020603050405020304" pitchFamily="18" charset="0"/>
                <a:ea typeface="Times New Roman" panose="02020603050405020304" pitchFamily="18" charset="0"/>
              </a:rPr>
              <a:t>class Dog extends Animal  </a:t>
            </a:r>
          </a:p>
          <a:p>
            <a:pPr marL="0" marR="0">
              <a:spcBef>
                <a:spcPts val="0"/>
              </a:spcBef>
              <a:spcAft>
                <a:spcPts val="0"/>
              </a:spcAft>
            </a:pPr>
            <a:r>
              <a:rPr lang="en-US" sz="1600" dirty="0">
                <a:solidFill>
                  <a:srgbClr val="000000"/>
                </a:solidFill>
                <a:latin typeface="Times New Roman" panose="02020603050405020304" pitchFamily="18" charset="0"/>
                <a:ea typeface="Times New Roman" panose="02020603050405020304" pitchFamily="18" charset="0"/>
              </a:rPr>
              <a:t>{</a:t>
            </a:r>
          </a:p>
          <a:p>
            <a:pPr marL="0" marR="0">
              <a:spcBef>
                <a:spcPts val="0"/>
              </a:spcBef>
              <a:spcAft>
                <a:spcPts val="0"/>
              </a:spcAft>
            </a:pPr>
            <a:r>
              <a:rPr lang="en-US" sz="1600" dirty="0">
                <a:solidFill>
                  <a:srgbClr val="000000"/>
                </a:solidFill>
                <a:latin typeface="Times New Roman" panose="02020603050405020304" pitchFamily="18" charset="0"/>
                <a:ea typeface="Times New Roman" panose="02020603050405020304" pitchFamily="18" charset="0"/>
              </a:rPr>
              <a:t>     public void bark()  {</a:t>
            </a:r>
          </a:p>
          <a:p>
            <a:pPr marL="0" marR="0">
              <a:spcBef>
                <a:spcPts val="0"/>
              </a:spcBef>
              <a:spcAft>
                <a:spcPts val="0"/>
              </a:spcAft>
            </a:pPr>
            <a:r>
              <a:rPr lang="en-US" sz="1600" dirty="0">
                <a:solidFill>
                  <a:srgbClr val="000000"/>
                </a:solidFill>
                <a:latin typeface="Times New Roman" panose="02020603050405020304" pitchFamily="18" charset="0"/>
                <a:ea typeface="Times New Roman" panose="02020603050405020304" pitchFamily="18" charset="0"/>
              </a:rPr>
              <a:t>        System.out.println ("Dog is barking");</a:t>
            </a:r>
          </a:p>
          <a:p>
            <a:pPr marL="0" marR="0">
              <a:spcBef>
                <a:spcPts val="0"/>
              </a:spcBef>
              <a:spcAft>
                <a:spcPts val="0"/>
              </a:spcAft>
            </a:pPr>
            <a:r>
              <a:rPr lang="en-US" sz="1600" dirty="0">
                <a:solidFill>
                  <a:srgbClr val="000000"/>
                </a:solidFill>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600" dirty="0">
                <a:solidFill>
                  <a:srgbClr val="000000"/>
                </a:solidFill>
                <a:latin typeface="Times New Roman" panose="02020603050405020304" pitchFamily="18" charset="0"/>
                <a:ea typeface="Times New Roman" panose="02020603050405020304" pitchFamily="18" charset="0"/>
              </a:rPr>
              <a:t>}</a:t>
            </a:r>
          </a:p>
          <a:p>
            <a:pPr marL="0" marR="0">
              <a:spcBef>
                <a:spcPts val="0"/>
              </a:spcBef>
              <a:spcAft>
                <a:spcPts val="0"/>
              </a:spcAft>
            </a:pPr>
            <a:r>
              <a:rPr lang="en-US" sz="1600" dirty="0">
                <a:solidFill>
                  <a:srgbClr val="000000"/>
                </a:solidFill>
                <a:latin typeface="Times New Roman" panose="02020603050405020304" pitchFamily="18"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p:txBody>
      </p:sp>
      <p:sp>
        <p:nvSpPr>
          <p:cNvPr id="22" name="TextBox 21">
            <a:extLst>
              <a:ext uri="{FF2B5EF4-FFF2-40B4-BE49-F238E27FC236}">
                <a16:creationId xmlns:a16="http://schemas.microsoft.com/office/drawing/2014/main" xmlns="" id="{F46CBFE0-2AE6-4529-8105-6EDAD5A63280}"/>
              </a:ext>
            </a:extLst>
          </p:cNvPr>
          <p:cNvSpPr txBox="1"/>
          <p:nvPr/>
        </p:nvSpPr>
        <p:spPr>
          <a:xfrm>
            <a:off x="8805333" y="4890954"/>
            <a:ext cx="3112547" cy="1200329"/>
          </a:xfrm>
          <a:prstGeom prst="rect">
            <a:avLst/>
          </a:prstGeom>
          <a:noFill/>
          <a:ln>
            <a:solidFill>
              <a:schemeClr val="accent1">
                <a:shade val="50000"/>
              </a:schemeClr>
            </a:solidFill>
          </a:ln>
        </p:spPr>
        <p:txBody>
          <a:bodyPr wrap="square" lIns="182880" rtlCol="0">
            <a:spAutoFit/>
          </a:bodyPr>
          <a:lstStyle/>
          <a:p>
            <a:r>
              <a:rPr lang="en-US" i="1" dirty="0">
                <a:solidFill>
                  <a:srgbClr val="FF0000"/>
                </a:solidFill>
              </a:rPr>
              <a:t>Console Output:</a:t>
            </a:r>
          </a:p>
          <a:p>
            <a:r>
              <a:rPr lang="en-US" dirty="0"/>
              <a:t>Animal is eating</a:t>
            </a:r>
          </a:p>
          <a:p>
            <a:r>
              <a:rPr lang="en-US" dirty="0"/>
              <a:t>Animal is sleeping</a:t>
            </a:r>
          </a:p>
          <a:p>
            <a:r>
              <a:rPr lang="en-US" dirty="0"/>
              <a:t>Dog is barking</a:t>
            </a:r>
          </a:p>
        </p:txBody>
      </p:sp>
      <p:sp>
        <p:nvSpPr>
          <p:cNvPr id="23" name="TextBox 22">
            <a:extLst>
              <a:ext uri="{FF2B5EF4-FFF2-40B4-BE49-F238E27FC236}">
                <a16:creationId xmlns:a16="http://schemas.microsoft.com/office/drawing/2014/main" xmlns="" id="{9FD28430-6FA4-47E5-8201-8569ADA4F9D7}"/>
              </a:ext>
            </a:extLst>
          </p:cNvPr>
          <p:cNvSpPr txBox="1"/>
          <p:nvPr/>
        </p:nvSpPr>
        <p:spPr>
          <a:xfrm>
            <a:off x="5181603" y="1919147"/>
            <a:ext cx="4114799" cy="2554545"/>
          </a:xfrm>
          <a:prstGeom prst="rect">
            <a:avLst/>
          </a:prstGeom>
          <a:noFill/>
          <a:ln>
            <a:solidFill>
              <a:schemeClr val="accent1">
                <a:shade val="50000"/>
              </a:schemeClr>
            </a:solidFill>
          </a:ln>
        </p:spPr>
        <p:txBody>
          <a:bodyPr wrap="square" rtlCol="0">
            <a:spAutoFit/>
          </a:bodyPr>
          <a:lstStyle/>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class MainClass</a:t>
            </a:r>
            <a:endParaRPr lang="en-US" sz="16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a:t>
            </a:r>
            <a:endParaRPr lang="en-US" sz="16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   public static void main(String[] args)  {</a:t>
            </a:r>
          </a:p>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       Dog d = new Dog();</a:t>
            </a:r>
          </a:p>
          <a:p>
            <a:pPr marL="0" marR="0">
              <a:spcBef>
                <a:spcPts val="0"/>
              </a:spcBef>
              <a:spcAft>
                <a:spcPts val="0"/>
              </a:spcAft>
            </a:pPr>
            <a:r>
              <a:rPr lang="en-US" sz="1600" dirty="0">
                <a:solidFill>
                  <a:srgbClr val="000000"/>
                </a:solidFill>
                <a:latin typeface="Times New Roman" panose="02020603050405020304" pitchFamily="18" charset="0"/>
                <a:ea typeface="Times New Roman" panose="02020603050405020304" pitchFamily="18" charset="0"/>
              </a:rPr>
              <a:t>       d.eat();</a:t>
            </a:r>
          </a:p>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       d.sleep();</a:t>
            </a:r>
          </a:p>
          <a:p>
            <a:pPr marL="0" marR="0">
              <a:spcBef>
                <a:spcPts val="0"/>
              </a:spcBef>
              <a:spcAft>
                <a:spcPts val="0"/>
              </a:spcAft>
            </a:pPr>
            <a:r>
              <a:rPr lang="en-US" sz="1600" dirty="0">
                <a:solidFill>
                  <a:srgbClr val="000000"/>
                </a:solidFill>
                <a:latin typeface="Times New Roman" panose="02020603050405020304" pitchFamily="18" charset="0"/>
                <a:ea typeface="Times New Roman" panose="02020603050405020304" pitchFamily="18" charset="0"/>
              </a:rPr>
              <a:t>       d.bark();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600" dirty="0">
                <a:solidFill>
                  <a:srgbClr val="000000"/>
                </a:solidFill>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600" dirty="0">
                <a:solidFill>
                  <a:srgbClr val="000000"/>
                </a:solidFill>
                <a:latin typeface="Times New Roman" panose="02020603050405020304" pitchFamily="18" charset="0"/>
                <a:ea typeface="Times New Roman" panose="02020603050405020304" pitchFamily="18" charset="0"/>
              </a:rPr>
              <a:t>}</a:t>
            </a:r>
          </a:p>
          <a:p>
            <a:pPr marL="0" marR="0">
              <a:spcBef>
                <a:spcPts val="0"/>
              </a:spcBef>
              <a:spcAft>
                <a:spcPts val="0"/>
              </a:spcAft>
            </a:pPr>
            <a:r>
              <a:rPr lang="en-US" sz="1600" dirty="0">
                <a:solidFill>
                  <a:srgbClr val="000000"/>
                </a:solidFill>
                <a:latin typeface="Times New Roman" panose="02020603050405020304" pitchFamily="18"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40834146"/>
      </p:ext>
    </p:extLst>
  </p:cSld>
  <p:clrMapOvr>
    <a:masterClrMapping/>
  </p:clrMapOvr>
  <mc:AlternateContent xmlns:mc="http://schemas.openxmlformats.org/markup-compatibility/2006" xmlns:p14="http://schemas.microsoft.com/office/powerpoint/2010/main">
    <mc:Choice Requires="p14">
      <p:transition spd="slow" p14:dur="2000" advTm="55215"/>
    </mc:Choice>
    <mc:Fallback xmlns="">
      <p:transition spd="slow" advTm="55215"/>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xmlns="" id="{828A5161-06F1-46CF-8AD7-844680A59E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4601497"/>
            <a:ext cx="1014060" cy="2017580"/>
            <a:chOff x="0" y="4601497"/>
            <a:chExt cx="1014060" cy="2017580"/>
          </a:xfrm>
        </p:grpSpPr>
        <p:sp>
          <p:nvSpPr>
            <p:cNvPr id="8" name="Isosceles Triangle 13">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4">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xmlns="" id="{5995D10D-E9C9-47DB-AE7E-801FEF38F5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219290" y="1"/>
            <a:ext cx="972709" cy="1935307"/>
            <a:chOff x="10918968" y="713127"/>
            <a:chExt cx="1273032" cy="2532832"/>
          </a:xfrm>
        </p:grpSpPr>
        <p:sp>
          <p:nvSpPr>
            <p:cNvPr id="10" name="Rectangle 17">
              <a:extLst>
                <a:ext uri="{FF2B5EF4-FFF2-40B4-BE49-F238E27FC236}">
                  <a16:creationId xmlns:a16="http://schemas.microsoft.com/office/drawing/2014/main" xmlns="" id="{CC1A72C6-3DE4-4EC3-9AD5-9E0D40D8C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8">
              <a:extLst>
                <a:ext uri="{FF2B5EF4-FFF2-40B4-BE49-F238E27FC236}">
                  <a16:creationId xmlns:a16="http://schemas.microsoft.com/office/drawing/2014/main" xmlns="" id="{0B0DA1F1-C391-4EDF-9FE0-23E86E1377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3">
            <a:extLst>
              <a:ext uri="{FF2B5EF4-FFF2-40B4-BE49-F238E27FC236}">
                <a16:creationId xmlns:a16="http://schemas.microsoft.com/office/drawing/2014/main" xmlns="" id="{84A92555-3873-47AB-BA61-57CA790C784F}"/>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a:t>Faculty of Computer Science, University of Computer Studies, Yangon</a:t>
            </a:r>
          </a:p>
        </p:txBody>
      </p:sp>
      <p:sp>
        <p:nvSpPr>
          <p:cNvPr id="5" name="Slide Number Placeholder 4">
            <a:extLst>
              <a:ext uri="{FF2B5EF4-FFF2-40B4-BE49-F238E27FC236}">
                <a16:creationId xmlns:a16="http://schemas.microsoft.com/office/drawing/2014/main" xmlns="" id="{FCD18CD9-E60A-4A32-9C13-6A1BEA527797}"/>
              </a:ext>
            </a:extLst>
          </p:cNvPr>
          <p:cNvSpPr>
            <a:spLocks noGrp="1"/>
          </p:cNvSpPr>
          <p:nvPr>
            <p:ph type="sldNum" sz="quarter" idx="12"/>
          </p:nvPr>
        </p:nvSpPr>
        <p:spPr>
          <a:xfrm>
            <a:off x="8805333" y="6356350"/>
            <a:ext cx="2743200" cy="365125"/>
          </a:xfrm>
        </p:spPr>
        <p:txBody>
          <a:bodyPr>
            <a:normAutofit/>
          </a:bodyPr>
          <a:lstStyle/>
          <a:p>
            <a:pPr>
              <a:spcAft>
                <a:spcPts val="600"/>
              </a:spcAft>
            </a:pPr>
            <a:fld id="{AA680AA8-C0F5-4A8E-B7E8-B0E33D5CFE95}" type="slidenum">
              <a:rPr lang="en-US" smtClean="0"/>
              <a:pPr>
                <a:spcAft>
                  <a:spcPts val="600"/>
                </a:spcAft>
              </a:pPr>
              <a:t>9</a:t>
            </a:fld>
            <a:endParaRPr lang="en-US"/>
          </a:p>
        </p:txBody>
      </p:sp>
      <p:sp>
        <p:nvSpPr>
          <p:cNvPr id="14" name="Title 1">
            <a:extLst>
              <a:ext uri="{FF2B5EF4-FFF2-40B4-BE49-F238E27FC236}">
                <a16:creationId xmlns:a16="http://schemas.microsoft.com/office/drawing/2014/main" xmlns="" id="{84FC8822-F3FD-4A49-B4C8-0F77733D9AD0}"/>
              </a:ext>
            </a:extLst>
          </p:cNvPr>
          <p:cNvSpPr>
            <a:spLocks noGrp="1"/>
          </p:cNvSpPr>
          <p:nvPr>
            <p:ph type="title"/>
          </p:nvPr>
        </p:nvSpPr>
        <p:spPr>
          <a:xfrm>
            <a:off x="838200" y="365125"/>
            <a:ext cx="10515600" cy="1325563"/>
          </a:xfrm>
        </p:spPr>
        <p:txBody>
          <a:bodyPr/>
          <a:lstStyle/>
          <a:p>
            <a:pPr algn="ctr"/>
            <a:r>
              <a:rPr lang="en-US" dirty="0"/>
              <a:t>Multilevel Inheritance</a:t>
            </a:r>
          </a:p>
        </p:txBody>
      </p:sp>
      <p:sp>
        <p:nvSpPr>
          <p:cNvPr id="21" name="TextBox 20">
            <a:extLst>
              <a:ext uri="{FF2B5EF4-FFF2-40B4-BE49-F238E27FC236}">
                <a16:creationId xmlns:a16="http://schemas.microsoft.com/office/drawing/2014/main" xmlns="" id="{498F0891-1DA1-4875-8336-B466F6F3AEDD}"/>
              </a:ext>
            </a:extLst>
          </p:cNvPr>
          <p:cNvSpPr txBox="1"/>
          <p:nvPr/>
        </p:nvSpPr>
        <p:spPr>
          <a:xfrm>
            <a:off x="655319" y="1519744"/>
            <a:ext cx="4784017" cy="5016758"/>
          </a:xfrm>
          <a:prstGeom prst="rect">
            <a:avLst/>
          </a:prstGeom>
          <a:noFill/>
          <a:ln>
            <a:solidFill>
              <a:schemeClr val="accent1">
                <a:shade val="50000"/>
              </a:schemeClr>
            </a:solidFill>
          </a:ln>
        </p:spPr>
        <p:txBody>
          <a:bodyPr wrap="square" rtlCol="0">
            <a:spAutoFit/>
          </a:bodyPr>
          <a:lstStyle/>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class Animal  {</a:t>
            </a:r>
            <a:endParaRPr lang="en-US" sz="16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   public void eat() {</a:t>
            </a:r>
          </a:p>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       System.out.println ("Animal is eating");         </a:t>
            </a:r>
          </a:p>
          <a:p>
            <a:pPr marL="0" marR="0">
              <a:spcBef>
                <a:spcPts val="0"/>
              </a:spcBef>
              <a:spcAft>
                <a:spcPts val="0"/>
              </a:spcAft>
            </a:pPr>
            <a:r>
              <a:rPr lang="en-US" sz="1600" dirty="0">
                <a:solidFill>
                  <a:srgbClr val="000000"/>
                </a:solidFill>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600" dirty="0">
                <a:solidFill>
                  <a:srgbClr val="000000"/>
                </a:solidFill>
                <a:latin typeface="Times New Roman" panose="02020603050405020304" pitchFamily="18" charset="0"/>
                <a:ea typeface="Times New Roman" panose="02020603050405020304" pitchFamily="18" charset="0"/>
              </a:rPr>
              <a:t>   public void sleep() {</a:t>
            </a:r>
          </a:p>
          <a:p>
            <a:pPr marL="0" marR="0">
              <a:spcBef>
                <a:spcPts val="0"/>
              </a:spcBef>
              <a:spcAft>
                <a:spcPts val="0"/>
              </a:spcAft>
            </a:pPr>
            <a:r>
              <a:rPr lang="en-US" sz="1600" dirty="0">
                <a:solidFill>
                  <a:srgbClr val="000000"/>
                </a:solidFill>
                <a:latin typeface="Times New Roman" panose="02020603050405020304" pitchFamily="18" charset="0"/>
                <a:ea typeface="Times New Roman" panose="02020603050405020304" pitchFamily="18" charset="0"/>
              </a:rPr>
              <a:t>       System.out.println ("Animal is sleeping");         </a:t>
            </a:r>
          </a:p>
          <a:p>
            <a:pPr marL="0" marR="0">
              <a:spcBef>
                <a:spcPts val="0"/>
              </a:spcBef>
              <a:spcAft>
                <a:spcPts val="0"/>
              </a:spcAft>
            </a:pPr>
            <a:r>
              <a:rPr lang="en-US" sz="1600" dirty="0">
                <a:solidFill>
                  <a:srgbClr val="000000"/>
                </a:solidFill>
                <a:latin typeface="Times New Roman" panose="02020603050405020304" pitchFamily="18" charset="0"/>
                <a:ea typeface="Times New Roman" panose="02020603050405020304" pitchFamily="18" charset="0"/>
              </a:rPr>
              <a:t>   }  </a:t>
            </a:r>
          </a:p>
          <a:p>
            <a:pPr marL="0" marR="0">
              <a:spcBef>
                <a:spcPts val="0"/>
              </a:spcBef>
              <a:spcAft>
                <a:spcPts val="0"/>
              </a:spcAft>
            </a:pPr>
            <a:r>
              <a:rPr lang="en-US" sz="1600" dirty="0">
                <a:solidFill>
                  <a:srgbClr val="000000"/>
                </a:solidFill>
                <a:latin typeface="Times New Roman" panose="02020603050405020304" pitchFamily="18" charset="0"/>
                <a:ea typeface="Times New Roman" panose="02020603050405020304" pitchFamily="18" charset="0"/>
              </a:rPr>
              <a:t>}</a:t>
            </a:r>
          </a:p>
          <a:p>
            <a:pPr marL="0" marR="0">
              <a:spcBef>
                <a:spcPts val="0"/>
              </a:spcBef>
              <a:spcAft>
                <a:spcPts val="0"/>
              </a:spcAft>
            </a:pPr>
            <a:endParaRPr lang="en-US" sz="1600" dirty="0">
              <a:solidFill>
                <a:srgbClr val="000000"/>
              </a:solidFill>
              <a:latin typeface="Times New Roman" panose="02020603050405020304" pitchFamily="18" charset="0"/>
              <a:ea typeface="Times New Roman" panose="02020603050405020304" pitchFamily="18" charset="0"/>
            </a:endParaRPr>
          </a:p>
          <a:p>
            <a:pPr marL="0" marR="0">
              <a:spcBef>
                <a:spcPts val="0"/>
              </a:spcBef>
              <a:spcAft>
                <a:spcPts val="0"/>
              </a:spcAft>
            </a:pPr>
            <a:r>
              <a:rPr lang="en-US" sz="1600" dirty="0">
                <a:solidFill>
                  <a:srgbClr val="000000"/>
                </a:solidFill>
                <a:latin typeface="Times New Roman" panose="02020603050405020304" pitchFamily="18" charset="0"/>
                <a:ea typeface="Times New Roman" panose="02020603050405020304" pitchFamily="18" charset="0"/>
              </a:rPr>
              <a:t>class Dog extends Animal  {</a:t>
            </a:r>
          </a:p>
          <a:p>
            <a:pPr marL="0" marR="0">
              <a:spcBef>
                <a:spcPts val="0"/>
              </a:spcBef>
              <a:spcAft>
                <a:spcPts val="0"/>
              </a:spcAft>
            </a:pPr>
            <a:r>
              <a:rPr lang="en-US" sz="1600" dirty="0">
                <a:solidFill>
                  <a:srgbClr val="000000"/>
                </a:solidFill>
                <a:latin typeface="Times New Roman" panose="02020603050405020304" pitchFamily="18" charset="0"/>
                <a:ea typeface="Times New Roman" panose="02020603050405020304" pitchFamily="18" charset="0"/>
              </a:rPr>
              <a:t>     public void bark()  {</a:t>
            </a:r>
          </a:p>
          <a:p>
            <a:pPr marL="0" marR="0">
              <a:spcBef>
                <a:spcPts val="0"/>
              </a:spcBef>
              <a:spcAft>
                <a:spcPts val="0"/>
              </a:spcAft>
            </a:pPr>
            <a:r>
              <a:rPr lang="en-US" sz="1600" dirty="0">
                <a:solidFill>
                  <a:srgbClr val="000000"/>
                </a:solidFill>
                <a:latin typeface="Times New Roman" panose="02020603050405020304" pitchFamily="18" charset="0"/>
                <a:ea typeface="Times New Roman" panose="02020603050405020304" pitchFamily="18" charset="0"/>
              </a:rPr>
              <a:t>        System.out.println ("Dog is barking");</a:t>
            </a:r>
          </a:p>
          <a:p>
            <a:pPr marL="0" marR="0">
              <a:spcBef>
                <a:spcPts val="0"/>
              </a:spcBef>
              <a:spcAft>
                <a:spcPts val="0"/>
              </a:spcAft>
            </a:pPr>
            <a:r>
              <a:rPr lang="en-US" sz="1600" dirty="0">
                <a:solidFill>
                  <a:srgbClr val="000000"/>
                </a:solidFill>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600" dirty="0">
                <a:solidFill>
                  <a:srgbClr val="000000"/>
                </a:solidFill>
                <a:latin typeface="Times New Roman" panose="02020603050405020304" pitchFamily="18" charset="0"/>
                <a:ea typeface="Times New Roman" panose="02020603050405020304" pitchFamily="18" charset="0"/>
              </a:rPr>
              <a:t>}</a:t>
            </a:r>
          </a:p>
          <a:p>
            <a:pPr marL="0" marR="0">
              <a:spcBef>
                <a:spcPts val="0"/>
              </a:spcBef>
              <a:spcAft>
                <a:spcPts val="0"/>
              </a:spcAft>
            </a:pPr>
            <a:endParaRPr lang="en-US" sz="1600" dirty="0">
              <a:solidFill>
                <a:srgbClr val="000000"/>
              </a:solidFill>
              <a:latin typeface="Times New Roman" panose="02020603050405020304" pitchFamily="18" charset="0"/>
              <a:ea typeface="Times New Roman" panose="02020603050405020304" pitchFamily="18" charset="0"/>
            </a:endParaRPr>
          </a:p>
          <a:p>
            <a:pPr marL="0" marR="0">
              <a:spcBef>
                <a:spcPts val="0"/>
              </a:spcBef>
              <a:spcAft>
                <a:spcPts val="0"/>
              </a:spcAft>
            </a:pPr>
            <a:r>
              <a:rPr lang="en-US" sz="1600" dirty="0">
                <a:solidFill>
                  <a:srgbClr val="000000"/>
                </a:solidFill>
                <a:latin typeface="Times New Roman" panose="02020603050405020304" pitchFamily="18" charset="0"/>
                <a:ea typeface="Times New Roman" panose="02020603050405020304" pitchFamily="18" charset="0"/>
              </a:rPr>
              <a:t>class GunDog extends Dog  {</a:t>
            </a:r>
          </a:p>
          <a:p>
            <a:pPr marL="0" marR="0">
              <a:spcBef>
                <a:spcPts val="0"/>
              </a:spcBef>
              <a:spcAft>
                <a:spcPts val="0"/>
              </a:spcAft>
            </a:pPr>
            <a:r>
              <a:rPr lang="en-US" sz="1600" dirty="0">
                <a:solidFill>
                  <a:srgbClr val="000000"/>
                </a:solidFill>
                <a:latin typeface="Times New Roman" panose="02020603050405020304" pitchFamily="18" charset="0"/>
                <a:ea typeface="Times New Roman" panose="02020603050405020304" pitchFamily="18" charset="0"/>
              </a:rPr>
              <a:t>     public void skill()  {</a:t>
            </a:r>
          </a:p>
          <a:p>
            <a:pPr marL="0" marR="0">
              <a:spcBef>
                <a:spcPts val="0"/>
              </a:spcBef>
              <a:spcAft>
                <a:spcPts val="0"/>
              </a:spcAft>
            </a:pPr>
            <a:r>
              <a:rPr lang="en-US" sz="1600" dirty="0">
                <a:solidFill>
                  <a:srgbClr val="000000"/>
                </a:solidFill>
                <a:latin typeface="Times New Roman" panose="02020603050405020304" pitchFamily="18" charset="0"/>
                <a:ea typeface="Times New Roman" panose="02020603050405020304" pitchFamily="18" charset="0"/>
              </a:rPr>
              <a:t>         System.out.println ("Gun Dog has hunting skill");</a:t>
            </a:r>
          </a:p>
          <a:p>
            <a:pPr marL="0" marR="0">
              <a:spcBef>
                <a:spcPts val="0"/>
              </a:spcBef>
              <a:spcAft>
                <a:spcPts val="0"/>
              </a:spcAft>
            </a:pPr>
            <a:r>
              <a:rPr lang="en-US" sz="1600" dirty="0">
                <a:solidFill>
                  <a:srgbClr val="000000"/>
                </a:solidFill>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600" dirty="0">
                <a:solidFill>
                  <a:srgbClr val="000000"/>
                </a:solidFill>
                <a:latin typeface="Times New Roman" panose="02020603050405020304" pitchFamily="18" charset="0"/>
                <a:ea typeface="Times New Roman" panose="02020603050405020304" pitchFamily="18" charset="0"/>
              </a:rPr>
              <a:t>}</a:t>
            </a:r>
          </a:p>
        </p:txBody>
      </p:sp>
      <p:sp>
        <p:nvSpPr>
          <p:cNvPr id="22" name="TextBox 21">
            <a:extLst>
              <a:ext uri="{FF2B5EF4-FFF2-40B4-BE49-F238E27FC236}">
                <a16:creationId xmlns:a16="http://schemas.microsoft.com/office/drawing/2014/main" xmlns="" id="{F46CBFE0-2AE6-4529-8105-6EDAD5A63280}"/>
              </a:ext>
            </a:extLst>
          </p:cNvPr>
          <p:cNvSpPr txBox="1"/>
          <p:nvPr/>
        </p:nvSpPr>
        <p:spPr>
          <a:xfrm>
            <a:off x="8805333" y="4890954"/>
            <a:ext cx="3112547" cy="1477328"/>
          </a:xfrm>
          <a:prstGeom prst="rect">
            <a:avLst/>
          </a:prstGeom>
          <a:noFill/>
          <a:ln>
            <a:solidFill>
              <a:schemeClr val="accent1">
                <a:shade val="50000"/>
              </a:schemeClr>
            </a:solidFill>
          </a:ln>
        </p:spPr>
        <p:txBody>
          <a:bodyPr wrap="square" lIns="182880" rtlCol="0">
            <a:spAutoFit/>
          </a:bodyPr>
          <a:lstStyle/>
          <a:p>
            <a:r>
              <a:rPr lang="en-US" i="1" dirty="0">
                <a:solidFill>
                  <a:srgbClr val="FF0000"/>
                </a:solidFill>
              </a:rPr>
              <a:t>Console Output:</a:t>
            </a:r>
          </a:p>
          <a:p>
            <a:r>
              <a:rPr lang="en-US" dirty="0"/>
              <a:t>Animal is eating</a:t>
            </a:r>
          </a:p>
          <a:p>
            <a:r>
              <a:rPr lang="en-US" dirty="0"/>
              <a:t>Animal is sleeping</a:t>
            </a:r>
          </a:p>
          <a:p>
            <a:r>
              <a:rPr lang="en-US" dirty="0"/>
              <a:t>Dog is barking</a:t>
            </a:r>
          </a:p>
          <a:p>
            <a:r>
              <a:rPr lang="en-US" dirty="0"/>
              <a:t>Gun Dog has hunting skill</a:t>
            </a:r>
          </a:p>
        </p:txBody>
      </p:sp>
      <p:sp>
        <p:nvSpPr>
          <p:cNvPr id="23" name="TextBox 22">
            <a:extLst>
              <a:ext uri="{FF2B5EF4-FFF2-40B4-BE49-F238E27FC236}">
                <a16:creationId xmlns:a16="http://schemas.microsoft.com/office/drawing/2014/main" xmlns="" id="{9FD28430-6FA4-47E5-8201-8569ADA4F9D7}"/>
              </a:ext>
            </a:extLst>
          </p:cNvPr>
          <p:cNvSpPr txBox="1"/>
          <p:nvPr/>
        </p:nvSpPr>
        <p:spPr>
          <a:xfrm>
            <a:off x="5622218" y="1519744"/>
            <a:ext cx="4147635" cy="2800767"/>
          </a:xfrm>
          <a:prstGeom prst="rect">
            <a:avLst/>
          </a:prstGeom>
          <a:noFill/>
          <a:ln>
            <a:solidFill>
              <a:schemeClr val="accent1">
                <a:shade val="50000"/>
              </a:schemeClr>
            </a:solidFill>
          </a:ln>
        </p:spPr>
        <p:txBody>
          <a:bodyPr wrap="square" rtlCol="0">
            <a:spAutoFit/>
          </a:bodyPr>
          <a:lstStyle/>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class MainClass</a:t>
            </a:r>
            <a:endParaRPr lang="en-US" sz="16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a:t>
            </a:r>
            <a:endParaRPr lang="en-US" sz="16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   public static void main(String[] args)  {</a:t>
            </a:r>
          </a:p>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GunDog</a:t>
            </a:r>
            <a:r>
              <a:rPr lang="en-US" sz="1600" dirty="0">
                <a:solidFill>
                  <a:srgbClr val="000000"/>
                </a:solidFill>
                <a:effectLst/>
                <a:latin typeface="Times New Roman" panose="02020603050405020304" pitchFamily="18" charset="0"/>
                <a:ea typeface="Times New Roman" panose="02020603050405020304" pitchFamily="18" charset="0"/>
              </a:rPr>
              <a:t> g = new GunDog();</a:t>
            </a:r>
          </a:p>
          <a:p>
            <a:pPr marL="0" marR="0">
              <a:spcBef>
                <a:spcPts val="0"/>
              </a:spcBef>
              <a:spcAft>
                <a:spcPts val="0"/>
              </a:spcAft>
            </a:pPr>
            <a:r>
              <a:rPr lang="en-US" sz="1600" dirty="0">
                <a:solidFill>
                  <a:srgbClr val="000000"/>
                </a:solidFill>
                <a:latin typeface="Times New Roman" panose="02020603050405020304" pitchFamily="18" charset="0"/>
                <a:ea typeface="Times New Roman" panose="02020603050405020304" pitchFamily="18" charset="0"/>
              </a:rPr>
              <a:t>       </a:t>
            </a:r>
            <a:r>
              <a:rPr lang="en-US" sz="1600" dirty="0" err="1">
                <a:solidFill>
                  <a:srgbClr val="000000"/>
                </a:solidFill>
                <a:latin typeface="Times New Roman" panose="02020603050405020304" pitchFamily="18" charset="0"/>
                <a:ea typeface="Times New Roman" panose="02020603050405020304" pitchFamily="18" charset="0"/>
              </a:rPr>
              <a:t>g.eat</a:t>
            </a:r>
            <a:r>
              <a:rPr lang="en-US" sz="1600" dirty="0">
                <a:solidFill>
                  <a:srgbClr val="000000"/>
                </a:solidFill>
                <a:latin typeface="Times New Roman" panose="02020603050405020304" pitchFamily="18" charset="0"/>
                <a:ea typeface="Times New Roman" panose="02020603050405020304" pitchFamily="18" charset="0"/>
              </a:rPr>
              <a:t>();</a:t>
            </a:r>
          </a:p>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g.sleep</a:t>
            </a:r>
            <a:r>
              <a:rPr lang="en-US" sz="1600" dirty="0">
                <a:solidFill>
                  <a:srgbClr val="000000"/>
                </a:solidFill>
                <a:effectLst/>
                <a:latin typeface="Times New Roman" panose="02020603050405020304" pitchFamily="18" charset="0"/>
                <a:ea typeface="Times New Roman" panose="02020603050405020304" pitchFamily="18" charset="0"/>
              </a:rPr>
              <a:t>();</a:t>
            </a:r>
          </a:p>
          <a:p>
            <a:pPr marL="0" marR="0">
              <a:spcBef>
                <a:spcPts val="0"/>
              </a:spcBef>
              <a:spcAft>
                <a:spcPts val="0"/>
              </a:spcAft>
            </a:pPr>
            <a:r>
              <a:rPr lang="en-US" sz="1600" dirty="0">
                <a:solidFill>
                  <a:srgbClr val="000000"/>
                </a:solidFill>
                <a:latin typeface="Times New Roman" panose="02020603050405020304" pitchFamily="18" charset="0"/>
                <a:ea typeface="Times New Roman" panose="02020603050405020304" pitchFamily="18" charset="0"/>
              </a:rPr>
              <a:t>       </a:t>
            </a:r>
            <a:r>
              <a:rPr lang="en-US" sz="1600" dirty="0" err="1">
                <a:solidFill>
                  <a:srgbClr val="000000"/>
                </a:solidFill>
                <a:latin typeface="Times New Roman" panose="02020603050405020304" pitchFamily="18" charset="0"/>
                <a:ea typeface="Times New Roman" panose="02020603050405020304" pitchFamily="18" charset="0"/>
              </a:rPr>
              <a:t>g.bark</a:t>
            </a:r>
            <a:r>
              <a:rPr lang="en-US" sz="1600" dirty="0">
                <a:solidFill>
                  <a:srgbClr val="000000"/>
                </a:solidFill>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600" dirty="0">
                <a:solidFill>
                  <a:srgbClr val="000000"/>
                </a:solidFill>
                <a:latin typeface="Times New Roman" panose="02020603050405020304" pitchFamily="18" charset="0"/>
                <a:ea typeface="Times New Roman" panose="02020603050405020304" pitchFamily="18" charset="0"/>
              </a:rPr>
              <a:t>       </a:t>
            </a:r>
            <a:r>
              <a:rPr lang="en-US" sz="1600" dirty="0" err="1">
                <a:solidFill>
                  <a:srgbClr val="000000"/>
                </a:solidFill>
                <a:latin typeface="Times New Roman" panose="02020603050405020304" pitchFamily="18" charset="0"/>
                <a:ea typeface="Times New Roman" panose="02020603050405020304" pitchFamily="18" charset="0"/>
              </a:rPr>
              <a:t>g.skill</a:t>
            </a:r>
            <a:r>
              <a:rPr lang="en-US" sz="1600" dirty="0">
                <a:solidFill>
                  <a:srgbClr val="000000"/>
                </a:solidFill>
                <a:latin typeface="Times New Roman" panose="02020603050405020304" pitchFamily="18" charset="0"/>
                <a:ea typeface="Times New Roman" panose="02020603050405020304" pitchFamily="18" charset="0"/>
              </a:rPr>
              <a:t>();   </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600" dirty="0">
                <a:solidFill>
                  <a:srgbClr val="000000"/>
                </a:solidFill>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600" dirty="0">
                <a:solidFill>
                  <a:srgbClr val="000000"/>
                </a:solidFill>
                <a:latin typeface="Times New Roman" panose="02020603050405020304" pitchFamily="18" charset="0"/>
                <a:ea typeface="Times New Roman" panose="02020603050405020304" pitchFamily="18" charset="0"/>
              </a:rPr>
              <a:t>}</a:t>
            </a:r>
          </a:p>
          <a:p>
            <a:pPr marL="0" marR="0">
              <a:spcBef>
                <a:spcPts val="0"/>
              </a:spcBef>
              <a:spcAft>
                <a:spcPts val="0"/>
              </a:spcAft>
            </a:pPr>
            <a:r>
              <a:rPr lang="en-US" sz="1600" dirty="0">
                <a:solidFill>
                  <a:srgbClr val="000000"/>
                </a:solidFill>
                <a:latin typeface="Times New Roman" panose="02020603050405020304" pitchFamily="18"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p:txBody>
      </p:sp>
      <p:grpSp>
        <p:nvGrpSpPr>
          <p:cNvPr id="7" name="Group 6">
            <a:extLst>
              <a:ext uri="{FF2B5EF4-FFF2-40B4-BE49-F238E27FC236}">
                <a16:creationId xmlns:a16="http://schemas.microsoft.com/office/drawing/2014/main" xmlns="" id="{64110EA3-2AEF-4D55-957B-7E5DFCDB8E79}"/>
              </a:ext>
            </a:extLst>
          </p:cNvPr>
          <p:cNvGrpSpPr/>
          <p:nvPr/>
        </p:nvGrpSpPr>
        <p:grpSpPr>
          <a:xfrm>
            <a:off x="10320013" y="1493710"/>
            <a:ext cx="1260596" cy="2354687"/>
            <a:chOff x="10320013" y="1493710"/>
            <a:chExt cx="1260596" cy="2354687"/>
          </a:xfrm>
        </p:grpSpPr>
        <p:sp>
          <p:nvSpPr>
            <p:cNvPr id="18" name="Rectangle 17">
              <a:extLst>
                <a:ext uri="{FF2B5EF4-FFF2-40B4-BE49-F238E27FC236}">
                  <a16:creationId xmlns:a16="http://schemas.microsoft.com/office/drawing/2014/main" xmlns="" id="{E6B180A7-1C26-4547-A1EB-8B63CCB93C19}"/>
                </a:ext>
              </a:extLst>
            </p:cNvPr>
            <p:cNvSpPr/>
            <p:nvPr/>
          </p:nvSpPr>
          <p:spPr>
            <a:xfrm>
              <a:off x="10320013" y="1493710"/>
              <a:ext cx="1247888" cy="4733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Animal</a:t>
              </a:r>
            </a:p>
          </p:txBody>
        </p:sp>
        <p:sp>
          <p:nvSpPr>
            <p:cNvPr id="19" name="Rectangle 18">
              <a:extLst>
                <a:ext uri="{FF2B5EF4-FFF2-40B4-BE49-F238E27FC236}">
                  <a16:creationId xmlns:a16="http://schemas.microsoft.com/office/drawing/2014/main" xmlns="" id="{7D170B75-9EAD-4767-A4AF-E6D77E97DB65}"/>
                </a:ext>
              </a:extLst>
            </p:cNvPr>
            <p:cNvSpPr/>
            <p:nvPr/>
          </p:nvSpPr>
          <p:spPr>
            <a:xfrm>
              <a:off x="10320013" y="2475778"/>
              <a:ext cx="1247888" cy="4733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Dog</a:t>
              </a:r>
            </a:p>
          </p:txBody>
        </p:sp>
        <p:cxnSp>
          <p:nvCxnSpPr>
            <p:cNvPr id="20" name="Straight Arrow Connector 19">
              <a:extLst>
                <a:ext uri="{FF2B5EF4-FFF2-40B4-BE49-F238E27FC236}">
                  <a16:creationId xmlns:a16="http://schemas.microsoft.com/office/drawing/2014/main" xmlns="" id="{E716FC04-2EE7-4A18-BA96-86BC83451646}"/>
                </a:ext>
              </a:extLst>
            </p:cNvPr>
            <p:cNvCxnSpPr>
              <a:cxnSpLocks/>
            </p:cNvCxnSpPr>
            <p:nvPr/>
          </p:nvCxnSpPr>
          <p:spPr>
            <a:xfrm flipV="1">
              <a:off x="10933200" y="1963228"/>
              <a:ext cx="0" cy="491034"/>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xmlns="" id="{F610F6DB-8251-4D70-9051-1221DDA9827A}"/>
                </a:ext>
              </a:extLst>
            </p:cNvPr>
            <p:cNvSpPr/>
            <p:nvPr/>
          </p:nvSpPr>
          <p:spPr>
            <a:xfrm>
              <a:off x="10332721" y="3375061"/>
              <a:ext cx="1247888" cy="4733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Gun Dog</a:t>
              </a:r>
            </a:p>
          </p:txBody>
        </p:sp>
        <p:cxnSp>
          <p:nvCxnSpPr>
            <p:cNvPr id="26" name="Straight Arrow Connector 25">
              <a:extLst>
                <a:ext uri="{FF2B5EF4-FFF2-40B4-BE49-F238E27FC236}">
                  <a16:creationId xmlns:a16="http://schemas.microsoft.com/office/drawing/2014/main" xmlns="" id="{7EF6E18F-5A08-41F4-B23E-F31E9C41D092}"/>
                </a:ext>
              </a:extLst>
            </p:cNvPr>
            <p:cNvCxnSpPr>
              <a:cxnSpLocks/>
            </p:cNvCxnSpPr>
            <p:nvPr/>
          </p:nvCxnSpPr>
          <p:spPr>
            <a:xfrm flipV="1">
              <a:off x="10916909" y="2937966"/>
              <a:ext cx="0" cy="437095"/>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86339810"/>
      </p:ext>
    </p:extLst>
  </p:cSld>
  <p:clrMapOvr>
    <a:masterClrMapping/>
  </p:clrMapOvr>
  <mc:AlternateContent xmlns:mc="http://schemas.openxmlformats.org/markup-compatibility/2006" xmlns:p14="http://schemas.microsoft.com/office/powerpoint/2010/main">
    <mc:Choice Requires="p14">
      <p:transition spd="slow" p14:dur="2000" advTm="55215"/>
    </mc:Choice>
    <mc:Fallback xmlns="">
      <p:transition spd="slow" advTm="55215"/>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3301</TotalTime>
  <Words>3677</Words>
  <Application>Microsoft Office PowerPoint</Application>
  <PresentationFormat>Widescreen</PresentationFormat>
  <Paragraphs>877</Paragraphs>
  <Slides>43</Slides>
  <Notes>43</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3" baseType="lpstr">
      <vt:lpstr>Aharoni</vt:lpstr>
      <vt:lpstr>Arial</vt:lpstr>
      <vt:lpstr>Calibri</vt:lpstr>
      <vt:lpstr>Calibri Light</vt:lpstr>
      <vt:lpstr>Consolas</vt:lpstr>
      <vt:lpstr>Courier New</vt:lpstr>
      <vt:lpstr>Times New Roman</vt:lpstr>
      <vt:lpstr>Trebuchet MS</vt:lpstr>
      <vt:lpstr>Office Theme</vt:lpstr>
      <vt:lpstr>Picture</vt:lpstr>
      <vt:lpstr>PowerPoint Presentation</vt:lpstr>
      <vt:lpstr>Learning Outcomes</vt:lpstr>
      <vt:lpstr>What is Inheritance?</vt:lpstr>
      <vt:lpstr>Terminology</vt:lpstr>
      <vt:lpstr>Inheritance Syntax</vt:lpstr>
      <vt:lpstr>Types of Inheritance </vt:lpstr>
      <vt:lpstr>Types of Inheritance </vt:lpstr>
      <vt:lpstr>Single Inheritance</vt:lpstr>
      <vt:lpstr>Multilevel Inheritance</vt:lpstr>
      <vt:lpstr>Hierarchical Inheritance</vt:lpstr>
      <vt:lpstr>Why multiple inheritance is not supported?</vt:lpstr>
      <vt:lpstr>Access Specifier in Inheritance</vt:lpstr>
      <vt:lpstr>Access Specifier in Inheritance</vt:lpstr>
      <vt:lpstr>Usage of Java super Keyword</vt:lpstr>
      <vt:lpstr>Example (1) – Super Keyword</vt:lpstr>
      <vt:lpstr>Example (2) – Calling Superclass Constructor</vt:lpstr>
      <vt:lpstr>Exercise(Person/Student)</vt:lpstr>
      <vt:lpstr>Java Polymorphism</vt:lpstr>
      <vt:lpstr>Compile-Time Polymorphism / Static Polymorphism</vt:lpstr>
      <vt:lpstr>Example – Compile-Time Polymorphism</vt:lpstr>
      <vt:lpstr>Dynamic / Runtime Polymorphism</vt:lpstr>
      <vt:lpstr>PowerPoint Presentation</vt:lpstr>
      <vt:lpstr>Example – Dynamic Polymorphism</vt:lpstr>
      <vt:lpstr>Abstraction</vt:lpstr>
      <vt:lpstr>Abstract Class</vt:lpstr>
      <vt:lpstr>Abstract Methods</vt:lpstr>
      <vt:lpstr>Example – Abstraction</vt:lpstr>
      <vt:lpstr>Exercise (1)</vt:lpstr>
      <vt:lpstr>Exercise (2)</vt:lpstr>
      <vt:lpstr>Interface</vt:lpstr>
      <vt:lpstr>Why use Java interface?</vt:lpstr>
      <vt:lpstr>Relationships between Classes and Interfaces</vt:lpstr>
      <vt:lpstr>Example – Interface</vt:lpstr>
      <vt:lpstr>Example – Interface Inheritance</vt:lpstr>
      <vt:lpstr>Multiple Inheritance</vt:lpstr>
      <vt:lpstr>Multiple Inheritance by Interface</vt:lpstr>
      <vt:lpstr>Multiple Inheritance problem</vt:lpstr>
      <vt:lpstr>Example</vt:lpstr>
      <vt:lpstr>Encapsulation</vt:lpstr>
      <vt:lpstr>Example – Encapsulation</vt:lpstr>
      <vt:lpstr>Summary</vt:lpstr>
      <vt:lpstr>LET’S DO EXERCISES!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J2EE</dc:title>
  <dc:creator>FCS UCSY</dc:creator>
  <cp:lastModifiedBy>USER</cp:lastModifiedBy>
  <cp:revision>309</cp:revision>
  <dcterms:created xsi:type="dcterms:W3CDTF">2021-10-04T02:49:16Z</dcterms:created>
  <dcterms:modified xsi:type="dcterms:W3CDTF">2023-01-29T09:54:14Z</dcterms:modified>
</cp:coreProperties>
</file>