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7" r:id="rId2"/>
    <p:sldId id="341" r:id="rId3"/>
    <p:sldId id="339" r:id="rId4"/>
    <p:sldId id="342" r:id="rId5"/>
    <p:sldId id="343" r:id="rId6"/>
    <p:sldId id="353" r:id="rId7"/>
    <p:sldId id="345" r:id="rId8"/>
    <p:sldId id="344" r:id="rId9"/>
    <p:sldId id="351" r:id="rId10"/>
    <p:sldId id="346" r:id="rId11"/>
    <p:sldId id="347" r:id="rId12"/>
    <p:sldId id="355" r:id="rId13"/>
    <p:sldId id="356" r:id="rId14"/>
    <p:sldId id="359" r:id="rId15"/>
    <p:sldId id="358" r:id="rId16"/>
    <p:sldId id="350" r:id="rId17"/>
    <p:sldId id="354" r:id="rId18"/>
    <p:sldId id="349" r:id="rId19"/>
    <p:sldId id="348" r:id="rId20"/>
    <p:sldId id="367" r:id="rId21"/>
    <p:sldId id="370" r:id="rId22"/>
    <p:sldId id="3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60B70"/>
    <a:srgbClr val="1C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7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4C40D-2564-45EA-963A-915553A31F37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293E-B70E-47A8-BE1F-FD7DBBF5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2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9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55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7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2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293E-B70E-47A8-BE1F-FD7DBBF5C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9C360-D1F0-4F24-B8F3-1DD57447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830C52-19A5-45A7-87B5-F386745C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C784F0-9AEB-4D25-9CEA-EF0873DA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0138" y="6356350"/>
            <a:ext cx="5254557" cy="365125"/>
          </a:xfrm>
        </p:spPr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/>
              <a:t>Faculty of Computer Science, University of Computer Studies, Yangon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982FC-5BC6-4771-A3BC-9B17669C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B4DBD-FB13-47B5-BC4B-F93ABB78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A5A1F0-5476-4F4F-8EE0-2036ECAFB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428407-9281-4E5E-A4B2-7DF41FD8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EB51A-79E4-4FC4-BDF2-E675CA738131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8A1F11-D8E2-4D04-9C20-8230752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A8244E-86F1-4F3C-BF47-58E97AC4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016FF2-414E-4193-971C-B3DD026C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72C446-74B0-40D3-9A82-64956C33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918EDE-32EA-46FB-944D-75A7AFC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67EC65-8EF2-4BB7-B813-16201AB5A3B8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8D0A8F-8BD3-462A-A2E1-08E99E9B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AA828-6178-4EE3-9AE2-0D100D02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63D46-CCC5-4D26-960A-A09529DE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67BA5-6A5B-4447-9F79-BA21F6B1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344D84-6F32-45B4-9ADF-97CC4878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C739CA-640D-44AB-B21F-7486E27CF88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C533E6-18AF-4BE3-BFFF-51277D21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1E4016-074C-4FD5-9498-DB287FC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F89A4-934C-49E6-9700-7088B904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A26444-5E4C-4399-855C-69170D35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02D1A2-A402-451B-9912-B45FDF36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2E21F5-EBB1-4E21-96A3-983DE4041006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9860C3-F8CC-45B0-ADB8-FD2226C0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35A1FD-2B8C-49D7-B286-11BBFD75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2FFAC-3135-45CF-B1C3-76BFC087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51BBC-7884-48BC-9022-E89E6981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BA8329-E874-4A4F-9758-89B4EA99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9F3307-5889-4AB6-8B19-D702C89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92FB8-DF5B-454B-AF2E-1FD6EF11A0A6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26B98C-A07B-4DA4-A697-D83C321F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1049B8-4361-4DF3-85E3-EE00C7FB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E18F5-FE69-4745-940F-D771DB1E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18A89-D031-4EF9-A539-F2EB47DB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1B6B44-C417-42E6-9982-671D0D9C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EF55A7-69D1-4679-8A89-32DB183D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E5C6AF-4B72-4B94-9EFC-6471EFB31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BF2BF9-3CB2-47CC-AF8F-5AA0C56C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3350E7-E321-4314-B2E6-AA8D69859784}" type="datetime1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BA3B417-F070-4EAC-9B82-E3D5C0EB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7F9312-BF48-40E1-A4E1-CA541B6C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03C97-9025-48D5-B13B-672A8DF9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C66FF3-6AA2-480C-AC86-4EC24396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237501-885F-4BC2-91CC-915BA085AEFF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8ABCFE-4ED0-46BD-AD5D-39435EB7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5AD06E-EA09-41E6-98FF-A50286C0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6FE532-8BD7-4D9E-A728-2114EFF9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87916D-5D2F-4545-BD63-7FA0ED59FFBC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234D21-165A-4890-833A-7DBDE073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FAC010-DA58-42B0-ACA2-744DCED4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FA320-ED2F-42C4-93C7-4C58FEC4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1032F-8FAF-4085-9F1A-C9E8D6F9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9FAF32-345B-451F-9520-6F680261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9F5691-9121-459B-A18E-0C831744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F7F0C9-8E4E-45D8-8234-D37CA69AD601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F3A179-F415-466E-9437-3CB21189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973C9-CEA3-4353-B22E-1B5A26A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C9F4C-4F22-436E-8E47-EC5359AD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FC6F05-1671-4803-B881-BD188FCB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7FE61B-C037-4A0A-86F2-16BADA37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91540D-DF47-423E-8A89-052EE5E4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EFAED-58F8-4F37-A3B3-7CF573CE2002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7D3657-00E5-4B16-9225-8302722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Computer Science, University of Computer Studies, Yangon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1DA887-D1C4-4FAA-9F85-1ABF876E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7C947E-5149-46E8-93BA-B57977E6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E5F7F3-071F-4EDC-B0A7-B07D74BF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7F1E8-9801-4B37-8E74-2F017BCB0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7753" y="6356350"/>
            <a:ext cx="521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/>
              <a:t>Faculty of Computer Science, University of Computer Studies, Yangon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BCF31-1881-486C-B73E-B2BB3844E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0AA8-C0F5-4A8E-B7E8-B0E33D5C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F1D6083-3A50-4F88-A53F-A5DCE262A9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4" y="444864"/>
            <a:ext cx="1206230" cy="135499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80D0BA2-7FB3-493B-9468-B6E971E45BF8}"/>
              </a:ext>
            </a:extLst>
          </p:cNvPr>
          <p:cNvSpPr txBox="1">
            <a:spLocks/>
          </p:cNvSpPr>
          <p:nvPr/>
        </p:nvSpPr>
        <p:spPr>
          <a:xfrm>
            <a:off x="1524000" y="17099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Defining Your Own Classes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29703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Usage of java this keyword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649" y="2040852"/>
            <a:ext cx="7928386" cy="2896908"/>
          </a:xfrm>
        </p:spPr>
        <p:txBody>
          <a:bodyPr>
            <a:noAutofit/>
          </a:bodyPr>
          <a:lstStyle/>
          <a:p>
            <a:pPr marL="225425" indent="-225425">
              <a:lnSpc>
                <a:spcPct val="150000"/>
              </a:lnSpc>
            </a:pP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</a:rPr>
              <a:t>this</a:t>
            </a:r>
            <a:r>
              <a:rPr lang="en-US" sz="2400" dirty="0">
                <a:ea typeface="Calibri" panose="020F0502020204030204" pitchFamily="34" charset="0"/>
              </a:rPr>
              <a:t> can be used to refer current class instance variable.</a:t>
            </a:r>
          </a:p>
          <a:p>
            <a:pPr marL="225425" indent="-225425">
              <a:lnSpc>
                <a:spcPct val="150000"/>
              </a:lnSpc>
            </a:pP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</a:rPr>
              <a:t>this() </a:t>
            </a:r>
            <a:r>
              <a:rPr lang="en-US" sz="2400" dirty="0">
                <a:ea typeface="Calibri" panose="020F0502020204030204" pitchFamily="34" charset="0"/>
              </a:rPr>
              <a:t>can be used to invoke current class constructor.</a:t>
            </a:r>
          </a:p>
          <a:p>
            <a:pPr marL="225425" indent="-225425">
              <a:lnSpc>
                <a:spcPct val="150000"/>
              </a:lnSpc>
            </a:pP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</a:rPr>
              <a:t>this</a:t>
            </a:r>
            <a:r>
              <a:rPr lang="en-US" sz="2400" dirty="0">
                <a:ea typeface="Calibri" panose="020F0502020204030204" pitchFamily="34" charset="0"/>
              </a:rPr>
              <a:t> can be used to invoke current class method (implicitly)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7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1) </a:t>
            </a:r>
            <a:r>
              <a:rPr lang="en-US" b="1" i="1" dirty="0">
                <a:solidFill>
                  <a:srgbClr val="005DA2"/>
                </a:solidFill>
              </a:rPr>
              <a:t>this</a:t>
            </a:r>
            <a:r>
              <a:rPr lang="en-US" dirty="0"/>
              <a:t>: to refer current class instance variable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2210522"/>
            <a:ext cx="9825990" cy="1935307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ea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5DA2"/>
                </a:solidFill>
                <a:ea typeface="Calibri" panose="020F0502020204030204" pitchFamily="34" charset="0"/>
              </a:rPr>
              <a:t>“this”</a:t>
            </a:r>
            <a:r>
              <a:rPr lang="en-US" sz="2400" b="1" dirty="0">
                <a:ea typeface="Calibri" panose="020F0502020204030204" pitchFamily="34" charset="0"/>
              </a:rPr>
              <a:t> </a:t>
            </a:r>
            <a:r>
              <a:rPr lang="en-US" sz="2400" dirty="0">
                <a:ea typeface="Calibri" panose="020F0502020204030204" pitchFamily="34" charset="0"/>
              </a:rPr>
              <a:t>keyword can be used to refer current class instance variable.  </a:t>
            </a:r>
          </a:p>
          <a:p>
            <a:pPr marL="0" indent="0">
              <a:buNone/>
            </a:pPr>
            <a:endParaRPr lang="en-US" sz="800" dirty="0">
              <a:effectLst/>
              <a:ea typeface="Calibri" panose="020F0502020204030204" pitchFamily="34" charset="0"/>
            </a:endParaRPr>
          </a:p>
          <a:p>
            <a:pPr marL="342900" indent="-342900"/>
            <a:r>
              <a:rPr lang="en-US" sz="2400" dirty="0"/>
              <a:t>If there is </a:t>
            </a:r>
            <a:r>
              <a:rPr lang="en-US" sz="2400" dirty="0">
                <a:solidFill>
                  <a:srgbClr val="005DA2"/>
                </a:solidFill>
              </a:rPr>
              <a:t>ambiguity between the instance variables and parameters</a:t>
            </a:r>
            <a:r>
              <a:rPr lang="en-US" sz="2400" dirty="0"/>
              <a:t>, this keyword resolves the problem of ambiguity. 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9D441EA4-3387-4176-A4D7-77E6A546AA1C}"/>
              </a:ext>
            </a:extLst>
          </p:cNvPr>
          <p:cNvSpPr txBox="1">
            <a:spLocks/>
          </p:cNvSpPr>
          <p:nvPr/>
        </p:nvSpPr>
        <p:spPr>
          <a:xfrm>
            <a:off x="1183005" y="4425743"/>
            <a:ext cx="9825990" cy="16846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182880" rIns="91440" bIns="18288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Parameters and instance variables are same. So, we are using this keyword to distinguish local variable and instance variable.</a:t>
            </a:r>
          </a:p>
          <a:p>
            <a:pPr marL="461963" indent="-461963">
              <a:buFont typeface="Wingdings" panose="05000000000000000000" pitchFamily="2" charset="2"/>
              <a:buChar char="ü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If local variables or parameters and instance variables are different, there is no need to use this keyword like in the following program.</a:t>
            </a:r>
          </a:p>
        </p:txBody>
      </p:sp>
    </p:spTree>
    <p:extLst>
      <p:ext uri="{BB962C8B-B14F-4D97-AF65-F5344CB8AC3E}">
        <p14:creationId xmlns:p14="http://schemas.microsoft.com/office/powerpoint/2010/main" val="4298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9FB5AAE1-5845-4B26-863A-525586D9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7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– Using </a:t>
            </a:r>
            <a:r>
              <a:rPr lang="en-US" sz="4200" b="1" i="1" dirty="0">
                <a:solidFill>
                  <a:srgbClr val="005DA2"/>
                </a:solidFill>
                <a:latin typeface="+mn-lt"/>
              </a:rPr>
              <a:t>this</a:t>
            </a:r>
            <a:r>
              <a:rPr lang="en-US" dirty="0"/>
              <a:t> with a 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8639FBF-D0B3-4724-9F5C-2A4A51C33542}"/>
              </a:ext>
            </a:extLst>
          </p:cNvPr>
          <p:cNvSpPr txBox="1"/>
          <p:nvPr/>
        </p:nvSpPr>
        <p:spPr>
          <a:xfrm>
            <a:off x="748553" y="1935308"/>
            <a:ext cx="5014521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Student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int rollno;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String name;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float fee;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Student(int rollno, String name, float fee)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this.rollno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rollno;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this.name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name;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16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this.fee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fee;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void display()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System.out.println(rollno + " " + name + " " + fee);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C54FDF-C2AA-4428-9D71-3032E3740DA1}"/>
              </a:ext>
            </a:extLst>
          </p:cNvPr>
          <p:cNvSpPr txBox="1"/>
          <p:nvPr/>
        </p:nvSpPr>
        <p:spPr>
          <a:xfrm>
            <a:off x="6220531" y="1934240"/>
            <a:ext cx="5133269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StudentMain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 args[])  {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Student s1 = new Student(111,"Aung Aung",5000f);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Student s2 = new Student(112,"Hla Hla",6000f);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s1.display();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s2.display();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D47CFB-4F22-43A4-85F8-9FBFF5EB7442}"/>
              </a:ext>
            </a:extLst>
          </p:cNvPr>
          <p:cNvSpPr txBox="1"/>
          <p:nvPr/>
        </p:nvSpPr>
        <p:spPr>
          <a:xfrm>
            <a:off x="7159155" y="4428298"/>
            <a:ext cx="3447886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182880" bIns="274320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Console Output:</a:t>
            </a:r>
          </a:p>
          <a:p>
            <a:r>
              <a:rPr lang="en-US" dirty="0"/>
              <a:t>111 Aung Aung  5000.0</a:t>
            </a:r>
          </a:p>
          <a:p>
            <a:r>
              <a:rPr lang="en-US" dirty="0"/>
              <a:t>112 Hla Hla 6000.0</a:t>
            </a:r>
          </a:p>
        </p:txBody>
      </p:sp>
    </p:spTree>
    <p:extLst>
      <p:ext uri="{BB962C8B-B14F-4D97-AF65-F5344CB8AC3E}">
        <p14:creationId xmlns:p14="http://schemas.microsoft.com/office/powerpoint/2010/main" val="25391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7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2) </a:t>
            </a:r>
            <a:r>
              <a:rPr lang="en-US" b="1" i="1" dirty="0">
                <a:solidFill>
                  <a:srgbClr val="005DA2"/>
                </a:solidFill>
              </a:rPr>
              <a:t>this() </a:t>
            </a:r>
            <a:r>
              <a:rPr lang="en-US" dirty="0"/>
              <a:t>: to invoke current class constructor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194" y="2106092"/>
            <a:ext cx="9531611" cy="3880789"/>
          </a:xfrm>
        </p:spPr>
        <p:txBody>
          <a:bodyPr>
            <a:noAutofit/>
          </a:bodyPr>
          <a:lstStyle/>
          <a:p>
            <a:pPr marL="342900" indent="-342900" algn="just"/>
            <a:r>
              <a:rPr lang="en-US" sz="2400" dirty="0">
                <a:ea typeface="Calibri" panose="020F0502020204030204" pitchFamily="34" charset="0"/>
              </a:rPr>
              <a:t>From within a constructor, </a:t>
            </a:r>
            <a:r>
              <a:rPr lang="en-US" sz="2400" b="1" dirty="0">
                <a:solidFill>
                  <a:srgbClr val="005DA2"/>
                </a:solidFill>
                <a:ea typeface="Calibri" panose="020F0502020204030204" pitchFamily="34" charset="0"/>
              </a:rPr>
              <a:t>this()</a:t>
            </a:r>
            <a:r>
              <a:rPr lang="en-US" sz="2400" dirty="0">
                <a:ea typeface="Calibri" panose="020F0502020204030204" pitchFamily="34" charset="0"/>
              </a:rPr>
              <a:t> keyword can be used to call another overloaded constructor in the same class.</a:t>
            </a:r>
          </a:p>
          <a:p>
            <a:pPr marL="0" indent="0" algn="just">
              <a:buNone/>
            </a:pPr>
            <a:endParaRPr lang="en-US" sz="800" dirty="0">
              <a:ea typeface="Calibri" panose="020F0502020204030204" pitchFamily="34" charset="0"/>
            </a:endParaRPr>
          </a:p>
          <a:p>
            <a:pPr marL="342900" indent="-342900" algn="just"/>
            <a:r>
              <a:rPr lang="en-US" sz="2400" dirty="0">
                <a:ea typeface="Calibri" panose="020F0502020204030204" pitchFamily="34" charset="0"/>
              </a:rPr>
              <a:t>It is called the Explicit Constructor Invocation and it is </a:t>
            </a:r>
            <a:r>
              <a:rPr lang="en-US" sz="2400" dirty="0">
                <a:solidFill>
                  <a:srgbClr val="005DA2"/>
                </a:solidFill>
                <a:ea typeface="Calibri" panose="020F0502020204030204" pitchFamily="34" charset="0"/>
              </a:rPr>
              <a:t>used to reuse the constructor.</a:t>
            </a:r>
          </a:p>
          <a:p>
            <a:pPr marL="342900" indent="-342900" algn="just"/>
            <a:endParaRPr lang="en-US" sz="800" dirty="0">
              <a:ea typeface="Calibri" panose="020F0502020204030204" pitchFamily="34" charset="0"/>
            </a:endParaRPr>
          </a:p>
          <a:p>
            <a:pPr marL="342900" indent="-342900" algn="just"/>
            <a:r>
              <a:rPr lang="en-US" sz="2400" dirty="0">
                <a:ea typeface="Calibri" panose="020F0502020204030204" pitchFamily="34" charset="0"/>
              </a:rPr>
              <a:t>In other words, it is used for constructor chaining.</a:t>
            </a:r>
          </a:p>
          <a:p>
            <a:pPr marL="0" indent="0" algn="just">
              <a:buNone/>
            </a:pPr>
            <a:endParaRPr lang="en-US" sz="800" dirty="0">
              <a:ea typeface="Calibri" panose="020F0502020204030204" pitchFamily="34" charset="0"/>
            </a:endParaRPr>
          </a:p>
          <a:p>
            <a:pPr marL="342900" indent="-342900" algn="just"/>
            <a:r>
              <a:rPr lang="en-US" sz="2400" dirty="0">
                <a:ea typeface="Calibri" panose="020F0502020204030204" pitchFamily="34" charset="0"/>
              </a:rPr>
              <a:t>It  can be called  default constructor from parameterized constructor, or  It can be called parameterized constructor from default constructor.</a:t>
            </a:r>
          </a:p>
          <a:p>
            <a:pPr marL="0" indent="0" algn="just">
              <a:buNone/>
            </a:pPr>
            <a:endParaRPr lang="en-US" sz="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9FB5AAE1-5845-4B26-863A-525586D9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737"/>
            <a:ext cx="10515600" cy="915075"/>
          </a:xfrm>
        </p:spPr>
        <p:txBody>
          <a:bodyPr/>
          <a:lstStyle/>
          <a:p>
            <a:pPr algn="ctr"/>
            <a:r>
              <a:rPr lang="en-US" dirty="0"/>
              <a:t>Example – Using </a:t>
            </a:r>
            <a:r>
              <a:rPr lang="en-US" sz="4200" b="1" i="1" dirty="0">
                <a:solidFill>
                  <a:srgbClr val="005DA2"/>
                </a:solidFill>
                <a:latin typeface="+mn-lt"/>
              </a:rPr>
              <a:t>this()</a:t>
            </a:r>
            <a:r>
              <a:rPr lang="en-US" dirty="0"/>
              <a:t> with a Constructor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C54FDF-C2AA-4428-9D71-3032E3740DA1}"/>
              </a:ext>
            </a:extLst>
          </p:cNvPr>
          <p:cNvSpPr txBox="1"/>
          <p:nvPr/>
        </p:nvSpPr>
        <p:spPr>
          <a:xfrm>
            <a:off x="6096000" y="1612053"/>
            <a:ext cx="5133269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ConstructorChange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 args[])  {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Student stud = new Student();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System.out.println("Roll No. is " + stud.rollNo);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System.out.println("Name is " + stud.name);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D47CFB-4F22-43A4-85F8-9FBFF5EB7442}"/>
              </a:ext>
            </a:extLst>
          </p:cNvPr>
          <p:cNvSpPr txBox="1"/>
          <p:nvPr/>
        </p:nvSpPr>
        <p:spPr>
          <a:xfrm>
            <a:off x="6199919" y="3877150"/>
            <a:ext cx="3447886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Console Output:</a:t>
            </a:r>
          </a:p>
          <a:p>
            <a:r>
              <a:rPr lang="en-US" dirty="0"/>
              <a:t>Calling from default constructor</a:t>
            </a:r>
          </a:p>
          <a:p>
            <a:r>
              <a:rPr lang="en-US" dirty="0"/>
              <a:t>Roll No. is 100</a:t>
            </a:r>
          </a:p>
          <a:p>
            <a:r>
              <a:rPr lang="en-US" dirty="0"/>
              <a:t>Name is Aye Aye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2C4250E-3D29-473F-9AD1-1591B7CCA449}"/>
              </a:ext>
            </a:extLst>
          </p:cNvPr>
          <p:cNvSpPr/>
          <p:nvPr/>
        </p:nvSpPr>
        <p:spPr>
          <a:xfrm>
            <a:off x="6168543" y="5296511"/>
            <a:ext cx="56961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Note*: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keyword can only be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statement 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Constructor.</a:t>
            </a:r>
          </a:p>
          <a:p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can have either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keyword but not both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C46F84-D688-4D4C-A763-C15118501B78}"/>
              </a:ext>
            </a:extLst>
          </p:cNvPr>
          <p:cNvSpPr txBox="1"/>
          <p:nvPr/>
        </p:nvSpPr>
        <p:spPr>
          <a:xfrm>
            <a:off x="584436" y="1508416"/>
            <a:ext cx="5222505" cy="526297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Student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int rollNo;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String name;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Student()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this(100, "Aye Aye");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System.out.println("Calling from default constructor");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</a:rPr>
              <a:t>   }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Student(int rollNo)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this.rollNo = rollNo;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Student(String name)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this.name = name;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Student(int rollNo, String name)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this.rollNo = rollNo;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this.name = name;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2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3)  </a:t>
            </a:r>
            <a:r>
              <a:rPr lang="en-US" b="1" i="1" dirty="0">
                <a:solidFill>
                  <a:srgbClr val="005DA2"/>
                </a:solidFill>
              </a:rPr>
              <a:t>this</a:t>
            </a:r>
            <a:r>
              <a:rPr lang="en-US" dirty="0"/>
              <a:t> : To Invoke Current Class Method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68AECAA-EF1A-4722-B72C-1DBE7C44A821}"/>
              </a:ext>
            </a:extLst>
          </p:cNvPr>
          <p:cNvSpPr txBox="1"/>
          <p:nvPr/>
        </p:nvSpPr>
        <p:spPr>
          <a:xfrm>
            <a:off x="962731" y="2107434"/>
            <a:ext cx="5133269" cy="270843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Test_this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public void print()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System.out.println("Test_this :: print method");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this.show();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void show()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System.out.println("Test_this :: show method");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EE89227-4950-45FD-A9BA-F05201866D46}"/>
              </a:ext>
            </a:extLst>
          </p:cNvPr>
          <p:cNvSpPr txBox="1"/>
          <p:nvPr/>
        </p:nvSpPr>
        <p:spPr>
          <a:xfrm>
            <a:off x="6261881" y="2128950"/>
            <a:ext cx="5133269" cy="192360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MainDemo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 args[])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Test_this obj = new Test_this();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obj.print();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7B0125B-FC83-4A00-B4E6-11B52237CD3E}"/>
              </a:ext>
            </a:extLst>
          </p:cNvPr>
          <p:cNvSpPr txBox="1"/>
          <p:nvPr/>
        </p:nvSpPr>
        <p:spPr>
          <a:xfrm>
            <a:off x="7343857" y="4388690"/>
            <a:ext cx="3447886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Console Output:</a:t>
            </a:r>
          </a:p>
          <a:p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Test_this :: print method</a:t>
            </a:r>
          </a:p>
          <a:p>
            <a:r>
              <a:rPr lang="en-US" dirty="0"/>
              <a:t>Test_this :: show method</a:t>
            </a:r>
          </a:p>
        </p:txBody>
      </p:sp>
    </p:spTree>
    <p:extLst>
      <p:ext uri="{BB962C8B-B14F-4D97-AF65-F5344CB8AC3E}">
        <p14:creationId xmlns:p14="http://schemas.microsoft.com/office/powerpoint/2010/main" val="36448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Define Class Variable and Methods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720" y="2080077"/>
            <a:ext cx="9153287" cy="264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200" b="1" dirty="0">
                <a:solidFill>
                  <a:srgbClr val="005DA2"/>
                </a:solidFill>
              </a:rPr>
              <a:t>Static</a:t>
            </a:r>
            <a:r>
              <a:rPr lang="en-US" sz="2200" dirty="0"/>
              <a:t> keyword can be applied with variables, methods, blocks and nested classes.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The static members belong to the class instead of an instance of the class.</a:t>
            </a:r>
          </a:p>
          <a:p>
            <a:pPr marL="966787" lvl="1" indent="-342900">
              <a:lnSpc>
                <a:spcPct val="100000"/>
              </a:lnSpc>
              <a:buFont typeface="Calibri" panose="020F0502020204030204" pitchFamily="34" charset="0"/>
              <a:buChar char="–"/>
            </a:pPr>
            <a:r>
              <a:rPr lang="en-US" sz="2200" dirty="0"/>
              <a:t>Static Variable (also known as a class variable)</a:t>
            </a:r>
          </a:p>
          <a:p>
            <a:pPr marL="966787" lvl="1" indent="-342900">
              <a:lnSpc>
                <a:spcPct val="100000"/>
              </a:lnSpc>
              <a:buFont typeface="Calibri" panose="020F0502020204030204" pitchFamily="34" charset="0"/>
              <a:buChar char="–"/>
            </a:pPr>
            <a:r>
              <a:rPr lang="en-US" sz="2200" dirty="0"/>
              <a:t>Static Method (also known as a class method)</a:t>
            </a:r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If you make a member static, you can access it without object.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77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Organizing Classes into a Package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1800812"/>
            <a:ext cx="9825990" cy="1935307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ea typeface="Calibri" panose="020F0502020204030204" pitchFamily="34" charset="0"/>
              </a:rPr>
              <a:t>A package is a set of related classes. When a program consists of several classes, they are typically grouped into a package. </a:t>
            </a:r>
          </a:p>
          <a:p>
            <a:pPr marL="0" indent="0">
              <a:buNone/>
            </a:pPr>
            <a:endParaRPr lang="en-US" sz="800" dirty="0">
              <a:effectLst/>
              <a:ea typeface="Calibri" panose="020F0502020204030204" pitchFamily="34" charset="0"/>
            </a:endParaRPr>
          </a:p>
          <a:p>
            <a:pPr marL="342900" indent="-342900"/>
            <a:r>
              <a:rPr lang="en-US" sz="2400" dirty="0"/>
              <a:t>The correct way to reuse programmer-defined classes from many different programs is to place reusable classes in a package. </a:t>
            </a:r>
            <a:endParaRPr lang="en-US" sz="1200" dirty="0"/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xmlns="" id="{EF404952-6794-48B8-962F-60759A9F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151" y="4015042"/>
            <a:ext cx="3893370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 &lt;package name&gt;;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4A25A96-3764-4736-A7C3-3599BE4E2321}"/>
              </a:ext>
            </a:extLst>
          </p:cNvPr>
          <p:cNvSpPr/>
          <p:nvPr/>
        </p:nvSpPr>
        <p:spPr>
          <a:xfrm>
            <a:off x="3602915" y="3878517"/>
            <a:ext cx="4550485" cy="69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6143FEE3-EB74-4507-BE50-33E53E3435CF}"/>
              </a:ext>
            </a:extLst>
          </p:cNvPr>
          <p:cNvSpPr txBox="1">
            <a:spLocks/>
          </p:cNvSpPr>
          <p:nvPr/>
        </p:nvSpPr>
        <p:spPr>
          <a:xfrm>
            <a:off x="1183005" y="5025666"/>
            <a:ext cx="9825990" cy="841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ea typeface="Calibri" panose="020F0502020204030204" pitchFamily="34" charset="0"/>
              </a:rPr>
              <a:t>Let’s name the package to place the  </a:t>
            </a:r>
            <a:r>
              <a:rPr lang="en-US" sz="2400" dirty="0">
                <a:solidFill>
                  <a:srgbClr val="005DA2"/>
                </a:solidFill>
                <a:ea typeface="Calibri" panose="020F0502020204030204" pitchFamily="34" charset="0"/>
              </a:rPr>
              <a:t>Student</a:t>
            </a:r>
            <a:r>
              <a:rPr lang="en-US" sz="2400" dirty="0">
                <a:ea typeface="Calibri" panose="020F0502020204030204" pitchFamily="34" charset="0"/>
              </a:rPr>
              <a:t> class </a:t>
            </a:r>
            <a:r>
              <a:rPr 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myutil</a:t>
            </a:r>
            <a:r>
              <a:rPr lang="en-US" sz="2400" dirty="0">
                <a:ea typeface="Calibri" panose="020F0502020204030204" pitchFamily="34" charset="0"/>
              </a:rPr>
              <a:t>. It is a Java convention to name the package with all lowercase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41991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Creating a Package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B45F2E90-E1F2-400D-8940-7DD3E2C9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77" y="1598018"/>
            <a:ext cx="10158412" cy="485661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To set up the </a:t>
            </a:r>
            <a:r>
              <a:rPr lang="en-US" sz="2000" b="1" i="1" dirty="0"/>
              <a:t>programmer-defined packages </a:t>
            </a:r>
            <a:r>
              <a:rPr lang="en-US" sz="2000" dirty="0"/>
              <a:t>for general reuse.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Let’s name the package to place the </a:t>
            </a:r>
            <a:r>
              <a:rPr lang="en-US" sz="2000" b="1" dirty="0"/>
              <a:t>Student</a:t>
            </a:r>
            <a:r>
              <a:rPr lang="en-US" sz="2000" dirty="0"/>
              <a:t> class </a:t>
            </a:r>
            <a:r>
              <a:rPr lang="en-US" sz="2000" b="1" dirty="0" err="1"/>
              <a:t>myutil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Create </a:t>
            </a:r>
            <a:r>
              <a:rPr lang="en-US" sz="2000" dirty="0"/>
              <a:t>a package named </a:t>
            </a:r>
            <a:r>
              <a:rPr lang="en-US" sz="2000" b="1" dirty="0" err="1" smtClean="0">
                <a:solidFill>
                  <a:srgbClr val="00B050"/>
                </a:solidFill>
              </a:rPr>
              <a:t>myutil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000" dirty="0"/>
              <a:t>Place the </a:t>
            </a:r>
            <a:r>
              <a:rPr lang="en-US" sz="2000" b="1" dirty="0">
                <a:solidFill>
                  <a:srgbClr val="00B050"/>
                </a:solidFill>
              </a:rPr>
              <a:t>Student</a:t>
            </a:r>
            <a:r>
              <a:rPr lang="en-US" sz="2000" dirty="0"/>
              <a:t> class into the </a:t>
            </a:r>
            <a:r>
              <a:rPr lang="en-US" sz="2000" b="1" dirty="0" err="1">
                <a:solidFill>
                  <a:srgbClr val="00B050"/>
                </a:solidFill>
              </a:rPr>
              <a:t>myutil</a:t>
            </a:r>
            <a:r>
              <a:rPr lang="en-US" sz="2000" dirty="0"/>
              <a:t> folder</a:t>
            </a:r>
            <a:endParaRPr lang="en-US" sz="2000" dirty="0"/>
          </a:p>
          <a:p>
            <a:pPr algn="just">
              <a:lnSpc>
                <a:spcPct val="100000"/>
              </a:lnSpc>
            </a:pPr>
            <a:r>
              <a:rPr lang="en-US" sz="2000" b="1" dirty="0" smtClean="0"/>
              <a:t> </a:t>
            </a:r>
            <a:r>
              <a:rPr lang="en-US" sz="2000" dirty="0"/>
              <a:t>Include the statement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package </a:t>
            </a:r>
            <a:r>
              <a:rPr lang="en-US" sz="2000" b="1" dirty="0">
                <a:solidFill>
                  <a:srgbClr val="00B050"/>
                </a:solidFill>
              </a:rPr>
              <a:t>myutil;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/>
              <a:t>    </a:t>
            </a:r>
            <a:r>
              <a:rPr lang="en-US" sz="2000" dirty="0"/>
              <a:t>as the first statement of the source file for the Student class.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class declaration must include the visibility modifier public </a:t>
            </a:r>
            <a:r>
              <a:rPr lang="en-US" sz="2000" dirty="0" smtClean="0"/>
              <a:t>as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b="1" dirty="0" smtClean="0"/>
              <a:t>public </a:t>
            </a:r>
            <a:r>
              <a:rPr lang="en-US" sz="2000" b="1" dirty="0"/>
              <a:t>class Student</a:t>
            </a:r>
            <a:r>
              <a:rPr lang="en-US" sz="2000" dirty="0"/>
              <a:t> </a:t>
            </a:r>
            <a:r>
              <a:rPr lang="en-US" sz="2000" b="1" dirty="0"/>
              <a:t>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		...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	}</a:t>
            </a:r>
          </a:p>
          <a:p>
            <a:pPr algn="just">
              <a:lnSpc>
                <a:spcPct val="100000"/>
              </a:lnSpc>
            </a:pPr>
            <a:r>
              <a:rPr lang="en-US" sz="2000" dirty="0"/>
              <a:t>W</a:t>
            </a:r>
            <a:r>
              <a:rPr lang="en-US" sz="2000" dirty="0" smtClean="0"/>
              <a:t>rite code and compile </a:t>
            </a:r>
            <a:r>
              <a:rPr lang="en-US" sz="2000" dirty="0"/>
              <a:t>it.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63BD5E-90F2-4DEC-93F7-45DDD5AD7378}"/>
              </a:ext>
            </a:extLst>
          </p:cNvPr>
          <p:cNvSpPr txBox="1"/>
          <p:nvPr/>
        </p:nvSpPr>
        <p:spPr>
          <a:xfrm>
            <a:off x="8142568" y="2277981"/>
            <a:ext cx="3949028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package </a:t>
            </a:r>
            <a:r>
              <a:rPr lang="en-US" sz="1600" dirty="0">
                <a:solidFill>
                  <a:srgbClr val="060B70"/>
                </a:solidFill>
                <a:latin typeface="Times New Roman" panose="02020603050405020304" pitchFamily="18" charset="0"/>
              </a:rPr>
              <a:t>myutil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ublic class </a:t>
            </a:r>
            <a:r>
              <a:rPr lang="en-US" sz="1600" dirty="0">
                <a:solidFill>
                  <a:srgbClr val="060B7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int rollno;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String name;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public void display()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System.out.println(rollno + “ ” + name);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}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084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Accessing a Package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2B9730B-F5FC-4A2E-9F9B-3922A97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36" y="2101190"/>
            <a:ext cx="9632126" cy="1103144"/>
          </a:xfrm>
        </p:spPr>
        <p:txBody>
          <a:bodyPr>
            <a:normAutofit/>
          </a:bodyPr>
          <a:lstStyle/>
          <a:p>
            <a:pPr marL="344488" indent="-344488" algn="just">
              <a:lnSpc>
                <a:spcPct val="100000"/>
              </a:lnSpc>
            </a:pPr>
            <a:r>
              <a:rPr lang="en-US" sz="2400" dirty="0"/>
              <a:t>Once the package is set up correctly, we can use the classes in the package by importing it.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xmlns="" id="{530336F3-A6ED-4E83-BDEA-4E53DCFB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488" y="3627804"/>
            <a:ext cx="2943708" cy="206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import myutil.*;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class MyClass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Student s1;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xmlns="" id="{4F1EEAAA-E3DF-4779-BAFD-9F8857B2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795" y="3614836"/>
            <a:ext cx="6014849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import graphics.Circle;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Class MyClass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Circle myCircle = new Circle();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graphics.Rectangle myRectangle = new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graphics.Rectangle();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fr-FR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413A46CF-D384-43B8-940F-789D9994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03" y="3259228"/>
            <a:ext cx="4650459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//include all the classes in package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xmlns="" id="{84C3EB87-544E-4954-B788-3715974E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795" y="3243168"/>
            <a:ext cx="5119704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//a particular class in package</a:t>
            </a:r>
          </a:p>
        </p:txBody>
      </p:sp>
    </p:spTree>
    <p:extLst>
      <p:ext uri="{BB962C8B-B14F-4D97-AF65-F5344CB8AC3E}">
        <p14:creationId xmlns:p14="http://schemas.microsoft.com/office/powerpoint/2010/main" val="23038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07D86CB3-804D-42FB-B430-C1593AD5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2000249"/>
            <a:ext cx="9825990" cy="4176713"/>
          </a:xfrm>
        </p:spPr>
        <p:txBody>
          <a:bodyPr/>
          <a:lstStyle/>
          <a:p>
            <a:pPr marL="342900" indent="-342900"/>
            <a:r>
              <a:rPr lang="en-US" sz="2400" dirty="0"/>
              <a:t>Learn about how objects are returned from methods and what is method overloading</a:t>
            </a:r>
          </a:p>
          <a:p>
            <a:pPr marL="342900" indent="-342900"/>
            <a:r>
              <a:rPr lang="en-US" sz="2400" dirty="0"/>
              <a:t>Understand Pass by Value and Pass by Reference</a:t>
            </a:r>
          </a:p>
          <a:p>
            <a:pPr marL="342900" indent="-342900"/>
            <a:r>
              <a:rPr lang="en-US" sz="2400" dirty="0"/>
              <a:t>Understand how the keyword word "this" is used</a:t>
            </a:r>
          </a:p>
          <a:p>
            <a:pPr marL="342900" indent="-342900"/>
            <a:r>
              <a:rPr lang="en-US" sz="2400" dirty="0" smtClean="0"/>
              <a:t>Learn </a:t>
            </a:r>
            <a:r>
              <a:rPr lang="en-US" sz="2400" dirty="0"/>
              <a:t>about how classes are organized into a package</a:t>
            </a:r>
          </a:p>
        </p:txBody>
      </p:sp>
    </p:spTree>
    <p:extLst>
      <p:ext uri="{BB962C8B-B14F-4D97-AF65-F5344CB8AC3E}">
        <p14:creationId xmlns:p14="http://schemas.microsoft.com/office/powerpoint/2010/main" val="3332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8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Predefined Java Packages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86AB3BA-36AB-48EC-846E-6125380A2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87116"/>
              </p:ext>
            </p:extLst>
          </p:nvPr>
        </p:nvGraphicFramePr>
        <p:xfrm>
          <a:off x="2539029" y="1957756"/>
          <a:ext cx="8128000" cy="4201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3582">
                  <a:extLst>
                    <a:ext uri="{9D8B030D-6E8A-4147-A177-3AD203B41FA5}">
                      <a16:colId xmlns:a16="http://schemas.microsoft.com/office/drawing/2014/main" xmlns="" val="2727780436"/>
                    </a:ext>
                  </a:extLst>
                </a:gridCol>
                <a:gridCol w="5234418">
                  <a:extLst>
                    <a:ext uri="{9D8B030D-6E8A-4147-A177-3AD203B41FA5}">
                      <a16:colId xmlns:a16="http://schemas.microsoft.com/office/drawing/2014/main" xmlns="" val="2261271327"/>
                    </a:ext>
                  </a:extLst>
                </a:gridCol>
              </a:tblGrid>
              <a:tr h="4513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7596272"/>
                  </a:ext>
                </a:extLst>
              </a:tr>
              <a:tr h="42642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 for input and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5687318"/>
                  </a:ext>
                </a:extLst>
              </a:tr>
              <a:tr h="4410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language classes like Math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(always available in any Java program)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2502768"/>
                  </a:ext>
                </a:extLst>
              </a:tr>
              <a:tr h="45182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java.util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Useful auxiliary classes like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486661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java.net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Classes for networking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8038351"/>
                  </a:ext>
                </a:extLst>
              </a:tr>
              <a:tr h="4410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java.applet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Classes for implementing applets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734035"/>
                  </a:ext>
                </a:extLst>
              </a:tr>
              <a:tr h="4410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java.awt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Classes for graphics, windows, and GUI’s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2857265"/>
                  </a:ext>
                </a:extLst>
              </a:tr>
              <a:tr h="4518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java.awt.event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Classes supporting AWT event handling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83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java.awt.image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Classes for image handling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84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8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9E9C9854-5B3D-42BA-95C1-2FDCA1B2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072" y="2101190"/>
            <a:ext cx="8918089" cy="3320664"/>
          </a:xfrm>
        </p:spPr>
        <p:txBody>
          <a:bodyPr>
            <a:normAutofit/>
          </a:bodyPr>
          <a:lstStyle/>
          <a:p>
            <a:pPr marL="344488" indent="-344488" algn="just">
              <a:lnSpc>
                <a:spcPct val="100000"/>
              </a:lnSpc>
            </a:pPr>
            <a:r>
              <a:rPr lang="en-US" sz="2400" dirty="0"/>
              <a:t>How objects are returned from methods</a:t>
            </a:r>
          </a:p>
          <a:p>
            <a:pPr marL="344488" indent="-344488" algn="just">
              <a:lnSpc>
                <a:spcPct val="100000"/>
              </a:lnSpc>
            </a:pPr>
            <a:r>
              <a:rPr lang="en-US" sz="2400" dirty="0"/>
              <a:t>what is method overloading</a:t>
            </a:r>
          </a:p>
          <a:p>
            <a:pPr marL="344488" indent="-344488" algn="just">
              <a:lnSpc>
                <a:spcPct val="100000"/>
              </a:lnSpc>
            </a:pPr>
            <a:r>
              <a:rPr lang="en-US" sz="2400" dirty="0"/>
              <a:t>Pass by Value and Pass by Reference</a:t>
            </a:r>
          </a:p>
          <a:p>
            <a:pPr marL="344488" indent="-344488" algn="just">
              <a:lnSpc>
                <a:spcPct val="100000"/>
              </a:lnSpc>
            </a:pPr>
            <a:r>
              <a:rPr lang="en-US" sz="2400" dirty="0"/>
              <a:t>How the keyword word "this" is used</a:t>
            </a:r>
          </a:p>
          <a:p>
            <a:pPr marL="344488" indent="-344488" algn="just">
              <a:lnSpc>
                <a:spcPct val="10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classes are organized into a package</a:t>
            </a:r>
          </a:p>
        </p:txBody>
      </p:sp>
    </p:spTree>
    <p:extLst>
      <p:ext uri="{BB962C8B-B14F-4D97-AF65-F5344CB8AC3E}">
        <p14:creationId xmlns:p14="http://schemas.microsoft.com/office/powerpoint/2010/main" val="35683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xmlns="" id="{C5DB9FEC-5B0C-47CE-8C5D-5023A9561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81" y="1906487"/>
            <a:ext cx="5162142" cy="2714286"/>
          </a:xfrm>
        </p:spPr>
      </p:pic>
    </p:spTree>
    <p:extLst>
      <p:ext uri="{BB962C8B-B14F-4D97-AF65-F5344CB8AC3E}">
        <p14:creationId xmlns:p14="http://schemas.microsoft.com/office/powerpoint/2010/main" val="178211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Returning Objects form Methods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2040852"/>
            <a:ext cx="9825990" cy="1649021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ea typeface="Calibri" panose="020F0502020204030204" pitchFamily="34" charset="0"/>
              </a:rPr>
              <a:t>Like any other data datatype, a method can returns object.</a:t>
            </a:r>
          </a:p>
          <a:p>
            <a:pPr marL="0" indent="0">
              <a:buNone/>
            </a:pPr>
            <a:endParaRPr lang="en-US" sz="800" dirty="0">
              <a:effectLst/>
              <a:ea typeface="Calibri" panose="020F0502020204030204" pitchFamily="34" charset="0"/>
            </a:endParaRPr>
          </a:p>
          <a:p>
            <a:pPr marL="342900" indent="-342900"/>
            <a:r>
              <a:rPr lang="en-US" sz="2400" dirty="0"/>
              <a:t>When a method returns an object, the return type of the method is the name of the class to which the object belongs.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xmlns="" id="{B9754263-168A-48EE-A8C4-0C7F16C0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58" y="4224471"/>
            <a:ext cx="9276875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&lt;modifier&gt;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&lt;return type&gt; &lt;method name&gt;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( &lt;parameters&gt;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// &lt;statements&gt;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8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: Returning Object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059215-6A2F-4252-8838-E5F7CEC806A5}"/>
              </a:ext>
            </a:extLst>
          </p:cNvPr>
          <p:cNvSpPr txBox="1"/>
          <p:nvPr/>
        </p:nvSpPr>
        <p:spPr>
          <a:xfrm>
            <a:off x="670705" y="1627493"/>
            <a:ext cx="5347447" cy="477053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ublic class Sample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private int value;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public Sample(int num)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value = num;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public 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makeTwice()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{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 obj = new Sample(value*2);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obj;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public void show()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System.out.println(“Value = ” + value);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72059E2-8E6E-4578-AA03-11093273AE33}"/>
              </a:ext>
            </a:extLst>
          </p:cNvPr>
          <p:cNvSpPr txBox="1"/>
          <p:nvPr/>
        </p:nvSpPr>
        <p:spPr>
          <a:xfrm>
            <a:off x="6287786" y="1627493"/>
            <a:ext cx="5347447" cy="280076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ublic class ReturnObjectDemo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main(String[] args)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Sample obj1 = new Sample(10);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obj1.show();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Sample obj2;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obj2 = obj1.makeTwice();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obj2.show();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}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BF13D9-2128-48FD-98FD-B080EF385C5E}"/>
              </a:ext>
            </a:extLst>
          </p:cNvPr>
          <p:cNvSpPr txBox="1"/>
          <p:nvPr/>
        </p:nvSpPr>
        <p:spPr>
          <a:xfrm>
            <a:off x="7131365" y="5013519"/>
            <a:ext cx="318521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Console Output:</a:t>
            </a:r>
          </a:p>
          <a:p>
            <a:r>
              <a:rPr lang="en-US" dirty="0"/>
              <a:t>Value = 10</a:t>
            </a:r>
          </a:p>
          <a:p>
            <a:r>
              <a:rPr lang="en-US" dirty="0"/>
              <a:t>Value = 20</a:t>
            </a:r>
          </a:p>
        </p:txBody>
      </p:sp>
    </p:spTree>
    <p:extLst>
      <p:ext uri="{BB962C8B-B14F-4D97-AF65-F5344CB8AC3E}">
        <p14:creationId xmlns:p14="http://schemas.microsoft.com/office/powerpoint/2010/main" val="72487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9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 Overloading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2116779"/>
            <a:ext cx="9626189" cy="3854718"/>
          </a:xfrm>
        </p:spPr>
        <p:txBody>
          <a:bodyPr>
            <a:noAutofit/>
          </a:bodyPr>
          <a:lstStyle/>
          <a:p>
            <a:pPr marL="342900" indent="-342900" algn="just"/>
            <a:r>
              <a:rPr lang="en-US" sz="2200" dirty="0">
                <a:ea typeface="Calibri" panose="020F0502020204030204" pitchFamily="34" charset="0"/>
              </a:rPr>
              <a:t>If a class has multiple methods having same name but different in parameters, it is known as method overloading.</a:t>
            </a:r>
          </a:p>
          <a:p>
            <a:pPr marL="0" indent="0" algn="just">
              <a:buNone/>
            </a:pPr>
            <a:endParaRPr lang="en-US" sz="600" dirty="0">
              <a:effectLst/>
              <a:ea typeface="Calibri" panose="020F0502020204030204" pitchFamily="34" charset="0"/>
            </a:endParaRPr>
          </a:p>
          <a:p>
            <a:pPr marL="342900" indent="-342900" algn="just"/>
            <a:r>
              <a:rPr lang="en-US" sz="2200" dirty="0"/>
              <a:t>Advantages – Method overloading increases the readability of the program.</a:t>
            </a:r>
          </a:p>
          <a:p>
            <a:pPr marL="0" indent="0" algn="just">
              <a:buNone/>
            </a:pPr>
            <a:endParaRPr lang="en-US" sz="600" dirty="0"/>
          </a:p>
          <a:p>
            <a:pPr marL="342900" indent="-342900" algn="just"/>
            <a:r>
              <a:rPr lang="en-US" sz="2200" dirty="0"/>
              <a:t>There are three ways to overload the method</a:t>
            </a:r>
          </a:p>
          <a:p>
            <a:pPr marL="800100" lvl="1" indent="-342900" algn="just"/>
            <a:r>
              <a:rPr lang="en-US" sz="2200" dirty="0"/>
              <a:t>Rule 1 – they have a </a:t>
            </a:r>
            <a:r>
              <a:rPr lang="en-US" sz="2200" dirty="0">
                <a:solidFill>
                  <a:srgbClr val="FF0000"/>
                </a:solidFill>
              </a:rPr>
              <a:t>different number of parameters </a:t>
            </a:r>
          </a:p>
          <a:p>
            <a:pPr marL="800100" lvl="1" indent="-342900" algn="just"/>
            <a:r>
              <a:rPr lang="en-US" sz="2200" dirty="0"/>
              <a:t>Rule 2 – their parameters are </a:t>
            </a:r>
            <a:r>
              <a:rPr lang="en-US" sz="2200" dirty="0">
                <a:solidFill>
                  <a:srgbClr val="FF0000"/>
                </a:solidFill>
              </a:rPr>
              <a:t>different data types </a:t>
            </a:r>
            <a:r>
              <a:rPr lang="en-US" sz="2200" dirty="0"/>
              <a:t>when the number of parameters is the same </a:t>
            </a:r>
          </a:p>
          <a:p>
            <a:pPr marL="800100" lvl="1" indent="-342900" algn="just"/>
            <a:r>
              <a:rPr lang="en-US" sz="2200" dirty="0"/>
              <a:t>Rule 3 – Different in </a:t>
            </a:r>
            <a:r>
              <a:rPr lang="en-US" sz="2200" dirty="0">
                <a:solidFill>
                  <a:srgbClr val="FF0000"/>
                </a:solidFill>
              </a:rPr>
              <a:t>s</a:t>
            </a:r>
            <a:r>
              <a:rPr lang="en-US" sz="2200" dirty="0">
                <a:solidFill>
                  <a:srgbClr val="FF0000"/>
                </a:solidFill>
                <a:ea typeface="Calibri" panose="020F0502020204030204" pitchFamily="34" charset="0"/>
              </a:rPr>
              <a:t>equence of data type </a:t>
            </a:r>
            <a:r>
              <a:rPr lang="en-US" sz="2200" dirty="0">
                <a:ea typeface="Calibri" panose="020F0502020204030204" pitchFamily="34" charset="0"/>
              </a:rPr>
              <a:t>in argument list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899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4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Three ways to overload a method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xmlns="" id="{097C9E57-6781-4185-A06D-8AF0CA07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830" y="2091902"/>
            <a:ext cx="5607577" cy="8002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91440" bIns="91440">
            <a:spAutoFit/>
          </a:bodyPr>
          <a:lstStyle>
            <a:lvl1pPr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myMethod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myMethod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xmlns="" id="{7BD7FE76-38CE-463E-B042-5930A2A7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772" y="3387861"/>
            <a:ext cx="5649635" cy="8002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91440" bIns="91440">
            <a:spAutoFit/>
          </a:bodyPr>
          <a:lstStyle>
            <a:lvl1pPr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myMethod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myMethod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xmlns="" id="{4A36CA4F-6841-41F2-A9DA-9E561A34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695" y="2032042"/>
            <a:ext cx="10005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003399"/>
                </a:solidFill>
                <a:latin typeface="Arial" panose="020B0604020202020204" pitchFamily="34" charset="0"/>
              </a:rPr>
              <a:t>Rule 1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xmlns="" id="{1CEDFD3F-D9A9-4226-8055-D7E11839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695" y="3357083"/>
            <a:ext cx="10005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003399"/>
                </a:solidFill>
                <a:latin typeface="Arial" panose="020B0604020202020204" pitchFamily="34" charset="0"/>
              </a:rPr>
              <a:t>Rule 2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xmlns="" id="{D8BA46BD-2FD8-41E0-BD53-2A0761BB5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772" y="4754807"/>
            <a:ext cx="5649635" cy="8002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91440" bIns="91440">
            <a:spAutoFit/>
          </a:bodyPr>
          <a:lstStyle>
            <a:lvl1pPr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myMethod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myMethod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1600" b="1" dirty="0">
                <a:solidFill>
                  <a:srgbClr val="5A5A5A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x, 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</a:t>
            </a:r>
            <a:r>
              <a:rPr lang="en-US" altLang="en-US" sz="1600" b="1" dirty="0">
                <a:solidFill>
                  <a:srgbClr val="FF331A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xmlns="" id="{4029FB40-A7C5-4729-860F-FD0B3C65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967" y="4717765"/>
            <a:ext cx="10005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003399"/>
                </a:solidFill>
                <a:latin typeface="Arial" panose="020B0604020202020204" pitchFamily="34" charset="0"/>
              </a:rPr>
              <a:t>Rule 3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xmlns="" id="{05108C99-25E8-49AB-9F23-FA843AA5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966" y="2436496"/>
            <a:ext cx="3642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# Different Number of Parameters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xmlns="" id="{290DD079-1B92-439A-8C6A-625C3DA1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695" y="3751984"/>
            <a:ext cx="24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# Different Data Types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xmlns="" id="{8CC77F6C-486B-4FBE-8246-154CA45A0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695" y="5119821"/>
            <a:ext cx="38312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# Different Sequence of Data Types</a:t>
            </a:r>
          </a:p>
        </p:txBody>
      </p:sp>
    </p:spTree>
    <p:extLst>
      <p:ext uri="{BB962C8B-B14F-4D97-AF65-F5344CB8AC3E}">
        <p14:creationId xmlns:p14="http://schemas.microsoft.com/office/powerpoint/2010/main" val="35427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– Method Overloading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F3F0B39-4120-4699-8532-AC7FFB145BD2}"/>
              </a:ext>
            </a:extLst>
          </p:cNvPr>
          <p:cNvSpPr txBox="1"/>
          <p:nvPr/>
        </p:nvSpPr>
        <p:spPr>
          <a:xfrm>
            <a:off x="670705" y="1627493"/>
            <a:ext cx="5347447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Adders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int add(int a, int b)   {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return a + b;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public float add(int a, int b, float c)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return a + b + c;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public float add(int a, float b)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return a + b;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public float add(float a, int b)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return a + b;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}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FBF716B-25D7-480F-BB92-E21D53B58DB7}"/>
              </a:ext>
            </a:extLst>
          </p:cNvPr>
          <p:cNvSpPr txBox="1"/>
          <p:nvPr/>
        </p:nvSpPr>
        <p:spPr>
          <a:xfrm>
            <a:off x="6201086" y="1627493"/>
            <a:ext cx="5347447" cy="329320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MethodOverloading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static void main(String[] args) 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float result;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Adders x = new Adders();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result = x.add(10,20);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</a:t>
            </a:r>
            <a:r>
              <a:rPr lang="en-US" sz="1600" dirty="0">
                <a:latin typeface="Times New Roman" panose="02020603050405020304" pitchFamily="18" charset="0"/>
              </a:rPr>
              <a:t>("The result is : " +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result);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result = x.add(5,10, 2.5f);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System.out.println(</a:t>
            </a:r>
            <a:r>
              <a:rPr lang="en-US" sz="1600" dirty="0">
                <a:latin typeface="Times New Roman" panose="02020603050405020304" pitchFamily="18" charset="0"/>
              </a:rPr>
              <a:t>"The result is : "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result);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result = x.add(20,1.5f);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System.out.println(</a:t>
            </a:r>
            <a:r>
              <a:rPr lang="en-US" sz="1600" dirty="0">
                <a:latin typeface="Times New Roman" panose="02020603050405020304" pitchFamily="18" charset="0"/>
              </a:rPr>
              <a:t>"The result is : "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result);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System.out.println(</a:t>
            </a:r>
            <a:r>
              <a:rPr lang="en-US" sz="1600" dirty="0">
                <a:latin typeface="Times New Roman" panose="02020603050405020304" pitchFamily="18" charset="0"/>
              </a:rPr>
              <a:t>"The result is : "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x.add(2.5f,20));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       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CDD88C6-CA29-4BB5-BE9D-41836D3F1741}"/>
              </a:ext>
            </a:extLst>
          </p:cNvPr>
          <p:cNvSpPr txBox="1"/>
          <p:nvPr/>
        </p:nvSpPr>
        <p:spPr>
          <a:xfrm>
            <a:off x="8126909" y="5061584"/>
            <a:ext cx="309238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Console Output:</a:t>
            </a:r>
          </a:p>
          <a:p>
            <a:r>
              <a:rPr lang="en-US" dirty="0"/>
              <a:t>The result is : 30.0</a:t>
            </a:r>
          </a:p>
          <a:p>
            <a:r>
              <a:rPr lang="en-US" dirty="0"/>
              <a:t>The result is : 17.5</a:t>
            </a:r>
          </a:p>
          <a:p>
            <a:r>
              <a:rPr lang="en-US" dirty="0"/>
              <a:t>The result is : 21.5</a:t>
            </a:r>
          </a:p>
          <a:p>
            <a:r>
              <a:rPr lang="en-US" dirty="0"/>
              <a:t>The result is : 22.5</a:t>
            </a:r>
          </a:p>
        </p:txBody>
      </p:sp>
    </p:spTree>
    <p:extLst>
      <p:ext uri="{BB962C8B-B14F-4D97-AF65-F5344CB8AC3E}">
        <p14:creationId xmlns:p14="http://schemas.microsoft.com/office/powerpoint/2010/main" val="18307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Pass By Value and Pass By Reference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A7E0C31-D53A-4BF9-BFFC-56078153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330" y="1798814"/>
            <a:ext cx="9499339" cy="3381002"/>
          </a:xfrm>
        </p:spPr>
        <p:txBody>
          <a:bodyPr>
            <a:noAutofit/>
          </a:bodyPr>
          <a:lstStyle/>
          <a:p>
            <a:pPr marL="342900" indent="-342900" algn="just"/>
            <a:r>
              <a:rPr lang="en-US" sz="2400" b="1" dirty="0">
                <a:ea typeface="Calibri" panose="020F0502020204030204" pitchFamily="34" charset="0"/>
              </a:rPr>
              <a:t>Pass By Value </a:t>
            </a:r>
            <a:r>
              <a:rPr lang="en-US" sz="2400" dirty="0">
                <a:ea typeface="Calibri" panose="020F0502020204030204" pitchFamily="34" charset="0"/>
              </a:rPr>
              <a:t>– When </a:t>
            </a:r>
            <a:r>
              <a:rPr lang="en-US" sz="2400" b="1" i="1" dirty="0">
                <a:ea typeface="Calibri" panose="020F0502020204030204" pitchFamily="34" charset="0"/>
              </a:rPr>
              <a:t>a primitive type </a:t>
            </a:r>
            <a:r>
              <a:rPr lang="en-US" sz="2400" dirty="0">
                <a:ea typeface="Calibri" panose="020F0502020204030204" pitchFamily="34" charset="0"/>
              </a:rPr>
              <a:t>is passed to a method,  Java </a:t>
            </a:r>
            <a:r>
              <a:rPr lang="en-US" sz="2400" dirty="0">
                <a:solidFill>
                  <a:srgbClr val="005DA2"/>
                </a:solidFill>
                <a:ea typeface="Calibri" panose="020F0502020204030204" pitchFamily="34" charset="0"/>
              </a:rPr>
              <a:t>passes a copy of the data</a:t>
            </a:r>
            <a:r>
              <a:rPr lang="en-US" sz="2400" dirty="0">
                <a:ea typeface="Calibri" panose="020F0502020204030204" pitchFamily="34" charset="0"/>
              </a:rPr>
              <a:t> in the item, which is called passing by value. So, the code in the method </a:t>
            </a:r>
            <a:r>
              <a:rPr lang="en-US" sz="2400" dirty="0">
                <a:solidFill>
                  <a:srgbClr val="005DA2"/>
                </a:solidFill>
                <a:ea typeface="Calibri" panose="020F0502020204030204" pitchFamily="34" charset="0"/>
              </a:rPr>
              <a:t>cannot affect the original data item at all</a:t>
            </a:r>
            <a:r>
              <a:rPr lang="en-US" sz="2400" dirty="0">
                <a:ea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800" dirty="0">
              <a:ea typeface="Calibri" panose="020F0502020204030204" pitchFamily="34" charset="0"/>
            </a:endParaRPr>
          </a:p>
          <a:p>
            <a:pPr marL="342900" indent="-342900" algn="just"/>
            <a:r>
              <a:rPr lang="en-US" sz="2400" b="1" dirty="0"/>
              <a:t>Pass By Reference </a:t>
            </a:r>
            <a:r>
              <a:rPr lang="en-US" sz="2400" dirty="0"/>
              <a:t>– All the </a:t>
            </a:r>
            <a:r>
              <a:rPr lang="en-US" sz="2400" b="1" i="1" dirty="0"/>
              <a:t>non-primitive types that include objects </a:t>
            </a:r>
            <a:r>
              <a:rPr lang="en-US" sz="2400" dirty="0"/>
              <a:t>of any class are always implicitly passed by use of pass-by-reference. The method is called using an </a:t>
            </a:r>
            <a:r>
              <a:rPr lang="en-US" sz="2400" dirty="0">
                <a:solidFill>
                  <a:srgbClr val="005DA2"/>
                </a:solidFill>
              </a:rPr>
              <a:t>alias or reference of the actual parameter</a:t>
            </a:r>
            <a:r>
              <a:rPr lang="en-US" sz="2400" dirty="0"/>
              <a:t>. In fact, any changes made to the passed object </a:t>
            </a:r>
            <a:r>
              <a:rPr lang="en-US" sz="2400" dirty="0">
                <a:solidFill>
                  <a:srgbClr val="005DA2"/>
                </a:solidFill>
              </a:rPr>
              <a:t>affect the original object</a:t>
            </a:r>
            <a:r>
              <a:rPr lang="en-US" sz="2400" dirty="0"/>
              <a:t>.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AD58DC-2B06-4CFC-9300-416D68AB5CF9}"/>
              </a:ext>
            </a:extLst>
          </p:cNvPr>
          <p:cNvSpPr txBox="1"/>
          <p:nvPr/>
        </p:nvSpPr>
        <p:spPr>
          <a:xfrm>
            <a:off x="1817201" y="5179817"/>
            <a:ext cx="86284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Pass-by-value means that the actual value of the variable is passed.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Pass-by-reference means the memory location is passed where the value of the variable is stored.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D96122-715D-4099-A48D-FB13F6D7912F}"/>
              </a:ext>
            </a:extLst>
          </p:cNvPr>
          <p:cNvSpPr txBox="1"/>
          <p:nvPr/>
        </p:nvSpPr>
        <p:spPr>
          <a:xfrm>
            <a:off x="1817201" y="4840941"/>
            <a:ext cx="143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5DA2"/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3880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A92555-3873-47AB-BA61-57CA790C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Faculty of Computer Science, University of Computer Studies, Yangon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D18CD9-E60A-4A32-9C13-6A1BEA5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680AA8-C0F5-4A8E-B7E8-B0E33D5CFE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4FC8822-F3FD-4A49-B4C8-0F77733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– Pass By Value and Pass By Reference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EE9FB-5CFD-42FD-B61A-53240117C471}"/>
              </a:ext>
            </a:extLst>
          </p:cNvPr>
          <p:cNvSpPr txBox="1"/>
          <p:nvPr/>
        </p:nvSpPr>
        <p:spPr>
          <a:xfrm>
            <a:off x="670705" y="1298984"/>
            <a:ext cx="5347447" cy="526297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Employee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int salary;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String name;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Employee(int sal, String empname)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salary = sal;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name = empname;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void passByValue(</a:t>
            </a:r>
            <a:r>
              <a:rPr lang="en-US" sz="16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 sal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System.out.println("Salary : " + sal);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int increaseSalary = sal + 10000;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System.out.println("Increase Salary : " + increaseSalary);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public void passByReference(</a:t>
            </a:r>
            <a:r>
              <a:rPr lang="en-US" sz="1600" dirty="0">
                <a:solidFill>
                  <a:srgbClr val="005DA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Employee emp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System.out.println("Original Name " + emp.name);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Employee e = emp; 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e.name = "Min Min";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System.out.println("Update Name : " + e.name);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998649F-BA44-440C-8E1F-94F4A6429FF7}"/>
              </a:ext>
            </a:extLst>
          </p:cNvPr>
          <p:cNvSpPr txBox="1"/>
          <p:nvPr/>
        </p:nvSpPr>
        <p:spPr>
          <a:xfrm>
            <a:off x="6220531" y="1312056"/>
            <a:ext cx="5430001" cy="353943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EmployeeMain 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public static void main(String[] args) {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Employee empobj = new Employee(500, "Aung Aung");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System.out.println(empobj.salary + " ," + empobj.name);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empobj.passByValue(empobj.salary);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System.out.println(empobj.salary);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empobj.passByReference(empobj);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System.out.println(empobj.name);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A3D354-5766-4698-8ECA-D7B854F71703}"/>
              </a:ext>
            </a:extLst>
          </p:cNvPr>
          <p:cNvSpPr txBox="1"/>
          <p:nvPr/>
        </p:nvSpPr>
        <p:spPr>
          <a:xfrm>
            <a:off x="6241987" y="5044628"/>
            <a:ext cx="2319525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Console Output:</a:t>
            </a:r>
          </a:p>
          <a:p>
            <a:r>
              <a:rPr lang="en-US" sz="1600" dirty="0"/>
              <a:t>500 , Aung Aung</a:t>
            </a:r>
          </a:p>
          <a:p>
            <a:r>
              <a:rPr lang="en-US" sz="1600" dirty="0"/>
              <a:t>Salary : 500</a:t>
            </a:r>
          </a:p>
          <a:p>
            <a:r>
              <a:rPr lang="en-US" sz="1600" dirty="0"/>
              <a:t>Increase Salary : 10500</a:t>
            </a:r>
          </a:p>
          <a:p>
            <a:r>
              <a:rPr lang="en-US" sz="1600" dirty="0"/>
              <a:t>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F5926A9-36E0-434C-A4D3-AA72BCB75182}"/>
              </a:ext>
            </a:extLst>
          </p:cNvPr>
          <p:cNvSpPr txBox="1"/>
          <p:nvPr/>
        </p:nvSpPr>
        <p:spPr>
          <a:xfrm>
            <a:off x="8805333" y="5044628"/>
            <a:ext cx="249938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Original Name Aung Aung</a:t>
            </a:r>
          </a:p>
          <a:p>
            <a:r>
              <a:rPr lang="en-US" sz="1600" dirty="0"/>
              <a:t>Update Name : Min Min</a:t>
            </a:r>
          </a:p>
          <a:p>
            <a:r>
              <a:rPr lang="en-US" sz="1600" dirty="0"/>
              <a:t>Min Min</a:t>
            </a:r>
          </a:p>
        </p:txBody>
      </p:sp>
    </p:spTree>
    <p:extLst>
      <p:ext uri="{BB962C8B-B14F-4D97-AF65-F5344CB8AC3E}">
        <p14:creationId xmlns:p14="http://schemas.microsoft.com/office/powerpoint/2010/main" val="578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15"/>
    </mc:Choice>
    <mc:Fallback xmlns="">
      <p:transition spd="slow" advTm="5521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2539</TotalTime>
  <Words>2071</Words>
  <Application>Microsoft Office PowerPoint</Application>
  <PresentationFormat>Widescreen</PresentationFormat>
  <Paragraphs>406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Learning Outcomes</vt:lpstr>
      <vt:lpstr>Returning Objects form Methods </vt:lpstr>
      <vt:lpstr>Example : Returning Object </vt:lpstr>
      <vt:lpstr>Method Overloading</vt:lpstr>
      <vt:lpstr>Three ways to overload a method</vt:lpstr>
      <vt:lpstr>Example – Method Overloading</vt:lpstr>
      <vt:lpstr>Pass By Value and Pass By Reference </vt:lpstr>
      <vt:lpstr>Example – Pass By Value and Pass By Reference </vt:lpstr>
      <vt:lpstr>Usage of java this keyword</vt:lpstr>
      <vt:lpstr>1) this: to refer current class instance variable</vt:lpstr>
      <vt:lpstr>Example – Using this with a Field</vt:lpstr>
      <vt:lpstr>2) this() : to invoke current class constructor</vt:lpstr>
      <vt:lpstr>Example – Using this() with a Constructor</vt:lpstr>
      <vt:lpstr>3)  this : To Invoke Current Class Method</vt:lpstr>
      <vt:lpstr>Define Class Variable and Methods</vt:lpstr>
      <vt:lpstr>Organizing Classes into a Package</vt:lpstr>
      <vt:lpstr>Creating a Package</vt:lpstr>
      <vt:lpstr>Accessing a Package</vt:lpstr>
      <vt:lpstr>Some Predefined Java Packages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J2EE</dc:title>
  <dc:creator>FCS UCSY</dc:creator>
  <cp:lastModifiedBy>USER</cp:lastModifiedBy>
  <cp:revision>270</cp:revision>
  <dcterms:created xsi:type="dcterms:W3CDTF">2021-10-04T02:49:16Z</dcterms:created>
  <dcterms:modified xsi:type="dcterms:W3CDTF">2023-01-25T13:40:22Z</dcterms:modified>
</cp:coreProperties>
</file>