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1560" r:id="rId3"/>
    <p:sldId id="1579" r:id="rId4"/>
    <p:sldId id="1580" r:id="rId5"/>
    <p:sldId id="1606" r:id="rId6"/>
    <p:sldId id="1607" r:id="rId7"/>
    <p:sldId id="1608" r:id="rId8"/>
    <p:sldId id="1609" r:id="rId9"/>
    <p:sldId id="1613" r:id="rId10"/>
    <p:sldId id="1673" r:id="rId11"/>
    <p:sldId id="1614" r:id="rId12"/>
    <p:sldId id="1675" r:id="rId13"/>
    <p:sldId id="1615" r:id="rId14"/>
    <p:sldId id="1616" r:id="rId15"/>
    <p:sldId id="1617" r:id="rId16"/>
    <p:sldId id="1618" r:id="rId17"/>
    <p:sldId id="1664" r:id="rId18"/>
    <p:sldId id="1620" r:id="rId19"/>
    <p:sldId id="1621" r:id="rId20"/>
    <p:sldId id="1622" r:id="rId21"/>
    <p:sldId id="1638" r:id="rId22"/>
    <p:sldId id="1592" r:id="rId23"/>
    <p:sldId id="1623" r:id="rId24"/>
    <p:sldId id="1639" r:id="rId25"/>
    <p:sldId id="1640" r:id="rId26"/>
    <p:sldId id="1641" r:id="rId27"/>
    <p:sldId id="1643" r:id="rId28"/>
    <p:sldId id="1642" r:id="rId29"/>
    <p:sldId id="1644" r:id="rId30"/>
    <p:sldId id="1645" r:id="rId31"/>
    <p:sldId id="1687" r:id="rId32"/>
    <p:sldId id="1646" r:id="rId33"/>
    <p:sldId id="1650" r:id="rId34"/>
    <p:sldId id="1676" r:id="rId35"/>
    <p:sldId id="1683" r:id="rId36"/>
    <p:sldId id="1684" r:id="rId37"/>
    <p:sldId id="1685" r:id="rId38"/>
    <p:sldId id="1677" r:id="rId39"/>
    <p:sldId id="1681" r:id="rId40"/>
    <p:sldId id="1674" r:id="rId41"/>
    <p:sldId id="1678" r:id="rId42"/>
    <p:sldId id="1679" r:id="rId43"/>
    <p:sldId id="1680" r:id="rId44"/>
    <p:sldId id="1686" r:id="rId45"/>
    <p:sldId id="1653" r:id="rId46"/>
    <p:sldId id="1667" r:id="rId47"/>
    <p:sldId id="1668" r:id="rId48"/>
    <p:sldId id="1670" r:id="rId49"/>
    <p:sldId id="1660" r:id="rId50"/>
    <p:sldId id="1661" r:id="rId51"/>
    <p:sldId id="1662" r:id="rId52"/>
    <p:sldId id="166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740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799C-39DC-4BC2-A770-62C4D5C23E2F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2F431-042D-4CAB-A0CA-94EC2E91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3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D8A48549-779B-4DC8-8EA4-C9C06700F1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OOP with Java, C. Thomas Wu</a:t>
            </a:r>
          </a:p>
        </p:txBody>
      </p:sp>
      <p:sp>
        <p:nvSpPr>
          <p:cNvPr id="56323" name="Rectangle 6">
            <a:extLst>
              <a:ext uri="{FF2B5EF4-FFF2-40B4-BE49-F238E27FC236}">
                <a16:creationId xmlns:a16="http://schemas.microsoft.com/office/drawing/2014/main" xmlns="" id="{DAC5D76D-98EC-4544-9B20-2DA690BE73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©The McGraw-Hill Companies, Inc.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xmlns="" id="{4B2AA918-C1E0-4856-AC54-459393FF8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79D6F6-388E-4831-95AB-6828F6D1A47E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xmlns="" id="{F8FDDE9A-1B8A-48B5-B2F4-0075FB0A3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3350" y="509588"/>
            <a:ext cx="4530725" cy="2549525"/>
          </a:xfrm>
          <a:solidFill>
            <a:srgbClr val="FFFFFF"/>
          </a:solidFill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xmlns="" id="{FEC11568-5DDB-4351-9BE6-88F6BD5F7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9" tIns="46585" rIns="93169" bIns="46585"/>
          <a:lstStyle/>
          <a:p>
            <a:pPr eaLnBrk="1" hangingPunct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5900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2F431-042D-4CAB-A0CA-94EC2E91CFB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9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2F431-042D-4CAB-A0CA-94EC2E91CFB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40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private static final String VALID_IDENTIFIER_PATTERN = "[a-</a:t>
            </a:r>
            <a:r>
              <a:rPr lang="en-US" dirty="0" err="1" smtClean="0"/>
              <a:t>zA</a:t>
            </a:r>
            <a:r>
              <a:rPr lang="en-US" dirty="0" smtClean="0"/>
              <a:t>-Z][a-zA-Z0-9_$]*";</a:t>
            </a:r>
          </a:p>
          <a:p>
            <a:r>
              <a:rPr lang="en-US" dirty="0" smtClean="0"/>
              <a:t>Matcher </a:t>
            </a:r>
            <a:r>
              <a:rPr lang="en-US" dirty="0" err="1" smtClean="0"/>
              <a:t>matcher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Pattern </a:t>
            </a:r>
            <a:r>
              <a:rPr lang="en-US" dirty="0" err="1" smtClean="0"/>
              <a:t>pattern</a:t>
            </a:r>
            <a:r>
              <a:rPr lang="en-US" dirty="0" smtClean="0"/>
              <a:t> = </a:t>
            </a:r>
            <a:r>
              <a:rPr lang="en-US" dirty="0" err="1" smtClean="0"/>
              <a:t>Pattern.compile</a:t>
            </a:r>
            <a:r>
              <a:rPr lang="en-US" dirty="0" smtClean="0"/>
              <a:t>(VALID_IDENTIFIER_PATTERN);</a:t>
            </a:r>
          </a:p>
          <a:p>
            <a:r>
              <a:rPr lang="en-US" dirty="0" smtClean="0"/>
              <a:t>matcher = </a:t>
            </a:r>
            <a:r>
              <a:rPr lang="en-US" dirty="0" err="1" smtClean="0"/>
              <a:t>pattern.matcher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matcher.matches</a:t>
            </a:r>
            <a:r>
              <a:rPr lang="en-US" dirty="0" smtClean="0"/>
              <a:t>()) {</a:t>
            </a:r>
          </a:p>
          <a:p>
            <a:r>
              <a:rPr lang="en-US" dirty="0" smtClean="0"/>
              <a:t>reply = VALID;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reply = INVALID;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2F431-042D-4CAB-A0CA-94EC2E91CFB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2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2F431-042D-4CAB-A0CA-94EC2E91CFB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8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2F431-042D-4CAB-A0CA-94EC2E91CFB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1FA92F27-F9C3-4D8E-9022-1662F0C66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74B0762-4F90-48B5-8437-7C622C4A7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xmlns="" id="{99FBA8E4-E433-43A3-9D6A-A843777B2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121E29-5BF5-4730-B6CF-BA10B0FCFE57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5003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xmlns="" id="{1CF93092-3220-40B7-A270-576813DC5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8BE8CE5-A81E-4617-AC7D-688123EF4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xmlns="" id="{8C86A40E-0A9A-4636-A21E-B1641D82D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F36A71-A7EF-42FD-AD42-D3849A82EAF3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2894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xmlns="" id="{9DC3787E-EAC9-4AD2-A1EF-B14184F7A6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C940E16-7874-4FBB-B3A0-F941E29A1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xmlns="" id="{330D365E-A666-4F47-9C28-9BF4829B3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0015E1-F39D-44B3-AAA4-B66A127F260B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484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xmlns="" id="{F6AB296F-495E-4A74-A36D-EB73CAE11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E20E406-CFBD-456A-B0E1-2C6964C42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xmlns="" id="{C2805C15-C08D-4AA0-842A-8DAF8FF4BB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71B3E1-7167-474D-907C-E0C01BA48E5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9863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xmlns="" id="{926DF40D-3BEB-44DE-9119-93FC5BCDA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BBD7F09-3AC8-42EA-A274-EBE9A648F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Class Types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000" dirty="0"/>
              <a:t>a class can be defined in 3 ways:</a:t>
            </a:r>
          </a:p>
          <a:p>
            <a:pPr>
              <a:defRPr/>
            </a:pPr>
            <a:r>
              <a:rPr lang="en-US" sz="2000" dirty="0"/>
              <a:t>in a separate .java file</a:t>
            </a:r>
          </a:p>
          <a:p>
            <a:pPr lvl="1">
              <a:defRPr/>
            </a:pPr>
            <a:r>
              <a:rPr lang="en-US" sz="2000" dirty="0">
                <a:solidFill>
                  <a:srgbClr val="008000"/>
                </a:solidFill>
              </a:rPr>
              <a:t>top-level</a:t>
            </a:r>
            <a:r>
              <a:rPr lang="en-US" sz="2000" dirty="0"/>
              <a:t> class</a:t>
            </a:r>
          </a:p>
          <a:p>
            <a:pPr lvl="1">
              <a:defRPr/>
            </a:pPr>
            <a:r>
              <a:rPr lang="en-US" sz="2000" dirty="0"/>
              <a:t>can be </a:t>
            </a:r>
            <a:r>
              <a:rPr lang="en-US" sz="2000" dirty="0">
                <a:solidFill>
                  <a:schemeClr val="accent2"/>
                </a:solidFill>
              </a:rPr>
              <a:t>public</a:t>
            </a:r>
          </a:p>
          <a:p>
            <a:pPr lvl="2">
              <a:defRPr/>
            </a:pPr>
            <a:r>
              <a:rPr lang="en-US" sz="2000" dirty="0"/>
              <a:t>it can be used everywhere</a:t>
            </a:r>
          </a:p>
          <a:p>
            <a:pPr>
              <a:defRPr/>
            </a:pPr>
            <a:r>
              <a:rPr lang="en-US" sz="2000" dirty="0"/>
              <a:t>within the same file as a top-level class</a:t>
            </a:r>
          </a:p>
          <a:p>
            <a:pPr lvl="1">
              <a:defRPr/>
            </a:pPr>
            <a:r>
              <a:rPr lang="en-US" sz="2000" dirty="0"/>
              <a:t>local</a:t>
            </a:r>
          </a:p>
          <a:p>
            <a:pPr lvl="1">
              <a:defRPr/>
            </a:pPr>
            <a:r>
              <a:rPr lang="en-US" sz="2000" dirty="0"/>
              <a:t>can be used only by classes defined in the same file</a:t>
            </a:r>
          </a:p>
          <a:p>
            <a:pPr>
              <a:defRPr/>
            </a:pPr>
            <a:r>
              <a:rPr lang="en-US" sz="2000" dirty="0"/>
              <a:t>nested within another class</a:t>
            </a:r>
          </a:p>
          <a:p>
            <a:pPr lvl="1">
              <a:defRPr/>
            </a:pPr>
            <a:r>
              <a:rPr lang="en-US" sz="2000" dirty="0"/>
              <a:t>local</a:t>
            </a:r>
          </a:p>
          <a:p>
            <a:pPr lvl="1">
              <a:defRPr/>
            </a:pPr>
            <a:r>
              <a:rPr lang="en-US" sz="2000" dirty="0"/>
              <a:t>can be used within the same </a:t>
            </a:r>
            <a:r>
              <a:rPr lang="en-US" sz="2000" dirty="0">
                <a:solidFill>
                  <a:srgbClr val="008000"/>
                </a:solidFill>
              </a:rPr>
              <a:t>scope</a:t>
            </a:r>
          </a:p>
          <a:p>
            <a:pPr lvl="2">
              <a:defRPr/>
            </a:pPr>
            <a:r>
              <a:rPr lang="en-US" sz="2000" dirty="0"/>
              <a:t>within the declaration where it's defined</a:t>
            </a:r>
          </a:p>
          <a:p>
            <a:pPr lvl="2">
              <a:defRPr/>
            </a:pPr>
            <a:r>
              <a:rPr lang="en-US" sz="2000" dirty="0"/>
              <a:t>within nested declarations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xmlns="" id="{C9D5BF00-F1D2-4228-86AE-3C223B96D9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C3B7A1-019D-4160-9EC4-0FF85599DEC3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4346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alphabetical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2F431-042D-4CAB-A0CA-94EC2E91CF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heap is the area of memory used to store objects instantiated by applications running on the JVM.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JVM is started, heap memory is created and any objects in the heap can be shared between threads as long as the application is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2F431-042D-4CAB-A0CA-94EC2E91CF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2F431-042D-4CAB-A0CA-94EC2E91CF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4350B-E694-40D9-A31C-B5D01E338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4BD0EC-4D85-4FC5-ABD0-0C2ACA667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0175EF-D975-4BBB-9595-67A94EE8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69C-E3BF-4C9E-AB15-8C8266CFA6C5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32C1F6-F2D6-4EDA-8C12-F1006E53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748FC5-00E4-4E23-B79A-475CC06A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1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7740B-EDF0-46F3-A031-43C4DC1A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76D794-4540-4ABB-A965-D9DD3DD56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29BA1-A541-45CE-8F26-B738F999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0B4D-2FFB-44A5-B362-FCB353BA2924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D05A4C-6292-4F78-BC41-F030C434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7F240F-C9A5-41E5-8C7B-8318DF82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3E3ACF7-2ACE-4FEA-A9E2-E3DA6D0E8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EF3590-91BC-4039-B393-2D37710F1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0D008D-0B03-4165-B1FF-6AF5D8F4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1EC4-AAA7-4144-8B9D-09EFD15A901C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9EFC14-7694-4CB6-ABD8-32063D3C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83727-72BE-4C4D-B5B0-BE9F82B6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05694-106F-40D9-B194-1AE63E59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AE91AF-19CD-49B3-A101-4C04B4DE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CC270D-FD54-4874-AE58-156AD29F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5166-9FE3-4C27-BC94-787718DD69AD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01A5B1-FBF2-498D-BB4C-8EE00BD2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FE3B91-AE96-4D07-96D9-0F27B7D7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F5C20-3CBE-4A9A-BA01-5B7A60E9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7F6D53-B28E-4D4D-986E-523067B3D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77EF06-F0FE-47AB-BACD-B359F1E0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8879-7BE4-4F03-A605-F12415BD0380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0E8EC8-8891-4F65-8B8F-32504059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99B86F-0879-4FA3-AABF-C9EFDF67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18A8A6-1AD0-402F-944C-807FA11E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8E2D6-724F-46F0-9EBD-BEB5FFD0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E49F7F-17E3-4D93-8A6F-CC0D15265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BCFB11-30FE-4E01-8F0E-E6542153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8E4D-71EC-4F46-A8FE-38B04AC092B3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10EEE3-BFC0-4062-9E34-B9C663BD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31B39D-0A3B-4F0B-B606-0C1E1889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73A1E-4AF0-4B90-98F1-419D9C46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22C0E2-C6F0-4FB6-A6E4-C9CFD85A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174F61-CFC9-4A6F-B903-A415B4450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D33D3A-17E7-496C-AD22-7B8541CDC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5B5664-3E48-4FBC-9AF4-D6C77392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5F3532C-EDE0-4579-B9A3-B5BCA62A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6D2-E3C4-425F-93F0-FE4D5042081F}" type="datetime1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023426D-429C-4712-9ADC-4D578F13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0EF0D2-02CE-4909-A426-035BC703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D0AF3-4C64-4512-ABFD-C8883925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C5A9FD-4968-478F-9F2A-7FAEF755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E8D5-69F8-432D-8AE7-EA33D29F3C82}" type="datetime1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8BBDA0-21F2-4FEB-A32D-546D78AD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A8C6D7-6178-4625-AA09-559F5C02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3D45CC-D92B-48BE-A038-3E09D7D3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CDDB-6773-4114-AEFC-D8242B4CA7DA}" type="datetime1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734A695-A05C-4E1C-8D2A-062BB746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591403-95B7-47A3-8FE0-F04E8E37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AC844-9376-43EA-B864-3BD53F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E80F42-5708-4547-9718-F7B29FAA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BFAD6C-15FB-4E99-8A77-03F1B2DD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1C95CF-4107-4EAC-A40C-1C59754D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6A82-A4BD-47EA-9E16-FB7D4496F9BD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5B425F-863F-432A-8963-EC6F2F88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5B0039-D69A-4D4E-89A7-E0920AB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33E0E-C8D6-422C-AE95-7362E1A5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6C7B1B-7FFE-4A94-9FAA-76F8BA470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B0C1C2-0A20-4B76-B588-BA046D3A2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166CE-B82B-4238-8A7C-F339E6C1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6F5B-CCC0-4026-8C52-6AABA6AAAE92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E97D9D-D5F8-40AB-90CE-85C67C73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CD5D3A-D549-4EAC-8710-DCA59D7C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5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FD084B-7A87-4A51-A330-1CB016A6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A09381-629B-4526-823E-3B436164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4518C1-9B4B-456F-A5F2-5CA1A86DB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66F1-D6B3-404D-9717-D7A13A545109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08207F-39D8-4DC3-90EA-49825C2D2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4D319A-B54B-4AF6-91C8-544000D1F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A931-4436-4087-9D56-4903ED9342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C:\SEACOOP[new]\UCSY logo.jpg">
            <a:extLst>
              <a:ext uri="{FF2B5EF4-FFF2-40B4-BE49-F238E27FC236}">
                <a16:creationId xmlns:a16="http://schemas.microsoft.com/office/drawing/2014/main" xmlns="" id="{991BAC53-7C3C-4A0C-8694-7D5DEF3CA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23"/>
            <a:ext cx="653143" cy="75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58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-length" TargetMode="External"/><Relationship Id="rId7" Type="http://schemas.openxmlformats.org/officeDocument/2006/relationships/hyperlink" Target="https://www.javatpoint.com/java-string-concat" TargetMode="External"/><Relationship Id="rId2" Type="http://schemas.openxmlformats.org/officeDocument/2006/relationships/hyperlink" Target="https://www.javatpoint.com/java-string-char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string-isempty" TargetMode="External"/><Relationship Id="rId5" Type="http://schemas.openxmlformats.org/officeDocument/2006/relationships/hyperlink" Target="https://www.javatpoint.com/java-string-contains" TargetMode="External"/><Relationship Id="rId4" Type="http://schemas.openxmlformats.org/officeDocument/2006/relationships/hyperlink" Target="https://www.javatpoint.com/java-string-substr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C620-3D9C-464B-B0F0-19166EC60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53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BE2C66-D030-4F97-B076-4A0FB1DF5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and String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34" y="0"/>
            <a:ext cx="10515600" cy="922762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: String, </a:t>
            </a:r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9"/>
            <a:ext cx="4905777" cy="4691084"/>
          </a:xfrm>
          <a:ln>
            <a:solidFill>
              <a:srgbClr val="0070C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string_eg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public static void concat1(String s1)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s1 = s1 + " of Computer Studies";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public static void concat2(</a:t>
            </a:r>
            <a:r>
              <a:rPr lang="en-US" b="1" dirty="0" err="1"/>
              <a:t>StringBuilder</a:t>
            </a:r>
            <a:r>
              <a:rPr lang="en-US" b="1" dirty="0"/>
              <a:t> s2)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s2.append(" of Computer Studies");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public static void concat3(</a:t>
            </a:r>
            <a:r>
              <a:rPr lang="en-US" b="1" dirty="0" err="1"/>
              <a:t>StringBuffer</a:t>
            </a:r>
            <a:r>
              <a:rPr lang="en-US" b="1" dirty="0"/>
              <a:t> s3)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s3.append(" of Computer Studies");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4434" y="1287888"/>
            <a:ext cx="5339366" cy="46910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String s1 = "University";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i="1" dirty="0"/>
              <a:t>concat1(s1);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("String: " + s1);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StringBuilder</a:t>
            </a:r>
            <a:r>
              <a:rPr lang="en-US" dirty="0"/>
              <a:t> s2 = </a:t>
            </a:r>
            <a:r>
              <a:rPr lang="en-US" b="1" dirty="0"/>
              <a:t>new </a:t>
            </a:r>
            <a:r>
              <a:rPr lang="en-US" b="1" dirty="0" err="1"/>
              <a:t>StringBuilder</a:t>
            </a:r>
            <a:r>
              <a:rPr lang="en-US" b="1" dirty="0"/>
              <a:t>("University");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i="1" dirty="0"/>
              <a:t>concat2(s2);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/>
              <a:t>("</a:t>
            </a:r>
            <a:r>
              <a:rPr lang="en-US" b="1" i="1" dirty="0" err="1"/>
              <a:t>StringBuilder</a:t>
            </a:r>
            <a:r>
              <a:rPr lang="en-US" b="1" i="1" dirty="0"/>
              <a:t>: " + s2);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StringBuffer</a:t>
            </a:r>
            <a:r>
              <a:rPr lang="en-US" dirty="0"/>
              <a:t> s3 = </a:t>
            </a:r>
            <a:r>
              <a:rPr lang="en-US" b="1" dirty="0"/>
              <a:t>new </a:t>
            </a:r>
            <a:r>
              <a:rPr lang="en-US" b="1" dirty="0" err="1"/>
              <a:t>StringBuffer</a:t>
            </a:r>
            <a:r>
              <a:rPr lang="en-US" b="1" dirty="0"/>
              <a:t>("University");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i="1" dirty="0"/>
              <a:t>concat3(s3);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/>
              <a:t>("</a:t>
            </a:r>
            <a:r>
              <a:rPr lang="en-US" b="1" i="1" dirty="0" err="1"/>
              <a:t>StringBuffer</a:t>
            </a:r>
            <a:r>
              <a:rPr lang="en-US" b="1" i="1" dirty="0"/>
              <a:t>: " + s3);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1342" y="6032360"/>
            <a:ext cx="3945228" cy="73866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String: University</a:t>
            </a:r>
          </a:p>
          <a:p>
            <a:r>
              <a:rPr lang="en-US" sz="1400" dirty="0" err="1"/>
              <a:t>StringBuilder</a:t>
            </a:r>
            <a:r>
              <a:rPr lang="en-US" sz="1400" dirty="0"/>
              <a:t>: University of Computer Studies</a:t>
            </a:r>
          </a:p>
          <a:p>
            <a:r>
              <a:rPr lang="en-US" sz="1400" dirty="0" err="1"/>
              <a:t>StringBuffer</a:t>
            </a:r>
            <a:r>
              <a:rPr lang="en-US" sz="1400" dirty="0"/>
              <a:t>: University of Computer Studies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9A8C4-E098-4F19-9B46-90D1D965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dirty="0"/>
              <a:t>Some useful methods of  </a:t>
            </a:r>
            <a:r>
              <a:rPr lang="en-US" dirty="0" err="1"/>
              <a:t>java.lang.String</a:t>
            </a:r>
            <a:r>
              <a:rPr lang="en-US" dirty="0"/>
              <a:t> class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3EA875E-1424-4CE2-8E9E-57A0E7BA5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136217"/>
              </p:ext>
            </p:extLst>
          </p:nvPr>
        </p:nvGraphicFramePr>
        <p:xfrm>
          <a:off x="838200" y="874644"/>
          <a:ext cx="10695039" cy="58337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526">
                  <a:extLst>
                    <a:ext uri="{9D8B030D-6E8A-4147-A177-3AD203B41FA5}">
                      <a16:colId xmlns:a16="http://schemas.microsoft.com/office/drawing/2014/main" xmlns="" val="473582"/>
                    </a:ext>
                  </a:extLst>
                </a:gridCol>
                <a:gridCol w="5161982">
                  <a:extLst>
                    <a:ext uri="{9D8B030D-6E8A-4147-A177-3AD203B41FA5}">
                      <a16:colId xmlns:a16="http://schemas.microsoft.com/office/drawing/2014/main" xmlns="" val="454946195"/>
                    </a:ext>
                  </a:extLst>
                </a:gridCol>
                <a:gridCol w="5048531">
                  <a:extLst>
                    <a:ext uri="{9D8B030D-6E8A-4147-A177-3AD203B41FA5}">
                      <a16:colId xmlns:a16="http://schemas.microsoft.com/office/drawing/2014/main" xmlns="" val="842140829"/>
                    </a:ext>
                  </a:extLst>
                </a:gridCol>
              </a:tblGrid>
              <a:tr h="52502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8196194"/>
                  </a:ext>
                </a:extLst>
              </a:tr>
              <a:tr h="3076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char </a:t>
                      </a:r>
                      <a:r>
                        <a:rPr lang="en-US" sz="1400" u="none" strike="noStrike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charAt</a:t>
                      </a:r>
                      <a:r>
                        <a:rPr lang="en-US" sz="14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(int index)</a:t>
                      </a:r>
                      <a:endParaRPr lang="en-US" sz="14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char value for the particular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231078"/>
                  </a:ext>
                </a:extLst>
              </a:tr>
              <a:tr h="3589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int length()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string length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5140333"/>
                  </a:ext>
                </a:extLst>
              </a:tr>
              <a:tr h="3589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String substring(int </a:t>
                      </a:r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beginIndex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)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substring for given begin index.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344588625"/>
                  </a:ext>
                </a:extLst>
              </a:tr>
              <a:tr h="5896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String substring(int </a:t>
                      </a:r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beginIndex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, int </a:t>
                      </a:r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endIndex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)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substring for given begin index and end index.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734725200"/>
                  </a:ext>
                </a:extLst>
              </a:tr>
              <a:tr h="5896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boolean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 contains(</a:t>
                      </a:r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CharSequence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 s)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true or false after matching the sequence of char value.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957341054"/>
                  </a:ext>
                </a:extLst>
              </a:tr>
              <a:tr h="3589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boolean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isEmpty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()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string is empty.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7119193"/>
                  </a:ext>
                </a:extLst>
              </a:tr>
              <a:tr h="3589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String </a:t>
                      </a:r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concat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(String str)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concatenates the specified string.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932958440"/>
                  </a:ext>
                </a:extLst>
              </a:tr>
              <a:tr h="58966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 replace(char </a:t>
                      </a:r>
                      <a:r>
                        <a:rPr lang="en-US" sz="1400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oldChar</a:t>
                      </a:r>
                      <a:r>
                        <a:rPr lang="en-US" sz="14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char </a:t>
                      </a:r>
                      <a:r>
                        <a:rPr lang="en-US" sz="1400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newChar</a:t>
                      </a:r>
                      <a:r>
                        <a:rPr lang="en-US" sz="14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all occurrences of the specified char value.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446601000"/>
                  </a:ext>
                </a:extLst>
              </a:tr>
              <a:tr h="58966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 replace(</a:t>
                      </a:r>
                      <a:r>
                        <a:rPr lang="en-US" sz="1400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CharSequence</a:t>
                      </a:r>
                      <a:r>
                        <a:rPr lang="en-US" sz="14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target, </a:t>
                      </a:r>
                      <a:r>
                        <a:rPr lang="en-US" sz="1400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CharSequence</a:t>
                      </a:r>
                      <a:r>
                        <a:rPr lang="en-US" sz="14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replacement)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all occurrences of the specified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4140843353"/>
                  </a:ext>
                </a:extLst>
              </a:tr>
              <a:tr h="58966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equalsIgnoreCase</a:t>
                      </a:r>
                      <a:endParaRPr lang="en-US" sz="140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another string. It doesn't check case.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744586286"/>
                  </a:ext>
                </a:extLst>
              </a:tr>
              <a:tr h="58966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the equality of string with the given object.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15883315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01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619"/>
            <a:ext cx="7332406" cy="4982344"/>
          </a:xfrm>
          <a:ln>
            <a:solidFill>
              <a:srgbClr val="0070C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CountJava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javaCount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sentence: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 marL="914400" lvl="2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.equalsIgnoreCase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javaCount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"'Java' count: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javaCount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47E64-B804-4B80-A276-8438952F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564"/>
            <a:ext cx="10515600" cy="58309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73D05-970B-4DED-8372-E249D34C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1"/>
            <a:ext cx="105156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 s1="Java Programming";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("character = " +</a:t>
            </a:r>
            <a:r>
              <a:rPr lang="en-US" i="1" dirty="0">
                <a:solidFill>
                  <a:srgbClr val="FF0000"/>
                </a:solidFill>
              </a:rPr>
              <a:t>s1.charAt</a:t>
            </a:r>
            <a:r>
              <a:rPr lang="en-US" i="1" dirty="0"/>
              <a:t>(3));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("length = " +</a:t>
            </a:r>
            <a:r>
              <a:rPr lang="en-US" i="1" dirty="0">
                <a:solidFill>
                  <a:srgbClr val="FF0000"/>
                </a:solidFill>
              </a:rPr>
              <a:t>s1.length</a:t>
            </a:r>
            <a:r>
              <a:rPr lang="en-US" i="1" dirty="0"/>
              <a:t>());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/>
              <a:t>s2="welcome";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>
                <a:solidFill>
                  <a:srgbClr val="FF0000"/>
                </a:solidFill>
              </a:rPr>
              <a:t>s2.substring(2, 5));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>
                <a:solidFill>
                  <a:srgbClr val="FF0000"/>
                </a:solidFill>
              </a:rPr>
              <a:t>s2.substring(2));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>
                <a:solidFill>
                  <a:srgbClr val="FF0000"/>
                </a:solidFill>
              </a:rPr>
              <a:t>s2.substring(0));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C0D3ED-D6E2-40DD-A1E1-6FEEED2C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83" y="1413427"/>
            <a:ext cx="1965877" cy="614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A1F942-F425-4A79-8E71-5C16A85A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368" y="3427012"/>
            <a:ext cx="1509506" cy="8203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C0E0C6-4C3E-4829-994D-7A217993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1"/>
            <a:ext cx="105156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 s3="Are you studying?";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>
                <a:solidFill>
                  <a:srgbClr val="FF0000"/>
                </a:solidFill>
              </a:rPr>
              <a:t>s3.contains("Are you"));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>
                <a:solidFill>
                  <a:srgbClr val="FF0000"/>
                </a:solidFill>
              </a:rPr>
              <a:t>s3.contains("study"));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>
                <a:solidFill>
                  <a:srgbClr val="FF0000"/>
                </a:solidFill>
              </a:rPr>
              <a:t>s3.contains("going"));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true</a:t>
            </a:r>
            <a:r>
              <a:rPr lang="en-US" dirty="0"/>
              <a:t> if sequence of char value exists, otherwise </a:t>
            </a:r>
            <a:r>
              <a:rPr lang="en-US" b="1" dirty="0"/>
              <a:t>false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>
                <a:solidFill>
                  <a:srgbClr val="FF0000"/>
                </a:solidFill>
              </a:rPr>
              <a:t>s3.isEmpty());</a:t>
            </a:r>
            <a:endParaRPr lang="en-US" b="1" dirty="0"/>
          </a:p>
          <a:p>
            <a:r>
              <a:rPr lang="en-US" b="1" dirty="0" err="1"/>
              <a:t>isEmpty</a:t>
            </a:r>
            <a:r>
              <a:rPr lang="en-US" b="1" dirty="0"/>
              <a:t>()</a:t>
            </a:r>
            <a:r>
              <a:rPr lang="en-US" dirty="0"/>
              <a:t> method checks if this string is empty or not. </a:t>
            </a:r>
          </a:p>
          <a:p>
            <a:r>
              <a:rPr lang="en-US" dirty="0"/>
              <a:t>It returns </a:t>
            </a:r>
            <a:r>
              <a:rPr lang="en-US" i="1" dirty="0"/>
              <a:t>true</a:t>
            </a:r>
            <a:r>
              <a:rPr lang="en-US" dirty="0"/>
              <a:t>, if length of string is 0 otherwise </a:t>
            </a:r>
            <a:r>
              <a:rPr lang="en-US" i="1" dirty="0"/>
              <a:t>false</a:t>
            </a:r>
            <a:r>
              <a:rPr lang="en-US" dirty="0"/>
              <a:t>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9D6B73-7CC0-46CC-87C3-7DDB3C3A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520025"/>
            <a:ext cx="1296022" cy="96740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65B9C0-D7C5-4D98-BF98-CE29B5BF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95130"/>
            <a:ext cx="10956235" cy="587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String s5="Object Oriented ";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s5.concat("Programming");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(s5);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s5=s5.concat("Programming");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(s5);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String str1="Object";</a:t>
            </a:r>
          </a:p>
          <a:p>
            <a:pPr marL="0" indent="0">
              <a:buNone/>
            </a:pPr>
            <a:r>
              <a:rPr lang="en-US" dirty="0"/>
              <a:t>String str2=" Oriented";</a:t>
            </a:r>
          </a:p>
          <a:p>
            <a:pPr marL="0" indent="0">
              <a:buNone/>
            </a:pPr>
            <a:r>
              <a:rPr lang="en-US" dirty="0"/>
              <a:t>String str3=" Programming";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 str4=str1.concat(str2).</a:t>
            </a:r>
            <a:r>
              <a:rPr lang="en-US" dirty="0" err="1">
                <a:solidFill>
                  <a:srgbClr val="FF0000"/>
                </a:solidFill>
              </a:rPr>
              <a:t>concat</a:t>
            </a:r>
            <a:r>
              <a:rPr lang="en-US" dirty="0">
                <a:solidFill>
                  <a:srgbClr val="FF0000"/>
                </a:solidFill>
              </a:rPr>
              <a:t>(str3);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(str4);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b="1" dirty="0" err="1"/>
              <a:t>concat</a:t>
            </a:r>
            <a:r>
              <a:rPr lang="en-US" b="1" dirty="0"/>
              <a:t>()</a:t>
            </a:r>
            <a:r>
              <a:rPr lang="en-US" dirty="0"/>
              <a:t> method </a:t>
            </a:r>
            <a:r>
              <a:rPr lang="en-US" i="1" dirty="0"/>
              <a:t>combines specified string at the end of this string</a:t>
            </a:r>
            <a:r>
              <a:rPr lang="en-US" i="1" dirty="0">
                <a:solidFill>
                  <a:srgbClr val="FF0000"/>
                </a:solidFill>
              </a:rPr>
              <a:t>. It </a:t>
            </a:r>
            <a:r>
              <a:rPr lang="en-US" dirty="0">
                <a:solidFill>
                  <a:srgbClr val="FF0000"/>
                </a:solidFill>
              </a:rPr>
              <a:t>append another string</a:t>
            </a:r>
            <a:r>
              <a:rPr lang="en-US" dirty="0"/>
              <a:t>.</a:t>
            </a:r>
          </a:p>
          <a:p>
            <a:r>
              <a:rPr lang="en-US" b="1" dirty="0"/>
              <a:t>public</a:t>
            </a:r>
            <a:r>
              <a:rPr lang="en-US" dirty="0"/>
              <a:t> String </a:t>
            </a:r>
            <a:r>
              <a:rPr lang="en-US" dirty="0" err="1"/>
              <a:t>concat</a:t>
            </a:r>
            <a:r>
              <a:rPr lang="en-US" dirty="0"/>
              <a:t>(String </a:t>
            </a:r>
            <a:r>
              <a:rPr lang="en-US" dirty="0" err="1"/>
              <a:t>anotherString</a:t>
            </a:r>
            <a:r>
              <a:rPr lang="en-US" dirty="0"/>
              <a:t>) 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588A7B-1E0A-4658-BD11-EF3C01AE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18" y="1081733"/>
            <a:ext cx="3312630" cy="839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00AD5A-6D0D-4E62-BBCE-19AE3D6E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18" y="4384343"/>
            <a:ext cx="3034334" cy="4904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91165D-DC31-492D-A652-A40FA13A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52" y="796435"/>
            <a:ext cx="10515600" cy="53671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There are two type of replace methods in java string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(1) public</a:t>
            </a:r>
            <a:r>
              <a:rPr lang="en-US" dirty="0"/>
              <a:t> String replace(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/>
              <a:t>oldChar</a:t>
            </a:r>
            <a:r>
              <a:rPr lang="en-US" dirty="0"/>
              <a:t>, </a:t>
            </a:r>
            <a:r>
              <a:rPr lang="en-US" b="1" dirty="0"/>
              <a:t>char</a:t>
            </a:r>
            <a:r>
              <a:rPr lang="en-US" dirty="0"/>
              <a:t> </a:t>
            </a:r>
            <a:r>
              <a:rPr lang="en-US" dirty="0" err="1"/>
              <a:t>newChar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b="1" dirty="0"/>
              <a:t>(2) public</a:t>
            </a:r>
            <a:r>
              <a:rPr lang="en-US" dirty="0"/>
              <a:t> String replace(</a:t>
            </a:r>
            <a:r>
              <a:rPr lang="en-US" dirty="0" err="1">
                <a:solidFill>
                  <a:srgbClr val="FF0000"/>
                </a:solidFill>
              </a:rPr>
              <a:t>CharSequence</a:t>
            </a:r>
            <a:r>
              <a:rPr lang="en-US" dirty="0"/>
              <a:t> target, </a:t>
            </a:r>
            <a:r>
              <a:rPr lang="en-US" dirty="0" err="1"/>
              <a:t>CharSequence</a:t>
            </a:r>
            <a:r>
              <a:rPr lang="en-US" dirty="0"/>
              <a:t> replacement)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(1) 	String s6="Java programming";</a:t>
            </a:r>
          </a:p>
          <a:p>
            <a:pPr marL="0" indent="0">
              <a:buNone/>
            </a:pPr>
            <a:r>
              <a:rPr lang="en-US" dirty="0"/>
              <a:t>	String s=</a:t>
            </a:r>
            <a:r>
              <a:rPr lang="en-US" dirty="0">
                <a:solidFill>
                  <a:srgbClr val="FF0000"/>
                </a:solidFill>
              </a:rPr>
              <a:t>s6.replace('a', 'A’);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(2)	String s7="I am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. I am reading";</a:t>
            </a:r>
          </a:p>
          <a:p>
            <a:pPr marL="0" indent="0">
              <a:buNone/>
            </a:pPr>
            <a:r>
              <a:rPr lang="en-US" dirty="0"/>
              <a:t>	String ss=</a:t>
            </a:r>
            <a:r>
              <a:rPr lang="en-US" dirty="0">
                <a:solidFill>
                  <a:srgbClr val="FF0000"/>
                </a:solidFill>
              </a:rPr>
              <a:t>s7.replace("am", "was");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(ss);</a:t>
            </a:r>
          </a:p>
          <a:p>
            <a:pPr marL="0" indent="0" algn="just">
              <a:buNone/>
            </a:pPr>
            <a:endParaRPr lang="en-US" i="1" dirty="0"/>
          </a:p>
          <a:p>
            <a:pPr marL="0" indent="0" algn="just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String s1="Java";</a:t>
            </a:r>
          </a:p>
          <a:p>
            <a:pPr marL="0" indent="0">
              <a:buNone/>
            </a:pPr>
            <a:r>
              <a:rPr lang="en-US" dirty="0"/>
              <a:t>String s2="JAVA";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>
                <a:solidFill>
                  <a:srgbClr val="FF0000"/>
                </a:solidFill>
              </a:rPr>
              <a:t>s1.equalsIgnoreCase(s2));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>
                <a:solidFill>
                  <a:srgbClr val="FF0000"/>
                </a:solidFill>
              </a:rPr>
              <a:t>s1.equals(s2));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81F06F-F451-449D-9088-234107EB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79" y="2464905"/>
            <a:ext cx="1983685" cy="363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C10314-6F14-40E3-B7C6-B43B067F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21" y="3275104"/>
            <a:ext cx="2884835" cy="363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96E6A8-A157-411A-BAED-60A8AE699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424" y="5443288"/>
            <a:ext cx="1087714" cy="4571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BC759-C95C-4398-9661-A664B209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6"/>
            <a:ext cx="10515600" cy="535532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en-US" sz="2400" dirty="0">
                <a:solidFill>
                  <a:srgbClr val="222426"/>
                </a:solidFill>
              </a:rPr>
              <a:t>(3) String </a:t>
            </a:r>
            <a:r>
              <a:rPr lang="en-US" altLang="en-US" sz="2400" dirty="0" err="1">
                <a:solidFill>
                  <a:srgbClr val="222426"/>
                </a:solidFill>
              </a:rPr>
              <a:t>replaceAll</a:t>
            </a:r>
            <a:r>
              <a:rPr lang="en-US" altLang="en-US" sz="2400" dirty="0">
                <a:solidFill>
                  <a:srgbClr val="222426"/>
                </a:solidFill>
              </a:rPr>
              <a:t>(String </a:t>
            </a:r>
            <a:r>
              <a:rPr lang="en-US" altLang="en-US" sz="2400" dirty="0">
                <a:solidFill>
                  <a:srgbClr val="FF0000"/>
                </a:solidFill>
              </a:rPr>
              <a:t>regex</a:t>
            </a:r>
            <a:r>
              <a:rPr lang="en-US" altLang="en-US" sz="2400" dirty="0">
                <a:solidFill>
                  <a:srgbClr val="222426"/>
                </a:solidFill>
              </a:rPr>
              <a:t>, String replacement): It replaces all the substrings that fits the given regular expression with the replacement String.</a:t>
            </a:r>
            <a:r>
              <a:rPr lang="en-US" altLang="en-US" sz="2400" dirty="0"/>
              <a:t> </a:t>
            </a:r>
          </a:p>
          <a:p>
            <a:pPr marL="0" indent="0" algn="just">
              <a:buNone/>
            </a:pPr>
            <a:endParaRPr lang="en-US" i="1" dirty="0"/>
          </a:p>
          <a:p>
            <a:pPr marL="0" indent="0" algn="just">
              <a:buNone/>
            </a:pPr>
            <a:r>
              <a:rPr lang="en-US" dirty="0"/>
              <a:t>String s8="Java Programming";</a:t>
            </a:r>
          </a:p>
          <a:p>
            <a:pPr marL="0" indent="0" algn="just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(s8.replaceAll("a", "b"));		 //</a:t>
            </a:r>
            <a:r>
              <a:rPr lang="en-US" i="1" u="sng" dirty="0" err="1"/>
              <a:t>Jbvb</a:t>
            </a:r>
            <a:r>
              <a:rPr lang="en-US" i="1" u="sng" dirty="0"/>
              <a:t> </a:t>
            </a:r>
            <a:r>
              <a:rPr lang="en-US" i="1" u="sng" dirty="0" err="1"/>
              <a:t>Progrbmming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s13="My .com is java.com";</a:t>
            </a:r>
          </a:p>
          <a:p>
            <a:pPr marL="0" indent="0">
              <a:buNone/>
            </a:pPr>
            <a:r>
              <a:rPr lang="en-US" dirty="0"/>
              <a:t>String s14=s13.replaceAll(".com", "</a:t>
            </a:r>
            <a:r>
              <a:rPr lang="en-US" dirty="0" err="1"/>
              <a:t>.net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(s14);                  //</a:t>
            </a:r>
            <a:r>
              <a:rPr lang="en-US" dirty="0"/>
              <a:t>My </a:t>
            </a:r>
            <a:r>
              <a:rPr lang="en-US" dirty="0" err="1"/>
              <a:t>.net</a:t>
            </a:r>
            <a:r>
              <a:rPr lang="en-US" dirty="0"/>
              <a:t> is java.net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String s11="University of Computer Studies , Yangon";</a:t>
            </a:r>
          </a:p>
          <a:p>
            <a:pPr marL="0" indent="0">
              <a:buNone/>
            </a:pPr>
            <a:r>
              <a:rPr lang="en-US" dirty="0"/>
              <a:t>String s12=s11.replaceAll("(.*)Computer(.*)", "Computer University");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(s12);  	 //  </a:t>
            </a:r>
            <a:r>
              <a:rPr lang="en-US" dirty="0"/>
              <a:t>Computer University</a:t>
            </a:r>
            <a:endParaRPr lang="en-US" b="1" i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E74C3-C508-46DC-A711-9830080D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/>
          <a:lstStyle/>
          <a:p>
            <a:r>
              <a:rPr lang="en-US" b="1" dirty="0" err="1"/>
              <a:t>indexOf</a:t>
            </a:r>
            <a:r>
              <a:rPr lang="en-US" b="1" dirty="0"/>
              <a:t>()</a:t>
            </a:r>
            <a:r>
              <a:rPr lang="en-US" dirty="0"/>
              <a:t> 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936074-B336-4229-AAE9-6BE63B55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/>
          <a:lstStyle/>
          <a:p>
            <a:r>
              <a:rPr lang="en-US" dirty="0"/>
              <a:t>There are 4 types of </a:t>
            </a:r>
            <a:r>
              <a:rPr lang="en-US" dirty="0" err="1"/>
              <a:t>indexOf</a:t>
            </a:r>
            <a:r>
              <a:rPr lang="en-US" dirty="0"/>
              <a:t> method in java.</a:t>
            </a:r>
          </a:p>
          <a:p>
            <a:r>
              <a:rPr lang="en-US" b="1" dirty="0" err="1"/>
              <a:t>indexOf</a:t>
            </a:r>
            <a:r>
              <a:rPr lang="en-US" b="1" dirty="0"/>
              <a:t>()</a:t>
            </a:r>
            <a:r>
              <a:rPr lang="en-US" dirty="0"/>
              <a:t> method returns index of given character value or substring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33B047-9B2C-4316-AC30-6CE44A94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9" y="2428875"/>
            <a:ext cx="8431637" cy="27394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04291-6BB2-40F9-A28F-9C34D5F6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() and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7382FD-50DD-430B-A63B-F3A90F03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s6= "University of Computer Studies, Yangon : Computer Science"; 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(s6.indexOf('o’));   //11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(s6.indexOf('o', 12));  //15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(s6.indexOf("Computer"));  //14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(s6.indexOf("Computer", 20));  //41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(s6.lastIndexOf('</a:t>
            </a:r>
            <a:r>
              <a:rPr lang="en-US" i="1" dirty="0" err="1"/>
              <a:t>i</a:t>
            </a:r>
            <a:r>
              <a:rPr lang="en-US" i="1" dirty="0"/>
              <a:t>')); //52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(s6.lastIndexOf('i',50));//27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xmlns="" id="{3C74E2B9-E842-45CE-BF7B-46AC2181D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Objectives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8BC05C45-9079-45D0-B9A5-F5CFC47AA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ja-JP" sz="2200" dirty="0">
                <a:ea typeface="MS PGothic" panose="020B0600070205080204" pitchFamily="34" charset="-128"/>
              </a:rPr>
              <a:t>After you have read and studied this chapter, you should be able to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ja-JP" sz="2200" dirty="0">
                <a:ea typeface="MS PGothic" panose="020B0600070205080204" pitchFamily="34" charset="-128"/>
              </a:rPr>
              <a:t>Declare and manipulate data of the char data type.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ja-JP" sz="2200" dirty="0">
                <a:ea typeface="MS PGothic" panose="020B0600070205080204" pitchFamily="34" charset="-128"/>
              </a:rPr>
              <a:t>Write string processing program, applicable in areas such as bioinformatics, using String, StringBuilder, and </a:t>
            </a:r>
            <a:r>
              <a:rPr lang="en-US" altLang="ja-JP" sz="2200" dirty="0" err="1">
                <a:ea typeface="MS PGothic" panose="020B0600070205080204" pitchFamily="34" charset="-128"/>
              </a:rPr>
              <a:t>StringBuffer</a:t>
            </a:r>
            <a:r>
              <a:rPr lang="en-US" altLang="ja-JP" sz="2200" dirty="0">
                <a:ea typeface="MS PGothic" panose="020B0600070205080204" pitchFamily="34" charset="-128"/>
              </a:rPr>
              <a:t> objects.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ja-JP" sz="2200" dirty="0">
                <a:ea typeface="MS PGothic" panose="020B0600070205080204" pitchFamily="34" charset="-128"/>
              </a:rPr>
              <a:t>Specify regular expressions for searching a pattern in a string.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ja-JP" sz="2200" dirty="0">
                <a:ea typeface="MS PGothic" panose="020B0600070205080204" pitchFamily="34" charset="-128"/>
              </a:rPr>
              <a:t>Use the Pattern and Matcher classes.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ja-JP" sz="2200" dirty="0">
                <a:ea typeface="MS PGothic" panose="020B0600070205080204" pitchFamily="34" charset="-128"/>
              </a:rPr>
              <a:t>Compare the String objects correctly.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ja-JP" sz="2200" dirty="0">
              <a:ea typeface="MS PGothic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AB6E1-9ED4-4398-B485-45ED0A96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r>
              <a:rPr lang="en-US" altLang="en-US" b="1" dirty="0"/>
              <a:t>trim()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76105-B26E-4CB3-B4EA-B06E90BD2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r>
              <a:rPr lang="en-US" altLang="en-US" b="1" dirty="0"/>
              <a:t>trim</a:t>
            </a:r>
            <a:r>
              <a:rPr lang="en-US" altLang="en-US" b="1" dirty="0" smtClean="0"/>
              <a:t>() </a:t>
            </a:r>
            <a:r>
              <a:rPr lang="en-US" altLang="en-US" dirty="0" smtClean="0"/>
              <a:t>is </a:t>
            </a:r>
            <a:r>
              <a:rPr lang="en-US" altLang="en-US" dirty="0"/>
              <a:t>a built-in function that eliminates leading and trailing spaces.</a:t>
            </a:r>
          </a:p>
          <a:p>
            <a:r>
              <a:rPr lang="en-US" altLang="en-US" dirty="0"/>
              <a:t>The trim() method in java checks this Unicode value </a:t>
            </a:r>
            <a:r>
              <a:rPr lang="en-US" altLang="en-US" dirty="0">
                <a:solidFill>
                  <a:srgbClr val="FF0000"/>
                </a:solidFill>
              </a:rPr>
              <a:t>before and after the string</a:t>
            </a:r>
            <a:r>
              <a:rPr lang="en-US" altLang="en-US" dirty="0"/>
              <a:t>, if it exists then removes the spaces and returns the omitted string. 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</a:t>
            </a:r>
            <a:r>
              <a:rPr lang="en-US" dirty="0"/>
              <a:t>="  Java Programming";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st.trim</a:t>
            </a:r>
            <a:r>
              <a:rPr lang="en-US" i="1" dirty="0">
                <a:solidFill>
                  <a:srgbClr val="FF0000"/>
                </a:solidFill>
              </a:rPr>
              <a:t>());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 s4="JAVA </a:t>
            </a:r>
            <a:r>
              <a:rPr lang="en-US" dirty="0" err="1"/>
              <a:t>PROGRAMMINg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(s4</a:t>
            </a:r>
            <a:r>
              <a:rPr lang="en-US" i="1" dirty="0">
                <a:solidFill>
                  <a:srgbClr val="FF0000"/>
                </a:solidFill>
              </a:rPr>
              <a:t>.toLowerCase());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(s4</a:t>
            </a:r>
            <a:r>
              <a:rPr lang="en-US" i="1" dirty="0">
                <a:solidFill>
                  <a:srgbClr val="FF0000"/>
                </a:solidFill>
              </a:rPr>
              <a:t>.toUpperCase());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DE1323-5D4A-42B2-965B-95F7F459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784" y="2584175"/>
            <a:ext cx="1743075" cy="416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D9019E-48A5-423D-8451-1AA93B682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066" y="4317309"/>
            <a:ext cx="1743075" cy="5859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9">
            <a:extLst>
              <a:ext uri="{FF2B5EF4-FFF2-40B4-BE49-F238E27FC236}">
                <a16:creationId xmlns:a16="http://schemas.microsoft.com/office/drawing/2014/main" xmlns="" id="{B7DC7D1A-1229-439E-9618-0D04920894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756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 dirty="0" err="1"/>
              <a:t>valueOf</a:t>
            </a:r>
            <a:r>
              <a:rPr lang="en-US" altLang="en-US" sz="2800" b="1" dirty="0"/>
              <a:t>()</a:t>
            </a:r>
            <a:endParaRPr lang="en-US" altLang="en-US" sz="2800" dirty="0"/>
          </a:p>
        </p:txBody>
      </p:sp>
      <p:sp>
        <p:nvSpPr>
          <p:cNvPr id="28676" name="Content Placeholder 10">
            <a:extLst>
              <a:ext uri="{FF2B5EF4-FFF2-40B4-BE49-F238E27FC236}">
                <a16:creationId xmlns:a16="http://schemas.microsoft.com/office/drawing/2014/main" xmlns="" id="{E6FA82BE-25F7-45B0-A080-F2A81A71BB1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07165" y="1351722"/>
            <a:ext cx="9912626" cy="47744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000" dirty="0"/>
              <a:t>The </a:t>
            </a:r>
            <a:r>
              <a:rPr lang="en-US" altLang="en-US" sz="2000" b="1" dirty="0"/>
              <a:t>java string </a:t>
            </a:r>
            <a:r>
              <a:rPr lang="en-US" altLang="en-US" sz="2000" b="1" dirty="0" err="1"/>
              <a:t>valueOf</a:t>
            </a:r>
            <a:r>
              <a:rPr lang="en-US" altLang="en-US" sz="2000" b="1" dirty="0"/>
              <a:t>()</a:t>
            </a:r>
            <a:r>
              <a:rPr lang="en-US" altLang="en-US" sz="2000" dirty="0"/>
              <a:t> method converts different types of values into string. </a:t>
            </a:r>
          </a:p>
          <a:p>
            <a:pPr eaLnBrk="1" hangingPunct="1"/>
            <a:r>
              <a:rPr lang="en-US" altLang="en-US" sz="2000" dirty="0"/>
              <a:t>By the help of string </a:t>
            </a:r>
            <a:r>
              <a:rPr lang="en-US" altLang="en-US" sz="2000" dirty="0" err="1"/>
              <a:t>valueOf</a:t>
            </a:r>
            <a:r>
              <a:rPr lang="en-US" altLang="en-US" sz="2000" dirty="0"/>
              <a:t>() method, you can convert int to string, long to string,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to string, character to string, float to string, double to string, object to string and char array to string.</a:t>
            </a:r>
          </a:p>
          <a:p>
            <a:pPr marL="0" indent="0">
              <a:buNone/>
            </a:pPr>
            <a:r>
              <a:rPr lang="en-US" altLang="en-US" sz="2000" dirty="0"/>
              <a:t>	int value=10; char </a:t>
            </a:r>
            <a:r>
              <a:rPr lang="en-US" altLang="en-US" sz="2000" dirty="0" err="1"/>
              <a:t>ch</a:t>
            </a:r>
            <a:r>
              <a:rPr lang="en-US" altLang="en-US" sz="2000" dirty="0"/>
              <a:t>='A’;</a:t>
            </a:r>
          </a:p>
          <a:p>
            <a:pPr marL="0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flag=true; float f  = 10.05f;     double d = 10.02;  </a:t>
            </a:r>
          </a:p>
          <a:p>
            <a:pPr marL="0" indent="0">
              <a:buNone/>
            </a:pPr>
            <a:r>
              <a:rPr lang="en-US" altLang="en-US" sz="2000" dirty="0"/>
              <a:t>     </a:t>
            </a:r>
            <a:r>
              <a:rPr lang="en-US" altLang="en-US" sz="2000" dirty="0" err="1"/>
              <a:t>System.</a:t>
            </a:r>
            <a:r>
              <a:rPr lang="en-US" altLang="en-US" sz="2000" i="1" dirty="0" err="1"/>
              <a:t>out.println</a:t>
            </a:r>
            <a:r>
              <a:rPr lang="en-US" altLang="en-US" sz="2000" i="1" dirty="0"/>
              <a:t>(</a:t>
            </a:r>
            <a:r>
              <a:rPr lang="en-US" altLang="en-US" sz="2000" i="1" dirty="0" err="1">
                <a:solidFill>
                  <a:srgbClr val="FF0000"/>
                </a:solidFill>
              </a:rPr>
              <a:t>String.valueOf</a:t>
            </a:r>
            <a:r>
              <a:rPr lang="en-US" altLang="en-US" sz="2000" i="1" dirty="0">
                <a:solidFill>
                  <a:srgbClr val="FF0000"/>
                </a:solidFill>
              </a:rPr>
              <a:t>(value));</a:t>
            </a:r>
          </a:p>
          <a:p>
            <a:pPr marL="0" indent="0">
              <a:buNone/>
            </a:pPr>
            <a:r>
              <a:rPr lang="en-US" altLang="en-US" sz="2000" dirty="0"/>
              <a:t>     </a:t>
            </a:r>
            <a:r>
              <a:rPr lang="en-US" altLang="en-US" sz="2000" dirty="0" err="1"/>
              <a:t>System.</a:t>
            </a:r>
            <a:r>
              <a:rPr lang="en-US" altLang="en-US" sz="2000" i="1" dirty="0" err="1"/>
              <a:t>out.println</a:t>
            </a:r>
            <a:r>
              <a:rPr lang="en-US" altLang="en-US" sz="2000" i="1" dirty="0"/>
              <a:t>(</a:t>
            </a:r>
            <a:r>
              <a:rPr lang="en-US" altLang="en-US" sz="2000" i="1" dirty="0" err="1">
                <a:solidFill>
                  <a:srgbClr val="FF0000"/>
                </a:solidFill>
              </a:rPr>
              <a:t>String.valueOf</a:t>
            </a:r>
            <a:r>
              <a:rPr lang="en-US" altLang="en-US" sz="2000" i="1" dirty="0">
                <a:solidFill>
                  <a:srgbClr val="FF0000"/>
                </a:solidFill>
              </a:rPr>
              <a:t>(</a:t>
            </a:r>
            <a:r>
              <a:rPr lang="en-US" altLang="en-US" sz="2000" i="1" dirty="0" err="1">
                <a:solidFill>
                  <a:srgbClr val="FF0000"/>
                </a:solidFill>
              </a:rPr>
              <a:t>ch</a:t>
            </a:r>
            <a:r>
              <a:rPr lang="en-US" altLang="en-US" sz="2000" i="1" dirty="0">
                <a:solidFill>
                  <a:srgbClr val="FF0000"/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en-US" sz="2000" dirty="0"/>
              <a:t>     </a:t>
            </a:r>
            <a:r>
              <a:rPr lang="en-US" altLang="en-US" sz="2000" dirty="0" err="1"/>
              <a:t>System.</a:t>
            </a:r>
            <a:r>
              <a:rPr lang="en-US" altLang="en-US" sz="2000" i="1" dirty="0" err="1"/>
              <a:t>out.println</a:t>
            </a:r>
            <a:r>
              <a:rPr lang="en-US" altLang="en-US" sz="2000" i="1" dirty="0"/>
              <a:t>(</a:t>
            </a:r>
            <a:r>
              <a:rPr lang="en-US" altLang="en-US" sz="2000" i="1" dirty="0" err="1">
                <a:solidFill>
                  <a:srgbClr val="FF0000"/>
                </a:solidFill>
              </a:rPr>
              <a:t>String.valueOf</a:t>
            </a:r>
            <a:r>
              <a:rPr lang="en-US" altLang="en-US" sz="2000" i="1" dirty="0">
                <a:solidFill>
                  <a:srgbClr val="FF0000"/>
                </a:solidFill>
              </a:rPr>
              <a:t>(flag));</a:t>
            </a:r>
          </a:p>
          <a:p>
            <a:pPr marL="0" indent="0">
              <a:buNone/>
            </a:pPr>
            <a:r>
              <a:rPr lang="en-US" altLang="en-US" sz="2000" dirty="0"/>
              <a:t>     </a:t>
            </a:r>
            <a:r>
              <a:rPr lang="en-US" altLang="en-US" sz="2000" dirty="0" err="1"/>
              <a:t>System.</a:t>
            </a:r>
            <a:r>
              <a:rPr lang="en-US" altLang="en-US" sz="2000" i="1" dirty="0" err="1"/>
              <a:t>out.println</a:t>
            </a:r>
            <a:r>
              <a:rPr lang="en-US" altLang="en-US" sz="2000" i="1" dirty="0"/>
              <a:t>(</a:t>
            </a:r>
            <a:r>
              <a:rPr lang="en-US" altLang="en-US" sz="2000" i="1" dirty="0" err="1">
                <a:solidFill>
                  <a:srgbClr val="FF0000"/>
                </a:solidFill>
              </a:rPr>
              <a:t>String.valueOf</a:t>
            </a:r>
            <a:r>
              <a:rPr lang="en-US" altLang="en-US" sz="2000" i="1" dirty="0">
                <a:solidFill>
                  <a:srgbClr val="FF0000"/>
                </a:solidFill>
              </a:rPr>
              <a:t>(f));</a:t>
            </a:r>
          </a:p>
          <a:p>
            <a:pPr marL="0" indent="0">
              <a:buNone/>
            </a:pPr>
            <a:r>
              <a:rPr lang="en-US" altLang="en-US" sz="2000" dirty="0"/>
              <a:t>     </a:t>
            </a:r>
            <a:r>
              <a:rPr lang="en-US" altLang="en-US" sz="2000" dirty="0" err="1"/>
              <a:t>System.</a:t>
            </a:r>
            <a:r>
              <a:rPr lang="en-US" altLang="en-US" sz="2000" i="1" dirty="0" err="1"/>
              <a:t>out.println</a:t>
            </a:r>
            <a:r>
              <a:rPr lang="en-US" altLang="en-US" sz="2000" i="1" dirty="0"/>
              <a:t>(</a:t>
            </a:r>
            <a:r>
              <a:rPr lang="en-US" altLang="en-US" sz="2000" i="1" dirty="0" err="1">
                <a:solidFill>
                  <a:srgbClr val="FF0000"/>
                </a:solidFill>
              </a:rPr>
              <a:t>String.valueOf</a:t>
            </a:r>
            <a:r>
              <a:rPr lang="en-US" altLang="en-US" sz="2000" i="1" dirty="0">
                <a:solidFill>
                  <a:srgbClr val="FF0000"/>
                </a:solidFill>
              </a:rPr>
              <a:t>(d));</a:t>
            </a:r>
            <a:endParaRPr lang="en-US" altLang="en-US" sz="2000" dirty="0">
              <a:solidFill>
                <a:srgbClr val="FF0000"/>
              </a:solidFill>
            </a:endParaRPr>
          </a:p>
          <a:p>
            <a:endParaRPr lang="en-US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EC1715-D206-4F4F-BDEF-0CE4FF11F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843" y="3429000"/>
            <a:ext cx="962025" cy="15368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80D878AD-E088-4560-B2AA-3DBC3F39C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26435" y="1391478"/>
            <a:ext cx="10071651" cy="48900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java string </a:t>
            </a:r>
            <a:r>
              <a:rPr lang="en-US" altLang="en-US" b="1" dirty="0" err="1"/>
              <a:t>startsWith</a:t>
            </a:r>
            <a:r>
              <a:rPr lang="en-US" altLang="en-US" b="1" dirty="0"/>
              <a:t>()</a:t>
            </a:r>
            <a:r>
              <a:rPr lang="en-US" altLang="en-US" dirty="0"/>
              <a:t> method checks if this string starts with given prefix.</a:t>
            </a:r>
          </a:p>
          <a:p>
            <a:pPr eaLnBrk="1" hangingPunct="1"/>
            <a:r>
              <a:rPr lang="en-US" altLang="en-US" dirty="0"/>
              <a:t>It returns true if this string starts with given prefix else returns false.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java string </a:t>
            </a:r>
            <a:r>
              <a:rPr lang="en-US" altLang="en-US" b="1" dirty="0" err="1"/>
              <a:t>endsWith</a:t>
            </a:r>
            <a:r>
              <a:rPr lang="en-US" altLang="en-US" b="1" dirty="0"/>
              <a:t>()</a:t>
            </a:r>
            <a:r>
              <a:rPr lang="en-US" altLang="en-US" dirty="0"/>
              <a:t> method checks if this string ends with given suffix. </a:t>
            </a:r>
          </a:p>
          <a:p>
            <a:pPr eaLnBrk="1" hangingPunct="1"/>
            <a:r>
              <a:rPr lang="en-US" altLang="en-US" dirty="0"/>
              <a:t>It returns true if this string ends with given suffix else returns false. </a:t>
            </a:r>
          </a:p>
          <a:p>
            <a:pPr eaLnBrk="1" hangingPunct="1"/>
            <a:endParaRPr lang="en-US" altLang="en-US" dirty="0"/>
          </a:p>
          <a:p>
            <a:pPr algn="just">
              <a:buFontTx/>
              <a:buNone/>
            </a:pPr>
            <a:r>
              <a:rPr lang="en-US" altLang="en-US" dirty="0"/>
              <a:t>String s1="java string example";  </a:t>
            </a:r>
          </a:p>
          <a:p>
            <a:pPr algn="just">
              <a:buFontTx/>
              <a:buNone/>
            </a:pPr>
            <a:r>
              <a:rPr lang="en-US" altLang="en-US" dirty="0" err="1"/>
              <a:t>System.</a:t>
            </a:r>
            <a:r>
              <a:rPr lang="en-US" altLang="en-US" i="1" dirty="0" err="1"/>
              <a:t>out.println</a:t>
            </a:r>
            <a:r>
              <a:rPr lang="en-US" altLang="en-US" i="1" dirty="0"/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s1.startsWith("ja")); </a:t>
            </a:r>
          </a:p>
          <a:p>
            <a:pPr algn="just">
              <a:buFontTx/>
              <a:buNone/>
            </a:pPr>
            <a:r>
              <a:rPr lang="en-US" altLang="en-US" dirty="0" err="1"/>
              <a:t>System.</a:t>
            </a:r>
            <a:r>
              <a:rPr lang="en-US" altLang="en-US" i="1" dirty="0" err="1"/>
              <a:t>out.println</a:t>
            </a:r>
            <a:r>
              <a:rPr lang="en-US" altLang="en-US" i="1" dirty="0"/>
              <a:t>(s1.startsWith("java string")); </a:t>
            </a:r>
          </a:p>
          <a:p>
            <a:pPr algn="just">
              <a:buFontTx/>
              <a:buNone/>
            </a:pPr>
            <a:r>
              <a:rPr lang="en-US" altLang="en-US" dirty="0" err="1"/>
              <a:t>System.</a:t>
            </a:r>
            <a:r>
              <a:rPr lang="en-US" altLang="en-US" i="1" dirty="0" err="1"/>
              <a:t>out.println</a:t>
            </a:r>
            <a:r>
              <a:rPr lang="en-US" altLang="en-US" i="1" dirty="0"/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s1.endsWith("le")); </a:t>
            </a:r>
          </a:p>
          <a:p>
            <a:pPr algn="just">
              <a:buFontTx/>
              <a:buNone/>
            </a:pPr>
            <a:r>
              <a:rPr lang="en-US" altLang="en-US" dirty="0" err="1"/>
              <a:t>System.</a:t>
            </a:r>
            <a:r>
              <a:rPr lang="en-US" altLang="en-US" i="1" dirty="0" err="1"/>
              <a:t>out.println</a:t>
            </a:r>
            <a:r>
              <a:rPr lang="en-US" altLang="en-US" i="1" dirty="0"/>
              <a:t>(s1.endsWith("exam")); </a:t>
            </a:r>
            <a:endParaRPr lang="en-US" altLang="en-US" dirty="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xmlns="" id="{76E66A3D-AFCF-4618-92CF-FC4A163E2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22489" y="225286"/>
            <a:ext cx="8226425" cy="8083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err="1"/>
              <a:t>startsWith</a:t>
            </a:r>
            <a:r>
              <a:rPr lang="en-US" altLang="en-US" sz="2800" b="1" dirty="0"/>
              <a:t>()/ </a:t>
            </a:r>
            <a:r>
              <a:rPr lang="en-US" altLang="en-US" sz="2800" b="1" dirty="0" err="1"/>
              <a:t>endsWith</a:t>
            </a:r>
            <a:r>
              <a:rPr lang="en-US" altLang="en-US" sz="2800" b="1" dirty="0"/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215FA1A-DDF7-438D-B10E-FCDEA329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042" y="4329752"/>
            <a:ext cx="666750" cy="12041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9EC8A-38CB-4278-9E7D-19F294E3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String </a:t>
            </a:r>
            <a:r>
              <a:rPr lang="en-US" altLang="en-US" b="1" dirty="0" err="1"/>
              <a:t>compareTo</a:t>
            </a:r>
            <a:r>
              <a:rPr lang="en-US" alt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F42B00-2375-4589-9A5E-478626D2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is used for comparing two strings  lexicographically.</a:t>
            </a:r>
          </a:p>
          <a:p>
            <a:r>
              <a:rPr lang="en-US" altLang="en-US" dirty="0"/>
              <a:t>Each character of both the strings is </a:t>
            </a:r>
            <a:r>
              <a:rPr lang="en-US" altLang="en-US" dirty="0">
                <a:solidFill>
                  <a:srgbClr val="FF0000"/>
                </a:solidFill>
              </a:rPr>
              <a:t>converted into a Unicode value for comparison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both the strings </a:t>
            </a:r>
            <a:r>
              <a:rPr lang="en-US" altLang="en-US" dirty="0">
                <a:solidFill>
                  <a:srgbClr val="FF0000"/>
                </a:solidFill>
              </a:rPr>
              <a:t>are equal then this method returns 0 else it returns positive or negative value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The result is positive if the first string is lexicographically greater than the second string else the result would be negative.</a:t>
            </a:r>
          </a:p>
          <a:p>
            <a:endParaRPr lang="en-US" alt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String st1="java";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String st2="programming";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String st3="java";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(st1.compareTo(st3));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(st1.compareTo(st2));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How about st2.comparteTo(st1)? 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4BC7184-B3A9-4C2A-B52B-45D5FBFC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23" y="5168348"/>
            <a:ext cx="724784" cy="5963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F7612-AA2E-4B8C-81CB-9CF1D304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String Class is Immutable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529A80-847D-4DC5-B62F-FAF8A33E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583"/>
            <a:ext cx="10515600" cy="377832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In </a:t>
            </a:r>
            <a:r>
              <a:rPr lang="en-US" altLang="en-US" dirty="0" smtClean="0"/>
              <a:t>Java, </a:t>
            </a:r>
            <a:r>
              <a:rPr lang="en-US" altLang="en-US" dirty="0"/>
              <a:t>a String object is immutable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This means once a String object is created, it </a:t>
            </a:r>
            <a:r>
              <a:rPr lang="en-US" altLang="en-US" dirty="0">
                <a:solidFill>
                  <a:srgbClr val="FF0000"/>
                </a:solidFill>
              </a:rPr>
              <a:t>cannot be changed</a:t>
            </a:r>
            <a:r>
              <a:rPr lang="en-US" altLang="en-US" dirty="0"/>
              <a:t>, such as </a:t>
            </a:r>
            <a:r>
              <a:rPr lang="en-US" altLang="en-US" dirty="0">
                <a:solidFill>
                  <a:srgbClr val="FF0000"/>
                </a:solidFill>
              </a:rPr>
              <a:t>replacing</a:t>
            </a:r>
            <a:r>
              <a:rPr lang="en-US" altLang="en-US" dirty="0"/>
              <a:t> a character with another character or </a:t>
            </a:r>
            <a:r>
              <a:rPr lang="en-US" altLang="en-US" dirty="0">
                <a:solidFill>
                  <a:srgbClr val="FF0000"/>
                </a:solidFill>
              </a:rPr>
              <a:t>removing a character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The String methods we have used so far </a:t>
            </a:r>
            <a:r>
              <a:rPr lang="en-US" altLang="en-US" dirty="0">
                <a:solidFill>
                  <a:srgbClr val="FF0000"/>
                </a:solidFill>
              </a:rPr>
              <a:t>do not change the original string</a:t>
            </a:r>
            <a:r>
              <a:rPr lang="en-US" altLang="en-US" dirty="0"/>
              <a:t>. They </a:t>
            </a:r>
            <a:r>
              <a:rPr lang="en-US" altLang="en-US" dirty="0">
                <a:solidFill>
                  <a:srgbClr val="FF0000"/>
                </a:solidFill>
              </a:rPr>
              <a:t>created a new string from the original</a:t>
            </a:r>
            <a:r>
              <a:rPr lang="en-US" altLang="en-US" dirty="0"/>
              <a:t>. For example, substring creates a new string from a given string.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String class is defined in this manner for efficiency reason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AF352-1D96-45DF-A4EA-82292BC5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9"/>
            <a:ext cx="10515600" cy="708301"/>
          </a:xfrm>
        </p:spPr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and String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57FE2C-0D37-4F48-A2F1-FCA20CB90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233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Since String is immutable in Java, whenever we do String manipulation like concatenation, substring </a:t>
            </a:r>
            <a:r>
              <a:rPr lang="en-US" dirty="0" err="1"/>
              <a:t>etc</a:t>
            </a:r>
            <a:r>
              <a:rPr lang="en-US" dirty="0"/>
              <a:t>, it generates a new String and discards the older String for garbage collection.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These are heavy operations and generate a lot of garbage in heap.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So Java has provided </a:t>
            </a:r>
            <a:r>
              <a:rPr lang="en-US" dirty="0" err="1"/>
              <a:t>StringBuffer</a:t>
            </a:r>
            <a:r>
              <a:rPr lang="en-US" dirty="0"/>
              <a:t> and StringBuilder class that should be used for String manipulation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E521F6-18FB-4262-B237-4D231F22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52" y="4379495"/>
            <a:ext cx="9250017" cy="22326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42F98-1033-4219-ADCF-C1F8821E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C45BC-7302-45FA-909A-C0204A0E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=new </a:t>
            </a:r>
            <a:r>
              <a:rPr lang="en-US" dirty="0" err="1"/>
              <a:t>StringBuffer</a:t>
            </a:r>
            <a:r>
              <a:rPr lang="en-US" dirty="0"/>
              <a:t>("Good");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st.append</a:t>
            </a:r>
            <a:r>
              <a:rPr lang="en-US" dirty="0">
                <a:solidFill>
                  <a:srgbClr val="FF0000"/>
                </a:solidFill>
              </a:rPr>
              <a:t>(" Morning");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st</a:t>
            </a:r>
            <a:r>
              <a:rPr lang="en-US" i="1" dirty="0"/>
              <a:t>);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StringBuilder str=new StringBuilder("Welcome");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str.append</a:t>
            </a:r>
            <a:r>
              <a:rPr lang="en-US" dirty="0">
                <a:solidFill>
                  <a:srgbClr val="FF0000"/>
                </a:solidFill>
              </a:rPr>
              <a:t>(" UCSY");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(str);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D101E-D9B1-4B00-96EB-9DFF41D1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of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B2E2645-C7D8-45C6-B728-24AB387C6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962" y="2663688"/>
            <a:ext cx="8220075" cy="21519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87C65A-C6F3-42A1-B232-3C5A67E1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r>
              <a:rPr lang="en-US" dirty="0"/>
              <a:t>Some useful methods of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5869923-8718-41F9-9231-BA726A733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783679"/>
              </p:ext>
            </p:extLst>
          </p:nvPr>
        </p:nvGraphicFramePr>
        <p:xfrm>
          <a:off x="838200" y="1216024"/>
          <a:ext cx="10515600" cy="49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930">
                  <a:extLst>
                    <a:ext uri="{9D8B030D-6E8A-4147-A177-3AD203B41FA5}">
                      <a16:colId xmlns:a16="http://schemas.microsoft.com/office/drawing/2014/main" xmlns="" val="2704891783"/>
                    </a:ext>
                  </a:extLst>
                </a:gridCol>
                <a:gridCol w="7510670">
                  <a:extLst>
                    <a:ext uri="{9D8B030D-6E8A-4147-A177-3AD203B41FA5}">
                      <a16:colId xmlns:a16="http://schemas.microsoft.com/office/drawing/2014/main" xmlns="" val="330619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883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append(String 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append the specified string with this string. </a:t>
                      </a:r>
                    </a:p>
                    <a:p>
                      <a:pPr algn="l" fontAlgn="t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append(char), append(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), append(int), append(float), append(double) etc.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51777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insert(int offset, String 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insert the specified string with this string at the specified position. insert(int, char), insert(int,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insert(int, int), insert(int, float), insert(int, double)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32918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replace(int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str)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replace the string from specified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246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delete(int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delete the string from specified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83772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reverse the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53594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 index)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return the character at the specified position.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6478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return the length of the string i.e. total number of characters.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06975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substring(int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return the substring from the specified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44437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substring(int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return the substring from the specified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60808542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8E2570-9226-40A3-969A-AB64CDEC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3"/>
            <a:ext cx="10515600" cy="48782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StringBuffer</a:t>
            </a:r>
            <a:r>
              <a:rPr lang="en-US" dirty="0"/>
              <a:t> s1=new </a:t>
            </a:r>
            <a:r>
              <a:rPr lang="en-US" dirty="0" err="1"/>
              <a:t>StringBuffer</a:t>
            </a:r>
            <a:r>
              <a:rPr lang="en-US" dirty="0"/>
              <a:t>("Hello");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(s1.append("Java"));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StringBuffer</a:t>
            </a:r>
            <a:r>
              <a:rPr lang="en-US" dirty="0"/>
              <a:t> s2=new </a:t>
            </a:r>
            <a:r>
              <a:rPr lang="en-US" dirty="0" err="1"/>
              <a:t>StringBuffer</a:t>
            </a:r>
            <a:r>
              <a:rPr lang="en-US" dirty="0"/>
              <a:t>("Welcome");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(s2.insert(1, "UCSY"));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(s2.replace(1, 5, ""));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StringBuffer</a:t>
            </a:r>
            <a:r>
              <a:rPr lang="en-US" dirty="0"/>
              <a:t> s3=new </a:t>
            </a:r>
            <a:r>
              <a:rPr lang="en-US" dirty="0" err="1"/>
              <a:t>StringBuffer</a:t>
            </a:r>
            <a:r>
              <a:rPr lang="en-US" dirty="0"/>
              <a:t>("University");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(s3.delete(2, 5));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(s3.reverse());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F510BD-EF84-45F1-B6F9-ADB5BD4E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681" y="2428046"/>
            <a:ext cx="1880771" cy="16550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24F9BAFB-DF86-4967-96ED-2A3C82AD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F1F2E292-243F-4C49-A4ED-A23A1EDA9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0" y="333376"/>
            <a:ext cx="777240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dirty="0"/>
              <a:t>Characters</a:t>
            </a:r>
            <a:endParaRPr lang="en-US" altLang="en-US" sz="3600" b="1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11041DF6-CAB7-4FDF-B406-452232F11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1877" y="1198152"/>
            <a:ext cx="10588487" cy="5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In Java, single characters are represented using the data type </a:t>
            </a:r>
            <a:r>
              <a:rPr lang="en-US" altLang="en-US" b="1" dirty="0"/>
              <a:t>char</a:t>
            </a:r>
            <a:r>
              <a:rPr lang="en-US" altLang="en-US" dirty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Character constants are written as symbols enclosed in </a:t>
            </a:r>
            <a:r>
              <a:rPr lang="en-US" altLang="en-US" dirty="0">
                <a:solidFill>
                  <a:srgbClr val="FF0000"/>
                </a:solidFill>
              </a:rPr>
              <a:t>single quotes</a:t>
            </a:r>
            <a:r>
              <a:rPr lang="en-US" altLang="en-US" dirty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Characters are stored in a computer memory using some form of encoding.</a:t>
            </a:r>
          </a:p>
          <a:p>
            <a:pPr algn="just">
              <a:lnSpc>
                <a:spcPct val="150000"/>
              </a:lnSpc>
            </a:pPr>
            <a:r>
              <a:rPr lang="en-US" altLang="en-US" i="1" dirty="0">
                <a:solidFill>
                  <a:srgbClr val="B2311C"/>
                </a:solidFill>
              </a:rPr>
              <a:t>ASCII</a:t>
            </a:r>
            <a:r>
              <a:rPr lang="en-US" altLang="en-US" dirty="0"/>
              <a:t>, which stands for </a:t>
            </a:r>
            <a:r>
              <a:rPr lang="en-US" altLang="en-US" i="1" dirty="0">
                <a:solidFill>
                  <a:srgbClr val="B2311C"/>
                </a:solidFill>
              </a:rPr>
              <a:t>American Standard Code for Information Interchange</a:t>
            </a:r>
            <a:r>
              <a:rPr lang="en-US" altLang="en-US" dirty="0"/>
              <a:t>, is one of the document coding schemes widely used today.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ASCII, using 8 bits, 265 symbols can represent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 accommodate the character symbols of non-English languages, </a:t>
            </a:r>
            <a:r>
              <a:rPr lang="en-US" altLang="en-US" dirty="0"/>
              <a:t>Java uses </a:t>
            </a:r>
            <a:r>
              <a:rPr lang="en-US" altLang="en-US" dirty="0">
                <a:solidFill>
                  <a:srgbClr val="A50021"/>
                </a:solidFill>
              </a:rPr>
              <a:t>Unicode</a:t>
            </a:r>
            <a:r>
              <a:rPr lang="en-US" altLang="en-US" dirty="0"/>
              <a:t>, which includes ASCII, for representing </a:t>
            </a:r>
            <a:r>
              <a:rPr lang="en-US" altLang="en-US" b="1" dirty="0"/>
              <a:t>char</a:t>
            </a:r>
            <a:r>
              <a:rPr lang="en-US" altLang="en-US" dirty="0"/>
              <a:t> constants, as a total of  </a:t>
            </a:r>
            <a:r>
              <a:rPr lang="en-US" dirty="0">
                <a:solidFill>
                  <a:srgbClr val="FF0000"/>
                </a:solidFill>
              </a:rPr>
              <a:t>34,168 distinct characters (2 bytes) </a:t>
            </a:r>
            <a:endParaRPr lang="en-US" altLang="en-US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0C7F4-94B7-41BC-AFE7-62E1FEA6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8"/>
            <a:ext cx="10515600" cy="81431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1EBA5B-18FA-41B2-8361-013F47B8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6"/>
            <a:ext cx="6472188" cy="5116787"/>
          </a:xfrm>
          <a:ln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StringBuffer</a:t>
            </a:r>
            <a:r>
              <a:rPr lang="en-US" dirty="0"/>
              <a:t> s4=new </a:t>
            </a:r>
            <a:r>
              <a:rPr lang="en-US" dirty="0" err="1"/>
              <a:t>StringBuffer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(s4.capacity());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(s4.append("Programming"));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(s4.capacity());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(s4.append(" Language"));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(s4.capacity());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(s4.append(" Section at Machine Room"));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(s4.capacity());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/>
              <a:t>StringBuffer</a:t>
            </a:r>
            <a:r>
              <a:rPr lang="en-US" dirty="0"/>
              <a:t> s5=</a:t>
            </a:r>
            <a:r>
              <a:rPr lang="en-US" b="1" dirty="0"/>
              <a:t>new </a:t>
            </a:r>
            <a:r>
              <a:rPr lang="en-US" b="1" dirty="0" err="1"/>
              <a:t>StringBuffer</a:t>
            </a:r>
            <a:r>
              <a:rPr lang="en-US" b="1" dirty="0"/>
              <a:t>("Java");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(s5.charAt(2));</a:t>
            </a:r>
          </a:p>
          <a:p>
            <a:pPr marL="0" indent="0">
              <a:buNone/>
            </a:pPr>
            <a:r>
              <a:rPr lang="en-US" dirty="0"/>
              <a:t>s5.setCharAt(1, 'A');</a:t>
            </a:r>
          </a:p>
          <a:p>
            <a:pPr marL="0" indent="0">
              <a:buNone/>
            </a:pPr>
            <a:r>
              <a:rPr lang="en-US" dirty="0"/>
              <a:t>s5.setCharAt(3, 'A');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(s5);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CB6D7A-05C9-40B2-B551-2A5DD154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376" y="2590800"/>
            <a:ext cx="4356096" cy="1199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59DFA0-6A42-4F48-A052-84BC29E8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060" y="4866968"/>
            <a:ext cx="609600" cy="5226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C506B3-43A8-45B4-BEFD-E16CD36AD541}"/>
              </a:ext>
            </a:extLst>
          </p:cNvPr>
          <p:cNvSpPr/>
          <p:nvPr/>
        </p:nvSpPr>
        <p:spPr>
          <a:xfrm>
            <a:off x="7518400" y="1026539"/>
            <a:ext cx="448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default capacity of the buffer is 16. If the number of character increases from its current capacity, it increases the capacity by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oldcapacity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*2)+2. 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914400"/>
            <a:ext cx="5325643" cy="5441950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ReplaceVowelsWithX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Scanner(System.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.useDelimiter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line.separator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tempStringBuffer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inSentence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"Sentence: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inSentence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tempStringBuffer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inSentence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67400" y="914400"/>
            <a:ext cx="6093542" cy="544195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tempStringBuffer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tempStringBuffer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'I'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tempStringBuffer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.setCharAt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'X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"Input: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inSentence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"Output: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tempStringBuffer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3CB5E49-3D09-4E51-A72D-7C95CFD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9"/>
            <a:ext cx="10515600" cy="695049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12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B686F-DA7D-4180-9465-BB0C3A7C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/>
          </a:bodyPr>
          <a:lstStyle/>
          <a:p>
            <a:r>
              <a:rPr lang="en-US" dirty="0"/>
              <a:t>Constructor of StringBuilder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94682-5937-48D2-AE70-7F918BEB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used to create mutable (modifiable) string. </a:t>
            </a:r>
            <a:endParaRPr lang="en-US" dirty="0" smtClean="0"/>
          </a:p>
          <a:p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r>
              <a:rPr lang="en-US" dirty="0"/>
              <a:t> support exactly the same set of methods, so they are interchangeable.</a:t>
            </a:r>
          </a:p>
          <a:p>
            <a:r>
              <a:rPr lang="en-US" i="1" dirty="0"/>
              <a:t>same as </a:t>
            </a:r>
            <a:r>
              <a:rPr lang="en-US" i="1" dirty="0" err="1"/>
              <a:t>StringBuffer</a:t>
            </a:r>
            <a:r>
              <a:rPr lang="en-US" i="1" dirty="0"/>
              <a:t> class </a:t>
            </a:r>
            <a:r>
              <a:rPr lang="en-US" dirty="0"/>
              <a:t>except that it is </a:t>
            </a:r>
            <a:r>
              <a:rPr lang="en-US" b="1" i="1" dirty="0"/>
              <a:t>non-synchronized</a:t>
            </a:r>
            <a:r>
              <a:rPr lang="en-US" dirty="0"/>
              <a:t>. </a:t>
            </a:r>
          </a:p>
          <a:p>
            <a:r>
              <a:rPr lang="en-US" dirty="0"/>
              <a:t>It is available since JDK 1.5.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E149DC-4395-4447-AFE4-8A4AE21F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50" y="4179844"/>
            <a:ext cx="8177659" cy="19971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B5E49-3D09-4E51-A72D-7C95CFD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9"/>
            <a:ext cx="10515600" cy="695049"/>
          </a:xfrm>
        </p:spPr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858A9B-5A14-46D9-8E6B-68286714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88"/>
            <a:ext cx="10515600" cy="5342075"/>
          </a:xfrm>
        </p:spPr>
        <p:txBody>
          <a:bodyPr/>
          <a:lstStyle/>
          <a:p>
            <a:r>
              <a:rPr lang="en-US" b="1" dirty="0"/>
              <a:t>Java Regex</a:t>
            </a:r>
            <a:r>
              <a:rPr lang="en-US" dirty="0"/>
              <a:t> or </a:t>
            </a:r>
            <a:r>
              <a:rPr lang="en-US" b="1" dirty="0"/>
              <a:t>Regular Expression </a:t>
            </a:r>
            <a:r>
              <a:rPr lang="en-US" dirty="0"/>
              <a:t>is an API to </a:t>
            </a:r>
            <a:r>
              <a:rPr lang="en-US" i="1" dirty="0"/>
              <a:t>define a pattern for searching or manipulating strings</a:t>
            </a:r>
            <a:r>
              <a:rPr lang="en-US" dirty="0"/>
              <a:t>.</a:t>
            </a:r>
          </a:p>
          <a:p>
            <a:r>
              <a:rPr lang="en-US" dirty="0"/>
              <a:t>Used to define the constraint on strings such as password and email validation. </a:t>
            </a:r>
          </a:p>
          <a:p>
            <a:r>
              <a:rPr lang="en-US" dirty="0"/>
              <a:t>Java Regex API provides 1 interface and 3 classes in </a:t>
            </a:r>
            <a:r>
              <a:rPr lang="en-US" b="1" dirty="0" err="1"/>
              <a:t>java.util.regex</a:t>
            </a:r>
            <a:r>
              <a:rPr lang="en-US" dirty="0"/>
              <a:t> package.</a:t>
            </a:r>
          </a:p>
          <a:p>
            <a:r>
              <a:rPr lang="en-US" dirty="0" err="1"/>
              <a:t>java.util.regex.Pattern</a:t>
            </a:r>
            <a:r>
              <a:rPr lang="en-US" dirty="0"/>
              <a:t> – Used for defining patterns</a:t>
            </a:r>
          </a:p>
          <a:p>
            <a:r>
              <a:rPr lang="en-US" dirty="0" err="1"/>
              <a:t>java.util.regex.Matcher</a:t>
            </a:r>
            <a:r>
              <a:rPr lang="en-US" dirty="0"/>
              <a:t> – Used for performing match operations on text using patterns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CCA092-8990-4D5F-B18F-32C1E2C9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42" y="3790121"/>
            <a:ext cx="5895975" cy="2386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3BA5E6-52E7-441D-9675-1BD90A41653F}"/>
              </a:ext>
            </a:extLst>
          </p:cNvPr>
          <p:cNvSpPr txBox="1"/>
          <p:nvPr/>
        </p:nvSpPr>
        <p:spPr>
          <a:xfrm>
            <a:off x="2001078" y="6453809"/>
            <a:ext cx="776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Picture : https://www.geeksforgeeks.org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5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Rules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The brackets </a:t>
            </a:r>
            <a:r>
              <a:rPr lang="en-US" dirty="0" smtClean="0">
                <a:solidFill>
                  <a:srgbClr val="A50021"/>
                </a:solidFill>
              </a:rPr>
              <a:t>[ ]</a:t>
            </a:r>
            <a:r>
              <a:rPr lang="en-US" dirty="0" smtClean="0"/>
              <a:t> represent choices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The asterisk symbol </a:t>
            </a:r>
            <a:r>
              <a:rPr lang="en-US" dirty="0" smtClean="0">
                <a:solidFill>
                  <a:srgbClr val="A50021"/>
                </a:solidFill>
              </a:rPr>
              <a:t>*</a:t>
            </a:r>
            <a:r>
              <a:rPr lang="en-US" dirty="0" smtClean="0"/>
              <a:t> means zero or more occurrences.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The plus symbol </a:t>
            </a:r>
            <a:r>
              <a:rPr lang="en-US" dirty="0" smtClean="0">
                <a:solidFill>
                  <a:srgbClr val="A50021"/>
                </a:solidFill>
              </a:rPr>
              <a:t>+</a:t>
            </a:r>
            <a:r>
              <a:rPr lang="en-US" dirty="0" smtClean="0"/>
              <a:t> means one or more occurrences.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The hat symbol </a:t>
            </a:r>
            <a:r>
              <a:rPr lang="en-US" dirty="0" smtClean="0">
                <a:solidFill>
                  <a:srgbClr val="A50021"/>
                </a:solidFill>
              </a:rPr>
              <a:t>^</a:t>
            </a:r>
            <a:r>
              <a:rPr lang="en-US" dirty="0" smtClean="0"/>
              <a:t> means negation.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The hyphen </a:t>
            </a:r>
            <a:r>
              <a:rPr lang="en-US" dirty="0" smtClean="0">
                <a:solidFill>
                  <a:srgbClr val="A50021"/>
                </a:solidFill>
              </a:rPr>
              <a:t>–</a:t>
            </a:r>
            <a:r>
              <a:rPr lang="en-US" dirty="0" smtClean="0"/>
              <a:t> means ranges.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The parentheses </a:t>
            </a:r>
            <a:r>
              <a:rPr lang="en-US" dirty="0" smtClean="0">
                <a:solidFill>
                  <a:srgbClr val="A50021"/>
                </a:solidFill>
              </a:rPr>
              <a:t>( )</a:t>
            </a:r>
            <a:r>
              <a:rPr lang="en-US" dirty="0" smtClean="0"/>
              <a:t> and the vertical bar </a:t>
            </a:r>
            <a:r>
              <a:rPr lang="en-US" dirty="0" smtClean="0">
                <a:solidFill>
                  <a:srgbClr val="A50021"/>
                </a:solidFill>
              </a:rPr>
              <a:t>|</a:t>
            </a:r>
            <a:r>
              <a:rPr lang="en-US" dirty="0" smtClean="0"/>
              <a:t> mean a range of choices for multiple characters.</a:t>
            </a:r>
          </a:p>
        </p:txBody>
      </p:sp>
    </p:spTree>
    <p:extLst>
      <p:ext uri="{BB962C8B-B14F-4D97-AF65-F5344CB8AC3E}">
        <p14:creationId xmlns:p14="http://schemas.microsoft.com/office/powerpoint/2010/main" val="4255811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BEA666-10EC-4247-9A4F-02E6578A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dirty="0"/>
              <a:t>Regex Character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EB38788-FD6C-49D4-B662-EE92527CB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052" y="2173356"/>
            <a:ext cx="8786191" cy="40949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84FB21E-D16A-4843-859C-7233484F6DE5}"/>
              </a:ext>
            </a:extLst>
          </p:cNvPr>
          <p:cNvSpPr/>
          <p:nvPr/>
        </p:nvSpPr>
        <p:spPr>
          <a:xfrm>
            <a:off x="1205949" y="1422809"/>
            <a:ext cx="9422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Java regular expression syntax has a few predefined character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1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EF03F-D71E-4C86-B0A1-670156CA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dirty="0"/>
              <a:t>Regex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716290-55C2-4F90-B388-D26E134D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r>
              <a:rPr lang="en-US" dirty="0"/>
              <a:t>The quantifiers specify the number of occurrences of a character.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6FAF07-1930-4347-A19C-101AC1F5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88" y="2547104"/>
            <a:ext cx="6087511" cy="36298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5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CD8A3-CB3A-4F1F-9983-3CE399F4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0"/>
            <a:ext cx="10515600" cy="609601"/>
          </a:xfrm>
        </p:spPr>
        <p:txBody>
          <a:bodyPr/>
          <a:lstStyle/>
          <a:p>
            <a:r>
              <a:rPr lang="en-US" dirty="0"/>
              <a:t>Predefined Character Class (Regex Metacharacters)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E5034C-C508-40E2-9BEF-F5F40424A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7" y="1378226"/>
            <a:ext cx="8267549" cy="37503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A9C710C-295E-474A-B112-CD3EE17D6176}"/>
              </a:ext>
            </a:extLst>
          </p:cNvPr>
          <p:cNvSpPr/>
          <p:nvPr/>
        </p:nvSpPr>
        <p:spPr>
          <a:xfrm>
            <a:off x="838200" y="5339472"/>
            <a:ext cx="98695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The predefined character classes do not have to be enclosed in square brackets, but you can if you want to combine them. </a:t>
            </a:r>
          </a:p>
          <a:p>
            <a:r>
              <a:rPr lang="en-US" sz="1600" dirty="0"/>
              <a:t>\b        matches any digit character</a:t>
            </a:r>
          </a:p>
          <a:p>
            <a:r>
              <a:rPr lang="en-US" sz="1600" dirty="0"/>
              <a:t>[\b\s] matches any digit or any white space character.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4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384477"/>
              </p:ext>
            </p:extLst>
          </p:nvPr>
        </p:nvGraphicFramePr>
        <p:xfrm>
          <a:off x="1485900" y="1457324"/>
          <a:ext cx="8636001" cy="5102947"/>
        </p:xfrm>
        <a:graphic>
          <a:graphicData uri="http://schemas.openxmlformats.org/drawingml/2006/table">
            <a:tbl>
              <a:tblPr/>
              <a:tblGrid>
                <a:gridCol w="3286266"/>
                <a:gridCol w="5349735"/>
              </a:tblGrid>
              <a:tr h="458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Expression</a:t>
                      </a: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[013]</a:t>
                      </a: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A single digit 0, 1, or 3.</a:t>
                      </a: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[0-9][0-9]</a:t>
                      </a: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Any two-digit number from 00 to 99.</a:t>
                      </a: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[0-9&amp;&amp;[^4567]]</a:t>
                      </a: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A single digit that is 0, 1, 2, 3, 8, or 9.</a:t>
                      </a: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[a-z0-9]</a:t>
                      </a: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A single character that is either a lowercase letter or a digit.</a:t>
                      </a: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[a-zA-z][a-zA-Z0-9_$]*</a:t>
                      </a: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A valid Java identifier consisting of alphanumeric characters, underscores, and dollar signs, with the first character being an alphabet.</a:t>
                      </a: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[wb](ad|eed)</a:t>
                      </a: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Matches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wad, weed, bad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, and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beed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6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(AZ|CA|CO)[0-9][0-9]</a:t>
                      </a: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Matches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AZxx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,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CAxx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, and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COxx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, where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 is a single digit.</a:t>
                      </a: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962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413200"/>
              </p:ext>
            </p:extLst>
          </p:nvPr>
        </p:nvGraphicFramePr>
        <p:xfrm>
          <a:off x="1485900" y="2139123"/>
          <a:ext cx="8636001" cy="2300683"/>
        </p:xfrm>
        <a:graphic>
          <a:graphicData uri="http://schemas.openxmlformats.org/drawingml/2006/table">
            <a:tbl>
              <a:tblPr/>
              <a:tblGrid>
                <a:gridCol w="3286266"/>
                <a:gridCol w="5349735"/>
              </a:tblGrid>
              <a:tr h="562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Expression</a:t>
                      </a: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](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ad|eed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Matches </a:t>
                      </a:r>
                      <a:r>
                        <a:rPr lang="en-US" sz="2400" dirty="0" err="1" smtClean="0">
                          <a:solidFill>
                            <a:srgbClr val="002060"/>
                          </a:solidFill>
                        </a:rPr>
                        <a:t>wad,weed,bad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, and </a:t>
                      </a:r>
                      <a:r>
                        <a:rPr lang="en-US" sz="2400" dirty="0" err="1" smtClean="0">
                          <a:solidFill>
                            <a:srgbClr val="002060"/>
                          </a:solidFill>
                        </a:rPr>
                        <a:t>beed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en-US" sz="2400" dirty="0" err="1" smtClean="0">
                          <a:solidFill>
                            <a:srgbClr val="002060"/>
                          </a:solidFill>
                        </a:rPr>
                        <a:t>pro|anti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)-OO?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Matches pro-OOP and anti-OOP.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(AZ|CA|CO)[0–9]{4}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710" marR="91710" marT="45855" marB="458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Matches </a:t>
                      </a:r>
                      <a:r>
                        <a:rPr lang="en-US" sz="2400" dirty="0" err="1" smtClean="0">
                          <a:solidFill>
                            <a:srgbClr val="002060"/>
                          </a:solidFill>
                        </a:rPr>
                        <a:t>AZxxxx,CAxxxx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, and </a:t>
                      </a:r>
                      <a:r>
                        <a:rPr lang="en-US" sz="2400" dirty="0" err="1" smtClean="0">
                          <a:solidFill>
                            <a:srgbClr val="002060"/>
                          </a:solidFill>
                        </a:rPr>
                        <a:t>COxxxx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, where x is a single digit.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710" marR="91710" marT="45855" marB="458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11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5974CA2E-BD9C-41DA-9C77-8377A78E4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22488" y="53976"/>
            <a:ext cx="777240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dirty="0"/>
              <a:t>ASCII Encoding</a:t>
            </a:r>
            <a:endParaRPr lang="en-US" altLang="en-US" sz="3600" b="1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77F2E930-C308-4B06-BCD4-480B8FC92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928688"/>
            <a:ext cx="9144000" cy="558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 sz="1700">
              <a:cs typeface="Times New Roman" panose="02020603050405020304" pitchFamily="18" charset="0"/>
            </a:endParaRPr>
          </a:p>
        </p:txBody>
      </p:sp>
      <p:grpSp>
        <p:nvGrpSpPr>
          <p:cNvPr id="9221" name="Group 1027">
            <a:extLst>
              <a:ext uri="{FF2B5EF4-FFF2-40B4-BE49-F238E27FC236}">
                <a16:creationId xmlns:a16="http://schemas.microsoft.com/office/drawing/2014/main" xmlns="" id="{3F617B80-751D-4771-88E1-92329B8243E0}"/>
              </a:ext>
            </a:extLst>
          </p:cNvPr>
          <p:cNvGrpSpPr>
            <a:grpSpLocks/>
          </p:cNvGrpSpPr>
          <p:nvPr/>
        </p:nvGrpSpPr>
        <p:grpSpPr bwMode="auto">
          <a:xfrm>
            <a:off x="2105025" y="1550989"/>
            <a:ext cx="6332538" cy="4594225"/>
            <a:chOff x="687" y="681"/>
            <a:chExt cx="3989" cy="2894"/>
          </a:xfrm>
        </p:grpSpPr>
        <p:sp>
          <p:nvSpPr>
            <p:cNvPr id="9229" name="Rectangle 1028">
              <a:extLst>
                <a:ext uri="{FF2B5EF4-FFF2-40B4-BE49-F238E27FC236}">
                  <a16:creationId xmlns:a16="http://schemas.microsoft.com/office/drawing/2014/main" xmlns="" id="{CE5E2617-7AFD-4280-9D39-823EB8150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681"/>
              <a:ext cx="3989" cy="2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9230" name="Picture 1029">
              <a:extLst>
                <a:ext uri="{FF2B5EF4-FFF2-40B4-BE49-F238E27FC236}">
                  <a16:creationId xmlns:a16="http://schemas.microsoft.com/office/drawing/2014/main" xmlns="" id="{ED32D26C-2DC1-4666-AC17-B9E30C507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" y="744"/>
              <a:ext cx="3816" cy="2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2" name="Group 1030">
            <a:extLst>
              <a:ext uri="{FF2B5EF4-FFF2-40B4-BE49-F238E27FC236}">
                <a16:creationId xmlns:a16="http://schemas.microsoft.com/office/drawing/2014/main" xmlns="" id="{47BA1FD3-0BE0-45D4-BE6D-EEB606D3544D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1719264"/>
            <a:ext cx="7954962" cy="3170237"/>
            <a:chOff x="643" y="838"/>
            <a:chExt cx="5011" cy="1997"/>
          </a:xfrm>
        </p:grpSpPr>
        <p:grpSp>
          <p:nvGrpSpPr>
            <p:cNvPr id="9223" name="Group 1031">
              <a:extLst>
                <a:ext uri="{FF2B5EF4-FFF2-40B4-BE49-F238E27FC236}">
                  <a16:creationId xmlns:a16="http://schemas.microsoft.com/office/drawing/2014/main" xmlns="" id="{1FA0A1CC-283E-4CE7-8A3D-B0B5EDE1C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5" y="2082"/>
              <a:ext cx="1449" cy="753"/>
              <a:chOff x="4205" y="2082"/>
              <a:chExt cx="1449" cy="753"/>
            </a:xfrm>
          </p:grpSpPr>
          <p:sp>
            <p:nvSpPr>
              <p:cNvPr id="9227" name="AutoShape 1032">
                <a:extLst>
                  <a:ext uri="{FF2B5EF4-FFF2-40B4-BE49-F238E27FC236}">
                    <a16:creationId xmlns:a16="http://schemas.microsoft.com/office/drawing/2014/main" xmlns="" id="{4B1CDACD-E10F-4292-8186-36817AF48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082"/>
                <a:ext cx="995" cy="753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ja-JP" sz="1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For example, character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'O'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 is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 (row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70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 + col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 =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).</a:t>
                </a:r>
              </a:p>
            </p:txBody>
          </p:sp>
          <p:cxnSp>
            <p:nvCxnSpPr>
              <p:cNvPr id="9228" name="AutoShape 1033">
                <a:extLst>
                  <a:ext uri="{FF2B5EF4-FFF2-40B4-BE49-F238E27FC236}">
                    <a16:creationId xmlns:a16="http://schemas.microsoft.com/office/drawing/2014/main" xmlns="" id="{DF3585C0-9DB2-4BE4-AD56-8B77789F7F2E}"/>
                  </a:ext>
                </a:extLst>
              </p:cNvPr>
              <p:cNvCxnSpPr>
                <a:cxnSpLocks noChangeShapeType="1"/>
                <a:stCxn id="9227" idx="1"/>
              </p:cNvCxnSpPr>
              <p:nvPr/>
            </p:nvCxnSpPr>
            <p:spPr bwMode="auto">
              <a:xfrm flipH="1" flipV="1">
                <a:off x="4205" y="2457"/>
                <a:ext cx="454" cy="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224" name="AutoShape 1034">
              <a:extLst>
                <a:ext uri="{FF2B5EF4-FFF2-40B4-BE49-F238E27FC236}">
                  <a16:creationId xmlns:a16="http://schemas.microsoft.com/office/drawing/2014/main" xmlns="" id="{330FCF34-0CB1-4757-BA40-744474E0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2371"/>
              <a:ext cx="192" cy="192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solidFill>
                    <a:srgbClr val="ECF9FE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O</a:t>
              </a:r>
            </a:p>
          </p:txBody>
        </p:sp>
        <p:sp>
          <p:nvSpPr>
            <p:cNvPr id="9225" name="AutoShape 1035">
              <a:extLst>
                <a:ext uri="{FF2B5EF4-FFF2-40B4-BE49-F238E27FC236}">
                  <a16:creationId xmlns:a16="http://schemas.microsoft.com/office/drawing/2014/main" xmlns="" id="{E8430C33-0B38-4272-B406-A24430695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838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solidFill>
                    <a:srgbClr val="ECF9FE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9</a:t>
              </a:r>
            </a:p>
          </p:txBody>
        </p:sp>
        <p:sp>
          <p:nvSpPr>
            <p:cNvPr id="9226" name="AutoShape 1036">
              <a:extLst>
                <a:ext uri="{FF2B5EF4-FFF2-40B4-BE49-F238E27FC236}">
                  <a16:creationId xmlns:a16="http://schemas.microsoft.com/office/drawing/2014/main" xmlns="" id="{9675FC71-B94D-4794-A8A3-5E3E969AD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2402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solidFill>
                    <a:srgbClr val="ECF9FE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70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4898923" cy="5441950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MatchJavaIdentifier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STOP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VALID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"Valid Java identifier"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INVALID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"Not a valid Java identifier"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VALID_IDENTIFIER_PATTERN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"[a-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-Z][a-zA-Z0-9_$]*"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1587" y="914400"/>
            <a:ext cx="5899355" cy="544195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reply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"Identifier: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STOP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VALID_IDENTIFIER_PATTERN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reply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VALID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reply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INVALID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reply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3CB5E49-3D09-4E51-A72D-7C95CFD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9"/>
            <a:ext cx="10515600" cy="695049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0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A50021"/>
                </a:solidFill>
              </a:rPr>
              <a:t>replaceAll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A50021"/>
                </a:solidFill>
              </a:rPr>
              <a:t>replaceAll</a:t>
            </a:r>
            <a:r>
              <a:rPr lang="en-US" dirty="0"/>
              <a:t> method replaces all occurrences of a substring that matches a given regular expression with a given replacement string.</a:t>
            </a:r>
          </a:p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28700" y="3111500"/>
            <a:ext cx="8432800" cy="2311400"/>
            <a:chOff x="691" y="737"/>
            <a:chExt cx="4469" cy="259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91" y="737"/>
              <a:ext cx="4469" cy="25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06" y="876"/>
              <a:ext cx="4303" cy="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>
                  <a:latin typeface="Courier New" panose="02070309020205020404" pitchFamily="49" charset="0"/>
                </a:rPr>
                <a:t>String originalText, modifiedText;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en-US" sz="2000"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>
                  <a:latin typeface="Courier New" panose="02070309020205020404" pitchFamily="49" charset="0"/>
                </a:rPr>
                <a:t>originalText = ...;    </a:t>
              </a:r>
              <a:r>
                <a:rPr lang="en-US" sz="2000">
                  <a:solidFill>
                    <a:srgbClr val="33CC33"/>
                  </a:solidFill>
                  <a:latin typeface="Courier New" panose="02070309020205020404" pitchFamily="49" charset="0"/>
                </a:rPr>
                <a:t>//assign string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en-US" sz="2000">
                <a:solidFill>
                  <a:srgbClr val="33CC33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>
                  <a:latin typeface="Courier New" panose="02070309020205020404" pitchFamily="49" charset="0"/>
                </a:rPr>
                <a:t>modifiedText =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>
                  <a:latin typeface="Courier New" panose="02070309020205020404" pitchFamily="49" charset="0"/>
                </a:rPr>
                <a:t>          originalText.replaceAll</a:t>
              </a:r>
              <a:r>
                <a:rPr lang="en-US" sz="2000">
                  <a:solidFill>
                    <a:srgbClr val="A50021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2000">
                  <a:solidFill>
                    <a:srgbClr val="0066CC"/>
                  </a:solidFill>
                  <a:latin typeface="Courier New" panose="02070309020205020404" pitchFamily="49" charset="0"/>
                </a:rPr>
                <a:t>"[aeiou]"</a:t>
              </a:r>
              <a:r>
                <a:rPr lang="en-US" sz="2000">
                  <a:latin typeface="Courier New" panose="02070309020205020404" pitchFamily="49" charset="0"/>
                </a:rPr>
                <a:t>,</a:t>
              </a:r>
              <a:r>
                <a:rPr lang="en-US" sz="2000">
                  <a:solidFill>
                    <a:srgbClr val="0066CC"/>
                  </a:solidFill>
                  <a:latin typeface="Courier New" panose="02070309020205020404" pitchFamily="49" charset="0"/>
                </a:rPr>
                <a:t>"@"</a:t>
              </a:r>
              <a:r>
                <a:rPr lang="en-US" sz="2000">
                  <a:solidFill>
                    <a:srgbClr val="A50021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2000">
                  <a:latin typeface="Courier New" panose="02070309020205020404" pitchFamily="49" charset="0"/>
                </a:rPr>
                <a:t>;</a:t>
              </a: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9338" y="2692400"/>
            <a:ext cx="4437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A50021"/>
                </a:solidFill>
                <a:latin typeface="Arial" panose="020B0604020202020204" pitchFamily="34" charset="0"/>
              </a:rPr>
              <a:t>Replace all vowels with the symbol @</a:t>
            </a:r>
          </a:p>
        </p:txBody>
      </p:sp>
    </p:spTree>
    <p:extLst>
      <p:ext uri="{BB962C8B-B14F-4D97-AF65-F5344CB8AC3E}">
        <p14:creationId xmlns:p14="http://schemas.microsoft.com/office/powerpoint/2010/main" val="1209413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A50021"/>
                </a:solidFill>
              </a:rPr>
              <a:t>Pattern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Matcher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4714875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A50021"/>
                </a:solidFill>
              </a:rPr>
              <a:t>matches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A50021"/>
                </a:solidFill>
              </a:rPr>
              <a:t>replaceAll</a:t>
            </a:r>
            <a:r>
              <a:rPr lang="en-US" sz="2000" dirty="0"/>
              <a:t> methods of the String class are shorthand for using the </a:t>
            </a:r>
            <a:r>
              <a:rPr lang="en-US" sz="2000" dirty="0">
                <a:solidFill>
                  <a:srgbClr val="A50021"/>
                </a:solidFill>
              </a:rPr>
              <a:t>Pattern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A50021"/>
                </a:solidFill>
              </a:rPr>
              <a:t>Matcher</a:t>
            </a:r>
            <a:r>
              <a:rPr lang="en-US" sz="2000" dirty="0"/>
              <a:t> classes from the </a:t>
            </a:r>
            <a:r>
              <a:rPr lang="en-US" sz="2000" dirty="0" err="1">
                <a:solidFill>
                  <a:srgbClr val="A50021"/>
                </a:solidFill>
              </a:rPr>
              <a:t>java.util.regex</a:t>
            </a:r>
            <a:r>
              <a:rPr lang="en-US" sz="2000" dirty="0"/>
              <a:t> package.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str</a:t>
            </a:r>
            <a:r>
              <a:rPr lang="en-US" sz="2000" dirty="0"/>
              <a:t> and regex are String objects, then</a:t>
            </a:r>
          </a:p>
          <a:p>
            <a:pPr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7F7F7F"/>
                </a:solidFill>
                <a:latin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</a:rPr>
              <a:t>str.matches</a:t>
            </a:r>
            <a:r>
              <a:rPr lang="en-US" sz="1600" dirty="0">
                <a:solidFill>
                  <a:srgbClr val="A50021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</a:rPr>
              <a:t>regex</a:t>
            </a:r>
            <a:r>
              <a:rPr lang="en-US" sz="1600" dirty="0">
                <a:solidFill>
                  <a:srgbClr val="A50021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>
                <a:solidFill>
                  <a:srgbClr val="7F7F7F"/>
                </a:solidFill>
              </a:rPr>
              <a:t>	</a:t>
            </a:r>
            <a:r>
              <a:rPr lang="en-US" sz="2000" dirty="0"/>
              <a:t>is equivalent to </a:t>
            </a:r>
          </a:p>
          <a:p>
            <a:endParaRPr lang="en-US" sz="2000" dirty="0"/>
          </a:p>
          <a:p>
            <a:pPr>
              <a:buNone/>
            </a:pPr>
            <a:r>
              <a:rPr lang="en-US" sz="1600" dirty="0">
                <a:solidFill>
                  <a:srgbClr val="7F7F7F"/>
                </a:solidFill>
                <a:latin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</a:rPr>
              <a:t>Pattern </a:t>
            </a:r>
            <a:r>
              <a:rPr lang="en-US" sz="1600" dirty="0" err="1">
                <a:latin typeface="Courier New" panose="02070309020205020404" pitchFamily="49" charset="0"/>
              </a:rPr>
              <a:t>pattern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</a:rPr>
              <a:t>Pattern.compile</a:t>
            </a:r>
            <a:r>
              <a:rPr lang="en-US" sz="1600" dirty="0">
                <a:solidFill>
                  <a:srgbClr val="A50021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</a:rPr>
              <a:t>regex</a:t>
            </a:r>
            <a:r>
              <a:rPr lang="en-US" sz="1600" dirty="0">
                <a:solidFill>
                  <a:srgbClr val="A50021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7F7F7F"/>
                </a:solidFill>
                <a:latin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</a:rPr>
              <a:t>Matcher </a:t>
            </a:r>
            <a:r>
              <a:rPr lang="en-US" sz="1600" dirty="0" err="1">
                <a:latin typeface="Courier New" panose="02070309020205020404" pitchFamily="49" charset="0"/>
              </a:rPr>
              <a:t>matcher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</a:rPr>
              <a:t>pattern.matcher</a:t>
            </a:r>
            <a:r>
              <a:rPr lang="en-US" sz="1600" dirty="0">
                <a:solidFill>
                  <a:srgbClr val="A50021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A50021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7F7F7F"/>
                </a:solidFill>
                <a:latin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</a:rPr>
              <a:t>matcher.matches</a:t>
            </a:r>
            <a:r>
              <a:rPr lang="en-US" sz="1600" dirty="0">
                <a:solidFill>
                  <a:srgbClr val="A50021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1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A50021"/>
                </a:solidFill>
              </a:rPr>
              <a:t>compile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A50021"/>
                </a:solidFill>
              </a:rPr>
              <a:t>compile</a:t>
            </a:r>
            <a:r>
              <a:rPr lang="en-US" dirty="0"/>
              <a:t> method of the Pattern class converts the stated regular expression to an internal format to carry out the pattern-matching operation.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conversion is carried out every time the </a:t>
            </a:r>
            <a:r>
              <a:rPr lang="en-US" dirty="0">
                <a:solidFill>
                  <a:srgbClr val="A50021"/>
                </a:solidFill>
              </a:rPr>
              <a:t>matches</a:t>
            </a:r>
            <a:r>
              <a:rPr lang="en-US" dirty="0"/>
              <a:t> method of the String class is executed, so it is more efficient to use the </a:t>
            </a:r>
            <a:r>
              <a:rPr lang="en-US" b="1" i="1" dirty="0"/>
              <a:t>compile</a:t>
            </a:r>
            <a:r>
              <a:rPr lang="en-US" dirty="0"/>
              <a:t> method when we search for the </a:t>
            </a:r>
            <a:r>
              <a:rPr lang="en-US" b="1" dirty="0"/>
              <a:t>same pattern multiple times.</a:t>
            </a:r>
          </a:p>
          <a:p>
            <a:pPr>
              <a:lnSpc>
                <a:spcPct val="150000"/>
              </a:lnSpc>
            </a:pPr>
            <a:r>
              <a:rPr lang="en-US" dirty="0"/>
              <a:t>See </a:t>
            </a:r>
            <a:r>
              <a:rPr lang="en-US" dirty="0" smtClean="0"/>
              <a:t>the sample programs Ch9MatchJavaIdentifierPM </a:t>
            </a:r>
            <a:r>
              <a:rPr lang="en-US" dirty="0"/>
              <a:t>on Page 539 and Ch9CountJavaPM on Page 540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0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4898923" cy="5441950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MatchJavaIdentifierPM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STOP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VALID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"Valid Java identifier"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INVALID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"Not a valid Java identifier"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VALID_IDENTIFIER_PATTERN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"[a-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zA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-Z][a-zA-Z0-9_$]*"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1" y="914400"/>
            <a:ext cx="6626942" cy="544195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8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reply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Matcher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matcher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Pattern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pattern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VALID_IDENTIFIER_PATTERN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"Identifier: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STOP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matcher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pattern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matcher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reply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VALID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reply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INVALID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reply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3CB5E49-3D09-4E51-A72D-7C95CFD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9"/>
            <a:ext cx="10515600" cy="69504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33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ACBA9-BD11-4FE9-8CA3-FE445C0D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118"/>
          </a:xfrm>
        </p:spPr>
        <p:txBody>
          <a:bodyPr/>
          <a:lstStyle/>
          <a:p>
            <a:r>
              <a:rPr lang="en-US" dirty="0"/>
              <a:t>Three ways to write Java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C3E0B1-D025-4760-9271-EDE4B54BA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(1) 	Pattern p= Pattern.</a:t>
            </a:r>
            <a:r>
              <a:rPr lang="it-IT" i="1" dirty="0">
                <a:solidFill>
                  <a:srgbClr val="FF0000"/>
                </a:solidFill>
              </a:rPr>
              <a:t>compile</a:t>
            </a:r>
            <a:r>
              <a:rPr lang="it-IT" i="1" dirty="0"/>
              <a:t>(".b");   // . Means one character</a:t>
            </a:r>
          </a:p>
          <a:p>
            <a:pPr marL="0" indent="0" algn="just">
              <a:buNone/>
            </a:pPr>
            <a:r>
              <a:rPr lang="en-US" dirty="0"/>
              <a:t>	Matcher m=</a:t>
            </a:r>
            <a:r>
              <a:rPr lang="en-US" dirty="0" err="1"/>
              <a:t>p.</a:t>
            </a:r>
            <a:r>
              <a:rPr lang="en-US" dirty="0" err="1">
                <a:solidFill>
                  <a:srgbClr val="FF0000"/>
                </a:solidFill>
              </a:rPr>
              <a:t>matcher</a:t>
            </a:r>
            <a:r>
              <a:rPr lang="en-US" dirty="0"/>
              <a:t>("ab");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result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FF0000"/>
                </a:solidFill>
              </a:rPr>
              <a:t>matches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(result);                    // true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(2) 	</a:t>
            </a:r>
            <a:r>
              <a:rPr lang="en-US" dirty="0" err="1"/>
              <a:t>boolean</a:t>
            </a:r>
            <a:r>
              <a:rPr lang="en-US" dirty="0"/>
              <a:t> result1= </a:t>
            </a:r>
            <a:r>
              <a:rPr lang="en-US" dirty="0" err="1"/>
              <a:t>Pattern.</a:t>
            </a:r>
            <a:r>
              <a:rPr lang="en-US" i="1" dirty="0" err="1"/>
              <a:t>compile</a:t>
            </a:r>
            <a:r>
              <a:rPr lang="en-US" i="1" dirty="0"/>
              <a:t>(".b").matcher("ab").matches();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(result1);                 // true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(3)	</a:t>
            </a:r>
            <a:r>
              <a:rPr lang="en-US" dirty="0" err="1"/>
              <a:t>boolean</a:t>
            </a:r>
            <a:r>
              <a:rPr lang="en-US" dirty="0"/>
              <a:t> result2= </a:t>
            </a:r>
            <a:r>
              <a:rPr lang="en-US" dirty="0" err="1"/>
              <a:t>Pattern.</a:t>
            </a:r>
            <a:r>
              <a:rPr lang="en-US" i="1" dirty="0" err="1"/>
              <a:t>matches</a:t>
            </a:r>
            <a:r>
              <a:rPr lang="en-US" i="1" dirty="0"/>
              <a:t>(".b", "ab");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(result2);	        //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22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87919-7CC6-4990-BF08-0D3E78CC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r>
              <a:rPr lang="en-US" dirty="0"/>
              <a:t>Split</a:t>
            </a:r>
            <a:r>
              <a:rPr lang="en-US" dirty="0" smtClean="0"/>
              <a:t>() method </a:t>
            </a:r>
            <a:r>
              <a:rPr lang="en-US" dirty="0"/>
              <a:t>Example   (Pattern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29E481-5F37-4404-9C37-F62A506C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split a text into multiple strings </a:t>
            </a:r>
            <a:r>
              <a:rPr lang="en-US" dirty="0"/>
              <a:t>based on a delimiter, we can use </a:t>
            </a:r>
            <a:r>
              <a:rPr lang="en-US" dirty="0" err="1"/>
              <a:t>Pattern.split</a:t>
            </a:r>
            <a:r>
              <a:rPr lang="en-US" dirty="0"/>
              <a:t>() method</a:t>
            </a:r>
          </a:p>
          <a:p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String text3="</a:t>
            </a:r>
            <a:r>
              <a:rPr lang="en-US" dirty="0" err="1"/>
              <a:t>redisyellowIsgreenisblue</a:t>
            </a:r>
            <a:r>
              <a:rPr lang="en-US" dirty="0"/>
              <a:t>";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it-IT" dirty="0"/>
              <a:t>Pattern p1=Pattern</a:t>
            </a:r>
            <a:r>
              <a:rPr lang="it-IT" dirty="0">
                <a:solidFill>
                  <a:srgbClr val="FF0000"/>
                </a:solidFill>
              </a:rPr>
              <a:t>.</a:t>
            </a:r>
            <a:r>
              <a:rPr lang="it-IT" i="1" dirty="0">
                <a:solidFill>
                  <a:srgbClr val="FF0000"/>
                </a:solidFill>
              </a:rPr>
              <a:t>compile</a:t>
            </a:r>
            <a:r>
              <a:rPr lang="it-IT" i="1" dirty="0"/>
              <a:t>("is", </a:t>
            </a:r>
            <a:r>
              <a:rPr lang="it-IT" i="1" dirty="0">
                <a:solidFill>
                  <a:srgbClr val="FF0000"/>
                </a:solidFill>
              </a:rPr>
              <a:t>Pattern.</a:t>
            </a:r>
            <a:r>
              <a:rPr lang="it-IT" b="1" i="1" dirty="0">
                <a:solidFill>
                  <a:srgbClr val="FF0000"/>
                </a:solidFill>
              </a:rPr>
              <a:t>CASE_INSENSITIVE</a:t>
            </a:r>
            <a:r>
              <a:rPr lang="it-IT" b="1" i="1" dirty="0"/>
              <a:t>);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String [] result=p1.split(text3);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/>
              <a:t>for(String s: result)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b="1" i="1" dirty="0" err="1"/>
              <a:t>out.print</a:t>
            </a:r>
            <a:r>
              <a:rPr lang="en-US" b="1" i="1" dirty="0"/>
              <a:t>(s);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}  							</a:t>
            </a:r>
            <a:r>
              <a:rPr lang="en-US" dirty="0">
                <a:solidFill>
                  <a:srgbClr val="00B0F0"/>
                </a:solidFill>
              </a:rPr>
              <a:t> red  yellow green blue</a:t>
            </a: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3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EE0C1-16DA-448F-84D1-F14701C3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>
            <a:normAutofit fontScale="90000"/>
          </a:bodyPr>
          <a:lstStyle/>
          <a:p>
            <a:r>
              <a:rPr lang="en-US" dirty="0"/>
              <a:t>Find out  multiple occurrences of Pattern (Pattern and Matcher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A9961F-041D-4E87-BA69-95DB32FE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text4="AABBCAAADEEAA";</a:t>
            </a:r>
          </a:p>
          <a:p>
            <a:pPr marL="0" indent="0">
              <a:buNone/>
            </a:pPr>
            <a:r>
              <a:rPr lang="it-IT" dirty="0"/>
              <a:t>Pattern p2=Pattern.</a:t>
            </a:r>
            <a:r>
              <a:rPr lang="it-IT" i="1" dirty="0"/>
              <a:t>compile("AA");</a:t>
            </a:r>
          </a:p>
          <a:p>
            <a:pPr marL="0" indent="0">
              <a:buNone/>
            </a:pPr>
            <a:r>
              <a:rPr lang="en-US" dirty="0"/>
              <a:t>Matcher m2=p2.matcher(text4);</a:t>
            </a:r>
          </a:p>
          <a:p>
            <a:pPr marL="0" indent="0">
              <a:buNone/>
            </a:pPr>
            <a:r>
              <a:rPr lang="en-US" b="1" dirty="0"/>
              <a:t>while(m2.</a:t>
            </a:r>
            <a:r>
              <a:rPr lang="en-US" b="1" dirty="0">
                <a:solidFill>
                  <a:srgbClr val="FF0000"/>
                </a:solidFill>
              </a:rPr>
              <a:t>find())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("Found at : "+m2.</a:t>
            </a:r>
            <a:r>
              <a:rPr lang="en-US" b="1" i="1" dirty="0">
                <a:solidFill>
                  <a:srgbClr val="FF0000"/>
                </a:solidFill>
              </a:rPr>
              <a:t>start()</a:t>
            </a:r>
            <a:r>
              <a:rPr lang="en-US" b="1" i="1" dirty="0"/>
              <a:t>+" - "+m2.</a:t>
            </a:r>
            <a:r>
              <a:rPr lang="en-US" b="1" i="1" dirty="0">
                <a:solidFill>
                  <a:srgbClr val="FF0000"/>
                </a:solidFill>
              </a:rPr>
              <a:t>end());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Found at : 0 - 2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Found at : 5 - 7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Found at : 11 - 13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64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54E7A9-3255-477F-8B96-33ED7749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replaceAll</a:t>
            </a:r>
            <a:r>
              <a:rPr lang="en-US" dirty="0" smtClean="0"/>
              <a:t> (</a:t>
            </a:r>
            <a:r>
              <a:rPr lang="en-US" dirty="0"/>
              <a:t>String replacement)  (Matcher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F76C38-059E-4256-9846-042AB697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Replacing multiple spaces into single space. </a:t>
            </a:r>
          </a:p>
          <a:p>
            <a:pPr marL="0" indent="0">
              <a:buNone/>
            </a:pPr>
            <a:r>
              <a:rPr lang="en-US" dirty="0"/>
              <a:t>It covers tab, new line, any kind of spaces replaces with single space.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Pattern p3=Pattern.</a:t>
            </a:r>
            <a:r>
              <a:rPr lang="it-IT" i="1" dirty="0"/>
              <a:t>compile("\\s+");</a:t>
            </a:r>
          </a:p>
          <a:p>
            <a:pPr marL="0" indent="0">
              <a:buNone/>
            </a:pPr>
            <a:r>
              <a:rPr lang="en-US" dirty="0"/>
              <a:t>Matcher m3=p3.matcher("This   is my first  time");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newString</a:t>
            </a:r>
            <a:r>
              <a:rPr lang="en-US" dirty="0"/>
              <a:t>=m3.replaceAll(" ");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("New String </a:t>
            </a:r>
            <a:r>
              <a:rPr lang="en-US" i="1" dirty="0" smtClean="0"/>
              <a:t>="+</a:t>
            </a:r>
            <a:r>
              <a:rPr lang="en-US" i="1" dirty="0" err="1"/>
              <a:t>newString</a:t>
            </a:r>
            <a:r>
              <a:rPr lang="en-US" i="1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New String = This is my first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2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88985-D415-46C5-BB72-469FDCCA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>
            <a:normAutofit/>
          </a:bodyPr>
          <a:lstStyle/>
          <a:p>
            <a:r>
              <a:rPr lang="en-US" dirty="0" err="1"/>
              <a:t>StringTokenizer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977D6-77C2-48C6-818C-C97C73C8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java.util.StringTokenizer</a:t>
            </a:r>
            <a:r>
              <a:rPr lang="en-US" dirty="0"/>
              <a:t> class allows you to break a string into tokens</a:t>
            </a:r>
          </a:p>
          <a:p>
            <a:r>
              <a:rPr lang="en-US" dirty="0"/>
              <a:t>There are 3 constructors defined in the </a:t>
            </a:r>
            <a:r>
              <a:rPr lang="en-US" dirty="0" err="1"/>
              <a:t>StringTokenizer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B626A1-F5A7-4111-991E-044B08A9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30" y="3034748"/>
            <a:ext cx="8029575" cy="26707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25A0B91E-6D87-4BA5-9A38-331989C47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231775"/>
            <a:ext cx="7772400" cy="769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Unicode Encoding</a:t>
            </a:r>
            <a:endParaRPr lang="en-US" altLang="en-US" b="1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9E1B66FF-7C86-40B5-A92A-EC548BB44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7409" y="1292225"/>
            <a:ext cx="9483104" cy="538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400" dirty="0"/>
              <a:t>The </a:t>
            </a:r>
            <a:r>
              <a:rPr lang="en-US" altLang="en-US" sz="2400" i="1" dirty="0">
                <a:solidFill>
                  <a:srgbClr val="B2311C"/>
                </a:solidFill>
              </a:rPr>
              <a:t>Unicode Worldwide Character Standard</a:t>
            </a:r>
            <a:r>
              <a:rPr lang="en-US" altLang="en-US" sz="2400" dirty="0"/>
              <a:t> (</a:t>
            </a:r>
            <a:r>
              <a:rPr lang="en-US" altLang="en-US" sz="2400" i="1" dirty="0">
                <a:solidFill>
                  <a:srgbClr val="B2311C"/>
                </a:solidFill>
              </a:rPr>
              <a:t>Unicode</a:t>
            </a:r>
            <a:r>
              <a:rPr lang="en-US" altLang="en-US" sz="2400" dirty="0"/>
              <a:t>) supports the interchange, processing, and display of the written texts of diverse languages.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dirty="0"/>
              <a:t>Java uses the Unicode standard for representing </a:t>
            </a:r>
            <a:r>
              <a:rPr lang="en-US" altLang="en-US" sz="2400" b="1" dirty="0"/>
              <a:t>char</a:t>
            </a:r>
            <a:r>
              <a:rPr lang="en-US" altLang="en-US" sz="2400" dirty="0"/>
              <a:t> constants.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altLang="en-US" sz="2400" dirty="0"/>
          </a:p>
        </p:txBody>
      </p:sp>
      <p:grpSp>
        <p:nvGrpSpPr>
          <p:cNvPr id="11269" name="Group 1028">
            <a:extLst>
              <a:ext uri="{FF2B5EF4-FFF2-40B4-BE49-F238E27FC236}">
                <a16:creationId xmlns:a16="http://schemas.microsoft.com/office/drawing/2014/main" xmlns="" id="{14372932-F360-417F-A7D5-F5FFCF3651B6}"/>
              </a:ext>
            </a:extLst>
          </p:cNvPr>
          <p:cNvGrpSpPr>
            <a:grpSpLocks/>
          </p:cNvGrpSpPr>
          <p:nvPr/>
        </p:nvGrpSpPr>
        <p:grpSpPr bwMode="auto">
          <a:xfrm>
            <a:off x="1704974" y="4069658"/>
            <a:ext cx="7956550" cy="1701800"/>
            <a:chOff x="691" y="737"/>
            <a:chExt cx="4469" cy="2598"/>
          </a:xfrm>
        </p:grpSpPr>
        <p:sp>
          <p:nvSpPr>
            <p:cNvPr id="11270" name="Rectangle 1029">
              <a:extLst>
                <a:ext uri="{FF2B5EF4-FFF2-40B4-BE49-F238E27FC236}">
                  <a16:creationId xmlns:a16="http://schemas.microsoft.com/office/drawing/2014/main" xmlns="" id="{940417CE-A30C-41C5-90CE-FFE880FE1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737"/>
              <a:ext cx="4469" cy="25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1" name="Rectangle 1030">
              <a:extLst>
                <a:ext uri="{FF2B5EF4-FFF2-40B4-BE49-F238E27FC236}">
                  <a16:creationId xmlns:a16="http://schemas.microsoft.com/office/drawing/2014/main" xmlns="" id="{765DDFBC-1E10-4196-AA61-57025ADCA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875"/>
              <a:ext cx="4303" cy="2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dirty="0">
                  <a:solidFill>
                    <a:srgbClr val="0033CC"/>
                  </a:solidFill>
                  <a:latin typeface="Courier New" panose="02070309020205020404" pitchFamily="49" charset="0"/>
                </a:rPr>
                <a:t>char </a:t>
              </a:r>
              <a:r>
                <a:rPr lang="en-US" altLang="en-US" sz="2000" dirty="0">
                  <a:latin typeface="Courier New" panose="02070309020205020404" pitchFamily="49" charset="0"/>
                </a:rPr>
                <a:t>ch1 = 'X';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en-US" altLang="en-US" sz="2000" dirty="0"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System.out.println</a:t>
              </a:r>
              <a:r>
                <a:rPr lang="en-US" altLang="en-US" sz="2000" dirty="0">
                  <a:latin typeface="Courier New" panose="02070309020205020404" pitchFamily="49" charset="0"/>
                </a:rPr>
                <a:t>(ch1);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System.out.println</a:t>
              </a:r>
              <a:r>
                <a:rPr lang="en-US" altLang="en-US" sz="2000" dirty="0">
                  <a:latin typeface="Courier New" panose="02070309020205020404" pitchFamily="49" charset="0"/>
                </a:rPr>
                <a:t>( (int) ch1);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4B858A-6565-4A1C-BE29-8944A2B5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StringTokenizer</a:t>
            </a:r>
            <a:r>
              <a:rPr lang="en-US" dirty="0"/>
              <a:t>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791457B-2E62-4A86-AE74-28BC9A107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387" y="1881809"/>
            <a:ext cx="6753225" cy="34720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5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41280-F559-457A-B9B7-88B30DB3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A4F2CF-28B4-465C-9825-E48CDB40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StringTokenizer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new </a:t>
            </a:r>
            <a:r>
              <a:rPr lang="en-US" dirty="0" err="1"/>
              <a:t>StringTokenizer</a:t>
            </a:r>
            <a:r>
              <a:rPr lang="en-US" dirty="0"/>
              <a:t>("University of Computer Studies"," ");  </a:t>
            </a:r>
          </a:p>
          <a:p>
            <a:pPr marL="0" indent="0">
              <a:buNone/>
            </a:pPr>
            <a:r>
              <a:rPr lang="en-US" dirty="0"/>
              <a:t>     while (</a:t>
            </a:r>
            <a:r>
              <a:rPr lang="en-US" dirty="0" err="1"/>
              <a:t>st.hasMoreTokens</a:t>
            </a:r>
            <a:r>
              <a:rPr lang="en-US" dirty="0"/>
              <a:t>()) { 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st.nextToken</a:t>
            </a:r>
            <a:r>
              <a:rPr lang="en-US" i="1" dirty="0"/>
              <a:t>()); </a:t>
            </a:r>
          </a:p>
          <a:p>
            <a:pPr marL="0" indent="0">
              <a:buNone/>
            </a:pPr>
            <a:r>
              <a:rPr lang="en-US" i="1" dirty="0"/>
              <a:t>}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6B1762-9188-4B67-91E1-95E2071D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1" y="3665431"/>
            <a:ext cx="1921565" cy="16432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09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C6E74-FA9C-44C5-BEE0-575AA92A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365"/>
            <a:ext cx="10515600" cy="121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4800" b="1" dirty="0"/>
              <a:t>Exercises </a:t>
            </a:r>
            <a:r>
              <a:rPr lang="en-US" altLang="en-US" sz="4800" b="1"/>
              <a:t>4</a:t>
            </a:r>
            <a:r>
              <a:rPr lang="en-US" altLang="en-US" sz="4800" b="1" smtClean="0"/>
              <a:t>, </a:t>
            </a:r>
            <a:r>
              <a:rPr lang="en-US" altLang="en-US" sz="4800" b="1" dirty="0"/>
              <a:t>10, 11, </a:t>
            </a:r>
            <a:r>
              <a:rPr lang="en-US" altLang="en-US" sz="4800" b="1" dirty="0" smtClean="0"/>
              <a:t>12, 19, 20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2C2F668D-6337-425D-87C8-65D3C40E2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274638"/>
            <a:ext cx="8001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Character Processing</a:t>
            </a:r>
            <a:endParaRPr lang="en-US" altLang="en-US" b="1" dirty="0"/>
          </a:p>
        </p:txBody>
      </p:sp>
      <p:sp>
        <p:nvSpPr>
          <p:cNvPr id="13315" name="Content Placeholder 6">
            <a:extLst>
              <a:ext uri="{FF2B5EF4-FFF2-40B4-BE49-F238E27FC236}">
                <a16:creationId xmlns:a16="http://schemas.microsoft.com/office/drawing/2014/main" xmlns="" id="{D131A6BF-28F5-40E5-8043-CE5C04DDBE1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408113"/>
            <a:ext cx="8229600" cy="471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 sz="2200"/>
          </a:p>
        </p:txBody>
      </p:sp>
      <p:grpSp>
        <p:nvGrpSpPr>
          <p:cNvPr id="13318" name="Group 1027">
            <a:extLst>
              <a:ext uri="{FF2B5EF4-FFF2-40B4-BE49-F238E27FC236}">
                <a16:creationId xmlns:a16="http://schemas.microsoft.com/office/drawing/2014/main" xmlns="" id="{A04DF75E-0F81-4EA1-8FFB-722FF6E2B2B7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1203326"/>
            <a:ext cx="8547100" cy="950913"/>
            <a:chOff x="331" y="758"/>
            <a:chExt cx="5200" cy="599"/>
          </a:xfrm>
        </p:grpSpPr>
        <p:sp>
          <p:nvSpPr>
            <p:cNvPr id="13329" name="AutoShape 1028">
              <a:extLst>
                <a:ext uri="{FF2B5EF4-FFF2-40B4-BE49-F238E27FC236}">
                  <a16:creationId xmlns:a16="http://schemas.microsoft.com/office/drawing/2014/main" xmlns="" id="{A8FCFA30-E8BD-4110-87D2-8161ABE8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758"/>
              <a:ext cx="1418" cy="599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ja-JP"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Declaration and initialization</a:t>
              </a:r>
            </a:p>
          </p:txBody>
        </p:sp>
        <p:grpSp>
          <p:nvGrpSpPr>
            <p:cNvPr id="13330" name="Group 1029">
              <a:extLst>
                <a:ext uri="{FF2B5EF4-FFF2-40B4-BE49-F238E27FC236}">
                  <a16:creationId xmlns:a16="http://schemas.microsoft.com/office/drawing/2014/main" xmlns="" id="{8108162B-A581-4271-ABDB-2A65A07CF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" y="836"/>
              <a:ext cx="3555" cy="444"/>
              <a:chOff x="349" y="864"/>
              <a:chExt cx="3555" cy="444"/>
            </a:xfrm>
          </p:grpSpPr>
          <p:sp>
            <p:nvSpPr>
              <p:cNvPr id="13331" name="Rectangle 1030">
                <a:extLst>
                  <a:ext uri="{FF2B5EF4-FFF2-40B4-BE49-F238E27FC236}">
                    <a16:creationId xmlns:a16="http://schemas.microsoft.com/office/drawing/2014/main" xmlns="" id="{73D23B39-E33A-43A0-A609-8A5A85797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" y="864"/>
                <a:ext cx="3555" cy="4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32" name="Rectangle 1031">
                <a:extLst>
                  <a:ext uri="{FF2B5EF4-FFF2-40B4-BE49-F238E27FC236}">
                    <a16:creationId xmlns:a16="http://schemas.microsoft.com/office/drawing/2014/main" xmlns="" id="{510274B8-E55D-4C45-9D6F-4CE0E6E8A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003"/>
                <a:ext cx="342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>
                    <a:latin typeface="Courier New" panose="02070309020205020404" pitchFamily="49" charset="0"/>
                    <a:ea typeface="MS PGothic" panose="020B0600070205080204" pitchFamily="34" charset="-128"/>
                  </a:rPr>
                  <a:t>char ch1, ch2 = ‘X’;</a:t>
                </a:r>
              </a:p>
            </p:txBody>
          </p:sp>
        </p:grpSp>
      </p:grpSp>
      <p:grpSp>
        <p:nvGrpSpPr>
          <p:cNvPr id="13319" name="Group 1032">
            <a:extLst>
              <a:ext uri="{FF2B5EF4-FFF2-40B4-BE49-F238E27FC236}">
                <a16:creationId xmlns:a16="http://schemas.microsoft.com/office/drawing/2014/main" xmlns="" id="{FEAFCCAB-5C92-416D-93FB-3F84F4E0FBCA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2790826"/>
            <a:ext cx="8597900" cy="1236663"/>
            <a:chOff x="330" y="1758"/>
            <a:chExt cx="5201" cy="779"/>
          </a:xfrm>
        </p:grpSpPr>
        <p:sp>
          <p:nvSpPr>
            <p:cNvPr id="13325" name="AutoShape 1033">
              <a:extLst>
                <a:ext uri="{FF2B5EF4-FFF2-40B4-BE49-F238E27FC236}">
                  <a16:creationId xmlns:a16="http://schemas.microsoft.com/office/drawing/2014/main" xmlns="" id="{87D04A1B-D284-469E-80B6-5DFF0ECF1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848"/>
              <a:ext cx="1418" cy="599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ja-JP"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Type conversion between </a:t>
              </a:r>
              <a:r>
                <a:rPr lang="en-US" altLang="ja-JP" sz="14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int</a:t>
              </a:r>
              <a:r>
                <a:rPr lang="en-US" altLang="ja-JP"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 and </a:t>
              </a:r>
              <a:r>
                <a:rPr lang="en-US" altLang="ja-JP" sz="14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char</a:t>
              </a:r>
              <a:r>
                <a:rPr lang="en-US" altLang="ja-JP"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.</a:t>
              </a:r>
            </a:p>
          </p:txBody>
        </p:sp>
        <p:grpSp>
          <p:nvGrpSpPr>
            <p:cNvPr id="13326" name="Group 1034">
              <a:extLst>
                <a:ext uri="{FF2B5EF4-FFF2-40B4-BE49-F238E27FC236}">
                  <a16:creationId xmlns:a16="http://schemas.microsoft.com/office/drawing/2014/main" xmlns="" id="{013A7363-8867-4006-B9B8-1DE54DC57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" y="1758"/>
              <a:ext cx="3555" cy="779"/>
              <a:chOff x="697" y="962"/>
              <a:chExt cx="4469" cy="1509"/>
            </a:xfrm>
          </p:grpSpPr>
          <p:sp>
            <p:nvSpPr>
              <p:cNvPr id="13327" name="Rectangle 1035">
                <a:extLst>
                  <a:ext uri="{FF2B5EF4-FFF2-40B4-BE49-F238E27FC236}">
                    <a16:creationId xmlns:a16="http://schemas.microsoft.com/office/drawing/2014/main" xmlns="" id="{8C111F2E-F6F5-454E-9C21-473792151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962"/>
                <a:ext cx="4469" cy="15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28" name="Rectangle 1036">
                <a:extLst>
                  <a:ext uri="{FF2B5EF4-FFF2-40B4-BE49-F238E27FC236}">
                    <a16:creationId xmlns:a16="http://schemas.microsoft.com/office/drawing/2014/main" xmlns="" id="{EBDF23A1-9545-4973-B58F-A14CBE024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" y="1024"/>
                <a:ext cx="4301" cy="1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 dirty="0" err="1">
                    <a:latin typeface="Courier New" panose="02070309020205020404" pitchFamily="49" charset="0"/>
                    <a:ea typeface="MS PGothic" panose="020B0600070205080204" pitchFamily="34" charset="-128"/>
                  </a:rPr>
                  <a:t>System.out.print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("ASCII code of character X is " + 			(int)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'</a:t>
                </a:r>
                <a:r>
                  <a:rPr lang="en-US" altLang="ja-JP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X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'</a:t>
                </a:r>
                <a:r>
                  <a:rPr lang="en-US" altLang="ja-JP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);</a:t>
                </a:r>
                <a:br>
                  <a:rPr lang="en-US" altLang="ja-JP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</a:br>
                <a:endParaRPr lang="en-US" altLang="ja-JP" sz="1400" dirty="0">
                  <a:latin typeface="Courier New" panose="02070309020205020404" pitchFamily="49" charset="0"/>
                  <a:ea typeface="MS PGothic" panose="020B0600070205080204" pitchFamily="34" charset="-128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 dirty="0" err="1">
                    <a:latin typeface="Courier New" panose="02070309020205020404" pitchFamily="49" charset="0"/>
                    <a:ea typeface="MS PGothic" panose="020B0600070205080204" pitchFamily="34" charset="-128"/>
                  </a:rPr>
                  <a:t>System.out.print</a:t>
                </a:r>
                <a:r>
                  <a:rPr lang="en-US" altLang="ja-JP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("Character with ASCII code 88 is " 		+ (char)88 );</a:t>
                </a:r>
                <a:endParaRPr lang="en-US" altLang="en-US" sz="1400" dirty="0">
                  <a:latin typeface="Courier New" panose="02070309020205020404" pitchFamily="49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3320" name="Group 1037">
            <a:extLst>
              <a:ext uri="{FF2B5EF4-FFF2-40B4-BE49-F238E27FC236}">
                <a16:creationId xmlns:a16="http://schemas.microsoft.com/office/drawing/2014/main" xmlns="" id="{043AE3F2-1B6D-4A6D-A9CC-9E0B1ABB8D43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4581526"/>
            <a:ext cx="8561388" cy="950913"/>
            <a:chOff x="330" y="2886"/>
            <a:chExt cx="5201" cy="599"/>
          </a:xfrm>
        </p:grpSpPr>
        <p:sp>
          <p:nvSpPr>
            <p:cNvPr id="13321" name="AutoShape 1038">
              <a:extLst>
                <a:ext uri="{FF2B5EF4-FFF2-40B4-BE49-F238E27FC236}">
                  <a16:creationId xmlns:a16="http://schemas.microsoft.com/office/drawing/2014/main" xmlns="" id="{CAC989D9-335D-4AFD-8CD6-7843CD423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2886"/>
              <a:ext cx="1418" cy="599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ja-JP"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This comparison returns true because ASCII value of </a:t>
              </a:r>
              <a:r>
                <a:rPr lang="en-US" altLang="ja-JP" sz="14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'A'</a:t>
              </a:r>
              <a:r>
                <a:rPr lang="en-US" altLang="ja-JP"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 is </a:t>
              </a:r>
              <a:r>
                <a:rPr lang="en-US" altLang="ja-JP" sz="14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65</a:t>
              </a:r>
              <a:r>
                <a:rPr lang="en-US" altLang="ja-JP"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 while that of </a:t>
              </a:r>
              <a:r>
                <a:rPr lang="en-US" altLang="ja-JP" sz="14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'c'</a:t>
              </a:r>
              <a:r>
                <a:rPr lang="en-US" altLang="ja-JP"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 is </a:t>
              </a:r>
              <a:r>
                <a:rPr lang="en-US" altLang="ja-JP" sz="14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99</a:t>
              </a:r>
              <a:r>
                <a:rPr lang="en-US" altLang="ja-JP" sz="1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.</a:t>
              </a:r>
            </a:p>
          </p:txBody>
        </p:sp>
        <p:grpSp>
          <p:nvGrpSpPr>
            <p:cNvPr id="13322" name="Group 1039">
              <a:extLst>
                <a:ext uri="{FF2B5EF4-FFF2-40B4-BE49-F238E27FC236}">
                  <a16:creationId xmlns:a16="http://schemas.microsoft.com/office/drawing/2014/main" xmlns="" id="{D66A4FE6-B863-4C0A-B81A-139C2D5DA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" y="2964"/>
              <a:ext cx="3555" cy="444"/>
              <a:chOff x="375" y="2596"/>
              <a:chExt cx="3555" cy="444"/>
            </a:xfrm>
          </p:grpSpPr>
          <p:sp>
            <p:nvSpPr>
              <p:cNvPr id="13323" name="Rectangle 1040">
                <a:extLst>
                  <a:ext uri="{FF2B5EF4-FFF2-40B4-BE49-F238E27FC236}">
                    <a16:creationId xmlns:a16="http://schemas.microsoft.com/office/drawing/2014/main" xmlns="" id="{3FB48010-E0B4-496D-AFB1-DD9DCC662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596"/>
                <a:ext cx="3555" cy="4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24" name="Rectangle 1041">
                <a:extLst>
                  <a:ext uri="{FF2B5EF4-FFF2-40B4-BE49-F238E27FC236}">
                    <a16:creationId xmlns:a16="http://schemas.microsoft.com/office/drawing/2014/main" xmlns="" id="{149E4ACF-DD16-478A-93F5-7851742E6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" y="2735"/>
                <a:ext cx="342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ja-JP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‘A’ &lt; ‘c’</a:t>
                </a:r>
                <a:endParaRPr lang="en-US" altLang="en-US" sz="1400" dirty="0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45F05-54F4-4062-AD97-BD3FAC5C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53"/>
            <a:ext cx="10515600" cy="728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D8E7D2-D5D3-4BB3-962C-3F99D2B7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String is basically an object that represents sequence of char values.</a:t>
            </a:r>
          </a:p>
          <a:p>
            <a:r>
              <a:rPr lang="en-US" sz="2800" dirty="0"/>
              <a:t> An array of characters works same as Java string.</a:t>
            </a:r>
          </a:p>
          <a:p>
            <a:endParaRPr lang="en-US" sz="2800" dirty="0"/>
          </a:p>
          <a:p>
            <a:pPr marL="914400" lvl="2" indent="0">
              <a:buNone/>
            </a:pPr>
            <a:r>
              <a:rPr lang="en-US" sz="2400" b="1" dirty="0"/>
              <a:t>char</a:t>
            </a:r>
            <a:r>
              <a:rPr lang="en-US" sz="2400" dirty="0"/>
              <a:t>[] </a:t>
            </a:r>
            <a:r>
              <a:rPr lang="en-US" sz="2400" dirty="0" err="1"/>
              <a:t>ch</a:t>
            </a:r>
            <a:r>
              <a:rPr lang="en-US" sz="2400" dirty="0"/>
              <a:t>={‘</a:t>
            </a:r>
            <a:r>
              <a:rPr lang="en-US" sz="2400" dirty="0" err="1"/>
              <a:t>w',’e’,’l',’c’,’o’,’m',’e</a:t>
            </a:r>
            <a:r>
              <a:rPr lang="en-US" sz="2400" dirty="0"/>
              <a:t>’};  </a:t>
            </a:r>
          </a:p>
          <a:p>
            <a:pPr marL="914400" lvl="2" indent="0">
              <a:buNone/>
            </a:pPr>
            <a:r>
              <a:rPr lang="en-US" sz="2400" dirty="0"/>
              <a:t>String s=</a:t>
            </a:r>
            <a:r>
              <a:rPr lang="en-US" sz="2400" b="1" dirty="0"/>
              <a:t>new</a:t>
            </a:r>
            <a:r>
              <a:rPr lang="en-US" sz="2400" dirty="0"/>
              <a:t> String(</a:t>
            </a:r>
            <a:r>
              <a:rPr lang="en-US" sz="2400" dirty="0" err="1"/>
              <a:t>ch</a:t>
            </a:r>
            <a:r>
              <a:rPr lang="en-US" sz="2400" dirty="0"/>
              <a:t>);      </a:t>
            </a:r>
          </a:p>
          <a:p>
            <a:pPr marL="914400" lvl="2" indent="0">
              <a:buNone/>
            </a:pPr>
            <a:r>
              <a:rPr lang="en-US" sz="2400" dirty="0"/>
              <a:t>	Or </a:t>
            </a:r>
          </a:p>
          <a:p>
            <a:pPr marL="914400" lvl="2" indent="0">
              <a:buNone/>
            </a:pPr>
            <a:r>
              <a:rPr lang="en-US" sz="2400" dirty="0"/>
              <a:t>String s=“welcome”;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83B0DF-2DA1-4657-B338-FE8A686B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>
            <a:normAutofit/>
          </a:bodyPr>
          <a:lstStyle/>
          <a:p>
            <a:r>
              <a:rPr lang="en-US" dirty="0" err="1"/>
              <a:t>CharSequence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2707D-C329-4B9A-9D22-7628D9AE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87017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CharSequence</a:t>
            </a:r>
            <a:r>
              <a:rPr lang="en-US" dirty="0"/>
              <a:t> interface is used to represent the sequence of characters.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String, </a:t>
            </a:r>
            <a:r>
              <a:rPr lang="en-US" dirty="0" err="1">
                <a:solidFill>
                  <a:srgbClr val="FF0000"/>
                </a:solidFill>
              </a:rPr>
              <a:t>StringBuffer</a:t>
            </a:r>
            <a:r>
              <a:rPr lang="en-US" dirty="0">
                <a:solidFill>
                  <a:srgbClr val="FF0000"/>
                </a:solidFill>
              </a:rPr>
              <a:t> and StringBuilder </a:t>
            </a:r>
            <a:r>
              <a:rPr lang="en-US" dirty="0"/>
              <a:t>classes implement it.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means, we can create strings in java by using these three classes.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Java String is </a:t>
            </a:r>
            <a:r>
              <a:rPr lang="en-US" b="1" dirty="0"/>
              <a:t>immutable</a:t>
            </a:r>
            <a:r>
              <a:rPr lang="en-US" dirty="0"/>
              <a:t> which means it cannot be changed.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StringBuffer</a:t>
            </a:r>
            <a:r>
              <a:rPr lang="en-US" dirty="0"/>
              <a:t> and StringBuilder is </a:t>
            </a:r>
            <a:r>
              <a:rPr lang="en-US" b="1" dirty="0" smtClean="0"/>
              <a:t>mutable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BA99B5-5337-4D6B-88AF-8B4CC51E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91" y="3034748"/>
            <a:ext cx="3228975" cy="18950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9573A-D4B6-4F66-BB54-723788DE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7D7201-3550-430B-95FB-F24CF69C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7732594" cy="486499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String s1="Hello"; // using literal</a:t>
            </a:r>
          </a:p>
          <a:p>
            <a:pPr marL="0" indent="0">
              <a:buNone/>
            </a:pPr>
            <a:r>
              <a:rPr lang="en-US" dirty="0"/>
              <a:t>String s2= new String("Welcome");// using new keyword</a:t>
            </a:r>
          </a:p>
          <a:p>
            <a:pPr marL="0" indent="0">
              <a:buNone/>
            </a:pPr>
            <a:r>
              <a:rPr lang="en-US" dirty="0"/>
              <a:t>char [] </a:t>
            </a:r>
            <a:r>
              <a:rPr lang="en-US" dirty="0" err="1"/>
              <a:t>ch</a:t>
            </a:r>
            <a:r>
              <a:rPr lang="en-US" dirty="0"/>
              <a:t>= {'</a:t>
            </a:r>
            <a:r>
              <a:rPr lang="en-US" dirty="0" err="1"/>
              <a:t>j','a','v','a</a:t>
            </a:r>
            <a:r>
              <a:rPr lang="en-US" dirty="0"/>
              <a:t>'};</a:t>
            </a:r>
          </a:p>
          <a:p>
            <a:pPr marL="0" indent="0">
              <a:buNone/>
            </a:pPr>
            <a:r>
              <a:rPr lang="en-US" dirty="0"/>
              <a:t>String s3= new String(</a:t>
            </a:r>
            <a:r>
              <a:rPr lang="en-US" dirty="0" err="1"/>
              <a:t>ch</a:t>
            </a:r>
            <a:r>
              <a:rPr lang="en-US" dirty="0"/>
              <a:t>); // convert char array to string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(s1);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(s2);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(s3);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6F081C-790A-4A7F-8ED1-9FFBB56F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808" y="4296473"/>
            <a:ext cx="1264548" cy="10734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A931-4436-4087-9D56-4903ED9342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3.072"/>
  <p:tag name="TIMELINE" val="1.5/8.1/22.9/3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3106</Words>
  <Application>Microsoft Office PowerPoint</Application>
  <PresentationFormat>Widescreen</PresentationFormat>
  <Paragraphs>638</Paragraphs>
  <Slides>52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MS PGothic</vt:lpstr>
      <vt:lpstr>游ゴシック</vt:lpstr>
      <vt:lpstr>arial</vt:lpstr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Office Theme</vt:lpstr>
      <vt:lpstr>Chapter 9</vt:lpstr>
      <vt:lpstr>Objectives</vt:lpstr>
      <vt:lpstr>Characters</vt:lpstr>
      <vt:lpstr>ASCII Encoding</vt:lpstr>
      <vt:lpstr>Unicode Encoding</vt:lpstr>
      <vt:lpstr>Character Processing</vt:lpstr>
      <vt:lpstr>String </vt:lpstr>
      <vt:lpstr>CharSequence Interface</vt:lpstr>
      <vt:lpstr>Example</vt:lpstr>
      <vt:lpstr>Example : String, StringBuffer and StringBuilder </vt:lpstr>
      <vt:lpstr>Some useful methods of  java.lang.String class</vt:lpstr>
      <vt:lpstr>Example</vt:lpstr>
      <vt:lpstr>Example </vt:lpstr>
      <vt:lpstr>PowerPoint Presentation</vt:lpstr>
      <vt:lpstr>PowerPoint Presentation</vt:lpstr>
      <vt:lpstr>PowerPoint Presentation</vt:lpstr>
      <vt:lpstr>PowerPoint Presentation</vt:lpstr>
      <vt:lpstr>indexOf() method</vt:lpstr>
      <vt:lpstr>indexOf() and lastIndexOf()</vt:lpstr>
      <vt:lpstr>trim()</vt:lpstr>
      <vt:lpstr>valueOf()</vt:lpstr>
      <vt:lpstr>startsWith()/ endsWith()</vt:lpstr>
      <vt:lpstr>String compareTo()</vt:lpstr>
      <vt:lpstr>The String Class is Immutable</vt:lpstr>
      <vt:lpstr>StringBuffer and String Builder</vt:lpstr>
      <vt:lpstr>Example</vt:lpstr>
      <vt:lpstr>Constructor of StringBuffer Class</vt:lpstr>
      <vt:lpstr>Some useful methods of StringBuffer class</vt:lpstr>
      <vt:lpstr>Example</vt:lpstr>
      <vt:lpstr>Example</vt:lpstr>
      <vt:lpstr>Example </vt:lpstr>
      <vt:lpstr>Constructor of StringBuilder Class</vt:lpstr>
      <vt:lpstr>Regular Expression</vt:lpstr>
      <vt:lpstr>Regular Expression</vt:lpstr>
      <vt:lpstr>Regex Character Class</vt:lpstr>
      <vt:lpstr>Regex Quantifiers</vt:lpstr>
      <vt:lpstr>Predefined Character Class (Regex Metacharacters)</vt:lpstr>
      <vt:lpstr>Regular Expression Examples</vt:lpstr>
      <vt:lpstr>Regular Expression Examples</vt:lpstr>
      <vt:lpstr>Example </vt:lpstr>
      <vt:lpstr>The replaceAll Method</vt:lpstr>
      <vt:lpstr>The Pattern and Matcher Classes</vt:lpstr>
      <vt:lpstr>The compile Method</vt:lpstr>
      <vt:lpstr>Example</vt:lpstr>
      <vt:lpstr>Three ways to write Java Regex</vt:lpstr>
      <vt:lpstr>Split() method Example   (Pattern class)</vt:lpstr>
      <vt:lpstr>Find out  multiple occurrences of Pattern (Pattern and Matcher Class)</vt:lpstr>
      <vt:lpstr>replaceAll (String replacement)  (Matcher Class)</vt:lpstr>
      <vt:lpstr>StringTokenizer</vt:lpstr>
      <vt:lpstr>Methods of StringTokenizer class</vt:lpstr>
      <vt:lpstr>Examples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154</cp:revision>
  <dcterms:created xsi:type="dcterms:W3CDTF">2020-01-13T15:42:17Z</dcterms:created>
  <dcterms:modified xsi:type="dcterms:W3CDTF">2023-01-01T16:18:00Z</dcterms:modified>
</cp:coreProperties>
</file>