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327" r:id="rId2"/>
    <p:sldId id="341" r:id="rId3"/>
    <p:sldId id="361" r:id="rId4"/>
    <p:sldId id="348" r:id="rId5"/>
    <p:sldId id="389" r:id="rId6"/>
    <p:sldId id="383" r:id="rId7"/>
    <p:sldId id="307" r:id="rId8"/>
    <p:sldId id="384" r:id="rId9"/>
    <p:sldId id="385" r:id="rId10"/>
    <p:sldId id="386" r:id="rId11"/>
    <p:sldId id="390" r:id="rId12"/>
    <p:sldId id="336" r:id="rId13"/>
    <p:sldId id="342" r:id="rId14"/>
    <p:sldId id="391" r:id="rId15"/>
    <p:sldId id="360" r:id="rId16"/>
    <p:sldId id="325" r:id="rId17"/>
    <p:sldId id="392" r:id="rId18"/>
    <p:sldId id="328" r:id="rId19"/>
    <p:sldId id="326" r:id="rId20"/>
    <p:sldId id="330" r:id="rId21"/>
    <p:sldId id="345" r:id="rId22"/>
    <p:sldId id="349" r:id="rId23"/>
    <p:sldId id="350" r:id="rId24"/>
    <p:sldId id="351" r:id="rId25"/>
    <p:sldId id="347" r:id="rId26"/>
    <p:sldId id="352" r:id="rId27"/>
    <p:sldId id="353" r:id="rId28"/>
    <p:sldId id="354" r:id="rId29"/>
    <p:sldId id="355" r:id="rId30"/>
    <p:sldId id="394" r:id="rId31"/>
    <p:sldId id="393" r:id="rId32"/>
    <p:sldId id="396" r:id="rId33"/>
    <p:sldId id="397" r:id="rId34"/>
    <p:sldId id="359" r:id="rId35"/>
    <p:sldId id="399" r:id="rId36"/>
    <p:sldId id="357" r:id="rId37"/>
    <p:sldId id="358" r:id="rId3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D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305" autoAdjust="0"/>
  </p:normalViewPr>
  <p:slideViewPr>
    <p:cSldViewPr snapToGrid="0">
      <p:cViewPr>
        <p:scale>
          <a:sx n="66" d="100"/>
          <a:sy n="66" d="100"/>
        </p:scale>
        <p:origin x="17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A7F4C40D-2564-45EA-963A-915553A31F37}" type="datetimeFigureOut">
              <a:rPr lang="en-US" smtClean="0"/>
              <a:t>12/4/2022</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61" tIns="48331" rIns="96661" bIns="48331" rtlCol="0" anchor="b"/>
          <a:lstStyle>
            <a:lvl1pPr algn="r">
              <a:defRPr sz="1300"/>
            </a:lvl1pPr>
          </a:lstStyle>
          <a:p>
            <a:fld id="{17D7293E-B70E-47A8-BE1F-FD7DBBF5CC79}" type="slidenum">
              <a:rPr lang="en-US" smtClean="0"/>
              <a:t>‹#›</a:t>
            </a:fld>
            <a:endParaRPr lang="en-US"/>
          </a:p>
        </p:txBody>
      </p:sp>
    </p:spTree>
    <p:extLst>
      <p:ext uri="{BB962C8B-B14F-4D97-AF65-F5344CB8AC3E}">
        <p14:creationId xmlns:p14="http://schemas.microsoft.com/office/powerpoint/2010/main" val="696278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1</a:t>
            </a:fld>
            <a:endParaRPr lang="en-US"/>
          </a:p>
        </p:txBody>
      </p:sp>
    </p:spTree>
    <p:extLst>
      <p:ext uri="{BB962C8B-B14F-4D97-AF65-F5344CB8AC3E}">
        <p14:creationId xmlns:p14="http://schemas.microsoft.com/office/powerpoint/2010/main" val="2012584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a:extLst>
              <a:ext uri="{FF2B5EF4-FFF2-40B4-BE49-F238E27FC236}">
                <a16:creationId xmlns:a16="http://schemas.microsoft.com/office/drawing/2014/main" xmlns="" id="{6A86C2D5-D48C-704D-29E7-9F78BD5F3CD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Intro to OOP with Java, C. Thomas Wu</a:t>
            </a:r>
          </a:p>
        </p:txBody>
      </p:sp>
      <p:sp>
        <p:nvSpPr>
          <p:cNvPr id="823299" name="Rectangle 6">
            <a:extLst>
              <a:ext uri="{FF2B5EF4-FFF2-40B4-BE49-F238E27FC236}">
                <a16:creationId xmlns:a16="http://schemas.microsoft.com/office/drawing/2014/main" xmlns="" id="{887055A8-6824-C417-517F-90C09DB0796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©The McGraw-Hill Companies, Inc.</a:t>
            </a:r>
          </a:p>
        </p:txBody>
      </p:sp>
      <p:sp>
        <p:nvSpPr>
          <p:cNvPr id="823300" name="Rectangle 7">
            <a:extLst>
              <a:ext uri="{FF2B5EF4-FFF2-40B4-BE49-F238E27FC236}">
                <a16:creationId xmlns:a16="http://schemas.microsoft.com/office/drawing/2014/main" xmlns="" id="{86141911-CFA4-812F-48F3-863DFD54F5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57BF18F-5AE8-414B-AB0B-91655AC8E14F}" type="slidenum">
              <a:rPr lang="en-US" altLang="en-US" sz="1200"/>
              <a:pPr eaLnBrk="1" hangingPunct="1"/>
              <a:t>10</a:t>
            </a:fld>
            <a:endParaRPr lang="en-US" altLang="en-US" sz="1200"/>
          </a:p>
        </p:txBody>
      </p:sp>
      <p:sp>
        <p:nvSpPr>
          <p:cNvPr id="823301" name="Rectangle 2">
            <a:extLst>
              <a:ext uri="{FF2B5EF4-FFF2-40B4-BE49-F238E27FC236}">
                <a16:creationId xmlns:a16="http://schemas.microsoft.com/office/drawing/2014/main" xmlns="" id="{5BFD0816-482A-EEBB-D7CF-38FA9B16DCA5}"/>
              </a:ext>
            </a:extLst>
          </p:cNvPr>
          <p:cNvSpPr>
            <a:spLocks noGrp="1" noRot="1" noChangeAspect="1" noChangeArrowheads="1" noTextEdit="1"/>
          </p:cNvSpPr>
          <p:nvPr>
            <p:ph type="sldImg"/>
          </p:nvPr>
        </p:nvSpPr>
        <p:spPr>
          <a:xfrm>
            <a:off x="382588" y="685800"/>
            <a:ext cx="6096000" cy="3429000"/>
          </a:xfrm>
          <a:solidFill>
            <a:srgbClr val="FFFFFF"/>
          </a:solidFill>
          <a:ln/>
        </p:spPr>
      </p:sp>
      <p:sp>
        <p:nvSpPr>
          <p:cNvPr id="823302" name="Rectangle 3">
            <a:extLst>
              <a:ext uri="{FF2B5EF4-FFF2-40B4-BE49-F238E27FC236}">
                <a16:creationId xmlns:a16="http://schemas.microsoft.com/office/drawing/2014/main" xmlns="" id="{EDD493FF-4DC3-A3B9-CA9C-C001313CA424}"/>
              </a:ext>
            </a:extLst>
          </p:cNvPr>
          <p:cNvSpPr>
            <a:spLocks noGrp="1" noChangeArrowheads="1"/>
          </p:cNvSpPr>
          <p:nvPr>
            <p:ph type="body" idx="1"/>
          </p:nvPr>
        </p:nvSpPr>
        <p:spPr>
          <a:solidFill>
            <a:srgbClr val="FFFFFF"/>
          </a:solidFill>
          <a:ln>
            <a:solidFill>
              <a:srgbClr val="000000"/>
            </a:solidFill>
          </a:ln>
        </p:spPr>
        <p:txBody>
          <a:bodyPr lIns="86493" tIns="43247" rIns="86493" bIns="43247"/>
          <a:lstStyle/>
          <a:p>
            <a:pPr eaLnBrk="1" hangingPunct="1"/>
            <a:r>
              <a:rPr lang="en-US" altLang="en-US">
                <a:latin typeface="Times New Roman" panose="02020603050405020304" pitchFamily="18" charset="0"/>
              </a:rPr>
              <a:t>Once a class is defined, we can create multiple instances of the class as shown by this example. Notice how all the instances have their own copy of data members.</a:t>
            </a:r>
          </a:p>
        </p:txBody>
      </p:sp>
    </p:spTree>
    <p:extLst>
      <p:ext uri="{BB962C8B-B14F-4D97-AF65-F5344CB8AC3E}">
        <p14:creationId xmlns:p14="http://schemas.microsoft.com/office/powerpoint/2010/main" val="1536179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a:extLst>
              <a:ext uri="{FF2B5EF4-FFF2-40B4-BE49-F238E27FC236}">
                <a16:creationId xmlns:a16="http://schemas.microsoft.com/office/drawing/2014/main" xmlns="" id="{239B305D-10ED-6424-A5D3-B37F2B9EC10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Intro to OOP with Java, C. Thomas Wu</a:t>
            </a:r>
          </a:p>
        </p:txBody>
      </p:sp>
      <p:sp>
        <p:nvSpPr>
          <p:cNvPr id="827395" name="Rectangle 6">
            <a:extLst>
              <a:ext uri="{FF2B5EF4-FFF2-40B4-BE49-F238E27FC236}">
                <a16:creationId xmlns:a16="http://schemas.microsoft.com/office/drawing/2014/main" xmlns="" id="{BBA58F44-8BCE-71D7-C068-54BBAA728E7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©The McGraw-Hill Companies, Inc.</a:t>
            </a:r>
          </a:p>
        </p:txBody>
      </p:sp>
      <p:sp>
        <p:nvSpPr>
          <p:cNvPr id="827396" name="Rectangle 7">
            <a:extLst>
              <a:ext uri="{FF2B5EF4-FFF2-40B4-BE49-F238E27FC236}">
                <a16:creationId xmlns:a16="http://schemas.microsoft.com/office/drawing/2014/main" xmlns="" id="{55C66E6D-FDCE-3E8E-0438-DA88F92B93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5945DD64-7AAD-4AC5-AB80-38457879A09D}" type="slidenum">
              <a:rPr lang="en-US" altLang="en-US" sz="1200"/>
              <a:pPr eaLnBrk="1" hangingPunct="1"/>
              <a:t>11</a:t>
            </a:fld>
            <a:endParaRPr lang="en-US" altLang="en-US" sz="1200"/>
          </a:p>
        </p:txBody>
      </p:sp>
      <p:sp>
        <p:nvSpPr>
          <p:cNvPr id="827397" name="Rectangle 2">
            <a:extLst>
              <a:ext uri="{FF2B5EF4-FFF2-40B4-BE49-F238E27FC236}">
                <a16:creationId xmlns:a16="http://schemas.microsoft.com/office/drawing/2014/main" xmlns="" id="{D1A119F6-7847-8587-311A-888D1167BB4E}"/>
              </a:ext>
            </a:extLst>
          </p:cNvPr>
          <p:cNvSpPr>
            <a:spLocks noGrp="1" noRot="1" noChangeAspect="1" noChangeArrowheads="1" noTextEdit="1"/>
          </p:cNvSpPr>
          <p:nvPr>
            <p:ph type="sldImg"/>
          </p:nvPr>
        </p:nvSpPr>
        <p:spPr>
          <a:xfrm>
            <a:off x="382588" y="685800"/>
            <a:ext cx="6096000" cy="3429000"/>
          </a:xfrm>
          <a:solidFill>
            <a:srgbClr val="FFFFFF"/>
          </a:solidFill>
          <a:ln/>
        </p:spPr>
      </p:sp>
      <p:sp>
        <p:nvSpPr>
          <p:cNvPr id="827398" name="Rectangle 3">
            <a:extLst>
              <a:ext uri="{FF2B5EF4-FFF2-40B4-BE49-F238E27FC236}">
                <a16:creationId xmlns:a16="http://schemas.microsoft.com/office/drawing/2014/main" xmlns="" id="{EF45F8FA-58C3-E963-9B6C-C6BCA6AC04E2}"/>
              </a:ext>
            </a:extLst>
          </p:cNvPr>
          <p:cNvSpPr>
            <a:spLocks noGrp="1" noChangeArrowheads="1"/>
          </p:cNvSpPr>
          <p:nvPr>
            <p:ph type="body" idx="1"/>
          </p:nvPr>
        </p:nvSpPr>
        <p:spPr>
          <a:solidFill>
            <a:srgbClr val="FFFFFF"/>
          </a:solidFill>
          <a:ln>
            <a:solidFill>
              <a:srgbClr val="000000"/>
            </a:solidFill>
          </a:ln>
        </p:spPr>
        <p:txBody>
          <a:bodyPr lIns="86493" tIns="43247" rIns="86493" bIns="43247"/>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2343286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12</a:t>
            </a:fld>
            <a:endParaRPr lang="en-US"/>
          </a:p>
        </p:txBody>
      </p:sp>
    </p:spTree>
    <p:extLst>
      <p:ext uri="{BB962C8B-B14F-4D97-AF65-F5344CB8AC3E}">
        <p14:creationId xmlns:p14="http://schemas.microsoft.com/office/powerpoint/2010/main" val="3976373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13</a:t>
            </a:fld>
            <a:endParaRPr lang="en-US"/>
          </a:p>
        </p:txBody>
      </p:sp>
    </p:spTree>
    <p:extLst>
      <p:ext uri="{BB962C8B-B14F-4D97-AF65-F5344CB8AC3E}">
        <p14:creationId xmlns:p14="http://schemas.microsoft.com/office/powerpoint/2010/main" val="27097519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a:extLst>
              <a:ext uri="{FF2B5EF4-FFF2-40B4-BE49-F238E27FC236}">
                <a16:creationId xmlns:a16="http://schemas.microsoft.com/office/drawing/2014/main" xmlns="" id="{0654C59D-3824-0F8C-1A79-04CACE9FB6D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Intro to OOP with Java, C. Thomas Wu</a:t>
            </a:r>
          </a:p>
        </p:txBody>
      </p:sp>
      <p:sp>
        <p:nvSpPr>
          <p:cNvPr id="828419" name="Rectangle 6">
            <a:extLst>
              <a:ext uri="{FF2B5EF4-FFF2-40B4-BE49-F238E27FC236}">
                <a16:creationId xmlns:a16="http://schemas.microsoft.com/office/drawing/2014/main" xmlns="" id="{EF3EC29C-2492-55BE-D4D6-8219CC2C375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©The McGraw-Hill Companies, Inc.</a:t>
            </a:r>
          </a:p>
        </p:txBody>
      </p:sp>
      <p:sp>
        <p:nvSpPr>
          <p:cNvPr id="828420" name="Rectangle 7">
            <a:extLst>
              <a:ext uri="{FF2B5EF4-FFF2-40B4-BE49-F238E27FC236}">
                <a16:creationId xmlns:a16="http://schemas.microsoft.com/office/drawing/2014/main" xmlns="" id="{A742A0BF-610A-FE89-902D-B3EC62576C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1A91E46F-DA5E-4EFF-96AB-0336DBFCEB42}" type="slidenum">
              <a:rPr lang="en-US" altLang="en-US" sz="1200"/>
              <a:pPr eaLnBrk="1" hangingPunct="1"/>
              <a:t>14</a:t>
            </a:fld>
            <a:endParaRPr lang="en-US" altLang="en-US" sz="1200"/>
          </a:p>
        </p:txBody>
      </p:sp>
      <p:sp>
        <p:nvSpPr>
          <p:cNvPr id="828421" name="Rectangle 2">
            <a:extLst>
              <a:ext uri="{FF2B5EF4-FFF2-40B4-BE49-F238E27FC236}">
                <a16:creationId xmlns:a16="http://schemas.microsoft.com/office/drawing/2014/main" xmlns="" id="{1AA0E163-70C5-6706-D426-E4919EF72288}"/>
              </a:ext>
            </a:extLst>
          </p:cNvPr>
          <p:cNvSpPr>
            <a:spLocks noGrp="1" noRot="1" noChangeAspect="1" noChangeArrowheads="1" noTextEdit="1"/>
          </p:cNvSpPr>
          <p:nvPr>
            <p:ph type="sldImg"/>
          </p:nvPr>
        </p:nvSpPr>
        <p:spPr>
          <a:xfrm>
            <a:off x="382588" y="685800"/>
            <a:ext cx="6096000" cy="3429000"/>
          </a:xfrm>
          <a:solidFill>
            <a:srgbClr val="FFFFFF"/>
          </a:solidFill>
          <a:ln/>
        </p:spPr>
      </p:sp>
      <p:sp>
        <p:nvSpPr>
          <p:cNvPr id="828422" name="Rectangle 3">
            <a:extLst>
              <a:ext uri="{FF2B5EF4-FFF2-40B4-BE49-F238E27FC236}">
                <a16:creationId xmlns:a16="http://schemas.microsoft.com/office/drawing/2014/main" xmlns="" id="{378DDDC0-C975-CC53-B854-7EF65A9E30B0}"/>
              </a:ext>
            </a:extLst>
          </p:cNvPr>
          <p:cNvSpPr>
            <a:spLocks noGrp="1" noChangeArrowheads="1"/>
          </p:cNvSpPr>
          <p:nvPr>
            <p:ph type="body" idx="1"/>
          </p:nvPr>
        </p:nvSpPr>
        <p:spPr>
          <a:solidFill>
            <a:srgbClr val="FFFFFF"/>
          </a:solidFill>
          <a:ln>
            <a:solidFill>
              <a:srgbClr val="000000"/>
            </a:solidFill>
          </a:ln>
        </p:spPr>
        <p:txBody>
          <a:bodyPr lIns="86493" tIns="43247" rIns="86493" bIns="43247"/>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2535730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15</a:t>
            </a:fld>
            <a:endParaRPr lang="en-US"/>
          </a:p>
        </p:txBody>
      </p:sp>
    </p:spTree>
    <p:extLst>
      <p:ext uri="{BB962C8B-B14F-4D97-AF65-F5344CB8AC3E}">
        <p14:creationId xmlns:p14="http://schemas.microsoft.com/office/powerpoint/2010/main" val="2615295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16</a:t>
            </a:fld>
            <a:endParaRPr lang="en-US"/>
          </a:p>
        </p:txBody>
      </p:sp>
    </p:spTree>
    <p:extLst>
      <p:ext uri="{BB962C8B-B14F-4D97-AF65-F5344CB8AC3E}">
        <p14:creationId xmlns:p14="http://schemas.microsoft.com/office/powerpoint/2010/main" val="2095112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18</a:t>
            </a:fld>
            <a:endParaRPr lang="en-US"/>
          </a:p>
        </p:txBody>
      </p:sp>
    </p:spTree>
    <p:extLst>
      <p:ext uri="{BB962C8B-B14F-4D97-AF65-F5344CB8AC3E}">
        <p14:creationId xmlns:p14="http://schemas.microsoft.com/office/powerpoint/2010/main" val="685700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19</a:t>
            </a:fld>
            <a:endParaRPr lang="en-US"/>
          </a:p>
        </p:txBody>
      </p:sp>
    </p:spTree>
    <p:extLst>
      <p:ext uri="{BB962C8B-B14F-4D97-AF65-F5344CB8AC3E}">
        <p14:creationId xmlns:p14="http://schemas.microsoft.com/office/powerpoint/2010/main" val="1475914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20</a:t>
            </a:fld>
            <a:endParaRPr lang="en-US"/>
          </a:p>
        </p:txBody>
      </p:sp>
    </p:spTree>
    <p:extLst>
      <p:ext uri="{BB962C8B-B14F-4D97-AF65-F5344CB8AC3E}">
        <p14:creationId xmlns:p14="http://schemas.microsoft.com/office/powerpoint/2010/main" val="145497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2</a:t>
            </a:fld>
            <a:endParaRPr lang="en-US"/>
          </a:p>
        </p:txBody>
      </p:sp>
    </p:spTree>
    <p:extLst>
      <p:ext uri="{BB962C8B-B14F-4D97-AF65-F5344CB8AC3E}">
        <p14:creationId xmlns:p14="http://schemas.microsoft.com/office/powerpoint/2010/main" val="1033787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21</a:t>
            </a:fld>
            <a:endParaRPr lang="en-US"/>
          </a:p>
        </p:txBody>
      </p:sp>
    </p:spTree>
    <p:extLst>
      <p:ext uri="{BB962C8B-B14F-4D97-AF65-F5344CB8AC3E}">
        <p14:creationId xmlns:p14="http://schemas.microsoft.com/office/powerpoint/2010/main" val="34256604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22</a:t>
            </a:fld>
            <a:endParaRPr lang="en-US"/>
          </a:p>
        </p:txBody>
      </p:sp>
    </p:spTree>
    <p:extLst>
      <p:ext uri="{BB962C8B-B14F-4D97-AF65-F5344CB8AC3E}">
        <p14:creationId xmlns:p14="http://schemas.microsoft.com/office/powerpoint/2010/main" val="1430620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23</a:t>
            </a:fld>
            <a:endParaRPr lang="en-US"/>
          </a:p>
        </p:txBody>
      </p:sp>
    </p:spTree>
    <p:extLst>
      <p:ext uri="{BB962C8B-B14F-4D97-AF65-F5344CB8AC3E}">
        <p14:creationId xmlns:p14="http://schemas.microsoft.com/office/powerpoint/2010/main" val="25963687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24</a:t>
            </a:fld>
            <a:endParaRPr lang="en-US"/>
          </a:p>
        </p:txBody>
      </p:sp>
    </p:spTree>
    <p:extLst>
      <p:ext uri="{BB962C8B-B14F-4D97-AF65-F5344CB8AC3E}">
        <p14:creationId xmlns:p14="http://schemas.microsoft.com/office/powerpoint/2010/main" val="41272263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25</a:t>
            </a:fld>
            <a:endParaRPr lang="en-US"/>
          </a:p>
        </p:txBody>
      </p:sp>
    </p:spTree>
    <p:extLst>
      <p:ext uri="{BB962C8B-B14F-4D97-AF65-F5344CB8AC3E}">
        <p14:creationId xmlns:p14="http://schemas.microsoft.com/office/powerpoint/2010/main" val="10578669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26</a:t>
            </a:fld>
            <a:endParaRPr lang="en-US"/>
          </a:p>
        </p:txBody>
      </p:sp>
    </p:spTree>
    <p:extLst>
      <p:ext uri="{BB962C8B-B14F-4D97-AF65-F5344CB8AC3E}">
        <p14:creationId xmlns:p14="http://schemas.microsoft.com/office/powerpoint/2010/main" val="29865630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27</a:t>
            </a:fld>
            <a:endParaRPr lang="en-US"/>
          </a:p>
        </p:txBody>
      </p:sp>
    </p:spTree>
    <p:extLst>
      <p:ext uri="{BB962C8B-B14F-4D97-AF65-F5344CB8AC3E}">
        <p14:creationId xmlns:p14="http://schemas.microsoft.com/office/powerpoint/2010/main" val="6398047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28</a:t>
            </a:fld>
            <a:endParaRPr lang="en-US"/>
          </a:p>
        </p:txBody>
      </p:sp>
    </p:spTree>
    <p:extLst>
      <p:ext uri="{BB962C8B-B14F-4D97-AF65-F5344CB8AC3E}">
        <p14:creationId xmlns:p14="http://schemas.microsoft.com/office/powerpoint/2010/main" val="1841519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29</a:t>
            </a:fld>
            <a:endParaRPr lang="en-US"/>
          </a:p>
        </p:txBody>
      </p:sp>
    </p:spTree>
    <p:extLst>
      <p:ext uri="{BB962C8B-B14F-4D97-AF65-F5344CB8AC3E}">
        <p14:creationId xmlns:p14="http://schemas.microsoft.com/office/powerpoint/2010/main" val="23399459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200"/>
              <a:t>Intro to OOP with Java, C. Thomas Wu</a:t>
            </a:r>
          </a:p>
        </p:txBody>
      </p:sp>
      <p:sp>
        <p:nvSpPr>
          <p:cNvPr id="83661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200"/>
              <a:t>©The McGraw-Hill Companies, Inc.</a:t>
            </a:r>
          </a:p>
        </p:txBody>
      </p:sp>
      <p:sp>
        <p:nvSpPr>
          <p:cNvPr id="83661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26D31A0-F951-49EF-9BFA-381C64794B7A}" type="slidenum">
              <a:rPr lang="en-US" sz="1200"/>
              <a:pPr eaLnBrk="1" hangingPunct="1"/>
              <a:t>32</a:t>
            </a:fld>
            <a:endParaRPr lang="en-US" sz="1200"/>
          </a:p>
        </p:txBody>
      </p:sp>
      <p:sp>
        <p:nvSpPr>
          <p:cNvPr id="836613" name="Rectangle 2"/>
          <p:cNvSpPr>
            <a:spLocks noChangeArrowheads="1" noTextEdit="1"/>
          </p:cNvSpPr>
          <p:nvPr>
            <p:ph type="sldImg"/>
          </p:nvPr>
        </p:nvSpPr>
        <p:spPr>
          <a:ln/>
        </p:spPr>
      </p:sp>
      <p:sp>
        <p:nvSpPr>
          <p:cNvPr id="8366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anose="02020603050405020304" pitchFamily="18" charset="0"/>
            </a:endParaRPr>
          </a:p>
        </p:txBody>
      </p:sp>
    </p:spTree>
    <p:extLst>
      <p:ext uri="{BB962C8B-B14F-4D97-AF65-F5344CB8AC3E}">
        <p14:creationId xmlns:p14="http://schemas.microsoft.com/office/powerpoint/2010/main" val="3028576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3</a:t>
            </a:fld>
            <a:endParaRPr lang="en-US"/>
          </a:p>
        </p:txBody>
      </p:sp>
    </p:spTree>
    <p:extLst>
      <p:ext uri="{BB962C8B-B14F-4D97-AF65-F5344CB8AC3E}">
        <p14:creationId xmlns:p14="http://schemas.microsoft.com/office/powerpoint/2010/main" val="924443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200"/>
              <a:t>Intro to OOP with Java, C. Thomas Wu</a:t>
            </a:r>
          </a:p>
        </p:txBody>
      </p:sp>
      <p:sp>
        <p:nvSpPr>
          <p:cNvPr id="83763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200"/>
              <a:t>©The McGraw-Hill Companies, Inc.</a:t>
            </a:r>
          </a:p>
        </p:txBody>
      </p:sp>
      <p:sp>
        <p:nvSpPr>
          <p:cNvPr id="83763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DA8F6FA-CF83-48DC-9A79-D49F1C71DF04}" type="slidenum">
              <a:rPr lang="en-US" sz="1200"/>
              <a:pPr eaLnBrk="1" hangingPunct="1"/>
              <a:t>33</a:t>
            </a:fld>
            <a:endParaRPr lang="en-US" sz="1200"/>
          </a:p>
        </p:txBody>
      </p:sp>
      <p:sp>
        <p:nvSpPr>
          <p:cNvPr id="837637" name="Rectangle 2"/>
          <p:cNvSpPr>
            <a:spLocks noChangeArrowheads="1" noTextEdit="1"/>
          </p:cNvSpPr>
          <p:nvPr>
            <p:ph type="sldImg"/>
          </p:nvPr>
        </p:nvSpPr>
        <p:spPr>
          <a:ln/>
        </p:spPr>
      </p:sp>
      <p:sp>
        <p:nvSpPr>
          <p:cNvPr id="8376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Times New Roman" panose="02020603050405020304" pitchFamily="18" charset="0"/>
              </a:rPr>
              <a:t>Page- 189 to 192 </a:t>
            </a:r>
          </a:p>
          <a:p>
            <a:pPr eaLnBrk="1" hangingPunct="1"/>
            <a:r>
              <a:rPr lang="en-US" dirty="0" smtClean="0"/>
              <a:t>Student, </a:t>
            </a:r>
            <a:r>
              <a:rPr lang="en-US" dirty="0" err="1" smtClean="0"/>
              <a:t>LibraryCard</a:t>
            </a:r>
            <a:r>
              <a:rPr lang="en-US" dirty="0" smtClean="0"/>
              <a:t>, Librarian classes</a:t>
            </a:r>
            <a:endParaRPr lang="en-US" dirty="0" smtClean="0">
              <a:latin typeface="Times New Roman" panose="02020603050405020304" pitchFamily="18" charset="0"/>
            </a:endParaRPr>
          </a:p>
        </p:txBody>
      </p:sp>
    </p:spTree>
    <p:extLst>
      <p:ext uri="{BB962C8B-B14F-4D97-AF65-F5344CB8AC3E}">
        <p14:creationId xmlns:p14="http://schemas.microsoft.com/office/powerpoint/2010/main" val="27998247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34</a:t>
            </a:fld>
            <a:endParaRPr lang="en-US"/>
          </a:p>
        </p:txBody>
      </p:sp>
    </p:spTree>
    <p:extLst>
      <p:ext uri="{BB962C8B-B14F-4D97-AF65-F5344CB8AC3E}">
        <p14:creationId xmlns:p14="http://schemas.microsoft.com/office/powerpoint/2010/main" val="40182305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D7293E-B70E-47A8-BE1F-FD7DBBF5CC79}" type="slidenum">
              <a:rPr lang="en-US" smtClean="0"/>
              <a:t>35</a:t>
            </a:fld>
            <a:endParaRPr lang="en-US"/>
          </a:p>
        </p:txBody>
      </p:sp>
    </p:spTree>
    <p:extLst>
      <p:ext uri="{BB962C8B-B14F-4D97-AF65-F5344CB8AC3E}">
        <p14:creationId xmlns:p14="http://schemas.microsoft.com/office/powerpoint/2010/main" val="18961700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36</a:t>
            </a:fld>
            <a:endParaRPr lang="en-US"/>
          </a:p>
        </p:txBody>
      </p:sp>
    </p:spTree>
    <p:extLst>
      <p:ext uri="{BB962C8B-B14F-4D97-AF65-F5344CB8AC3E}">
        <p14:creationId xmlns:p14="http://schemas.microsoft.com/office/powerpoint/2010/main" val="6642509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37</a:t>
            </a:fld>
            <a:endParaRPr lang="en-US"/>
          </a:p>
        </p:txBody>
      </p:sp>
    </p:spTree>
    <p:extLst>
      <p:ext uri="{BB962C8B-B14F-4D97-AF65-F5344CB8AC3E}">
        <p14:creationId xmlns:p14="http://schemas.microsoft.com/office/powerpoint/2010/main" val="3128872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4</a:t>
            </a:fld>
            <a:endParaRPr lang="en-US"/>
          </a:p>
        </p:txBody>
      </p:sp>
    </p:spTree>
    <p:extLst>
      <p:ext uri="{BB962C8B-B14F-4D97-AF65-F5344CB8AC3E}">
        <p14:creationId xmlns:p14="http://schemas.microsoft.com/office/powerpoint/2010/main" val="2291515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a:extLst>
              <a:ext uri="{FF2B5EF4-FFF2-40B4-BE49-F238E27FC236}">
                <a16:creationId xmlns:a16="http://schemas.microsoft.com/office/drawing/2014/main" xmlns="" id="{9C5D3B86-E07F-152D-A2EA-5272577FEC0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Intro to OOP with Java, C. Thomas Wu</a:t>
            </a:r>
          </a:p>
        </p:txBody>
      </p:sp>
      <p:sp>
        <p:nvSpPr>
          <p:cNvPr id="826371" name="Rectangle 6">
            <a:extLst>
              <a:ext uri="{FF2B5EF4-FFF2-40B4-BE49-F238E27FC236}">
                <a16:creationId xmlns:a16="http://schemas.microsoft.com/office/drawing/2014/main" xmlns="" id="{DE709A80-3C47-1448-D93E-7BBE42EE7B6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©The McGraw-Hill Companies, Inc.</a:t>
            </a:r>
          </a:p>
        </p:txBody>
      </p:sp>
      <p:sp>
        <p:nvSpPr>
          <p:cNvPr id="826372" name="Rectangle 7">
            <a:extLst>
              <a:ext uri="{FF2B5EF4-FFF2-40B4-BE49-F238E27FC236}">
                <a16:creationId xmlns:a16="http://schemas.microsoft.com/office/drawing/2014/main" xmlns="" id="{E810200A-AA35-71EB-28A7-93A33E9C31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CF5A6DF-08E3-43D0-ADD6-53F446A69F71}" type="slidenum">
              <a:rPr lang="en-US" altLang="en-US" sz="1200"/>
              <a:pPr eaLnBrk="1" hangingPunct="1"/>
              <a:t>5</a:t>
            </a:fld>
            <a:endParaRPr lang="en-US" altLang="en-US" sz="1200"/>
          </a:p>
        </p:txBody>
      </p:sp>
      <p:sp>
        <p:nvSpPr>
          <p:cNvPr id="826373" name="Rectangle 2">
            <a:extLst>
              <a:ext uri="{FF2B5EF4-FFF2-40B4-BE49-F238E27FC236}">
                <a16:creationId xmlns:a16="http://schemas.microsoft.com/office/drawing/2014/main" xmlns="" id="{DD639322-F777-DAB9-8B01-A34F3BDD5BF9}"/>
              </a:ext>
            </a:extLst>
          </p:cNvPr>
          <p:cNvSpPr>
            <a:spLocks noGrp="1" noRot="1" noChangeAspect="1" noChangeArrowheads="1" noTextEdit="1"/>
          </p:cNvSpPr>
          <p:nvPr>
            <p:ph type="sldImg"/>
          </p:nvPr>
        </p:nvSpPr>
        <p:spPr>
          <a:xfrm>
            <a:off x="382588" y="685800"/>
            <a:ext cx="6096000" cy="3429000"/>
          </a:xfrm>
          <a:solidFill>
            <a:srgbClr val="FFFFFF"/>
          </a:solidFill>
          <a:ln/>
        </p:spPr>
      </p:sp>
      <p:sp>
        <p:nvSpPr>
          <p:cNvPr id="826374" name="Rectangle 3">
            <a:extLst>
              <a:ext uri="{FF2B5EF4-FFF2-40B4-BE49-F238E27FC236}">
                <a16:creationId xmlns:a16="http://schemas.microsoft.com/office/drawing/2014/main" xmlns="" id="{90963147-E81F-FA1E-A8A5-EC2AFC7781F7}"/>
              </a:ext>
            </a:extLst>
          </p:cNvPr>
          <p:cNvSpPr>
            <a:spLocks noGrp="1" noChangeArrowheads="1"/>
          </p:cNvSpPr>
          <p:nvPr>
            <p:ph type="body" idx="1"/>
          </p:nvPr>
        </p:nvSpPr>
        <p:spPr>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en-US">
                <a:latin typeface="Times New Roman" panose="02020603050405020304" pitchFamily="18" charset="0"/>
              </a:rPr>
              <a:t>This is the template we use when creating programmer-defined classes. </a:t>
            </a:r>
          </a:p>
          <a:p>
            <a:pPr eaLnBrk="1" hangingPunct="1"/>
            <a:endParaRPr lang="en-US" altLang="en-US" sz="1000">
              <a:latin typeface="Times New Roman" panose="02020603050405020304" pitchFamily="18" charset="0"/>
            </a:endParaRPr>
          </a:p>
        </p:txBody>
      </p:sp>
    </p:spTree>
    <p:extLst>
      <p:ext uri="{BB962C8B-B14F-4D97-AF65-F5344CB8AC3E}">
        <p14:creationId xmlns:p14="http://schemas.microsoft.com/office/powerpoint/2010/main" val="1151166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2">
            <a:extLst>
              <a:ext uri="{FF2B5EF4-FFF2-40B4-BE49-F238E27FC236}">
                <a16:creationId xmlns:a16="http://schemas.microsoft.com/office/drawing/2014/main" xmlns="" id="{6DB5C34D-7D5C-5C09-D391-BDEC378989B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Intro to OOP with Java, C. Thomas Wu</a:t>
            </a:r>
          </a:p>
        </p:txBody>
      </p:sp>
      <p:sp>
        <p:nvSpPr>
          <p:cNvPr id="820227" name="Rectangle 6">
            <a:extLst>
              <a:ext uri="{FF2B5EF4-FFF2-40B4-BE49-F238E27FC236}">
                <a16:creationId xmlns:a16="http://schemas.microsoft.com/office/drawing/2014/main" xmlns="" id="{E1C1BC3A-F5CA-CA75-1ACF-E4BF8F00E02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©The McGraw-Hill Companies, Inc.</a:t>
            </a:r>
          </a:p>
        </p:txBody>
      </p:sp>
      <p:sp>
        <p:nvSpPr>
          <p:cNvPr id="820228" name="Rectangle 7">
            <a:extLst>
              <a:ext uri="{FF2B5EF4-FFF2-40B4-BE49-F238E27FC236}">
                <a16:creationId xmlns:a16="http://schemas.microsoft.com/office/drawing/2014/main" xmlns="" id="{2DCE5413-CFFE-7780-DC26-656666E459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2D82D992-F36E-4F46-A2F7-567EAB426079}" type="slidenum">
              <a:rPr lang="en-US" altLang="en-US" sz="1200"/>
              <a:pPr eaLnBrk="1" hangingPunct="1"/>
              <a:t>6</a:t>
            </a:fld>
            <a:endParaRPr lang="en-US" altLang="en-US" sz="1200"/>
          </a:p>
        </p:txBody>
      </p:sp>
      <p:sp>
        <p:nvSpPr>
          <p:cNvPr id="820229" name="Rectangle 2">
            <a:extLst>
              <a:ext uri="{FF2B5EF4-FFF2-40B4-BE49-F238E27FC236}">
                <a16:creationId xmlns:a16="http://schemas.microsoft.com/office/drawing/2014/main" xmlns="" id="{B1D6E3EC-6C3D-5EB4-2E0D-D0FC0317CC55}"/>
              </a:ext>
            </a:extLst>
          </p:cNvPr>
          <p:cNvSpPr>
            <a:spLocks noGrp="1" noRot="1" noChangeAspect="1" noChangeArrowheads="1" noTextEdit="1"/>
          </p:cNvSpPr>
          <p:nvPr>
            <p:ph type="sldImg"/>
          </p:nvPr>
        </p:nvSpPr>
        <p:spPr>
          <a:xfrm>
            <a:off x="382588" y="685800"/>
            <a:ext cx="6096000" cy="3429000"/>
          </a:xfrm>
          <a:solidFill>
            <a:srgbClr val="FFFFFF"/>
          </a:solidFill>
          <a:ln/>
        </p:spPr>
      </p:sp>
      <p:sp>
        <p:nvSpPr>
          <p:cNvPr id="820230" name="Rectangle 3">
            <a:extLst>
              <a:ext uri="{FF2B5EF4-FFF2-40B4-BE49-F238E27FC236}">
                <a16:creationId xmlns:a16="http://schemas.microsoft.com/office/drawing/2014/main" xmlns="" id="{A15C17EE-CD7D-DB99-B3EE-CD9F3619F963}"/>
              </a:ext>
            </a:extLst>
          </p:cNvPr>
          <p:cNvSpPr>
            <a:spLocks noGrp="1" noChangeArrowheads="1"/>
          </p:cNvSpPr>
          <p:nvPr>
            <p:ph type="body" idx="1"/>
          </p:nvPr>
        </p:nvSpPr>
        <p:spPr>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marL="228600" lvl="2" algn="just" eaLnBrk="1" hangingPunct="1">
              <a:spcBef>
                <a:spcPts val="600"/>
              </a:spcBef>
            </a:pPr>
            <a:endParaRPr lang="ja-JP" altLang="en-US" sz="1000" dirty="0">
              <a:latin typeface="Times New Roman" panose="02020603050405020304" pitchFamily="18" charset="0"/>
            </a:endParaRPr>
          </a:p>
        </p:txBody>
      </p:sp>
    </p:spTree>
    <p:extLst>
      <p:ext uri="{BB962C8B-B14F-4D97-AF65-F5344CB8AC3E}">
        <p14:creationId xmlns:p14="http://schemas.microsoft.com/office/powerpoint/2010/main" val="527228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293E-B70E-47A8-BE1F-FD7DBBF5CC79}" type="slidenum">
              <a:rPr lang="en-US" smtClean="0"/>
              <a:t>7</a:t>
            </a:fld>
            <a:endParaRPr lang="en-US"/>
          </a:p>
        </p:txBody>
      </p:sp>
    </p:spTree>
    <p:extLst>
      <p:ext uri="{BB962C8B-B14F-4D97-AF65-F5344CB8AC3E}">
        <p14:creationId xmlns:p14="http://schemas.microsoft.com/office/powerpoint/2010/main" val="4052871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2">
            <a:extLst>
              <a:ext uri="{FF2B5EF4-FFF2-40B4-BE49-F238E27FC236}">
                <a16:creationId xmlns:a16="http://schemas.microsoft.com/office/drawing/2014/main" xmlns="" id="{844C08AD-AF62-312C-8628-1A753E0E0C3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Intro to OOP with Java, C. Thomas Wu</a:t>
            </a:r>
          </a:p>
        </p:txBody>
      </p:sp>
      <p:sp>
        <p:nvSpPr>
          <p:cNvPr id="821251" name="Rectangle 6">
            <a:extLst>
              <a:ext uri="{FF2B5EF4-FFF2-40B4-BE49-F238E27FC236}">
                <a16:creationId xmlns:a16="http://schemas.microsoft.com/office/drawing/2014/main" xmlns="" id="{98876055-F430-42BC-665D-7C90508402A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©The McGraw-Hill Companies, Inc.</a:t>
            </a:r>
          </a:p>
        </p:txBody>
      </p:sp>
      <p:sp>
        <p:nvSpPr>
          <p:cNvPr id="821252" name="Rectangle 7">
            <a:extLst>
              <a:ext uri="{FF2B5EF4-FFF2-40B4-BE49-F238E27FC236}">
                <a16:creationId xmlns:a16="http://schemas.microsoft.com/office/drawing/2014/main" xmlns="" id="{A6DD0E33-D47D-9FD0-1897-F43F032840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BFD2963-73F0-4127-9B6D-B630A91E2037}" type="slidenum">
              <a:rPr lang="en-US" altLang="en-US" sz="1200"/>
              <a:pPr eaLnBrk="1" hangingPunct="1"/>
              <a:t>8</a:t>
            </a:fld>
            <a:endParaRPr lang="en-US" altLang="en-US" sz="1200"/>
          </a:p>
        </p:txBody>
      </p:sp>
      <p:sp>
        <p:nvSpPr>
          <p:cNvPr id="821253" name="Rectangle 2">
            <a:extLst>
              <a:ext uri="{FF2B5EF4-FFF2-40B4-BE49-F238E27FC236}">
                <a16:creationId xmlns:a16="http://schemas.microsoft.com/office/drawing/2014/main" xmlns="" id="{31B4700D-0A21-8C34-36F8-1203B35734BE}"/>
              </a:ext>
            </a:extLst>
          </p:cNvPr>
          <p:cNvSpPr>
            <a:spLocks noGrp="1" noRot="1" noChangeAspect="1" noChangeArrowheads="1" noTextEdit="1"/>
          </p:cNvSpPr>
          <p:nvPr>
            <p:ph type="sldImg"/>
          </p:nvPr>
        </p:nvSpPr>
        <p:spPr>
          <a:ln/>
        </p:spPr>
      </p:sp>
      <p:sp>
        <p:nvSpPr>
          <p:cNvPr id="821254" name="Rectangle 3">
            <a:extLst>
              <a:ext uri="{FF2B5EF4-FFF2-40B4-BE49-F238E27FC236}">
                <a16:creationId xmlns:a16="http://schemas.microsoft.com/office/drawing/2014/main" xmlns="" id="{C6C89536-3FBD-20E4-CCDB-93519040EF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This sample program shows the main class BicycleRegistration is using the Bicycle class. This Bicycle class is not part of any standard packages. It is something we (or other programmers) have to define ourselves.</a:t>
            </a:r>
          </a:p>
        </p:txBody>
      </p:sp>
    </p:spTree>
    <p:extLst>
      <p:ext uri="{BB962C8B-B14F-4D97-AF65-F5344CB8AC3E}">
        <p14:creationId xmlns:p14="http://schemas.microsoft.com/office/powerpoint/2010/main" val="821509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Rectangle 2">
            <a:extLst>
              <a:ext uri="{FF2B5EF4-FFF2-40B4-BE49-F238E27FC236}">
                <a16:creationId xmlns:a16="http://schemas.microsoft.com/office/drawing/2014/main" xmlns="" id="{97BB65C8-2D3C-81D1-85FD-4E46BDDF6DF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Intro to OOP with Java, C. Thomas Wu</a:t>
            </a:r>
          </a:p>
        </p:txBody>
      </p:sp>
      <p:sp>
        <p:nvSpPr>
          <p:cNvPr id="822275" name="Rectangle 6">
            <a:extLst>
              <a:ext uri="{FF2B5EF4-FFF2-40B4-BE49-F238E27FC236}">
                <a16:creationId xmlns:a16="http://schemas.microsoft.com/office/drawing/2014/main" xmlns="" id="{EBFABEA9-FFA8-FEC5-57A8-35BCC96B44C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a:t>©The McGraw-Hill Companies, Inc.</a:t>
            </a:r>
          </a:p>
        </p:txBody>
      </p:sp>
      <p:sp>
        <p:nvSpPr>
          <p:cNvPr id="822276" name="Rectangle 7">
            <a:extLst>
              <a:ext uri="{FF2B5EF4-FFF2-40B4-BE49-F238E27FC236}">
                <a16:creationId xmlns:a16="http://schemas.microsoft.com/office/drawing/2014/main" xmlns="" id="{97A60410-1A04-CB08-C9CC-8643939BE6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04C8AF9-4832-4D08-B363-19C2875D417E}" type="slidenum">
              <a:rPr lang="en-US" altLang="en-US" sz="1200"/>
              <a:pPr eaLnBrk="1" hangingPunct="1"/>
              <a:t>9</a:t>
            </a:fld>
            <a:endParaRPr lang="en-US" altLang="en-US" sz="1200"/>
          </a:p>
        </p:txBody>
      </p:sp>
      <p:sp>
        <p:nvSpPr>
          <p:cNvPr id="822277" name="Rectangle 2">
            <a:extLst>
              <a:ext uri="{FF2B5EF4-FFF2-40B4-BE49-F238E27FC236}">
                <a16:creationId xmlns:a16="http://schemas.microsoft.com/office/drawing/2014/main" xmlns="" id="{DD26EE0C-AF16-DFAB-E6BA-2C5509053627}"/>
              </a:ext>
            </a:extLst>
          </p:cNvPr>
          <p:cNvSpPr>
            <a:spLocks noGrp="1" noRot="1" noChangeAspect="1" noChangeArrowheads="1" noTextEdit="1"/>
          </p:cNvSpPr>
          <p:nvPr>
            <p:ph type="sldImg"/>
          </p:nvPr>
        </p:nvSpPr>
        <p:spPr>
          <a:ln/>
        </p:spPr>
      </p:sp>
      <p:sp>
        <p:nvSpPr>
          <p:cNvPr id="822278" name="Rectangle 3">
            <a:extLst>
              <a:ext uri="{FF2B5EF4-FFF2-40B4-BE49-F238E27FC236}">
                <a16:creationId xmlns:a16="http://schemas.microsoft.com/office/drawing/2014/main" xmlns="" id="{ADD62636-0016-DA5D-61F4-314E7DB756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3703818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99C360-D1F0-4F24-B8F3-1DD574472C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5E830C52-19A5-45A7-87B5-F386745C87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xmlns="" id="{B6C784F0-9AEB-4D25-9CEA-EF0873DA489F}"/>
              </a:ext>
            </a:extLst>
          </p:cNvPr>
          <p:cNvSpPr>
            <a:spLocks noGrp="1"/>
          </p:cNvSpPr>
          <p:nvPr>
            <p:ph type="ftr" sz="quarter" idx="11"/>
          </p:nvPr>
        </p:nvSpPr>
        <p:spPr>
          <a:xfrm>
            <a:off x="3210138" y="6356350"/>
            <a:ext cx="5254557" cy="365125"/>
          </a:xfrm>
        </p:spPr>
        <p:txBody>
          <a:bodyPr/>
          <a:lstStyle>
            <a:lvl1pPr>
              <a:defRPr>
                <a:latin typeface="Aharoni" panose="02010803020104030203" pitchFamily="2" charset="-79"/>
                <a:cs typeface="Aharoni" panose="02010803020104030203" pitchFamily="2" charset="-79"/>
              </a:defRPr>
            </a:lvl1pPr>
          </a:lstStyle>
          <a:p>
            <a:r>
              <a:rPr lang="en-US"/>
              <a:t>Faculty of Computer Science, University of Computer Studies, Yangon</a:t>
            </a:r>
            <a:endParaRPr lang="en-US" dirty="0"/>
          </a:p>
        </p:txBody>
      </p:sp>
      <p:sp>
        <p:nvSpPr>
          <p:cNvPr id="6" name="Slide Number Placeholder 5">
            <a:extLst>
              <a:ext uri="{FF2B5EF4-FFF2-40B4-BE49-F238E27FC236}">
                <a16:creationId xmlns:a16="http://schemas.microsoft.com/office/drawing/2014/main" xmlns="" id="{8D8982FC-5BC6-4771-A3BC-9B17669C51AB}"/>
              </a:ext>
            </a:extLst>
          </p:cNvPr>
          <p:cNvSpPr>
            <a:spLocks noGrp="1"/>
          </p:cNvSpPr>
          <p:nvPr>
            <p:ph type="sldNum" sz="quarter" idx="12"/>
          </p:nvPr>
        </p:nvSpPr>
        <p:spPr/>
        <p:txBody>
          <a:bodyPr/>
          <a:lstStyle/>
          <a:p>
            <a:fld id="{AA680AA8-C0F5-4A8E-B7E8-B0E33D5CFE95}" type="slidenum">
              <a:rPr lang="en-US" smtClean="0"/>
              <a:t>‹#›</a:t>
            </a:fld>
            <a:endParaRPr lang="en-US"/>
          </a:p>
        </p:txBody>
      </p:sp>
    </p:spTree>
    <p:extLst>
      <p:ext uri="{BB962C8B-B14F-4D97-AF65-F5344CB8AC3E}">
        <p14:creationId xmlns:p14="http://schemas.microsoft.com/office/powerpoint/2010/main" val="3705560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8B4DBD-FB13-47B5-BC4B-F93ABB783A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FBA5A1F0-5476-4F4F-8EE0-2036ECAFB5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E428407-9281-4E5E-A4B2-7DF41FD88EDA}"/>
              </a:ext>
            </a:extLst>
          </p:cNvPr>
          <p:cNvSpPr>
            <a:spLocks noGrp="1"/>
          </p:cNvSpPr>
          <p:nvPr>
            <p:ph type="dt" sz="half" idx="10"/>
          </p:nvPr>
        </p:nvSpPr>
        <p:spPr>
          <a:xfrm>
            <a:off x="838200" y="6356350"/>
            <a:ext cx="2743200" cy="365125"/>
          </a:xfrm>
          <a:prstGeom prst="rect">
            <a:avLst/>
          </a:prstGeom>
        </p:spPr>
        <p:txBody>
          <a:bodyPr/>
          <a:lstStyle/>
          <a:p>
            <a:fld id="{DD174760-12A4-4B96-9095-868061E94AC6}" type="datetime1">
              <a:rPr lang="en-US" smtClean="0"/>
              <a:t>12/4/2022</a:t>
            </a:fld>
            <a:endParaRPr lang="en-US"/>
          </a:p>
        </p:txBody>
      </p:sp>
      <p:sp>
        <p:nvSpPr>
          <p:cNvPr id="5" name="Footer Placeholder 4">
            <a:extLst>
              <a:ext uri="{FF2B5EF4-FFF2-40B4-BE49-F238E27FC236}">
                <a16:creationId xmlns:a16="http://schemas.microsoft.com/office/drawing/2014/main" xmlns="" id="{2C8A1F11-D8E2-4D04-9C20-82307528F77F}"/>
              </a:ext>
            </a:extLst>
          </p:cNvPr>
          <p:cNvSpPr>
            <a:spLocks noGrp="1"/>
          </p:cNvSpPr>
          <p:nvPr>
            <p:ph type="ftr" sz="quarter" idx="11"/>
          </p:nvPr>
        </p:nvSpPr>
        <p:spPr/>
        <p:txBody>
          <a:bodyPr/>
          <a:lstStyle/>
          <a:p>
            <a:r>
              <a:rPr lang="en-US"/>
              <a:t>Faculty of Computer Science, University of Computer Studies, Yangon</a:t>
            </a:r>
          </a:p>
        </p:txBody>
      </p:sp>
      <p:sp>
        <p:nvSpPr>
          <p:cNvPr id="6" name="Slide Number Placeholder 5">
            <a:extLst>
              <a:ext uri="{FF2B5EF4-FFF2-40B4-BE49-F238E27FC236}">
                <a16:creationId xmlns:a16="http://schemas.microsoft.com/office/drawing/2014/main" xmlns="" id="{F9A8244E-86F1-4F3C-BF47-58E97AC4B69F}"/>
              </a:ext>
            </a:extLst>
          </p:cNvPr>
          <p:cNvSpPr>
            <a:spLocks noGrp="1"/>
          </p:cNvSpPr>
          <p:nvPr>
            <p:ph type="sldNum" sz="quarter" idx="12"/>
          </p:nvPr>
        </p:nvSpPr>
        <p:spPr/>
        <p:txBody>
          <a:bodyPr/>
          <a:lstStyle/>
          <a:p>
            <a:fld id="{AA680AA8-C0F5-4A8E-B7E8-B0E33D5CFE95}" type="slidenum">
              <a:rPr lang="en-US" smtClean="0"/>
              <a:t>‹#›</a:t>
            </a:fld>
            <a:endParaRPr lang="en-US"/>
          </a:p>
        </p:txBody>
      </p:sp>
    </p:spTree>
    <p:extLst>
      <p:ext uri="{BB962C8B-B14F-4D97-AF65-F5344CB8AC3E}">
        <p14:creationId xmlns:p14="http://schemas.microsoft.com/office/powerpoint/2010/main" val="3217955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8016FF2-414E-4193-971C-B3DD026C86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5772C446-74B0-40D3-9A82-64956C33B0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B918EDE-32EA-46FB-944D-75A7AFC36B0C}"/>
              </a:ext>
            </a:extLst>
          </p:cNvPr>
          <p:cNvSpPr>
            <a:spLocks noGrp="1"/>
          </p:cNvSpPr>
          <p:nvPr>
            <p:ph type="dt" sz="half" idx="10"/>
          </p:nvPr>
        </p:nvSpPr>
        <p:spPr>
          <a:xfrm>
            <a:off x="838200" y="6356350"/>
            <a:ext cx="2743200" cy="365125"/>
          </a:xfrm>
          <a:prstGeom prst="rect">
            <a:avLst/>
          </a:prstGeom>
        </p:spPr>
        <p:txBody>
          <a:bodyPr/>
          <a:lstStyle/>
          <a:p>
            <a:fld id="{9C06B156-C95E-4347-A1E2-7C3F5FE7CA6F}" type="datetime1">
              <a:rPr lang="en-US" smtClean="0"/>
              <a:t>12/4/2022</a:t>
            </a:fld>
            <a:endParaRPr lang="en-US"/>
          </a:p>
        </p:txBody>
      </p:sp>
      <p:sp>
        <p:nvSpPr>
          <p:cNvPr id="5" name="Footer Placeholder 4">
            <a:extLst>
              <a:ext uri="{FF2B5EF4-FFF2-40B4-BE49-F238E27FC236}">
                <a16:creationId xmlns:a16="http://schemas.microsoft.com/office/drawing/2014/main" xmlns="" id="{B78D0A8F-8BD3-462A-A2E1-08E99E9B32B1}"/>
              </a:ext>
            </a:extLst>
          </p:cNvPr>
          <p:cNvSpPr>
            <a:spLocks noGrp="1"/>
          </p:cNvSpPr>
          <p:nvPr>
            <p:ph type="ftr" sz="quarter" idx="11"/>
          </p:nvPr>
        </p:nvSpPr>
        <p:spPr/>
        <p:txBody>
          <a:bodyPr/>
          <a:lstStyle/>
          <a:p>
            <a:r>
              <a:rPr lang="en-US"/>
              <a:t>Faculty of Computer Science, University of Computer Studies, Yangon</a:t>
            </a:r>
          </a:p>
        </p:txBody>
      </p:sp>
      <p:sp>
        <p:nvSpPr>
          <p:cNvPr id="6" name="Slide Number Placeholder 5">
            <a:extLst>
              <a:ext uri="{FF2B5EF4-FFF2-40B4-BE49-F238E27FC236}">
                <a16:creationId xmlns:a16="http://schemas.microsoft.com/office/drawing/2014/main" xmlns="" id="{C79AA828-6178-4EE3-9AE2-0D100D0205B8}"/>
              </a:ext>
            </a:extLst>
          </p:cNvPr>
          <p:cNvSpPr>
            <a:spLocks noGrp="1"/>
          </p:cNvSpPr>
          <p:nvPr>
            <p:ph type="sldNum" sz="quarter" idx="12"/>
          </p:nvPr>
        </p:nvSpPr>
        <p:spPr/>
        <p:txBody>
          <a:bodyPr/>
          <a:lstStyle/>
          <a:p>
            <a:fld id="{AA680AA8-C0F5-4A8E-B7E8-B0E33D5CFE95}" type="slidenum">
              <a:rPr lang="en-US" smtClean="0"/>
              <a:t>‹#›</a:t>
            </a:fld>
            <a:endParaRPr lang="en-US"/>
          </a:p>
        </p:txBody>
      </p:sp>
    </p:spTree>
    <p:extLst>
      <p:ext uri="{BB962C8B-B14F-4D97-AF65-F5344CB8AC3E}">
        <p14:creationId xmlns:p14="http://schemas.microsoft.com/office/powerpoint/2010/main" val="2683840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F63D46-CCC5-4D26-960A-A09529DED8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7B67BA5-6A5B-4447-9F79-BA21F6B1A5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7344D84-6F32-45B4-9ADF-97CC48782461}"/>
              </a:ext>
            </a:extLst>
          </p:cNvPr>
          <p:cNvSpPr>
            <a:spLocks noGrp="1"/>
          </p:cNvSpPr>
          <p:nvPr>
            <p:ph type="dt" sz="half" idx="10"/>
          </p:nvPr>
        </p:nvSpPr>
        <p:spPr>
          <a:xfrm>
            <a:off x="838200" y="6356350"/>
            <a:ext cx="2743200" cy="365125"/>
          </a:xfrm>
          <a:prstGeom prst="rect">
            <a:avLst/>
          </a:prstGeom>
        </p:spPr>
        <p:txBody>
          <a:bodyPr/>
          <a:lstStyle/>
          <a:p>
            <a:fld id="{B3F7E541-D445-431C-AB19-FC0ADF5932DD}" type="datetime1">
              <a:rPr lang="en-US" smtClean="0"/>
              <a:t>12/4/2022</a:t>
            </a:fld>
            <a:endParaRPr lang="en-US"/>
          </a:p>
        </p:txBody>
      </p:sp>
      <p:sp>
        <p:nvSpPr>
          <p:cNvPr id="5" name="Footer Placeholder 4">
            <a:extLst>
              <a:ext uri="{FF2B5EF4-FFF2-40B4-BE49-F238E27FC236}">
                <a16:creationId xmlns:a16="http://schemas.microsoft.com/office/drawing/2014/main" xmlns="" id="{76C533E6-18AF-4BE3-BFFF-51277D21AC6E}"/>
              </a:ext>
            </a:extLst>
          </p:cNvPr>
          <p:cNvSpPr>
            <a:spLocks noGrp="1"/>
          </p:cNvSpPr>
          <p:nvPr>
            <p:ph type="ftr" sz="quarter" idx="11"/>
          </p:nvPr>
        </p:nvSpPr>
        <p:spPr/>
        <p:txBody>
          <a:bodyPr/>
          <a:lstStyle/>
          <a:p>
            <a:r>
              <a:rPr lang="en-US"/>
              <a:t>Faculty of Computer Science, University of Computer Studies, Yangon</a:t>
            </a:r>
          </a:p>
        </p:txBody>
      </p:sp>
      <p:sp>
        <p:nvSpPr>
          <p:cNvPr id="6" name="Slide Number Placeholder 5">
            <a:extLst>
              <a:ext uri="{FF2B5EF4-FFF2-40B4-BE49-F238E27FC236}">
                <a16:creationId xmlns:a16="http://schemas.microsoft.com/office/drawing/2014/main" xmlns="" id="{381E4016-074C-4FD5-9498-DB287FC63635}"/>
              </a:ext>
            </a:extLst>
          </p:cNvPr>
          <p:cNvSpPr>
            <a:spLocks noGrp="1"/>
          </p:cNvSpPr>
          <p:nvPr>
            <p:ph type="sldNum" sz="quarter" idx="12"/>
          </p:nvPr>
        </p:nvSpPr>
        <p:spPr/>
        <p:txBody>
          <a:bodyPr/>
          <a:lstStyle/>
          <a:p>
            <a:fld id="{AA680AA8-C0F5-4A8E-B7E8-B0E33D5CFE95}" type="slidenum">
              <a:rPr lang="en-US" smtClean="0"/>
              <a:t>‹#›</a:t>
            </a:fld>
            <a:endParaRPr lang="en-US"/>
          </a:p>
        </p:txBody>
      </p:sp>
    </p:spTree>
    <p:extLst>
      <p:ext uri="{BB962C8B-B14F-4D97-AF65-F5344CB8AC3E}">
        <p14:creationId xmlns:p14="http://schemas.microsoft.com/office/powerpoint/2010/main" val="701575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4F89A4-934C-49E6-9700-7088B904F4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AA26444-5E4C-4399-855C-69170D35E0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002D1A2-A402-451B-9912-B45FDF36F150}"/>
              </a:ext>
            </a:extLst>
          </p:cNvPr>
          <p:cNvSpPr>
            <a:spLocks noGrp="1"/>
          </p:cNvSpPr>
          <p:nvPr>
            <p:ph type="dt" sz="half" idx="10"/>
          </p:nvPr>
        </p:nvSpPr>
        <p:spPr>
          <a:xfrm>
            <a:off x="838200" y="6356350"/>
            <a:ext cx="2743200" cy="365125"/>
          </a:xfrm>
          <a:prstGeom prst="rect">
            <a:avLst/>
          </a:prstGeom>
        </p:spPr>
        <p:txBody>
          <a:bodyPr/>
          <a:lstStyle/>
          <a:p>
            <a:fld id="{80C190E6-C854-4E14-808D-B65295ED8A1A}" type="datetime1">
              <a:rPr lang="en-US" smtClean="0"/>
              <a:t>12/4/2022</a:t>
            </a:fld>
            <a:endParaRPr lang="en-US"/>
          </a:p>
        </p:txBody>
      </p:sp>
      <p:sp>
        <p:nvSpPr>
          <p:cNvPr id="5" name="Footer Placeholder 4">
            <a:extLst>
              <a:ext uri="{FF2B5EF4-FFF2-40B4-BE49-F238E27FC236}">
                <a16:creationId xmlns:a16="http://schemas.microsoft.com/office/drawing/2014/main" xmlns="" id="{C49860C3-F8CC-45B0-ADB8-FD2226C00745}"/>
              </a:ext>
            </a:extLst>
          </p:cNvPr>
          <p:cNvSpPr>
            <a:spLocks noGrp="1"/>
          </p:cNvSpPr>
          <p:nvPr>
            <p:ph type="ftr" sz="quarter" idx="11"/>
          </p:nvPr>
        </p:nvSpPr>
        <p:spPr/>
        <p:txBody>
          <a:bodyPr/>
          <a:lstStyle/>
          <a:p>
            <a:r>
              <a:rPr lang="en-US"/>
              <a:t>Faculty of Computer Science, University of Computer Studies, Yangon</a:t>
            </a:r>
          </a:p>
        </p:txBody>
      </p:sp>
      <p:sp>
        <p:nvSpPr>
          <p:cNvPr id="6" name="Slide Number Placeholder 5">
            <a:extLst>
              <a:ext uri="{FF2B5EF4-FFF2-40B4-BE49-F238E27FC236}">
                <a16:creationId xmlns:a16="http://schemas.microsoft.com/office/drawing/2014/main" xmlns="" id="{8735A1FD-2B8C-49D7-B286-11BBFD757450}"/>
              </a:ext>
            </a:extLst>
          </p:cNvPr>
          <p:cNvSpPr>
            <a:spLocks noGrp="1"/>
          </p:cNvSpPr>
          <p:nvPr>
            <p:ph type="sldNum" sz="quarter" idx="12"/>
          </p:nvPr>
        </p:nvSpPr>
        <p:spPr/>
        <p:txBody>
          <a:bodyPr/>
          <a:lstStyle/>
          <a:p>
            <a:fld id="{AA680AA8-C0F5-4A8E-B7E8-B0E33D5CFE95}" type="slidenum">
              <a:rPr lang="en-US" smtClean="0"/>
              <a:t>‹#›</a:t>
            </a:fld>
            <a:endParaRPr lang="en-US"/>
          </a:p>
        </p:txBody>
      </p:sp>
    </p:spTree>
    <p:extLst>
      <p:ext uri="{BB962C8B-B14F-4D97-AF65-F5344CB8AC3E}">
        <p14:creationId xmlns:p14="http://schemas.microsoft.com/office/powerpoint/2010/main" val="2170172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52FFAC-3135-45CF-B1C3-76BFC087D2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D551BBC-7884-48BC-9022-E89E6981CC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94BA8329-E874-4A4F-9758-89B4EA9993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AF9F3307-5889-4AB6-8B19-D702C89DB26A}"/>
              </a:ext>
            </a:extLst>
          </p:cNvPr>
          <p:cNvSpPr>
            <a:spLocks noGrp="1"/>
          </p:cNvSpPr>
          <p:nvPr>
            <p:ph type="dt" sz="half" idx="10"/>
          </p:nvPr>
        </p:nvSpPr>
        <p:spPr>
          <a:xfrm>
            <a:off x="838200" y="6356350"/>
            <a:ext cx="2743200" cy="365125"/>
          </a:xfrm>
          <a:prstGeom prst="rect">
            <a:avLst/>
          </a:prstGeom>
        </p:spPr>
        <p:txBody>
          <a:bodyPr/>
          <a:lstStyle/>
          <a:p>
            <a:fld id="{BA17D189-614E-4EFD-B740-51B57F80E7F9}" type="datetime1">
              <a:rPr lang="en-US" smtClean="0"/>
              <a:t>12/4/2022</a:t>
            </a:fld>
            <a:endParaRPr lang="en-US"/>
          </a:p>
        </p:txBody>
      </p:sp>
      <p:sp>
        <p:nvSpPr>
          <p:cNvPr id="6" name="Footer Placeholder 5">
            <a:extLst>
              <a:ext uri="{FF2B5EF4-FFF2-40B4-BE49-F238E27FC236}">
                <a16:creationId xmlns:a16="http://schemas.microsoft.com/office/drawing/2014/main" xmlns="" id="{5D26B98C-A07B-4DA4-A697-D83C321F649E}"/>
              </a:ext>
            </a:extLst>
          </p:cNvPr>
          <p:cNvSpPr>
            <a:spLocks noGrp="1"/>
          </p:cNvSpPr>
          <p:nvPr>
            <p:ph type="ftr" sz="quarter" idx="11"/>
          </p:nvPr>
        </p:nvSpPr>
        <p:spPr/>
        <p:txBody>
          <a:bodyPr/>
          <a:lstStyle/>
          <a:p>
            <a:r>
              <a:rPr lang="en-US"/>
              <a:t>Faculty of Computer Science, University of Computer Studies, Yangon</a:t>
            </a:r>
          </a:p>
        </p:txBody>
      </p:sp>
      <p:sp>
        <p:nvSpPr>
          <p:cNvPr id="7" name="Slide Number Placeholder 6">
            <a:extLst>
              <a:ext uri="{FF2B5EF4-FFF2-40B4-BE49-F238E27FC236}">
                <a16:creationId xmlns:a16="http://schemas.microsoft.com/office/drawing/2014/main" xmlns="" id="{F01049B8-4361-4DF3-85E3-EE00C7FBA6D8}"/>
              </a:ext>
            </a:extLst>
          </p:cNvPr>
          <p:cNvSpPr>
            <a:spLocks noGrp="1"/>
          </p:cNvSpPr>
          <p:nvPr>
            <p:ph type="sldNum" sz="quarter" idx="12"/>
          </p:nvPr>
        </p:nvSpPr>
        <p:spPr/>
        <p:txBody>
          <a:bodyPr/>
          <a:lstStyle/>
          <a:p>
            <a:fld id="{AA680AA8-C0F5-4A8E-B7E8-B0E33D5CFE95}" type="slidenum">
              <a:rPr lang="en-US" smtClean="0"/>
              <a:t>‹#›</a:t>
            </a:fld>
            <a:endParaRPr lang="en-US"/>
          </a:p>
        </p:txBody>
      </p:sp>
    </p:spTree>
    <p:extLst>
      <p:ext uri="{BB962C8B-B14F-4D97-AF65-F5344CB8AC3E}">
        <p14:creationId xmlns:p14="http://schemas.microsoft.com/office/powerpoint/2010/main" val="1606596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3E18F5-FE69-4745-940F-D771DB1E5A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F518A89-D031-4EF9-A539-F2EB47DB9A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01B6B44-C417-42E6-9982-671D0D9CE5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ABEF55A7-69D1-4679-8A89-32DB183DF3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2E5C6AF-4B72-4B94-9EFC-6471EFB31E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5BF2BF9-3CB2-47CC-AF8F-5AA0C56C713C}"/>
              </a:ext>
            </a:extLst>
          </p:cNvPr>
          <p:cNvSpPr>
            <a:spLocks noGrp="1"/>
          </p:cNvSpPr>
          <p:nvPr>
            <p:ph type="dt" sz="half" idx="10"/>
          </p:nvPr>
        </p:nvSpPr>
        <p:spPr>
          <a:xfrm>
            <a:off x="838200" y="6356350"/>
            <a:ext cx="2743200" cy="365125"/>
          </a:xfrm>
          <a:prstGeom prst="rect">
            <a:avLst/>
          </a:prstGeom>
        </p:spPr>
        <p:txBody>
          <a:bodyPr/>
          <a:lstStyle/>
          <a:p>
            <a:fld id="{52C9BE4D-AFA7-4F26-ACB2-573FF024ADEC}" type="datetime1">
              <a:rPr lang="en-US" smtClean="0"/>
              <a:t>12/4/2022</a:t>
            </a:fld>
            <a:endParaRPr lang="en-US"/>
          </a:p>
        </p:txBody>
      </p:sp>
      <p:sp>
        <p:nvSpPr>
          <p:cNvPr id="8" name="Footer Placeholder 7">
            <a:extLst>
              <a:ext uri="{FF2B5EF4-FFF2-40B4-BE49-F238E27FC236}">
                <a16:creationId xmlns:a16="http://schemas.microsoft.com/office/drawing/2014/main" xmlns="" id="{1BA3B417-F070-4EAC-9B82-E3D5C0EBE07B}"/>
              </a:ext>
            </a:extLst>
          </p:cNvPr>
          <p:cNvSpPr>
            <a:spLocks noGrp="1"/>
          </p:cNvSpPr>
          <p:nvPr>
            <p:ph type="ftr" sz="quarter" idx="11"/>
          </p:nvPr>
        </p:nvSpPr>
        <p:spPr/>
        <p:txBody>
          <a:bodyPr/>
          <a:lstStyle/>
          <a:p>
            <a:r>
              <a:rPr lang="en-US"/>
              <a:t>Faculty of Computer Science, University of Computer Studies, Yangon</a:t>
            </a:r>
          </a:p>
        </p:txBody>
      </p:sp>
      <p:sp>
        <p:nvSpPr>
          <p:cNvPr id="9" name="Slide Number Placeholder 8">
            <a:extLst>
              <a:ext uri="{FF2B5EF4-FFF2-40B4-BE49-F238E27FC236}">
                <a16:creationId xmlns:a16="http://schemas.microsoft.com/office/drawing/2014/main" xmlns="" id="{607F9312-BF48-40E1-A4E1-CA541B6C9803}"/>
              </a:ext>
            </a:extLst>
          </p:cNvPr>
          <p:cNvSpPr>
            <a:spLocks noGrp="1"/>
          </p:cNvSpPr>
          <p:nvPr>
            <p:ph type="sldNum" sz="quarter" idx="12"/>
          </p:nvPr>
        </p:nvSpPr>
        <p:spPr/>
        <p:txBody>
          <a:bodyPr/>
          <a:lstStyle/>
          <a:p>
            <a:fld id="{AA680AA8-C0F5-4A8E-B7E8-B0E33D5CFE95}" type="slidenum">
              <a:rPr lang="en-US" smtClean="0"/>
              <a:t>‹#›</a:t>
            </a:fld>
            <a:endParaRPr lang="en-US"/>
          </a:p>
        </p:txBody>
      </p:sp>
    </p:spTree>
    <p:extLst>
      <p:ext uri="{BB962C8B-B14F-4D97-AF65-F5344CB8AC3E}">
        <p14:creationId xmlns:p14="http://schemas.microsoft.com/office/powerpoint/2010/main" val="4192769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103C97-9025-48D5-B13B-672A8DF9CB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7CC66FF3-6AA2-480C-AC86-4EC24396E1A3}"/>
              </a:ext>
            </a:extLst>
          </p:cNvPr>
          <p:cNvSpPr>
            <a:spLocks noGrp="1"/>
          </p:cNvSpPr>
          <p:nvPr>
            <p:ph type="dt" sz="half" idx="10"/>
          </p:nvPr>
        </p:nvSpPr>
        <p:spPr>
          <a:xfrm>
            <a:off x="838200" y="6356350"/>
            <a:ext cx="2743200" cy="365125"/>
          </a:xfrm>
          <a:prstGeom prst="rect">
            <a:avLst/>
          </a:prstGeom>
        </p:spPr>
        <p:txBody>
          <a:bodyPr/>
          <a:lstStyle/>
          <a:p>
            <a:fld id="{9A57A928-73D8-4A03-B61D-C892AB307698}" type="datetime1">
              <a:rPr lang="en-US" smtClean="0"/>
              <a:t>12/4/2022</a:t>
            </a:fld>
            <a:endParaRPr lang="en-US"/>
          </a:p>
        </p:txBody>
      </p:sp>
      <p:sp>
        <p:nvSpPr>
          <p:cNvPr id="4" name="Footer Placeholder 3">
            <a:extLst>
              <a:ext uri="{FF2B5EF4-FFF2-40B4-BE49-F238E27FC236}">
                <a16:creationId xmlns:a16="http://schemas.microsoft.com/office/drawing/2014/main" xmlns="" id="{678ABCFE-4ED0-46BD-AD5D-39435EB7255A}"/>
              </a:ext>
            </a:extLst>
          </p:cNvPr>
          <p:cNvSpPr>
            <a:spLocks noGrp="1"/>
          </p:cNvSpPr>
          <p:nvPr>
            <p:ph type="ftr" sz="quarter" idx="11"/>
          </p:nvPr>
        </p:nvSpPr>
        <p:spPr/>
        <p:txBody>
          <a:bodyPr/>
          <a:lstStyle/>
          <a:p>
            <a:r>
              <a:rPr lang="en-US"/>
              <a:t>Faculty of Computer Science, University of Computer Studies, Yangon</a:t>
            </a:r>
          </a:p>
        </p:txBody>
      </p:sp>
      <p:sp>
        <p:nvSpPr>
          <p:cNvPr id="5" name="Slide Number Placeholder 4">
            <a:extLst>
              <a:ext uri="{FF2B5EF4-FFF2-40B4-BE49-F238E27FC236}">
                <a16:creationId xmlns:a16="http://schemas.microsoft.com/office/drawing/2014/main" xmlns="" id="{B15AD06E-EA09-41E6-98FF-A50286C064C4}"/>
              </a:ext>
            </a:extLst>
          </p:cNvPr>
          <p:cNvSpPr>
            <a:spLocks noGrp="1"/>
          </p:cNvSpPr>
          <p:nvPr>
            <p:ph type="sldNum" sz="quarter" idx="12"/>
          </p:nvPr>
        </p:nvSpPr>
        <p:spPr/>
        <p:txBody>
          <a:bodyPr/>
          <a:lstStyle/>
          <a:p>
            <a:fld id="{AA680AA8-C0F5-4A8E-B7E8-B0E33D5CFE95}" type="slidenum">
              <a:rPr lang="en-US" smtClean="0"/>
              <a:t>‹#›</a:t>
            </a:fld>
            <a:endParaRPr lang="en-US"/>
          </a:p>
        </p:txBody>
      </p:sp>
    </p:spTree>
    <p:extLst>
      <p:ext uri="{BB962C8B-B14F-4D97-AF65-F5344CB8AC3E}">
        <p14:creationId xmlns:p14="http://schemas.microsoft.com/office/powerpoint/2010/main" val="3478568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06FE532-8BD7-4D9E-A728-2114EFF95037}"/>
              </a:ext>
            </a:extLst>
          </p:cNvPr>
          <p:cNvSpPr>
            <a:spLocks noGrp="1"/>
          </p:cNvSpPr>
          <p:nvPr>
            <p:ph type="dt" sz="half" idx="10"/>
          </p:nvPr>
        </p:nvSpPr>
        <p:spPr>
          <a:xfrm>
            <a:off x="838200" y="6356350"/>
            <a:ext cx="2743200" cy="365125"/>
          </a:xfrm>
          <a:prstGeom prst="rect">
            <a:avLst/>
          </a:prstGeom>
        </p:spPr>
        <p:txBody>
          <a:bodyPr/>
          <a:lstStyle/>
          <a:p>
            <a:fld id="{94C75FFF-CCCD-4054-8D60-F13D5C1DAA00}" type="datetime1">
              <a:rPr lang="en-US" smtClean="0"/>
              <a:t>12/4/2022</a:t>
            </a:fld>
            <a:endParaRPr lang="en-US"/>
          </a:p>
        </p:txBody>
      </p:sp>
      <p:sp>
        <p:nvSpPr>
          <p:cNvPr id="3" name="Footer Placeholder 2">
            <a:extLst>
              <a:ext uri="{FF2B5EF4-FFF2-40B4-BE49-F238E27FC236}">
                <a16:creationId xmlns:a16="http://schemas.microsoft.com/office/drawing/2014/main" xmlns="" id="{BC234D21-165A-4890-833A-7DBDE07360BE}"/>
              </a:ext>
            </a:extLst>
          </p:cNvPr>
          <p:cNvSpPr>
            <a:spLocks noGrp="1"/>
          </p:cNvSpPr>
          <p:nvPr>
            <p:ph type="ftr" sz="quarter" idx="11"/>
          </p:nvPr>
        </p:nvSpPr>
        <p:spPr/>
        <p:txBody>
          <a:bodyPr/>
          <a:lstStyle/>
          <a:p>
            <a:r>
              <a:rPr lang="en-US"/>
              <a:t>Faculty of Computer Science, University of Computer Studies, Yangon</a:t>
            </a:r>
          </a:p>
        </p:txBody>
      </p:sp>
      <p:sp>
        <p:nvSpPr>
          <p:cNvPr id="4" name="Slide Number Placeholder 3">
            <a:extLst>
              <a:ext uri="{FF2B5EF4-FFF2-40B4-BE49-F238E27FC236}">
                <a16:creationId xmlns:a16="http://schemas.microsoft.com/office/drawing/2014/main" xmlns="" id="{EBFAC010-DA58-42B0-ACA2-744DCED4EFB7}"/>
              </a:ext>
            </a:extLst>
          </p:cNvPr>
          <p:cNvSpPr>
            <a:spLocks noGrp="1"/>
          </p:cNvSpPr>
          <p:nvPr>
            <p:ph type="sldNum" sz="quarter" idx="12"/>
          </p:nvPr>
        </p:nvSpPr>
        <p:spPr/>
        <p:txBody>
          <a:bodyPr/>
          <a:lstStyle/>
          <a:p>
            <a:fld id="{AA680AA8-C0F5-4A8E-B7E8-B0E33D5CFE95}" type="slidenum">
              <a:rPr lang="en-US" smtClean="0"/>
              <a:t>‹#›</a:t>
            </a:fld>
            <a:endParaRPr lang="en-US"/>
          </a:p>
        </p:txBody>
      </p:sp>
    </p:spTree>
    <p:extLst>
      <p:ext uri="{BB962C8B-B14F-4D97-AF65-F5344CB8AC3E}">
        <p14:creationId xmlns:p14="http://schemas.microsoft.com/office/powerpoint/2010/main" val="3037130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2FA320-ED2F-42C4-93C7-4C58FEC4E9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941032F-8FAF-4085-9F1A-C9E8D6F97A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59FAF32-345B-451F-9520-6F680261FB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79F5691-9121-459B-A18E-0C831744D3E6}"/>
              </a:ext>
            </a:extLst>
          </p:cNvPr>
          <p:cNvSpPr>
            <a:spLocks noGrp="1"/>
          </p:cNvSpPr>
          <p:nvPr>
            <p:ph type="dt" sz="half" idx="10"/>
          </p:nvPr>
        </p:nvSpPr>
        <p:spPr>
          <a:xfrm>
            <a:off x="838200" y="6356350"/>
            <a:ext cx="2743200" cy="365125"/>
          </a:xfrm>
          <a:prstGeom prst="rect">
            <a:avLst/>
          </a:prstGeom>
        </p:spPr>
        <p:txBody>
          <a:bodyPr/>
          <a:lstStyle/>
          <a:p>
            <a:fld id="{7E20CD03-885D-4168-8BC1-DD05FD0D8C48}" type="datetime1">
              <a:rPr lang="en-US" smtClean="0"/>
              <a:t>12/4/2022</a:t>
            </a:fld>
            <a:endParaRPr lang="en-US"/>
          </a:p>
        </p:txBody>
      </p:sp>
      <p:sp>
        <p:nvSpPr>
          <p:cNvPr id="6" name="Footer Placeholder 5">
            <a:extLst>
              <a:ext uri="{FF2B5EF4-FFF2-40B4-BE49-F238E27FC236}">
                <a16:creationId xmlns:a16="http://schemas.microsoft.com/office/drawing/2014/main" xmlns="" id="{E9F3A179-F415-466E-9437-3CB21189C035}"/>
              </a:ext>
            </a:extLst>
          </p:cNvPr>
          <p:cNvSpPr>
            <a:spLocks noGrp="1"/>
          </p:cNvSpPr>
          <p:nvPr>
            <p:ph type="ftr" sz="quarter" idx="11"/>
          </p:nvPr>
        </p:nvSpPr>
        <p:spPr/>
        <p:txBody>
          <a:bodyPr/>
          <a:lstStyle/>
          <a:p>
            <a:r>
              <a:rPr lang="en-US"/>
              <a:t>Faculty of Computer Science, University of Computer Studies, Yangon</a:t>
            </a:r>
          </a:p>
        </p:txBody>
      </p:sp>
      <p:sp>
        <p:nvSpPr>
          <p:cNvPr id="7" name="Slide Number Placeholder 6">
            <a:extLst>
              <a:ext uri="{FF2B5EF4-FFF2-40B4-BE49-F238E27FC236}">
                <a16:creationId xmlns:a16="http://schemas.microsoft.com/office/drawing/2014/main" xmlns="" id="{D87973C9-CEA3-4353-B22E-1B5A26A86B6F}"/>
              </a:ext>
            </a:extLst>
          </p:cNvPr>
          <p:cNvSpPr>
            <a:spLocks noGrp="1"/>
          </p:cNvSpPr>
          <p:nvPr>
            <p:ph type="sldNum" sz="quarter" idx="12"/>
          </p:nvPr>
        </p:nvSpPr>
        <p:spPr/>
        <p:txBody>
          <a:bodyPr/>
          <a:lstStyle/>
          <a:p>
            <a:fld id="{AA680AA8-C0F5-4A8E-B7E8-B0E33D5CFE95}" type="slidenum">
              <a:rPr lang="en-US" smtClean="0"/>
              <a:t>‹#›</a:t>
            </a:fld>
            <a:endParaRPr lang="en-US"/>
          </a:p>
        </p:txBody>
      </p:sp>
    </p:spTree>
    <p:extLst>
      <p:ext uri="{BB962C8B-B14F-4D97-AF65-F5344CB8AC3E}">
        <p14:creationId xmlns:p14="http://schemas.microsoft.com/office/powerpoint/2010/main" val="1174161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2C9F4C-4F22-436E-8E47-EC5359AD64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6FC6F05-1671-4803-B881-BD188FCB6E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D7FE61B-C037-4A0A-86F2-16BADA37AD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C91540D-DF47-423E-8A89-052EE5E4A337}"/>
              </a:ext>
            </a:extLst>
          </p:cNvPr>
          <p:cNvSpPr>
            <a:spLocks noGrp="1"/>
          </p:cNvSpPr>
          <p:nvPr>
            <p:ph type="dt" sz="half" idx="10"/>
          </p:nvPr>
        </p:nvSpPr>
        <p:spPr>
          <a:xfrm>
            <a:off x="838200" y="6356350"/>
            <a:ext cx="2743200" cy="365125"/>
          </a:xfrm>
          <a:prstGeom prst="rect">
            <a:avLst/>
          </a:prstGeom>
        </p:spPr>
        <p:txBody>
          <a:bodyPr/>
          <a:lstStyle/>
          <a:p>
            <a:fld id="{3E7A3073-0444-4121-865A-7F74615A9CDE}" type="datetime1">
              <a:rPr lang="en-US" smtClean="0"/>
              <a:t>12/4/2022</a:t>
            </a:fld>
            <a:endParaRPr lang="en-US"/>
          </a:p>
        </p:txBody>
      </p:sp>
      <p:sp>
        <p:nvSpPr>
          <p:cNvPr id="6" name="Footer Placeholder 5">
            <a:extLst>
              <a:ext uri="{FF2B5EF4-FFF2-40B4-BE49-F238E27FC236}">
                <a16:creationId xmlns:a16="http://schemas.microsoft.com/office/drawing/2014/main" xmlns="" id="{FD7D3657-00E5-4B16-9225-8302722262CD}"/>
              </a:ext>
            </a:extLst>
          </p:cNvPr>
          <p:cNvSpPr>
            <a:spLocks noGrp="1"/>
          </p:cNvSpPr>
          <p:nvPr>
            <p:ph type="ftr" sz="quarter" idx="11"/>
          </p:nvPr>
        </p:nvSpPr>
        <p:spPr/>
        <p:txBody>
          <a:bodyPr/>
          <a:lstStyle/>
          <a:p>
            <a:r>
              <a:rPr lang="en-US"/>
              <a:t>Faculty of Computer Science, University of Computer Studies, Yangon</a:t>
            </a:r>
          </a:p>
        </p:txBody>
      </p:sp>
      <p:sp>
        <p:nvSpPr>
          <p:cNvPr id="7" name="Slide Number Placeholder 6">
            <a:extLst>
              <a:ext uri="{FF2B5EF4-FFF2-40B4-BE49-F238E27FC236}">
                <a16:creationId xmlns:a16="http://schemas.microsoft.com/office/drawing/2014/main" xmlns="" id="{C41DA887-D1C4-4FAA-9F85-1ABF876E104F}"/>
              </a:ext>
            </a:extLst>
          </p:cNvPr>
          <p:cNvSpPr>
            <a:spLocks noGrp="1"/>
          </p:cNvSpPr>
          <p:nvPr>
            <p:ph type="sldNum" sz="quarter" idx="12"/>
          </p:nvPr>
        </p:nvSpPr>
        <p:spPr/>
        <p:txBody>
          <a:bodyPr/>
          <a:lstStyle/>
          <a:p>
            <a:fld id="{AA680AA8-C0F5-4A8E-B7E8-B0E33D5CFE95}" type="slidenum">
              <a:rPr lang="en-US" smtClean="0"/>
              <a:t>‹#›</a:t>
            </a:fld>
            <a:endParaRPr lang="en-US"/>
          </a:p>
        </p:txBody>
      </p:sp>
    </p:spTree>
    <p:extLst>
      <p:ext uri="{BB962C8B-B14F-4D97-AF65-F5344CB8AC3E}">
        <p14:creationId xmlns:p14="http://schemas.microsoft.com/office/powerpoint/2010/main" val="1729568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37C947E-5149-46E8-93BA-B57977E6A7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D4E5F7F3-071F-4EDC-B0A7-B07D74BFD7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xmlns="" id="{DCE7F1E8-9801-4B37-8E74-2F017BCB00EE}"/>
              </a:ext>
            </a:extLst>
          </p:cNvPr>
          <p:cNvSpPr>
            <a:spLocks noGrp="1"/>
          </p:cNvSpPr>
          <p:nvPr>
            <p:ph type="ftr" sz="quarter" idx="3"/>
          </p:nvPr>
        </p:nvSpPr>
        <p:spPr>
          <a:xfrm>
            <a:off x="2937753" y="6356350"/>
            <a:ext cx="5215647" cy="365125"/>
          </a:xfrm>
          <a:prstGeom prst="rect">
            <a:avLst/>
          </a:prstGeom>
        </p:spPr>
        <p:txBody>
          <a:bodyPr vert="horz" lIns="91440" tIns="45720" rIns="91440" bIns="45720" rtlCol="0" anchor="ctr"/>
          <a:lstStyle>
            <a:lvl1pPr algn="ctr">
              <a:defRPr sz="1200">
                <a:solidFill>
                  <a:schemeClr val="tx1">
                    <a:tint val="75000"/>
                  </a:schemeClr>
                </a:solidFill>
                <a:latin typeface="Aharoni" panose="02010803020104030203" pitchFamily="2" charset="-79"/>
                <a:cs typeface="Aharoni" panose="02010803020104030203" pitchFamily="2" charset="-79"/>
              </a:defRPr>
            </a:lvl1pPr>
          </a:lstStyle>
          <a:p>
            <a:r>
              <a:rPr lang="en-US"/>
              <a:t>Faculty of Computer Science, University of Computer Studies, Yangon</a:t>
            </a:r>
            <a:endParaRPr lang="en-US" dirty="0"/>
          </a:p>
        </p:txBody>
      </p:sp>
      <p:sp>
        <p:nvSpPr>
          <p:cNvPr id="6" name="Slide Number Placeholder 5">
            <a:extLst>
              <a:ext uri="{FF2B5EF4-FFF2-40B4-BE49-F238E27FC236}">
                <a16:creationId xmlns:a16="http://schemas.microsoft.com/office/drawing/2014/main" xmlns="" id="{41EBCF31-1881-486C-B73E-B2BB3844EF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680AA8-C0F5-4A8E-B7E8-B0E33D5CFE95}" type="slidenum">
              <a:rPr lang="en-US" smtClean="0"/>
              <a:t>‹#›</a:t>
            </a:fld>
            <a:endParaRPr lang="en-US"/>
          </a:p>
        </p:txBody>
      </p:sp>
    </p:spTree>
    <p:extLst>
      <p:ext uri="{BB962C8B-B14F-4D97-AF65-F5344CB8AC3E}">
        <p14:creationId xmlns:p14="http://schemas.microsoft.com/office/powerpoint/2010/main" val="987235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1</a:t>
            </a:fld>
            <a:endParaRPr lang="en-US"/>
          </a:p>
        </p:txBody>
      </p:sp>
      <p:pic>
        <p:nvPicPr>
          <p:cNvPr id="14" name="Picture 13">
            <a:extLst>
              <a:ext uri="{FF2B5EF4-FFF2-40B4-BE49-F238E27FC236}">
                <a16:creationId xmlns:a16="http://schemas.microsoft.com/office/drawing/2014/main" xmlns="" id="{5F1D6083-3A50-4F88-A53F-A5DCE262A9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774" y="444864"/>
            <a:ext cx="1206230" cy="1354998"/>
          </a:xfrm>
          <a:prstGeom prst="rect">
            <a:avLst/>
          </a:prstGeom>
        </p:spPr>
      </p:pic>
      <p:sp>
        <p:nvSpPr>
          <p:cNvPr id="15" name="Title 1">
            <a:extLst>
              <a:ext uri="{FF2B5EF4-FFF2-40B4-BE49-F238E27FC236}">
                <a16:creationId xmlns:a16="http://schemas.microsoft.com/office/drawing/2014/main" xmlns="" id="{A80D0BA2-7FB3-493B-9468-B6E971E45BF8}"/>
              </a:ext>
            </a:extLst>
          </p:cNvPr>
          <p:cNvSpPr txBox="1">
            <a:spLocks/>
          </p:cNvSpPr>
          <p:nvPr/>
        </p:nvSpPr>
        <p:spPr>
          <a:xfrm>
            <a:off x="1631004" y="2395725"/>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Defining Your Own Classes</a:t>
            </a:r>
          </a:p>
          <a:p>
            <a:pPr algn="ctr"/>
            <a:endParaRPr lang="en-US" b="1" dirty="0"/>
          </a:p>
          <a:p>
            <a:pPr algn="ctr"/>
            <a:r>
              <a:rPr lang="en-US" b="1" dirty="0"/>
              <a:t>Part - I</a:t>
            </a:r>
          </a:p>
        </p:txBody>
      </p:sp>
      <p:sp>
        <p:nvSpPr>
          <p:cNvPr id="2" name="Footer Placeholder 1"/>
          <p:cNvSpPr>
            <a:spLocks noGrp="1"/>
          </p:cNvSpPr>
          <p:nvPr>
            <p:ph type="ftr" sz="quarter" idx="11"/>
          </p:nvPr>
        </p:nvSpPr>
        <p:spPr>
          <a:xfrm>
            <a:off x="3595180" y="6356350"/>
            <a:ext cx="5215647" cy="365125"/>
          </a:xfrm>
        </p:spPr>
        <p:txBody>
          <a:bodyPr/>
          <a:lstStyle/>
          <a:p>
            <a:r>
              <a:rPr lang="en-US" smtClean="0"/>
              <a:t>Faculty of Computer Science, University of Computer Studies, Yangon</a:t>
            </a:r>
            <a:endParaRPr lang="en-US"/>
          </a:p>
        </p:txBody>
      </p:sp>
    </p:spTree>
    <p:extLst>
      <p:ext uri="{BB962C8B-B14F-4D97-AF65-F5344CB8AC3E}">
        <p14:creationId xmlns:p14="http://schemas.microsoft.com/office/powerpoint/2010/main" val="29703494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Footer Placeholder 3">
            <a:extLst>
              <a:ext uri="{FF2B5EF4-FFF2-40B4-BE49-F238E27FC236}">
                <a16:creationId xmlns:a16="http://schemas.microsoft.com/office/drawing/2014/main" xmlns="" id="{60428688-E27B-0743-15A1-3E3021C2359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800" smtClean="0"/>
              <a:t>Faculty of Computer Science, University of Computer Studies, Yangon</a:t>
            </a:r>
            <a:endParaRPr lang="en-US" altLang="en-US" sz="800">
              <a:solidFill>
                <a:srgbClr val="996633"/>
              </a:solidFill>
            </a:endParaRPr>
          </a:p>
        </p:txBody>
      </p:sp>
      <p:sp>
        <p:nvSpPr>
          <p:cNvPr id="8" name="Slide Number Placeholder 4">
            <a:extLst>
              <a:ext uri="{FF2B5EF4-FFF2-40B4-BE49-F238E27FC236}">
                <a16:creationId xmlns:a16="http://schemas.microsoft.com/office/drawing/2014/main" xmlns="" id="{5F52199B-C92A-6D20-0767-09E127591092}"/>
              </a:ext>
            </a:extLst>
          </p:cNvPr>
          <p:cNvSpPr>
            <a:spLocks noGrp="1"/>
          </p:cNvSpPr>
          <p:nvPr>
            <p:ph type="sldNum" sz="quarter" idx="11"/>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000">
              <a:latin typeface="Arial" panose="020B0604020202020204" pitchFamily="34" charset="0"/>
            </a:endParaRPr>
          </a:p>
          <a:p>
            <a:pPr eaLnBrk="1" hangingPunct="1"/>
            <a:r>
              <a:rPr lang="en-US" altLang="en-US" sz="1000">
                <a:solidFill>
                  <a:srgbClr val="996633"/>
                </a:solidFill>
                <a:latin typeface="Arial" panose="020B0604020202020204" pitchFamily="34" charset="0"/>
              </a:rPr>
              <a:t>4</a:t>
            </a:r>
            <a:r>
              <a:rPr lang="en-US" altLang="en-US" sz="1000" baseline="30000">
                <a:solidFill>
                  <a:srgbClr val="996633"/>
                </a:solidFill>
                <a:latin typeface="Arial" panose="020B0604020202020204" pitchFamily="34" charset="0"/>
              </a:rPr>
              <a:t>th</a:t>
            </a:r>
            <a:r>
              <a:rPr lang="en-US" altLang="en-US" sz="1000">
                <a:solidFill>
                  <a:srgbClr val="996633"/>
                </a:solidFill>
                <a:latin typeface="Arial" panose="020B0604020202020204" pitchFamily="34" charset="0"/>
              </a:rPr>
              <a:t> Ed Chapter 4</a:t>
            </a:r>
            <a:r>
              <a:rPr lang="en-US" altLang="en-US" sz="1200">
                <a:solidFill>
                  <a:srgbClr val="996633"/>
                </a:solidFill>
              </a:rPr>
              <a:t> - </a:t>
            </a:r>
            <a:fld id="{37DF8784-6175-49B3-BF74-30B71648BEBA}" type="slidenum">
              <a:rPr lang="en-US" altLang="en-US" sz="1000">
                <a:solidFill>
                  <a:srgbClr val="996633"/>
                </a:solidFill>
                <a:latin typeface="Arial" panose="020B0604020202020204" pitchFamily="34" charset="0"/>
              </a:rPr>
              <a:pPr eaLnBrk="1" hangingPunct="1"/>
              <a:t>10</a:t>
            </a:fld>
            <a:endParaRPr lang="en-US" altLang="en-US" sz="1000">
              <a:solidFill>
                <a:srgbClr val="996633"/>
              </a:solidFill>
              <a:latin typeface="Arial" panose="020B0604020202020204" pitchFamily="34" charset="0"/>
            </a:endParaRPr>
          </a:p>
        </p:txBody>
      </p:sp>
      <p:sp>
        <p:nvSpPr>
          <p:cNvPr id="154628" name="Rectangle 2">
            <a:extLst>
              <a:ext uri="{FF2B5EF4-FFF2-40B4-BE49-F238E27FC236}">
                <a16:creationId xmlns:a16="http://schemas.microsoft.com/office/drawing/2014/main" xmlns="" id="{E4CDFB73-7EC5-607A-CA9D-68F741A19845}"/>
              </a:ext>
            </a:extLst>
          </p:cNvPr>
          <p:cNvSpPr>
            <a:spLocks noGrp="1" noChangeArrowheads="1"/>
          </p:cNvSpPr>
          <p:nvPr>
            <p:ph type="title"/>
          </p:nvPr>
        </p:nvSpPr>
        <p:spPr>
          <a:xfrm>
            <a:off x="838200" y="225643"/>
            <a:ext cx="10515600" cy="1325563"/>
          </a:xfrm>
        </p:spPr>
        <p:txBody>
          <a:bodyPr/>
          <a:lstStyle/>
          <a:p>
            <a:pPr algn="ctr" eaLnBrk="1" hangingPunct="1"/>
            <a:r>
              <a:rPr lang="en-US" altLang="en-US" dirty="0"/>
              <a:t>Multiple Instances</a:t>
            </a:r>
          </a:p>
        </p:txBody>
      </p:sp>
      <p:sp>
        <p:nvSpPr>
          <p:cNvPr id="154629" name="Rectangle 3">
            <a:extLst>
              <a:ext uri="{FF2B5EF4-FFF2-40B4-BE49-F238E27FC236}">
                <a16:creationId xmlns:a16="http://schemas.microsoft.com/office/drawing/2014/main" xmlns="" id="{11AE0AA2-1328-06E6-5854-717CF16FC131}"/>
              </a:ext>
            </a:extLst>
          </p:cNvPr>
          <p:cNvSpPr>
            <a:spLocks noGrp="1" noChangeArrowheads="1"/>
          </p:cNvSpPr>
          <p:nvPr>
            <p:ph type="body" idx="1"/>
          </p:nvPr>
        </p:nvSpPr>
        <p:spPr>
          <a:xfrm>
            <a:off x="1828800" y="1447800"/>
            <a:ext cx="8534400" cy="649288"/>
          </a:xfrm>
        </p:spPr>
        <p:txBody>
          <a:bodyPr>
            <a:normAutofit fontScale="92500"/>
          </a:bodyPr>
          <a:lstStyle/>
          <a:p>
            <a:pPr eaLnBrk="1" hangingPunct="1">
              <a:lnSpc>
                <a:spcPct val="90000"/>
              </a:lnSpc>
            </a:pPr>
            <a:r>
              <a:rPr lang="en-US" altLang="en-US" sz="2400" dirty="0"/>
              <a:t>Once the </a:t>
            </a:r>
            <a:r>
              <a:rPr lang="en-US" altLang="en-US" sz="2400" dirty="0">
                <a:solidFill>
                  <a:schemeClr val="tx2"/>
                </a:solidFill>
              </a:rPr>
              <a:t>Bicycle</a:t>
            </a:r>
            <a:r>
              <a:rPr lang="en-US" altLang="en-US" sz="2400" dirty="0"/>
              <a:t> class is defined, we can create multiple instances.</a:t>
            </a:r>
          </a:p>
        </p:txBody>
      </p:sp>
      <p:sp>
        <p:nvSpPr>
          <p:cNvPr id="154630" name="Rectangle 4">
            <a:extLst>
              <a:ext uri="{FF2B5EF4-FFF2-40B4-BE49-F238E27FC236}">
                <a16:creationId xmlns:a16="http://schemas.microsoft.com/office/drawing/2014/main" xmlns="" id="{3EB574CD-9555-6AD7-7D86-8C5B4B8BD009}"/>
              </a:ext>
            </a:extLst>
          </p:cNvPr>
          <p:cNvSpPr>
            <a:spLocks noChangeArrowheads="1"/>
          </p:cNvSpPr>
          <p:nvPr/>
        </p:nvSpPr>
        <p:spPr bwMode="auto">
          <a:xfrm>
            <a:off x="2209800" y="3200400"/>
            <a:ext cx="3810000" cy="14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2289175" algn="l"/>
              </a:tabLst>
              <a:defRPr sz="2400">
                <a:solidFill>
                  <a:schemeClr val="tx1"/>
                </a:solidFill>
                <a:latin typeface="Times New Roman" panose="02020603050405020304" pitchFamily="18" charset="0"/>
              </a:defRPr>
            </a:lvl1pPr>
            <a:lvl2pPr marL="742950" indent="-285750" eaLnBrk="0" hangingPunct="0">
              <a:tabLst>
                <a:tab pos="2289175" algn="l"/>
              </a:tabLst>
              <a:defRPr sz="2400">
                <a:solidFill>
                  <a:schemeClr val="tx1"/>
                </a:solidFill>
                <a:latin typeface="Times New Roman" panose="02020603050405020304" pitchFamily="18" charset="0"/>
              </a:defRPr>
            </a:lvl2pPr>
            <a:lvl3pPr marL="1143000" indent="-228600" eaLnBrk="0" hangingPunct="0">
              <a:tabLst>
                <a:tab pos="2289175" algn="l"/>
              </a:tabLst>
              <a:defRPr sz="2400">
                <a:solidFill>
                  <a:schemeClr val="tx1"/>
                </a:solidFill>
                <a:latin typeface="Times New Roman" panose="02020603050405020304" pitchFamily="18" charset="0"/>
              </a:defRPr>
            </a:lvl3pPr>
            <a:lvl4pPr marL="1600200" indent="-228600" eaLnBrk="0" hangingPunct="0">
              <a:tabLst>
                <a:tab pos="2289175" algn="l"/>
              </a:tabLst>
              <a:defRPr sz="2400">
                <a:solidFill>
                  <a:schemeClr val="tx1"/>
                </a:solidFill>
                <a:latin typeface="Times New Roman" panose="02020603050405020304" pitchFamily="18" charset="0"/>
              </a:defRPr>
            </a:lvl4pPr>
            <a:lvl5pPr marL="2057400" indent="-228600" eaLnBrk="0" hangingPunct="0">
              <a:tabLst>
                <a:tab pos="228917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28917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28917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28917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289175" algn="l"/>
              </a:tabLst>
              <a:defRPr sz="2400">
                <a:solidFill>
                  <a:schemeClr val="tx1"/>
                </a:solidFill>
                <a:latin typeface="Times New Roman" panose="02020603050405020304" pitchFamily="18" charset="0"/>
              </a:defRPr>
            </a:lvl9pPr>
          </a:lstStyle>
          <a:p>
            <a:pPr eaLnBrk="1" hangingPunct="1">
              <a:lnSpc>
                <a:spcPct val="80000"/>
              </a:lnSpc>
              <a:spcBef>
                <a:spcPct val="50000"/>
              </a:spcBef>
            </a:pPr>
            <a:r>
              <a:rPr lang="en-US" altLang="en-US" sz="1400" dirty="0">
                <a:solidFill>
                  <a:srgbClr val="000000"/>
                </a:solidFill>
                <a:latin typeface="Courier New" panose="02070309020205020404" pitchFamily="49" charset="0"/>
                <a:ea typeface="ＭＳ Ｐゴシック" panose="020B0600070205080204" pitchFamily="34" charset="-128"/>
              </a:rPr>
              <a:t>Bicycle bike1, bike2;</a:t>
            </a:r>
          </a:p>
          <a:p>
            <a:pPr eaLnBrk="1" hangingPunct="1">
              <a:lnSpc>
                <a:spcPct val="80000"/>
              </a:lnSpc>
              <a:spcBef>
                <a:spcPct val="50000"/>
              </a:spcBef>
            </a:pPr>
            <a:r>
              <a:rPr lang="en-US" altLang="en-US" sz="1400" dirty="0">
                <a:solidFill>
                  <a:srgbClr val="000000"/>
                </a:solidFill>
                <a:latin typeface="Courier New" panose="02070309020205020404" pitchFamily="49" charset="0"/>
                <a:ea typeface="ＭＳ Ｐゴシック" panose="020B0600070205080204" pitchFamily="34" charset="-128"/>
              </a:rPr>
              <a:t>bike1 = </a:t>
            </a:r>
            <a:r>
              <a:rPr lang="en-US" altLang="en-US" sz="1400" dirty="0">
                <a:solidFill>
                  <a:srgbClr val="0000FF"/>
                </a:solidFill>
                <a:latin typeface="Courier New" panose="02070309020205020404" pitchFamily="49" charset="0"/>
                <a:ea typeface="ＭＳ Ｐゴシック" panose="020B0600070205080204" pitchFamily="34" charset="-128"/>
              </a:rPr>
              <a:t>new</a:t>
            </a:r>
            <a:r>
              <a:rPr lang="en-US" altLang="en-US" sz="1400" dirty="0">
                <a:solidFill>
                  <a:srgbClr val="000000"/>
                </a:solidFill>
                <a:latin typeface="Courier New" panose="02070309020205020404" pitchFamily="49" charset="0"/>
                <a:ea typeface="ＭＳ Ｐゴシック" panose="020B0600070205080204" pitchFamily="34" charset="-128"/>
              </a:rPr>
              <a:t> Bicycle</a:t>
            </a:r>
            <a:r>
              <a:rPr lang="en-US" altLang="en-US" sz="1400" dirty="0">
                <a:solidFill>
                  <a:srgbClr val="FF0000"/>
                </a:solidFill>
                <a:latin typeface="Courier New" panose="02070309020205020404" pitchFamily="49" charset="0"/>
                <a:ea typeface="ＭＳ Ｐゴシック" panose="020B0600070205080204" pitchFamily="34" charset="-128"/>
              </a:rPr>
              <a:t>( )</a:t>
            </a:r>
            <a:r>
              <a:rPr lang="en-US" altLang="en-US" sz="1400" dirty="0">
                <a:solidFill>
                  <a:srgbClr val="000000"/>
                </a:solidFill>
                <a:latin typeface="Courier New" panose="02070309020205020404" pitchFamily="49" charset="0"/>
                <a:ea typeface="ＭＳ Ｐゴシック" panose="020B0600070205080204" pitchFamily="34" charset="-128"/>
              </a:rPr>
              <a:t>; bike1.setOwnerName</a:t>
            </a:r>
            <a:r>
              <a:rPr lang="en-US" altLang="en-US" sz="1400" dirty="0">
                <a:solidFill>
                  <a:srgbClr val="FF0000"/>
                </a:solidFill>
                <a:latin typeface="Courier New" panose="02070309020205020404" pitchFamily="49" charset="0"/>
                <a:ea typeface="ＭＳ Ｐゴシック" panose="020B0600070205080204" pitchFamily="34" charset="-128"/>
              </a:rPr>
              <a:t>(</a:t>
            </a:r>
            <a:r>
              <a:rPr lang="en-US" altLang="en-US" sz="1400" dirty="0">
                <a:solidFill>
                  <a:srgbClr val="007F7F"/>
                </a:solidFill>
                <a:latin typeface="Courier New" panose="02070309020205020404" pitchFamily="49" charset="0"/>
                <a:ea typeface="ＭＳ Ｐゴシック" panose="020B0600070205080204" pitchFamily="34" charset="-128"/>
              </a:rPr>
              <a:t>"Adam Smith"</a:t>
            </a:r>
            <a:r>
              <a:rPr lang="en-US" altLang="en-US" sz="1400" dirty="0">
                <a:solidFill>
                  <a:srgbClr val="FF0000"/>
                </a:solidFill>
                <a:latin typeface="Courier New" panose="02070309020205020404" pitchFamily="49" charset="0"/>
                <a:ea typeface="ＭＳ Ｐゴシック" panose="020B0600070205080204" pitchFamily="34" charset="-128"/>
              </a:rPr>
              <a:t>)</a:t>
            </a:r>
            <a:r>
              <a:rPr lang="en-US" altLang="en-US" sz="1400" dirty="0">
                <a:solidFill>
                  <a:srgbClr val="000000"/>
                </a:solidFill>
                <a:latin typeface="Courier New" panose="02070309020205020404" pitchFamily="49" charset="0"/>
                <a:ea typeface="ＭＳ Ｐゴシック" panose="020B0600070205080204" pitchFamily="34" charset="-128"/>
              </a:rPr>
              <a:t>;</a:t>
            </a:r>
          </a:p>
          <a:p>
            <a:pPr eaLnBrk="1" hangingPunct="1">
              <a:lnSpc>
                <a:spcPct val="80000"/>
              </a:lnSpc>
              <a:spcBef>
                <a:spcPct val="50000"/>
              </a:spcBef>
            </a:pPr>
            <a:r>
              <a:rPr lang="en-US" altLang="en-US" sz="1400" dirty="0">
                <a:solidFill>
                  <a:srgbClr val="000000"/>
                </a:solidFill>
                <a:latin typeface="Courier New" panose="02070309020205020404" pitchFamily="49" charset="0"/>
                <a:ea typeface="ＭＳ Ｐゴシック" panose="020B0600070205080204" pitchFamily="34" charset="-128"/>
              </a:rPr>
              <a:t>        </a:t>
            </a:r>
          </a:p>
          <a:p>
            <a:pPr eaLnBrk="1" hangingPunct="1">
              <a:lnSpc>
                <a:spcPct val="80000"/>
              </a:lnSpc>
              <a:spcBef>
                <a:spcPct val="50000"/>
              </a:spcBef>
            </a:pPr>
            <a:r>
              <a:rPr lang="en-US" altLang="en-US" sz="1400" dirty="0">
                <a:solidFill>
                  <a:srgbClr val="000000"/>
                </a:solidFill>
                <a:latin typeface="Courier New" panose="02070309020205020404" pitchFamily="49" charset="0"/>
                <a:ea typeface="ＭＳ Ｐゴシック" panose="020B0600070205080204" pitchFamily="34" charset="-128"/>
              </a:rPr>
              <a:t>bike2 = </a:t>
            </a:r>
            <a:r>
              <a:rPr lang="en-US" altLang="en-US" sz="1400" dirty="0">
                <a:solidFill>
                  <a:srgbClr val="0000FF"/>
                </a:solidFill>
                <a:latin typeface="Courier New" panose="02070309020205020404" pitchFamily="49" charset="0"/>
                <a:ea typeface="ＭＳ Ｐゴシック" panose="020B0600070205080204" pitchFamily="34" charset="-128"/>
              </a:rPr>
              <a:t>new</a:t>
            </a:r>
            <a:r>
              <a:rPr lang="en-US" altLang="en-US" sz="1400" dirty="0">
                <a:solidFill>
                  <a:srgbClr val="000000"/>
                </a:solidFill>
                <a:latin typeface="Courier New" panose="02070309020205020404" pitchFamily="49" charset="0"/>
                <a:ea typeface="ＭＳ Ｐゴシック" panose="020B0600070205080204" pitchFamily="34" charset="-128"/>
              </a:rPr>
              <a:t> Bicycle</a:t>
            </a:r>
            <a:r>
              <a:rPr lang="en-US" altLang="en-US" sz="1400" dirty="0">
                <a:solidFill>
                  <a:srgbClr val="FF0000"/>
                </a:solidFill>
                <a:latin typeface="Courier New" panose="02070309020205020404" pitchFamily="49" charset="0"/>
                <a:ea typeface="ＭＳ Ｐゴシック" panose="020B0600070205080204" pitchFamily="34" charset="-128"/>
              </a:rPr>
              <a:t>( )</a:t>
            </a:r>
            <a:r>
              <a:rPr lang="en-US" altLang="en-US" sz="1400" dirty="0">
                <a:solidFill>
                  <a:srgbClr val="000000"/>
                </a:solidFill>
                <a:latin typeface="Courier New" panose="02070309020205020404" pitchFamily="49" charset="0"/>
                <a:ea typeface="ＭＳ Ｐゴシック" panose="020B0600070205080204" pitchFamily="34" charset="-128"/>
              </a:rPr>
              <a:t>; bike2.setOwnerName</a:t>
            </a:r>
            <a:r>
              <a:rPr lang="en-US" altLang="en-US" sz="1400" dirty="0">
                <a:solidFill>
                  <a:srgbClr val="FF0000"/>
                </a:solidFill>
                <a:latin typeface="Courier New" panose="02070309020205020404" pitchFamily="49" charset="0"/>
                <a:ea typeface="ＭＳ Ｐゴシック" panose="020B0600070205080204" pitchFamily="34" charset="-128"/>
              </a:rPr>
              <a:t>(</a:t>
            </a:r>
            <a:r>
              <a:rPr lang="en-US" altLang="en-US" sz="1400" dirty="0">
                <a:solidFill>
                  <a:srgbClr val="007F7F"/>
                </a:solidFill>
                <a:latin typeface="Courier New" panose="02070309020205020404" pitchFamily="49" charset="0"/>
                <a:ea typeface="ＭＳ Ｐゴシック" panose="020B0600070205080204" pitchFamily="34" charset="-128"/>
              </a:rPr>
              <a:t>"Ben Jones"</a:t>
            </a:r>
            <a:r>
              <a:rPr lang="en-US" altLang="en-US" sz="1400" dirty="0">
                <a:solidFill>
                  <a:srgbClr val="FF0000"/>
                </a:solidFill>
                <a:latin typeface="Courier New" panose="02070309020205020404" pitchFamily="49" charset="0"/>
                <a:ea typeface="ＭＳ Ｐゴシック" panose="020B0600070205080204" pitchFamily="34" charset="-128"/>
              </a:rPr>
              <a:t>)</a:t>
            </a:r>
            <a:r>
              <a:rPr lang="en-US" altLang="en-US" sz="1400" dirty="0">
                <a:solidFill>
                  <a:srgbClr val="000000"/>
                </a:solidFill>
                <a:latin typeface="Courier New" panose="02070309020205020404" pitchFamily="49" charset="0"/>
                <a:ea typeface="ＭＳ Ｐゴシック" panose="020B0600070205080204" pitchFamily="34" charset="-128"/>
              </a:rPr>
              <a:t>;</a:t>
            </a:r>
          </a:p>
        </p:txBody>
      </p:sp>
      <p:sp>
        <p:nvSpPr>
          <p:cNvPr id="154631" name="Rectangle 6">
            <a:extLst>
              <a:ext uri="{FF2B5EF4-FFF2-40B4-BE49-F238E27FC236}">
                <a16:creationId xmlns:a16="http://schemas.microsoft.com/office/drawing/2014/main" xmlns="" id="{F5DC0EF9-923A-BD72-42DB-EBCFCB2002B6}"/>
              </a:ext>
            </a:extLst>
          </p:cNvPr>
          <p:cNvSpPr>
            <a:spLocks noChangeArrowheads="1"/>
          </p:cNvSpPr>
          <p:nvPr/>
        </p:nvSpPr>
        <p:spPr bwMode="auto">
          <a:xfrm>
            <a:off x="6172200" y="2438400"/>
            <a:ext cx="4038600" cy="297180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pic>
        <p:nvPicPr>
          <p:cNvPr id="154632" name="Picture 7" descr="ch4-1">
            <a:extLst>
              <a:ext uri="{FF2B5EF4-FFF2-40B4-BE49-F238E27FC236}">
                <a16:creationId xmlns:a16="http://schemas.microsoft.com/office/drawing/2014/main" xmlns="" id="{C3B3EB03-A5D4-5B11-C207-E14222157B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2743200"/>
            <a:ext cx="3733800"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4" name="Rectangle 2">
            <a:extLst>
              <a:ext uri="{FF2B5EF4-FFF2-40B4-BE49-F238E27FC236}">
                <a16:creationId xmlns:a16="http://schemas.microsoft.com/office/drawing/2014/main" xmlns="" id="{6E27E952-B1C1-DA84-0654-9BAD807DB7A1}"/>
              </a:ext>
            </a:extLst>
          </p:cNvPr>
          <p:cNvSpPr>
            <a:spLocks noGrp="1" noChangeArrowheads="1"/>
          </p:cNvSpPr>
          <p:nvPr>
            <p:ph type="title"/>
          </p:nvPr>
        </p:nvSpPr>
        <p:spPr/>
        <p:txBody>
          <a:bodyPr/>
          <a:lstStyle/>
          <a:p>
            <a:pPr algn="ctr" eaLnBrk="1" hangingPunct="1"/>
            <a:r>
              <a:rPr lang="en-US" altLang="en-US" dirty="0"/>
              <a:t>Data Member Declaration</a:t>
            </a:r>
          </a:p>
        </p:txBody>
      </p:sp>
      <p:grpSp>
        <p:nvGrpSpPr>
          <p:cNvPr id="158725" name="Group 3">
            <a:extLst>
              <a:ext uri="{FF2B5EF4-FFF2-40B4-BE49-F238E27FC236}">
                <a16:creationId xmlns:a16="http://schemas.microsoft.com/office/drawing/2014/main" xmlns="" id="{C9F40392-6C00-6A41-56A4-69F3B89BF7AA}"/>
              </a:ext>
            </a:extLst>
          </p:cNvPr>
          <p:cNvGrpSpPr>
            <a:grpSpLocks/>
          </p:cNvGrpSpPr>
          <p:nvPr/>
        </p:nvGrpSpPr>
        <p:grpSpPr bwMode="auto">
          <a:xfrm>
            <a:off x="818963" y="1925172"/>
            <a:ext cx="5728588" cy="647550"/>
            <a:chOff x="246" y="802"/>
            <a:chExt cx="5514" cy="912"/>
          </a:xfrm>
        </p:grpSpPr>
        <p:sp>
          <p:nvSpPr>
            <p:cNvPr id="26628" name="Rectangle 4">
              <a:extLst>
                <a:ext uri="{FF2B5EF4-FFF2-40B4-BE49-F238E27FC236}">
                  <a16:creationId xmlns:a16="http://schemas.microsoft.com/office/drawing/2014/main" xmlns="" id="{0706FE9A-7AFA-2DE0-2E6D-FE83C3302B70}"/>
                </a:ext>
              </a:extLst>
            </p:cNvPr>
            <p:cNvSpPr>
              <a:spLocks noChangeArrowheads="1"/>
            </p:cNvSpPr>
            <p:nvPr/>
          </p:nvSpPr>
          <p:spPr bwMode="auto">
            <a:xfrm>
              <a:off x="246" y="802"/>
              <a:ext cx="5375" cy="91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Times New Roman" charset="0"/>
              </a:endParaRPr>
            </a:p>
          </p:txBody>
        </p:sp>
        <p:sp>
          <p:nvSpPr>
            <p:cNvPr id="158735" name="Rectangle 5">
              <a:extLst>
                <a:ext uri="{FF2B5EF4-FFF2-40B4-BE49-F238E27FC236}">
                  <a16:creationId xmlns:a16="http://schemas.microsoft.com/office/drawing/2014/main" xmlns="" id="{B3A35843-8CCE-9B88-3151-7AA8B6F34363}"/>
                </a:ext>
              </a:extLst>
            </p:cNvPr>
            <p:cNvSpPr>
              <a:spLocks noChangeArrowheads="1"/>
            </p:cNvSpPr>
            <p:nvPr/>
          </p:nvSpPr>
          <p:spPr bwMode="auto">
            <a:xfrm>
              <a:off x="303" y="918"/>
              <a:ext cx="5457"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tabLst>
                  <a:tab pos="2289175" algn="l"/>
                </a:tabLst>
                <a:defRPr sz="2400">
                  <a:solidFill>
                    <a:schemeClr val="tx1"/>
                  </a:solidFill>
                  <a:latin typeface="Times New Roman" panose="02020603050405020304" pitchFamily="18" charset="0"/>
                </a:defRPr>
              </a:lvl1pPr>
              <a:lvl2pPr marL="114300" eaLnBrk="0" hangingPunct="0">
                <a:tabLst>
                  <a:tab pos="2289175" algn="l"/>
                </a:tabLst>
                <a:defRPr sz="2400">
                  <a:solidFill>
                    <a:schemeClr val="tx1"/>
                  </a:solidFill>
                  <a:latin typeface="Times New Roman" panose="02020603050405020304" pitchFamily="18" charset="0"/>
                </a:defRPr>
              </a:lvl2pPr>
              <a:lvl3pPr marL="1143000" indent="-228600" eaLnBrk="0" hangingPunct="0">
                <a:tabLst>
                  <a:tab pos="2289175" algn="l"/>
                </a:tabLst>
                <a:defRPr sz="2400">
                  <a:solidFill>
                    <a:schemeClr val="tx1"/>
                  </a:solidFill>
                  <a:latin typeface="Times New Roman" panose="02020603050405020304" pitchFamily="18" charset="0"/>
                </a:defRPr>
              </a:lvl3pPr>
              <a:lvl4pPr marL="1600200" indent="-228600" eaLnBrk="0" hangingPunct="0">
                <a:tabLst>
                  <a:tab pos="2289175" algn="l"/>
                </a:tabLst>
                <a:defRPr sz="2400">
                  <a:solidFill>
                    <a:schemeClr val="tx1"/>
                  </a:solidFill>
                  <a:latin typeface="Times New Roman" panose="02020603050405020304" pitchFamily="18" charset="0"/>
                </a:defRPr>
              </a:lvl4pPr>
              <a:lvl5pPr marL="2057400" indent="-228600" eaLnBrk="0" hangingPunct="0">
                <a:tabLst>
                  <a:tab pos="228917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28917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28917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28917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289175" algn="l"/>
                </a:tabLst>
                <a:defRPr sz="2400">
                  <a:solidFill>
                    <a:schemeClr val="tx1"/>
                  </a:solidFill>
                  <a:latin typeface="Times New Roman" panose="02020603050405020304" pitchFamily="18" charset="0"/>
                </a:defRPr>
              </a:lvl9pPr>
            </a:lstStyle>
            <a:p>
              <a:pPr lvl="1" eaLnBrk="1" hangingPunct="1">
                <a:spcBef>
                  <a:spcPct val="50000"/>
                </a:spcBef>
                <a:buClr>
                  <a:schemeClr val="tx2"/>
                </a:buClr>
                <a:buSzPct val="80000"/>
              </a:pPr>
              <a:r>
                <a:rPr lang="en-US" altLang="en-US" sz="1800">
                  <a:latin typeface="Courier New" panose="02070309020205020404" pitchFamily="49" charset="0"/>
                  <a:ea typeface="ＭＳ Ｐゴシック" panose="020B0600070205080204" pitchFamily="34" charset="-128"/>
                </a:rPr>
                <a:t>&lt;modifiers&gt;  &lt;data type&gt; &lt;name&gt; ;</a:t>
              </a:r>
              <a:endParaRPr lang="en-US" altLang="en-US" sz="1800">
                <a:solidFill>
                  <a:srgbClr val="990033"/>
                </a:solidFill>
                <a:latin typeface="Courier New" panose="02070309020205020404" pitchFamily="49" charset="0"/>
                <a:ea typeface="ＭＳ Ｐゴシック" panose="020B0600070205080204" pitchFamily="34" charset="-128"/>
              </a:endParaRPr>
            </a:p>
          </p:txBody>
        </p:sp>
      </p:grpSp>
      <p:sp>
        <p:nvSpPr>
          <p:cNvPr id="158726" name="Rectangle 6">
            <a:extLst>
              <a:ext uri="{FF2B5EF4-FFF2-40B4-BE49-F238E27FC236}">
                <a16:creationId xmlns:a16="http://schemas.microsoft.com/office/drawing/2014/main" xmlns="" id="{96C79342-036B-DD49-7CF4-E435D6F8363E}"/>
              </a:ext>
            </a:extLst>
          </p:cNvPr>
          <p:cNvSpPr>
            <a:spLocks noChangeArrowheads="1"/>
          </p:cNvSpPr>
          <p:nvPr/>
        </p:nvSpPr>
        <p:spPr bwMode="auto">
          <a:xfrm>
            <a:off x="6428487" y="3115031"/>
            <a:ext cx="5397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eaLnBrk="1" hangingPunct="1">
              <a:spcBef>
                <a:spcPct val="50000"/>
              </a:spcBef>
              <a:buClr>
                <a:schemeClr val="tx2"/>
              </a:buClr>
              <a:buSzPct val="80000"/>
            </a:pPr>
            <a:r>
              <a:rPr lang="en-US" altLang="en-US" sz="1800" dirty="0">
                <a:solidFill>
                  <a:schemeClr val="accent2"/>
                </a:solidFill>
                <a:latin typeface="Courier New" panose="02070309020205020404" pitchFamily="49" charset="0"/>
                <a:ea typeface="ＭＳ Ｐゴシック" panose="020B0600070205080204" pitchFamily="34" charset="-128"/>
              </a:rPr>
              <a:t>private     </a:t>
            </a:r>
            <a:r>
              <a:rPr lang="en-US" altLang="en-US" sz="1800" dirty="0">
                <a:latin typeface="Courier New" panose="02070309020205020404" pitchFamily="49" charset="0"/>
                <a:ea typeface="ＭＳ Ｐゴシック" panose="020B0600070205080204" pitchFamily="34" charset="-128"/>
              </a:rPr>
              <a:t>String    </a:t>
            </a:r>
            <a:r>
              <a:rPr lang="en-US" altLang="en-US" sz="1800" dirty="0" err="1">
                <a:latin typeface="Courier New" panose="02070309020205020404" pitchFamily="49" charset="0"/>
                <a:ea typeface="ＭＳ Ｐゴシック" panose="020B0600070205080204" pitchFamily="34" charset="-128"/>
              </a:rPr>
              <a:t>ownerName</a:t>
            </a:r>
            <a:r>
              <a:rPr lang="en-US" altLang="en-US" sz="1800" dirty="0">
                <a:latin typeface="Courier New" panose="02070309020205020404" pitchFamily="49" charset="0"/>
                <a:ea typeface="ＭＳ Ｐゴシック" panose="020B0600070205080204" pitchFamily="34" charset="-128"/>
              </a:rPr>
              <a:t> ;</a:t>
            </a:r>
            <a:endParaRPr lang="en-US" altLang="en-US" sz="1800" dirty="0">
              <a:solidFill>
                <a:srgbClr val="A50021"/>
              </a:solidFill>
              <a:latin typeface="Courier New" panose="02070309020205020404" pitchFamily="49" charset="0"/>
              <a:ea typeface="ＭＳ Ｐゴシック" panose="020B0600070205080204" pitchFamily="34" charset="-128"/>
            </a:endParaRPr>
          </a:p>
        </p:txBody>
      </p:sp>
      <p:sp>
        <p:nvSpPr>
          <p:cNvPr id="158727" name="Line 8">
            <a:extLst>
              <a:ext uri="{FF2B5EF4-FFF2-40B4-BE49-F238E27FC236}">
                <a16:creationId xmlns:a16="http://schemas.microsoft.com/office/drawing/2014/main" xmlns="" id="{0E874171-BA01-6513-0DE0-65106E49360A}"/>
              </a:ext>
            </a:extLst>
          </p:cNvPr>
          <p:cNvSpPr>
            <a:spLocks noChangeShapeType="1"/>
          </p:cNvSpPr>
          <p:nvPr/>
        </p:nvSpPr>
        <p:spPr bwMode="auto">
          <a:xfrm flipV="1">
            <a:off x="7406387" y="2480179"/>
            <a:ext cx="0" cy="673100"/>
          </a:xfrm>
          <a:prstGeom prst="line">
            <a:avLst/>
          </a:prstGeom>
          <a:noFill/>
          <a:ln w="28575">
            <a:solidFill>
              <a:schemeClr val="tx1"/>
            </a:solidFill>
            <a:miter lim="800000"/>
            <a:headEnd type="triangle" w="med"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158728" name="Line 11">
            <a:extLst>
              <a:ext uri="{FF2B5EF4-FFF2-40B4-BE49-F238E27FC236}">
                <a16:creationId xmlns:a16="http://schemas.microsoft.com/office/drawing/2014/main" xmlns="" id="{01D69245-78FA-0171-7B73-F0A2EE50D300}"/>
              </a:ext>
            </a:extLst>
          </p:cNvPr>
          <p:cNvSpPr>
            <a:spLocks noChangeShapeType="1"/>
          </p:cNvSpPr>
          <p:nvPr/>
        </p:nvSpPr>
        <p:spPr bwMode="auto">
          <a:xfrm flipV="1">
            <a:off x="8985950" y="2480179"/>
            <a:ext cx="0" cy="673100"/>
          </a:xfrm>
          <a:prstGeom prst="line">
            <a:avLst/>
          </a:prstGeom>
          <a:noFill/>
          <a:ln w="28575">
            <a:solidFill>
              <a:schemeClr val="tx1"/>
            </a:solidFill>
            <a:miter lim="800000"/>
            <a:headEnd type="triangle" w="med"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158729" name="Line 12">
            <a:extLst>
              <a:ext uri="{FF2B5EF4-FFF2-40B4-BE49-F238E27FC236}">
                <a16:creationId xmlns:a16="http://schemas.microsoft.com/office/drawing/2014/main" xmlns="" id="{F03BE3ED-52B0-1FE3-814A-FC1532131E67}"/>
              </a:ext>
            </a:extLst>
          </p:cNvPr>
          <p:cNvSpPr>
            <a:spLocks noChangeShapeType="1"/>
          </p:cNvSpPr>
          <p:nvPr/>
        </p:nvSpPr>
        <p:spPr bwMode="auto">
          <a:xfrm flipV="1">
            <a:off x="10721087" y="2480179"/>
            <a:ext cx="0" cy="673100"/>
          </a:xfrm>
          <a:prstGeom prst="line">
            <a:avLst/>
          </a:prstGeom>
          <a:noFill/>
          <a:ln w="28575">
            <a:solidFill>
              <a:schemeClr val="tx1"/>
            </a:solidFill>
            <a:miter lim="800000"/>
            <a:headEnd type="triangle" w="med"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0" name="AutoShape 16">
            <a:extLst>
              <a:ext uri="{FF2B5EF4-FFF2-40B4-BE49-F238E27FC236}">
                <a16:creationId xmlns:a16="http://schemas.microsoft.com/office/drawing/2014/main" xmlns="" id="{7C1F81E5-89EF-B839-CC98-1D433FC15AA4}"/>
              </a:ext>
            </a:extLst>
          </p:cNvPr>
          <p:cNvSpPr>
            <a:spLocks noChangeArrowheads="1"/>
          </p:cNvSpPr>
          <p:nvPr/>
        </p:nvSpPr>
        <p:spPr bwMode="auto">
          <a:xfrm>
            <a:off x="6784087" y="2127755"/>
            <a:ext cx="1155700" cy="354013"/>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algn="ctr">
              <a:defRPr/>
            </a:pPr>
            <a:r>
              <a:rPr lang="en-US" altLang="ja-JP" sz="1600" b="1">
                <a:solidFill>
                  <a:srgbClr val="000000"/>
                </a:solidFill>
                <a:latin typeface="Arial" charset="0"/>
                <a:ea typeface="ＭＳ Ｐゴシック" pitchFamily="34" charset="-128"/>
              </a:rPr>
              <a:t>Modifiers</a:t>
            </a:r>
          </a:p>
        </p:txBody>
      </p:sp>
      <p:sp>
        <p:nvSpPr>
          <p:cNvPr id="26641" name="AutoShape 17">
            <a:extLst>
              <a:ext uri="{FF2B5EF4-FFF2-40B4-BE49-F238E27FC236}">
                <a16:creationId xmlns:a16="http://schemas.microsoft.com/office/drawing/2014/main" xmlns="" id="{0BEB31B3-E358-C0D9-8927-908C7426D8F1}"/>
              </a:ext>
            </a:extLst>
          </p:cNvPr>
          <p:cNvSpPr>
            <a:spLocks noChangeArrowheads="1"/>
          </p:cNvSpPr>
          <p:nvPr/>
        </p:nvSpPr>
        <p:spPr bwMode="auto">
          <a:xfrm>
            <a:off x="8320787" y="2127755"/>
            <a:ext cx="1524000" cy="354013"/>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algn="ctr">
              <a:defRPr/>
            </a:pPr>
            <a:r>
              <a:rPr lang="en-US" altLang="ja-JP" sz="1600" b="1" dirty="0">
                <a:solidFill>
                  <a:srgbClr val="000000"/>
                </a:solidFill>
                <a:latin typeface="Arial" charset="0"/>
                <a:ea typeface="ＭＳ Ｐゴシック" pitchFamily="34" charset="-128"/>
              </a:rPr>
              <a:t>Data Type</a:t>
            </a:r>
          </a:p>
        </p:txBody>
      </p:sp>
      <p:sp>
        <p:nvSpPr>
          <p:cNvPr id="26642" name="AutoShape 18">
            <a:extLst>
              <a:ext uri="{FF2B5EF4-FFF2-40B4-BE49-F238E27FC236}">
                <a16:creationId xmlns:a16="http://schemas.microsoft.com/office/drawing/2014/main" xmlns="" id="{F2870939-9E6B-A533-AE9A-DAFB1F686972}"/>
              </a:ext>
            </a:extLst>
          </p:cNvPr>
          <p:cNvSpPr>
            <a:spLocks noChangeArrowheads="1"/>
          </p:cNvSpPr>
          <p:nvPr/>
        </p:nvSpPr>
        <p:spPr bwMode="auto">
          <a:xfrm>
            <a:off x="9997187" y="2127755"/>
            <a:ext cx="1625600" cy="354013"/>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algn="ctr">
              <a:defRPr/>
            </a:pPr>
            <a:r>
              <a:rPr lang="en-US" altLang="ja-JP" sz="1600" b="1">
                <a:solidFill>
                  <a:srgbClr val="000000"/>
                </a:solidFill>
                <a:latin typeface="Arial" charset="0"/>
                <a:ea typeface="ＭＳ Ｐゴシック" pitchFamily="34" charset="-128"/>
              </a:rPr>
              <a:t>Name</a:t>
            </a:r>
          </a:p>
        </p:txBody>
      </p:sp>
      <p:sp>
        <p:nvSpPr>
          <p:cNvPr id="2" name="Footer Placeholder 1"/>
          <p:cNvSpPr>
            <a:spLocks noGrp="1"/>
          </p:cNvSpPr>
          <p:nvPr>
            <p:ph type="ftr" sz="quarter" idx="11"/>
          </p:nvPr>
        </p:nvSpPr>
        <p:spPr/>
        <p:txBody>
          <a:bodyPr/>
          <a:lstStyle/>
          <a:p>
            <a:r>
              <a:rPr lang="en-US" smtClean="0"/>
              <a:t>Faculty of Computer Science, University of Computer Studies, Yangon</a:t>
            </a:r>
            <a:endParaRPr lang="en-US"/>
          </a:p>
        </p:txBody>
      </p:sp>
      <p:sp>
        <p:nvSpPr>
          <p:cNvPr id="3" name="Slide Number Placeholder 2"/>
          <p:cNvSpPr>
            <a:spLocks noGrp="1"/>
          </p:cNvSpPr>
          <p:nvPr>
            <p:ph type="sldNum" sz="quarter" idx="12"/>
          </p:nvPr>
        </p:nvSpPr>
        <p:spPr/>
        <p:txBody>
          <a:bodyPr/>
          <a:lstStyle/>
          <a:p>
            <a:fld id="{AA680AA8-C0F5-4A8E-B7E8-B0E33D5CFE95}" type="slidenum">
              <a:rPr lang="en-US" smtClean="0"/>
              <a:t>11</a:t>
            </a:fld>
            <a:endParaRPr lang="en-US"/>
          </a:p>
        </p:txBody>
      </p:sp>
      <p:sp>
        <p:nvSpPr>
          <p:cNvPr id="15" name="Rectangle 3">
            <a:extLst>
              <a:ext uri="{FF2B5EF4-FFF2-40B4-BE49-F238E27FC236}">
                <a16:creationId xmlns:a16="http://schemas.microsoft.com/office/drawing/2014/main" xmlns="" id="{FC58C88A-597D-4093-A77D-67425C4DBC4D}"/>
              </a:ext>
            </a:extLst>
          </p:cNvPr>
          <p:cNvSpPr txBox="1">
            <a:spLocks noChangeArrowheads="1"/>
          </p:cNvSpPr>
          <p:nvPr/>
        </p:nvSpPr>
        <p:spPr>
          <a:xfrm>
            <a:off x="1831853" y="3631653"/>
            <a:ext cx="9431395" cy="24161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4488" lvl="1" indent="-344488" algn="just">
              <a:lnSpc>
                <a:spcPct val="100000"/>
              </a:lnSpc>
            </a:pPr>
            <a:r>
              <a:rPr lang="en-US" altLang="zh-CN" sz="2200" dirty="0">
                <a:cs typeface="Times New Roman" panose="02020603050405020304" pitchFamily="18" charset="0"/>
              </a:rPr>
              <a:t>field declarations can be preceded by different modifiers</a:t>
            </a:r>
          </a:p>
          <a:p>
            <a:pPr marL="914400" lvl="2" indent="-290513" algn="just">
              <a:lnSpc>
                <a:spcPct val="100000"/>
              </a:lnSpc>
            </a:pPr>
            <a:r>
              <a:rPr lang="en-US" altLang="zh-CN" sz="2200" dirty="0">
                <a:cs typeface="Times New Roman" panose="02020603050405020304" pitchFamily="18" charset="0"/>
              </a:rPr>
              <a:t>access control modifiers (private, package (default), protected, </a:t>
            </a:r>
            <a:r>
              <a:rPr lang="en-US" altLang="zh-CN" sz="2200" dirty="0" smtClean="0">
                <a:cs typeface="Times New Roman" panose="02020603050405020304" pitchFamily="18" charset="0"/>
              </a:rPr>
              <a:t>public) </a:t>
            </a:r>
            <a:endParaRPr lang="en-US" altLang="zh-CN" sz="2200" dirty="0">
              <a:cs typeface="Times New Roman" panose="02020603050405020304" pitchFamily="18" charset="0"/>
            </a:endParaRPr>
          </a:p>
          <a:p>
            <a:pPr marL="914400" lvl="2" indent="-290513" algn="just">
              <a:lnSpc>
                <a:spcPct val="100000"/>
              </a:lnSpc>
            </a:pPr>
            <a:r>
              <a:rPr lang="en-US" altLang="zh-CN" sz="2200" dirty="0">
                <a:cs typeface="Times New Roman" panose="02020603050405020304" pitchFamily="18" charset="0"/>
              </a:rPr>
              <a:t>static</a:t>
            </a:r>
          </a:p>
          <a:p>
            <a:pPr marL="860425" lvl="2" indent="-236538" algn="just">
              <a:lnSpc>
                <a:spcPct val="100000"/>
              </a:lnSpc>
            </a:pPr>
            <a:r>
              <a:rPr lang="en-US" altLang="zh-CN" sz="2200" dirty="0">
                <a:cs typeface="Times New Roman" panose="02020603050405020304" pitchFamily="18" charset="0"/>
              </a:rPr>
              <a:t> final</a:t>
            </a:r>
          </a:p>
          <a:p>
            <a:pPr marL="344488" lvl="1" indent="-344488" algn="just">
              <a:lnSpc>
                <a:spcPct val="100000"/>
              </a:lnSpc>
            </a:pPr>
            <a:r>
              <a:rPr lang="en-US" altLang="zh-CN" sz="2200" dirty="0"/>
              <a:t>primitive data type vs. Object reference</a:t>
            </a:r>
          </a:p>
          <a:p>
            <a:pPr marL="914400" lvl="2" indent="-290513" algn="just">
              <a:lnSpc>
                <a:spcPct val="100000"/>
              </a:lnSpc>
            </a:pPr>
            <a:r>
              <a:rPr lang="en-US" altLang="zh-CN" sz="2200" dirty="0"/>
              <a:t> Boolean, char, byte, short, int, long, float, double , Student, </a:t>
            </a:r>
            <a:r>
              <a:rPr lang="en-US" altLang="zh-CN" sz="2200" dirty="0" smtClean="0"/>
              <a:t>Pen</a:t>
            </a:r>
            <a:endParaRPr lang="en-US" altLang="zh-CN" sz="2200" dirty="0">
              <a:cs typeface="Times New Roman" panose="02020603050405020304" pitchFamily="18" charset="0"/>
            </a:endParaRPr>
          </a:p>
        </p:txBody>
      </p:sp>
    </p:spTree>
    <p:custDataLst>
      <p:tags r:id="rId1"/>
    </p:custData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p:txBody>
          <a:bodyPr/>
          <a:lstStyle/>
          <a:p>
            <a:pPr algn="ctr"/>
            <a:r>
              <a:rPr lang="en-US" dirty="0"/>
              <a:t>Access Control Modifier</a:t>
            </a:r>
          </a:p>
        </p:txBody>
      </p:sp>
      <p:sp>
        <p:nvSpPr>
          <p:cNvPr id="15" name="Content Placeholder 2">
            <a:extLst>
              <a:ext uri="{FF2B5EF4-FFF2-40B4-BE49-F238E27FC236}">
                <a16:creationId xmlns:a16="http://schemas.microsoft.com/office/drawing/2014/main" xmlns="" id="{7DBD5776-94DD-4F45-ACE0-797E97BC9540}"/>
              </a:ext>
            </a:extLst>
          </p:cNvPr>
          <p:cNvSpPr>
            <a:spLocks noGrp="1"/>
          </p:cNvSpPr>
          <p:nvPr>
            <p:ph idx="1"/>
          </p:nvPr>
        </p:nvSpPr>
        <p:spPr>
          <a:xfrm>
            <a:off x="1258645" y="1910900"/>
            <a:ext cx="9585063" cy="3683075"/>
          </a:xfrm>
        </p:spPr>
        <p:txBody>
          <a:bodyPr>
            <a:noAutofit/>
          </a:bodyPr>
          <a:lstStyle/>
          <a:p>
            <a:pPr marL="342900" indent="-342900" algn="just"/>
            <a:r>
              <a:rPr lang="en-US" sz="2200" b="1" i="1" dirty="0">
                <a:ea typeface="Calibri" panose="020F0502020204030204" pitchFamily="34" charset="0"/>
              </a:rPr>
              <a:t>private</a:t>
            </a:r>
            <a:r>
              <a:rPr lang="en-US" sz="2200" dirty="0">
                <a:ea typeface="Calibri" panose="020F0502020204030204" pitchFamily="34" charset="0"/>
              </a:rPr>
              <a:t> ‒ private members are </a:t>
            </a:r>
            <a:r>
              <a:rPr lang="en-US" sz="2200" dirty="0">
                <a:solidFill>
                  <a:srgbClr val="005DA2"/>
                </a:solidFill>
                <a:ea typeface="Calibri" panose="020F0502020204030204" pitchFamily="34" charset="0"/>
              </a:rPr>
              <a:t>accessible only in the class itself </a:t>
            </a:r>
          </a:p>
          <a:p>
            <a:pPr marL="0" indent="0" algn="just">
              <a:buNone/>
            </a:pPr>
            <a:endParaRPr lang="en-US" sz="1000" dirty="0">
              <a:ea typeface="Calibri" panose="020F0502020204030204" pitchFamily="34" charset="0"/>
            </a:endParaRPr>
          </a:p>
          <a:p>
            <a:pPr marL="342900" indent="-342900" algn="just"/>
            <a:r>
              <a:rPr lang="en-US" sz="2200" b="1" i="1" dirty="0">
                <a:ea typeface="Calibri" panose="020F0502020204030204" pitchFamily="34" charset="0"/>
              </a:rPr>
              <a:t>package(default) </a:t>
            </a:r>
            <a:r>
              <a:rPr lang="en-US" sz="2200" dirty="0">
                <a:ea typeface="Calibri" panose="020F0502020204030204" pitchFamily="34" charset="0"/>
              </a:rPr>
              <a:t>‒ package members are accessible in classes in the </a:t>
            </a:r>
            <a:r>
              <a:rPr lang="en-US" sz="2200" dirty="0">
                <a:solidFill>
                  <a:srgbClr val="005DA2"/>
                </a:solidFill>
                <a:ea typeface="Calibri" panose="020F0502020204030204" pitchFamily="34" charset="0"/>
              </a:rPr>
              <a:t>same package and the class itself</a:t>
            </a:r>
            <a:r>
              <a:rPr lang="en-US" sz="2200" dirty="0">
                <a:ea typeface="Calibri" panose="020F0502020204030204" pitchFamily="34" charset="0"/>
              </a:rPr>
              <a:t>. It can’t be accessed from outside of the package.  </a:t>
            </a:r>
          </a:p>
          <a:p>
            <a:pPr marL="0" indent="0" algn="just">
              <a:buNone/>
            </a:pPr>
            <a:endParaRPr lang="en-US" sz="1000" dirty="0">
              <a:ea typeface="Calibri" panose="020F0502020204030204" pitchFamily="34" charset="0"/>
            </a:endParaRPr>
          </a:p>
          <a:p>
            <a:pPr marL="342900" indent="-342900" algn="just"/>
            <a:r>
              <a:rPr lang="en-US" sz="2200" b="1" i="1" dirty="0">
                <a:ea typeface="Calibri" panose="020F0502020204030204" pitchFamily="34" charset="0"/>
              </a:rPr>
              <a:t>protected</a:t>
            </a:r>
            <a:r>
              <a:rPr lang="en-US" sz="2200" dirty="0">
                <a:ea typeface="Calibri" panose="020F0502020204030204" pitchFamily="34" charset="0"/>
              </a:rPr>
              <a:t> ‒ protected members are accessible in classes in the </a:t>
            </a:r>
            <a:r>
              <a:rPr lang="en-US" sz="2200" dirty="0">
                <a:solidFill>
                  <a:srgbClr val="005DA2"/>
                </a:solidFill>
                <a:ea typeface="Calibri" panose="020F0502020204030204" pitchFamily="34" charset="0"/>
              </a:rPr>
              <a:t>same package, and outside of the package through child class.  </a:t>
            </a:r>
          </a:p>
          <a:p>
            <a:pPr marL="0" indent="0" algn="just">
              <a:buNone/>
            </a:pPr>
            <a:endParaRPr lang="en-US" sz="1000" dirty="0">
              <a:ea typeface="Calibri" panose="020F0502020204030204" pitchFamily="34" charset="0"/>
            </a:endParaRPr>
          </a:p>
          <a:p>
            <a:pPr marL="342900" indent="-342900" algn="just"/>
            <a:r>
              <a:rPr lang="en-US" sz="2200" b="1" i="1" dirty="0">
                <a:ea typeface="Calibri" panose="020F0502020204030204" pitchFamily="34" charset="0"/>
              </a:rPr>
              <a:t>public</a:t>
            </a:r>
            <a:r>
              <a:rPr lang="en-US" sz="2200" dirty="0">
                <a:ea typeface="Calibri" panose="020F0502020204030204" pitchFamily="34" charset="0"/>
              </a:rPr>
              <a:t> ‒ public members are </a:t>
            </a:r>
            <a:r>
              <a:rPr lang="en-US" sz="2200" dirty="0">
                <a:solidFill>
                  <a:srgbClr val="005DA2"/>
                </a:solidFill>
                <a:ea typeface="Calibri" panose="020F0502020204030204" pitchFamily="34" charset="0"/>
              </a:rPr>
              <a:t>accessible anywhere</a:t>
            </a:r>
            <a:r>
              <a:rPr lang="en-US" sz="2200" dirty="0">
                <a:ea typeface="Calibri" panose="020F0502020204030204" pitchFamily="34" charset="0"/>
              </a:rPr>
              <a:t> the class is accessible</a:t>
            </a:r>
          </a:p>
          <a:p>
            <a:pPr marL="0" indent="0" algn="just">
              <a:buNone/>
            </a:pPr>
            <a:endParaRPr lang="en-US" sz="2000" dirty="0">
              <a:effectLst/>
              <a:ea typeface="Calibri" panose="020F0502020204030204" pitchFamily="34" charset="0"/>
            </a:endParaRPr>
          </a:p>
        </p:txBody>
      </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12</a:t>
            </a:fld>
            <a:endParaRPr lang="en-US"/>
          </a:p>
        </p:txBody>
      </p:sp>
    </p:spTree>
    <p:extLst>
      <p:ext uri="{BB962C8B-B14F-4D97-AF65-F5344CB8AC3E}">
        <p14:creationId xmlns:p14="http://schemas.microsoft.com/office/powerpoint/2010/main" val="15616117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p:txBody>
          <a:bodyPr/>
          <a:lstStyle/>
          <a:p>
            <a:pPr algn="ctr"/>
            <a:r>
              <a:rPr lang="en-US" dirty="0"/>
              <a:t>Static and Instance Variables</a:t>
            </a:r>
          </a:p>
        </p:txBody>
      </p:sp>
      <p:sp>
        <p:nvSpPr>
          <p:cNvPr id="21" name="Content Placeholder 2">
            <a:extLst>
              <a:ext uri="{FF2B5EF4-FFF2-40B4-BE49-F238E27FC236}">
                <a16:creationId xmlns:a16="http://schemas.microsoft.com/office/drawing/2014/main" xmlns="" id="{5F7E89BA-E92F-4811-ABFD-3BDCB032B597}"/>
              </a:ext>
            </a:extLst>
          </p:cNvPr>
          <p:cNvSpPr>
            <a:spLocks noGrp="1"/>
          </p:cNvSpPr>
          <p:nvPr>
            <p:ph idx="1"/>
          </p:nvPr>
        </p:nvSpPr>
        <p:spPr>
          <a:xfrm>
            <a:off x="1258645" y="1798350"/>
            <a:ext cx="9585063" cy="2302854"/>
          </a:xfrm>
        </p:spPr>
        <p:txBody>
          <a:bodyPr>
            <a:noAutofit/>
          </a:bodyPr>
          <a:lstStyle/>
          <a:p>
            <a:pPr marL="342900" indent="-342900" algn="just"/>
            <a:r>
              <a:rPr lang="en-US" sz="2400" b="1" i="1" dirty="0">
                <a:ea typeface="Calibri" panose="020F0502020204030204" pitchFamily="34" charset="0"/>
              </a:rPr>
              <a:t>Static </a:t>
            </a:r>
            <a:r>
              <a:rPr lang="en-US" sz="2400" dirty="0">
                <a:ea typeface="Calibri" panose="020F0502020204030204" pitchFamily="34" charset="0"/>
              </a:rPr>
              <a:t>Variables</a:t>
            </a:r>
          </a:p>
          <a:p>
            <a:pPr marL="0" indent="0" algn="just">
              <a:buNone/>
            </a:pPr>
            <a:endParaRPr lang="en-US" sz="600" dirty="0">
              <a:solidFill>
                <a:srgbClr val="005DA2"/>
              </a:solidFill>
              <a:ea typeface="Calibri" panose="020F0502020204030204" pitchFamily="34" charset="0"/>
            </a:endParaRPr>
          </a:p>
          <a:p>
            <a:pPr marL="795338" lvl="1" indent="-338138" algn="just">
              <a:buFont typeface="Calibri" panose="020F0502020204030204" pitchFamily="34" charset="0"/>
              <a:buChar char="–"/>
            </a:pPr>
            <a:r>
              <a:rPr lang="en-US" sz="2200" dirty="0"/>
              <a:t>only one copy of static field exists, </a:t>
            </a:r>
            <a:r>
              <a:rPr lang="en-US" sz="2200" dirty="0">
                <a:solidFill>
                  <a:schemeClr val="accent1">
                    <a:lumMod val="75000"/>
                  </a:schemeClr>
                </a:solidFill>
              </a:rPr>
              <a:t>shared by all objects </a:t>
            </a:r>
            <a:r>
              <a:rPr lang="en-US" sz="2200" dirty="0"/>
              <a:t>of this class and can be accessed directly in the class itself.</a:t>
            </a:r>
          </a:p>
          <a:p>
            <a:pPr marL="457200" lvl="1" indent="0" algn="just">
              <a:buNone/>
            </a:pPr>
            <a:endParaRPr lang="en-US" sz="800" dirty="0"/>
          </a:p>
          <a:p>
            <a:pPr marL="795338" lvl="1" indent="-338138" algn="just">
              <a:buFont typeface="Calibri" panose="020F0502020204030204" pitchFamily="34" charset="0"/>
              <a:buChar char="–"/>
            </a:pPr>
            <a:r>
              <a:rPr lang="en-US" sz="2200" dirty="0"/>
              <a:t>access from outside the class must be </a:t>
            </a:r>
            <a:r>
              <a:rPr lang="en-US" sz="2200" dirty="0">
                <a:solidFill>
                  <a:schemeClr val="accent1">
                    <a:lumMod val="75000"/>
                  </a:schemeClr>
                </a:solidFill>
              </a:rPr>
              <a:t>preceded by class name </a:t>
            </a:r>
            <a:r>
              <a:rPr lang="en-US" sz="2200" dirty="0"/>
              <a:t>as follows </a:t>
            </a:r>
            <a:r>
              <a:rPr lang="en-US" sz="2200" dirty="0">
                <a:solidFill>
                  <a:schemeClr val="accent1">
                    <a:lumMod val="75000"/>
                  </a:schemeClr>
                </a:solidFill>
              </a:rPr>
              <a:t>or via an object belonging </a:t>
            </a:r>
            <a:r>
              <a:rPr lang="en-US" sz="2200" dirty="0"/>
              <a:t>to the class.</a:t>
            </a:r>
          </a:p>
          <a:p>
            <a:pPr marL="0" indent="0" algn="just">
              <a:buNone/>
            </a:pPr>
            <a:endParaRPr lang="en-US" sz="2400" dirty="0">
              <a:ea typeface="Calibri" panose="020F0502020204030204" pitchFamily="34" charset="0"/>
            </a:endParaRPr>
          </a:p>
          <a:p>
            <a:pPr marL="0" indent="0" algn="just">
              <a:buNone/>
            </a:pPr>
            <a:endParaRPr lang="en-US" sz="2400" dirty="0">
              <a:ea typeface="Calibri" panose="020F0502020204030204" pitchFamily="34" charset="0"/>
            </a:endParaRPr>
          </a:p>
          <a:p>
            <a:pPr marL="0" indent="0" algn="just">
              <a:buNone/>
            </a:pPr>
            <a:endParaRPr lang="en-US" sz="2400" dirty="0">
              <a:effectLst/>
              <a:ea typeface="Calibri" panose="020F0502020204030204" pitchFamily="34" charset="0"/>
            </a:endParaRPr>
          </a:p>
        </p:txBody>
      </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13</a:t>
            </a:fld>
            <a:endParaRPr lang="en-US"/>
          </a:p>
        </p:txBody>
      </p:sp>
      <p:sp>
        <p:nvSpPr>
          <p:cNvPr id="22" name="Content Placeholder 2">
            <a:extLst>
              <a:ext uri="{FF2B5EF4-FFF2-40B4-BE49-F238E27FC236}">
                <a16:creationId xmlns:a16="http://schemas.microsoft.com/office/drawing/2014/main" xmlns="" id="{D0CAA25F-DC86-416E-BF6A-F94115538FAF}"/>
              </a:ext>
            </a:extLst>
          </p:cNvPr>
          <p:cNvSpPr txBox="1">
            <a:spLocks/>
          </p:cNvSpPr>
          <p:nvPr/>
        </p:nvSpPr>
        <p:spPr>
          <a:xfrm>
            <a:off x="1258645" y="5019400"/>
            <a:ext cx="9585063" cy="12174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gn="just">
              <a:spcBef>
                <a:spcPts val="1000"/>
              </a:spcBef>
            </a:pPr>
            <a:r>
              <a:rPr lang="en-US" b="1" i="1" dirty="0"/>
              <a:t>Instance </a:t>
            </a:r>
            <a:r>
              <a:rPr lang="en-US" dirty="0"/>
              <a:t>Variables</a:t>
            </a:r>
          </a:p>
          <a:p>
            <a:pPr marL="0" lvl="1" indent="0" algn="just">
              <a:spcBef>
                <a:spcPts val="1000"/>
              </a:spcBef>
              <a:buNone/>
            </a:pPr>
            <a:endParaRPr lang="en-US" sz="600" b="1" i="1" dirty="0"/>
          </a:p>
          <a:p>
            <a:pPr marL="795338" lvl="1" indent="-338138" algn="just">
              <a:buFont typeface="Calibri" panose="020F0502020204030204" pitchFamily="34" charset="0"/>
              <a:buChar char="–"/>
            </a:pPr>
            <a:r>
              <a:rPr lang="en-US" sz="2200" dirty="0"/>
              <a:t>from outside the class, </a:t>
            </a:r>
            <a:r>
              <a:rPr lang="en-US" sz="2200" dirty="0">
                <a:solidFill>
                  <a:schemeClr val="accent1">
                    <a:lumMod val="75000"/>
                  </a:schemeClr>
                </a:solidFill>
              </a:rPr>
              <a:t>non-static fields </a:t>
            </a:r>
            <a:r>
              <a:rPr lang="en-US" sz="2200" dirty="0"/>
              <a:t>must be </a:t>
            </a:r>
            <a:r>
              <a:rPr lang="en-US" sz="2200" dirty="0">
                <a:solidFill>
                  <a:schemeClr val="accent1">
                    <a:lumMod val="75000"/>
                  </a:schemeClr>
                </a:solidFill>
              </a:rPr>
              <a:t>accessed through an object reference</a:t>
            </a:r>
          </a:p>
          <a:p>
            <a:pPr marL="795338" lvl="1" indent="-338138" algn="just">
              <a:buFont typeface="Calibri" panose="020F0502020204030204" pitchFamily="34" charset="0"/>
              <a:buChar char="–"/>
            </a:pPr>
            <a:endParaRPr lang="en-US" sz="2200" dirty="0"/>
          </a:p>
          <a:p>
            <a:pPr marL="457200" lvl="1" indent="0" algn="just">
              <a:buFont typeface="Arial" panose="020B0604020202020204" pitchFamily="34" charset="0"/>
              <a:buNone/>
            </a:pPr>
            <a:endParaRPr lang="en-US" sz="800" dirty="0"/>
          </a:p>
          <a:p>
            <a:pPr marL="0" indent="0" algn="just">
              <a:buFont typeface="Arial" panose="020B0604020202020204" pitchFamily="34" charset="0"/>
              <a:buNone/>
            </a:pPr>
            <a:endParaRPr lang="en-US" sz="2400" dirty="0">
              <a:ea typeface="Calibri" panose="020F0502020204030204" pitchFamily="34" charset="0"/>
            </a:endParaRPr>
          </a:p>
          <a:p>
            <a:pPr marL="0" indent="0" algn="just">
              <a:buFont typeface="Arial" panose="020B0604020202020204" pitchFamily="34" charset="0"/>
              <a:buNone/>
            </a:pPr>
            <a:endParaRPr lang="en-US" sz="2400" dirty="0">
              <a:ea typeface="Calibri" panose="020F0502020204030204" pitchFamily="34" charset="0"/>
            </a:endParaRPr>
          </a:p>
        </p:txBody>
      </p:sp>
      <p:sp>
        <p:nvSpPr>
          <p:cNvPr id="24" name="Text Box 6">
            <a:extLst>
              <a:ext uri="{FF2B5EF4-FFF2-40B4-BE49-F238E27FC236}">
                <a16:creationId xmlns:a16="http://schemas.microsoft.com/office/drawing/2014/main" xmlns="" id="{56918E97-3C94-4F49-B830-E2F06508779A}"/>
              </a:ext>
            </a:extLst>
          </p:cNvPr>
          <p:cNvSpPr txBox="1">
            <a:spLocks noChangeArrowheads="1"/>
          </p:cNvSpPr>
          <p:nvPr/>
        </p:nvSpPr>
        <p:spPr bwMode="auto">
          <a:xfrm>
            <a:off x="3459479" y="4122027"/>
            <a:ext cx="6125583" cy="777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spcBef>
                <a:spcPct val="20000"/>
              </a:spcBef>
            </a:pPr>
            <a:r>
              <a:rPr lang="en-US" altLang="en-US" sz="2200" dirty="0">
                <a:solidFill>
                  <a:schemeClr val="tx2"/>
                </a:solidFill>
                <a:latin typeface="Courier New" panose="02070309020205020404" pitchFamily="49" charset="0"/>
              </a:rPr>
              <a:t>static int id = 10;</a:t>
            </a:r>
          </a:p>
          <a:p>
            <a:pPr eaLnBrk="1" hangingPunct="1">
              <a:lnSpc>
                <a:spcPct val="90000"/>
              </a:lnSpc>
              <a:spcBef>
                <a:spcPct val="20000"/>
              </a:spcBef>
            </a:pPr>
            <a:r>
              <a:rPr lang="en-US" altLang="en-US" sz="2200" dirty="0">
                <a:solidFill>
                  <a:schemeClr val="tx2"/>
                </a:solidFill>
                <a:latin typeface="Courier New" panose="02070309020205020404" pitchFamily="49" charset="0"/>
              </a:rPr>
              <a:t>System.out.println(</a:t>
            </a:r>
            <a:r>
              <a:rPr lang="en-US" altLang="en-US" sz="2200" b="1" dirty="0">
                <a:solidFill>
                  <a:srgbClr val="A50021"/>
                </a:solidFill>
                <a:latin typeface="Courier New" panose="02070309020205020404" pitchFamily="49" charset="0"/>
              </a:rPr>
              <a:t>Student.id++</a:t>
            </a:r>
            <a:r>
              <a:rPr lang="en-US" altLang="en-US" sz="2200" dirty="0">
                <a:solidFill>
                  <a:schemeClr val="tx2"/>
                </a:solidFill>
                <a:latin typeface="Courier New" panose="02070309020205020404" pitchFamily="49" charset="0"/>
              </a:rPr>
              <a:t>);    </a:t>
            </a:r>
            <a:endParaRPr lang="en-US" altLang="en-US" sz="2200" dirty="0">
              <a:latin typeface="Courier New" panose="02070309020205020404" pitchFamily="49" charset="0"/>
            </a:endParaRPr>
          </a:p>
        </p:txBody>
      </p:sp>
    </p:spTree>
    <p:extLst>
      <p:ext uri="{BB962C8B-B14F-4D97-AF65-F5344CB8AC3E}">
        <p14:creationId xmlns:p14="http://schemas.microsoft.com/office/powerpoint/2010/main" val="35113853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8" name="Rectangle 2">
            <a:extLst>
              <a:ext uri="{FF2B5EF4-FFF2-40B4-BE49-F238E27FC236}">
                <a16:creationId xmlns:a16="http://schemas.microsoft.com/office/drawing/2014/main" xmlns="" id="{5095B551-203B-A1FE-6A00-0326328CF03A}"/>
              </a:ext>
            </a:extLst>
          </p:cNvPr>
          <p:cNvSpPr>
            <a:spLocks noGrp="1" noChangeArrowheads="1"/>
          </p:cNvSpPr>
          <p:nvPr>
            <p:ph type="title"/>
          </p:nvPr>
        </p:nvSpPr>
        <p:spPr>
          <a:xfrm>
            <a:off x="838200" y="60331"/>
            <a:ext cx="10515600" cy="1325563"/>
          </a:xfrm>
        </p:spPr>
        <p:txBody>
          <a:bodyPr/>
          <a:lstStyle/>
          <a:p>
            <a:r>
              <a:rPr lang="en-US" altLang="en-US" dirty="0" smtClean="0"/>
              <a:t>Methods </a:t>
            </a:r>
            <a:r>
              <a:rPr lang="en-US" altLang="zh-CN" dirty="0"/>
              <a:t>–</a:t>
            </a:r>
            <a:r>
              <a:rPr lang="en-US" altLang="en-US" dirty="0" smtClean="0"/>
              <a:t>  </a:t>
            </a:r>
            <a:r>
              <a:rPr lang="en-US" altLang="en-US" dirty="0"/>
              <a:t>Declaration</a:t>
            </a:r>
          </a:p>
        </p:txBody>
      </p:sp>
      <p:grpSp>
        <p:nvGrpSpPr>
          <p:cNvPr id="159749" name="Group 3">
            <a:extLst>
              <a:ext uri="{FF2B5EF4-FFF2-40B4-BE49-F238E27FC236}">
                <a16:creationId xmlns:a16="http://schemas.microsoft.com/office/drawing/2014/main" xmlns="" id="{CC5E7A8D-7808-5AB7-1E1E-EF85AA39F578}"/>
              </a:ext>
            </a:extLst>
          </p:cNvPr>
          <p:cNvGrpSpPr>
            <a:grpSpLocks/>
          </p:cNvGrpSpPr>
          <p:nvPr/>
        </p:nvGrpSpPr>
        <p:grpSpPr bwMode="auto">
          <a:xfrm>
            <a:off x="1914526" y="1273175"/>
            <a:ext cx="8753475" cy="1447800"/>
            <a:chOff x="246" y="802"/>
            <a:chExt cx="5514" cy="912"/>
          </a:xfrm>
        </p:grpSpPr>
        <p:sp>
          <p:nvSpPr>
            <p:cNvPr id="131076" name="Rectangle 4">
              <a:extLst>
                <a:ext uri="{FF2B5EF4-FFF2-40B4-BE49-F238E27FC236}">
                  <a16:creationId xmlns:a16="http://schemas.microsoft.com/office/drawing/2014/main" xmlns="" id="{92DAB050-7796-C62A-9B77-BB76D5D9E2B1}"/>
                </a:ext>
              </a:extLst>
            </p:cNvPr>
            <p:cNvSpPr>
              <a:spLocks noChangeArrowheads="1"/>
            </p:cNvSpPr>
            <p:nvPr/>
          </p:nvSpPr>
          <p:spPr bwMode="auto">
            <a:xfrm>
              <a:off x="246" y="802"/>
              <a:ext cx="5375" cy="91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Times New Roman" charset="0"/>
              </a:endParaRPr>
            </a:p>
          </p:txBody>
        </p:sp>
        <p:sp>
          <p:nvSpPr>
            <p:cNvPr id="159764" name="Rectangle 5">
              <a:extLst>
                <a:ext uri="{FF2B5EF4-FFF2-40B4-BE49-F238E27FC236}">
                  <a16:creationId xmlns:a16="http://schemas.microsoft.com/office/drawing/2014/main" xmlns="" id="{AB09EF18-2916-7BAE-1E6E-BEAD629CCF21}"/>
                </a:ext>
              </a:extLst>
            </p:cNvPr>
            <p:cNvSpPr>
              <a:spLocks noChangeArrowheads="1"/>
            </p:cNvSpPr>
            <p:nvPr/>
          </p:nvSpPr>
          <p:spPr bwMode="auto">
            <a:xfrm>
              <a:off x="303" y="918"/>
              <a:ext cx="5457" cy="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tabLst>
                  <a:tab pos="2289175" algn="l"/>
                </a:tabLst>
                <a:defRPr sz="2400">
                  <a:solidFill>
                    <a:schemeClr val="tx1"/>
                  </a:solidFill>
                  <a:latin typeface="Times New Roman" panose="02020603050405020304" pitchFamily="18" charset="0"/>
                </a:defRPr>
              </a:lvl1pPr>
              <a:lvl2pPr marL="114300" eaLnBrk="0" hangingPunct="0">
                <a:tabLst>
                  <a:tab pos="2289175" algn="l"/>
                </a:tabLst>
                <a:defRPr sz="2400">
                  <a:solidFill>
                    <a:schemeClr val="tx1"/>
                  </a:solidFill>
                  <a:latin typeface="Times New Roman" panose="02020603050405020304" pitchFamily="18" charset="0"/>
                </a:defRPr>
              </a:lvl2pPr>
              <a:lvl3pPr marL="1143000" indent="-228600" eaLnBrk="0" hangingPunct="0">
                <a:tabLst>
                  <a:tab pos="2289175" algn="l"/>
                </a:tabLst>
                <a:defRPr sz="2400">
                  <a:solidFill>
                    <a:schemeClr val="tx1"/>
                  </a:solidFill>
                  <a:latin typeface="Times New Roman" panose="02020603050405020304" pitchFamily="18" charset="0"/>
                </a:defRPr>
              </a:lvl3pPr>
              <a:lvl4pPr marL="1600200" indent="-228600" eaLnBrk="0" hangingPunct="0">
                <a:tabLst>
                  <a:tab pos="2289175" algn="l"/>
                </a:tabLst>
                <a:defRPr sz="2400">
                  <a:solidFill>
                    <a:schemeClr val="tx1"/>
                  </a:solidFill>
                  <a:latin typeface="Times New Roman" panose="02020603050405020304" pitchFamily="18" charset="0"/>
                </a:defRPr>
              </a:lvl4pPr>
              <a:lvl5pPr marL="2057400" indent="-228600" eaLnBrk="0" hangingPunct="0">
                <a:tabLst>
                  <a:tab pos="228917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28917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28917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28917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289175" algn="l"/>
                </a:tabLst>
                <a:defRPr sz="2400">
                  <a:solidFill>
                    <a:schemeClr val="tx1"/>
                  </a:solidFill>
                  <a:latin typeface="Times New Roman" panose="02020603050405020304" pitchFamily="18" charset="0"/>
                </a:defRPr>
              </a:lvl9pPr>
            </a:lstStyle>
            <a:p>
              <a:pPr lvl="1" eaLnBrk="1" hangingPunct="1">
                <a:spcBef>
                  <a:spcPct val="50000"/>
                </a:spcBef>
                <a:buClr>
                  <a:schemeClr val="tx2"/>
                </a:buClr>
                <a:buSzPct val="80000"/>
              </a:pPr>
              <a:r>
                <a:rPr lang="en-US" altLang="en-US" sz="1800">
                  <a:latin typeface="Courier New" panose="02070309020205020404" pitchFamily="49" charset="0"/>
                  <a:ea typeface="ＭＳ Ｐゴシック" panose="020B0600070205080204" pitchFamily="34" charset="-128"/>
                </a:rPr>
                <a:t>&lt;modifier&gt;  &lt;return type&gt;  &lt;method name&gt;  </a:t>
              </a:r>
              <a:r>
                <a:rPr lang="en-US" altLang="en-US" sz="1800">
                  <a:solidFill>
                    <a:srgbClr val="990033"/>
                  </a:solidFill>
                  <a:latin typeface="Courier New" panose="02070309020205020404" pitchFamily="49" charset="0"/>
                  <a:ea typeface="ＭＳ Ｐゴシック" panose="020B0600070205080204" pitchFamily="34" charset="-128"/>
                </a:rPr>
                <a:t>(</a:t>
              </a:r>
              <a:r>
                <a:rPr lang="en-US" altLang="en-US" sz="1800">
                  <a:latin typeface="Courier New" panose="02070309020205020404" pitchFamily="49" charset="0"/>
                  <a:ea typeface="ＭＳ Ｐゴシック" panose="020B0600070205080204" pitchFamily="34" charset="-128"/>
                </a:rPr>
                <a:t> &lt;parameters&gt;  </a:t>
              </a:r>
              <a:r>
                <a:rPr lang="en-US" altLang="en-US" sz="1800">
                  <a:solidFill>
                    <a:srgbClr val="990033"/>
                  </a:solidFill>
                  <a:latin typeface="Courier New" panose="02070309020205020404" pitchFamily="49" charset="0"/>
                  <a:ea typeface="ＭＳ Ｐゴシック" panose="020B0600070205080204" pitchFamily="34" charset="-128"/>
                </a:rPr>
                <a:t>){</a:t>
              </a:r>
            </a:p>
            <a:p>
              <a:pPr lvl="1" eaLnBrk="1" hangingPunct="1">
                <a:spcBef>
                  <a:spcPct val="50000"/>
                </a:spcBef>
                <a:buClr>
                  <a:schemeClr val="tx2"/>
                </a:buClr>
                <a:buSzPct val="80000"/>
              </a:pPr>
              <a:r>
                <a:rPr lang="en-US" altLang="en-US" sz="1800">
                  <a:latin typeface="Courier New" panose="02070309020205020404" pitchFamily="49" charset="0"/>
                  <a:ea typeface="ＭＳ Ｐゴシック" panose="020B0600070205080204" pitchFamily="34" charset="-128"/>
                </a:rPr>
                <a:t>       &lt;statements&gt;</a:t>
              </a:r>
            </a:p>
            <a:p>
              <a:pPr lvl="1" eaLnBrk="1" hangingPunct="1">
                <a:spcBef>
                  <a:spcPct val="50000"/>
                </a:spcBef>
                <a:buClr>
                  <a:schemeClr val="tx2"/>
                </a:buClr>
                <a:buSzPct val="80000"/>
              </a:pPr>
              <a:r>
                <a:rPr lang="en-US" altLang="en-US" sz="1800">
                  <a:solidFill>
                    <a:srgbClr val="990033"/>
                  </a:solidFill>
                  <a:latin typeface="Courier New" panose="02070309020205020404" pitchFamily="49" charset="0"/>
                  <a:ea typeface="ＭＳ Ｐゴシック" panose="020B0600070205080204" pitchFamily="34" charset="-128"/>
                </a:rPr>
                <a:t>}</a:t>
              </a:r>
            </a:p>
          </p:txBody>
        </p:sp>
      </p:grpSp>
      <p:sp>
        <p:nvSpPr>
          <p:cNvPr id="159750" name="Rectangle 6">
            <a:extLst>
              <a:ext uri="{FF2B5EF4-FFF2-40B4-BE49-F238E27FC236}">
                <a16:creationId xmlns:a16="http://schemas.microsoft.com/office/drawing/2014/main" xmlns="" id="{720EB4F1-B3EB-6DC5-1EE9-A539C9A33E79}"/>
              </a:ext>
            </a:extLst>
          </p:cNvPr>
          <p:cNvSpPr>
            <a:spLocks noChangeArrowheads="1"/>
          </p:cNvSpPr>
          <p:nvPr/>
        </p:nvSpPr>
        <p:spPr bwMode="auto">
          <a:xfrm>
            <a:off x="2197089" y="4622801"/>
            <a:ext cx="914400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eaLnBrk="1" hangingPunct="1">
              <a:spcBef>
                <a:spcPct val="50000"/>
              </a:spcBef>
              <a:buClr>
                <a:schemeClr val="tx2"/>
              </a:buClr>
              <a:buSzPct val="80000"/>
            </a:pPr>
            <a:r>
              <a:rPr lang="en-US" altLang="en-US" sz="1800" dirty="0">
                <a:solidFill>
                  <a:schemeClr val="accent2"/>
                </a:solidFill>
                <a:latin typeface="Courier New" panose="02070309020205020404" pitchFamily="49" charset="0"/>
                <a:ea typeface="ＭＳ Ｐゴシック" panose="020B0600070205080204" pitchFamily="34" charset="-128"/>
              </a:rPr>
              <a:t>public    void</a:t>
            </a:r>
            <a:r>
              <a:rPr lang="en-US" altLang="en-US" sz="1800" dirty="0">
                <a:latin typeface="Courier New" panose="02070309020205020404" pitchFamily="49" charset="0"/>
                <a:ea typeface="ＭＳ Ｐゴシック" panose="020B0600070205080204" pitchFamily="34" charset="-128"/>
              </a:rPr>
              <a:t>     </a:t>
            </a:r>
            <a:r>
              <a:rPr lang="en-US" altLang="en-US" sz="1800" dirty="0" err="1">
                <a:latin typeface="Courier New" panose="02070309020205020404" pitchFamily="49" charset="0"/>
                <a:ea typeface="ＭＳ Ｐゴシック" panose="020B0600070205080204" pitchFamily="34" charset="-128"/>
              </a:rPr>
              <a:t>setOwnerName</a:t>
            </a:r>
            <a:r>
              <a:rPr lang="en-US" altLang="en-US" sz="1800" dirty="0">
                <a:latin typeface="Courier New" panose="02070309020205020404" pitchFamily="49" charset="0"/>
                <a:ea typeface="ＭＳ Ｐゴシック" panose="020B0600070205080204" pitchFamily="34" charset="-128"/>
              </a:rPr>
              <a:t>  </a:t>
            </a:r>
            <a:r>
              <a:rPr lang="en-US" altLang="en-US" sz="1800" dirty="0">
                <a:solidFill>
                  <a:srgbClr val="A50021"/>
                </a:solidFill>
                <a:latin typeface="Courier New" panose="02070309020205020404" pitchFamily="49" charset="0"/>
                <a:ea typeface="ＭＳ Ｐゴシック" panose="020B0600070205080204" pitchFamily="34" charset="-128"/>
              </a:rPr>
              <a:t>( </a:t>
            </a:r>
            <a:r>
              <a:rPr lang="en-US" altLang="en-US" sz="1800" dirty="0">
                <a:latin typeface="Courier New" panose="02070309020205020404" pitchFamily="49" charset="0"/>
                <a:ea typeface="ＭＳ Ｐゴシック" panose="020B0600070205080204" pitchFamily="34" charset="-128"/>
              </a:rPr>
              <a:t>  String  name   </a:t>
            </a:r>
            <a:r>
              <a:rPr lang="en-US" altLang="en-US" sz="1800" dirty="0">
                <a:solidFill>
                  <a:srgbClr val="A50021"/>
                </a:solidFill>
                <a:latin typeface="Courier New" panose="02070309020205020404" pitchFamily="49" charset="0"/>
                <a:ea typeface="ＭＳ Ｐゴシック" panose="020B0600070205080204" pitchFamily="34" charset="-128"/>
              </a:rPr>
              <a:t>)</a:t>
            </a:r>
            <a:r>
              <a:rPr lang="en-US" altLang="en-US" sz="1800" dirty="0">
                <a:latin typeface="Courier New" panose="02070309020205020404" pitchFamily="49" charset="0"/>
                <a:ea typeface="ＭＳ Ｐゴシック" panose="020B0600070205080204" pitchFamily="34" charset="-128"/>
              </a:rPr>
              <a:t> </a:t>
            </a:r>
            <a:r>
              <a:rPr lang="en-US" altLang="en-US" sz="1800" dirty="0">
                <a:solidFill>
                  <a:srgbClr val="A50021"/>
                </a:solidFill>
                <a:latin typeface="Courier New" panose="02070309020205020404" pitchFamily="49" charset="0"/>
                <a:ea typeface="ＭＳ Ｐゴシック" panose="020B0600070205080204" pitchFamily="34" charset="-128"/>
              </a:rPr>
              <a:t>{</a:t>
            </a:r>
          </a:p>
          <a:p>
            <a:pPr lvl="1" eaLnBrk="1" hangingPunct="1">
              <a:spcBef>
                <a:spcPct val="50000"/>
              </a:spcBef>
              <a:buClr>
                <a:schemeClr val="tx2"/>
              </a:buClr>
              <a:buSzPct val="80000"/>
            </a:pPr>
            <a:r>
              <a:rPr lang="en-US" altLang="en-US" sz="1800" dirty="0">
                <a:latin typeface="Courier New" panose="02070309020205020404" pitchFamily="49" charset="0"/>
                <a:ea typeface="ＭＳ Ｐゴシック" panose="020B0600070205080204" pitchFamily="34" charset="-128"/>
              </a:rPr>
              <a:t>       </a:t>
            </a:r>
            <a:r>
              <a:rPr lang="en-US" altLang="en-US" sz="1800" dirty="0" err="1">
                <a:latin typeface="Courier New" panose="02070309020205020404" pitchFamily="49" charset="0"/>
                <a:ea typeface="ＭＳ Ｐゴシック" panose="020B0600070205080204" pitchFamily="34" charset="-128"/>
              </a:rPr>
              <a:t>ownerName</a:t>
            </a:r>
            <a:r>
              <a:rPr lang="en-US" altLang="en-US" sz="1800" dirty="0">
                <a:latin typeface="Courier New" panose="02070309020205020404" pitchFamily="49" charset="0"/>
                <a:ea typeface="ＭＳ Ｐゴシック" panose="020B0600070205080204" pitchFamily="34" charset="-128"/>
              </a:rPr>
              <a:t> = name;</a:t>
            </a:r>
          </a:p>
          <a:p>
            <a:pPr lvl="1" eaLnBrk="1" hangingPunct="1">
              <a:spcBef>
                <a:spcPct val="50000"/>
              </a:spcBef>
              <a:buClr>
                <a:schemeClr val="tx2"/>
              </a:buClr>
              <a:buSzPct val="80000"/>
            </a:pPr>
            <a:r>
              <a:rPr lang="en-US" altLang="en-US" sz="1800" dirty="0">
                <a:solidFill>
                  <a:srgbClr val="A50021"/>
                </a:solidFill>
                <a:latin typeface="Courier New" panose="02070309020205020404" pitchFamily="49" charset="0"/>
                <a:ea typeface="ＭＳ Ｐゴシック" panose="020B0600070205080204" pitchFamily="34" charset="-128"/>
              </a:rPr>
              <a:t>}</a:t>
            </a:r>
          </a:p>
        </p:txBody>
      </p:sp>
      <p:sp>
        <p:nvSpPr>
          <p:cNvPr id="159751" name="Line 7">
            <a:extLst>
              <a:ext uri="{FF2B5EF4-FFF2-40B4-BE49-F238E27FC236}">
                <a16:creationId xmlns:a16="http://schemas.microsoft.com/office/drawing/2014/main" xmlns="" id="{75D3060B-DDA8-633E-A939-AD6231C86017}"/>
              </a:ext>
            </a:extLst>
          </p:cNvPr>
          <p:cNvSpPr>
            <a:spLocks noChangeShapeType="1"/>
          </p:cNvSpPr>
          <p:nvPr/>
        </p:nvSpPr>
        <p:spPr bwMode="auto">
          <a:xfrm flipV="1">
            <a:off x="3057525" y="3522663"/>
            <a:ext cx="0" cy="673100"/>
          </a:xfrm>
          <a:prstGeom prst="line">
            <a:avLst/>
          </a:prstGeom>
          <a:noFill/>
          <a:ln w="28575">
            <a:solidFill>
              <a:schemeClr val="tx1"/>
            </a:solidFill>
            <a:miter lim="800000"/>
            <a:headEnd type="triangle" w="med"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131080" name="AutoShape 8">
            <a:extLst>
              <a:ext uri="{FF2B5EF4-FFF2-40B4-BE49-F238E27FC236}">
                <a16:creationId xmlns:a16="http://schemas.microsoft.com/office/drawing/2014/main" xmlns="" id="{11EA9AB0-E22F-6CEC-CA75-275353F219E8}"/>
              </a:ext>
            </a:extLst>
          </p:cNvPr>
          <p:cNvSpPr>
            <a:spLocks noChangeArrowheads="1"/>
          </p:cNvSpPr>
          <p:nvPr/>
        </p:nvSpPr>
        <p:spPr bwMode="auto">
          <a:xfrm>
            <a:off x="8001000" y="5105401"/>
            <a:ext cx="1625600" cy="354013"/>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algn="ctr">
              <a:defRPr/>
            </a:pPr>
            <a:r>
              <a:rPr lang="en-US" altLang="ja-JP" sz="1600" b="1">
                <a:solidFill>
                  <a:srgbClr val="000000"/>
                </a:solidFill>
                <a:latin typeface="Arial" charset="0"/>
                <a:ea typeface="ＭＳ Ｐゴシック" pitchFamily="34" charset="-128"/>
              </a:rPr>
              <a:t>Statements</a:t>
            </a:r>
          </a:p>
        </p:txBody>
      </p:sp>
      <p:sp>
        <p:nvSpPr>
          <p:cNvPr id="159753" name="AutoShape 9">
            <a:extLst>
              <a:ext uri="{FF2B5EF4-FFF2-40B4-BE49-F238E27FC236}">
                <a16:creationId xmlns:a16="http://schemas.microsoft.com/office/drawing/2014/main" xmlns="" id="{AD816408-5160-5504-5E24-8B7F7CCCD730}"/>
              </a:ext>
            </a:extLst>
          </p:cNvPr>
          <p:cNvSpPr>
            <a:spLocks noChangeArrowheads="1"/>
          </p:cNvSpPr>
          <p:nvPr/>
        </p:nvSpPr>
        <p:spPr bwMode="auto">
          <a:xfrm>
            <a:off x="2819401" y="5029200"/>
            <a:ext cx="4029075" cy="571500"/>
          </a:xfrm>
          <a:prstGeom prst="roundRect">
            <a:avLst>
              <a:gd name="adj" fmla="val 16667"/>
            </a:avLst>
          </a:prstGeom>
          <a:noFill/>
          <a:ln w="38100" cap="rnd">
            <a:solidFill>
              <a:srgbClr val="A5002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9754" name="Line 10">
            <a:extLst>
              <a:ext uri="{FF2B5EF4-FFF2-40B4-BE49-F238E27FC236}">
                <a16:creationId xmlns:a16="http://schemas.microsoft.com/office/drawing/2014/main" xmlns="" id="{84BEFB6C-25C3-EB6A-9F47-FE24432EB8FD}"/>
              </a:ext>
            </a:extLst>
          </p:cNvPr>
          <p:cNvSpPr>
            <a:spLocks noChangeShapeType="1"/>
          </p:cNvSpPr>
          <p:nvPr/>
        </p:nvSpPr>
        <p:spPr bwMode="auto">
          <a:xfrm flipV="1">
            <a:off x="4433888" y="3522663"/>
            <a:ext cx="0" cy="673100"/>
          </a:xfrm>
          <a:prstGeom prst="line">
            <a:avLst/>
          </a:prstGeom>
          <a:noFill/>
          <a:ln w="28575">
            <a:solidFill>
              <a:schemeClr val="tx1"/>
            </a:solidFill>
            <a:miter lim="800000"/>
            <a:headEnd type="triangle" w="med"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159755" name="Line 11">
            <a:extLst>
              <a:ext uri="{FF2B5EF4-FFF2-40B4-BE49-F238E27FC236}">
                <a16:creationId xmlns:a16="http://schemas.microsoft.com/office/drawing/2014/main" xmlns="" id="{0AFEBBDC-BFB9-B629-5331-EF1CFEA3AC8A}"/>
              </a:ext>
            </a:extLst>
          </p:cNvPr>
          <p:cNvSpPr>
            <a:spLocks noChangeShapeType="1"/>
          </p:cNvSpPr>
          <p:nvPr/>
        </p:nvSpPr>
        <p:spPr bwMode="auto">
          <a:xfrm flipV="1">
            <a:off x="6597650" y="3522663"/>
            <a:ext cx="0" cy="673100"/>
          </a:xfrm>
          <a:prstGeom prst="line">
            <a:avLst/>
          </a:prstGeom>
          <a:noFill/>
          <a:ln w="28575">
            <a:solidFill>
              <a:schemeClr val="tx1"/>
            </a:solidFill>
            <a:miter lim="800000"/>
            <a:headEnd type="triangle" w="med"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159756" name="Line 12">
            <a:extLst>
              <a:ext uri="{FF2B5EF4-FFF2-40B4-BE49-F238E27FC236}">
                <a16:creationId xmlns:a16="http://schemas.microsoft.com/office/drawing/2014/main" xmlns="" id="{B17A4721-98E7-4630-96F3-4630B8149755}"/>
              </a:ext>
            </a:extLst>
          </p:cNvPr>
          <p:cNvSpPr>
            <a:spLocks noChangeShapeType="1"/>
          </p:cNvSpPr>
          <p:nvPr/>
        </p:nvSpPr>
        <p:spPr bwMode="auto">
          <a:xfrm flipH="1" flipV="1">
            <a:off x="8877300" y="3578225"/>
            <a:ext cx="0" cy="617538"/>
          </a:xfrm>
          <a:prstGeom prst="line">
            <a:avLst/>
          </a:prstGeom>
          <a:noFill/>
          <a:ln w="28575">
            <a:solidFill>
              <a:schemeClr val="tx1"/>
            </a:solidFill>
            <a:miter lim="800000"/>
            <a:headEnd type="triangle" w="med"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159757" name="Line 13">
            <a:extLst>
              <a:ext uri="{FF2B5EF4-FFF2-40B4-BE49-F238E27FC236}">
                <a16:creationId xmlns:a16="http://schemas.microsoft.com/office/drawing/2014/main" xmlns="" id="{ECB0B3F3-19F3-8770-9C44-49189E947767}"/>
              </a:ext>
            </a:extLst>
          </p:cNvPr>
          <p:cNvSpPr>
            <a:spLocks noChangeShapeType="1"/>
          </p:cNvSpPr>
          <p:nvPr/>
        </p:nvSpPr>
        <p:spPr bwMode="auto">
          <a:xfrm flipV="1">
            <a:off x="7605714" y="4240213"/>
            <a:ext cx="1736725" cy="0"/>
          </a:xfrm>
          <a:prstGeom prst="line">
            <a:avLst/>
          </a:prstGeom>
          <a:noFill/>
          <a:ln w="57150" cap="rnd">
            <a:solidFill>
              <a:srgbClr val="A5002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59758" name="Line 14">
            <a:extLst>
              <a:ext uri="{FF2B5EF4-FFF2-40B4-BE49-F238E27FC236}">
                <a16:creationId xmlns:a16="http://schemas.microsoft.com/office/drawing/2014/main" xmlns="" id="{090DBA20-E0E0-61BA-4AC3-9300F7D3F055}"/>
              </a:ext>
            </a:extLst>
          </p:cNvPr>
          <p:cNvSpPr>
            <a:spLocks noChangeShapeType="1"/>
          </p:cNvSpPr>
          <p:nvPr/>
        </p:nvSpPr>
        <p:spPr bwMode="auto">
          <a:xfrm flipV="1">
            <a:off x="6934200" y="5257800"/>
            <a:ext cx="1066800" cy="12700"/>
          </a:xfrm>
          <a:prstGeom prst="line">
            <a:avLst/>
          </a:prstGeom>
          <a:noFill/>
          <a:ln w="28575">
            <a:solidFill>
              <a:schemeClr val="tx1"/>
            </a:solidFill>
            <a:miter lim="800000"/>
            <a:headEnd type="triangle" w="med"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131087" name="AutoShape 15">
            <a:extLst>
              <a:ext uri="{FF2B5EF4-FFF2-40B4-BE49-F238E27FC236}">
                <a16:creationId xmlns:a16="http://schemas.microsoft.com/office/drawing/2014/main" xmlns="" id="{7DEC4D3A-18BE-7700-1DB9-5046851DF780}"/>
              </a:ext>
            </a:extLst>
          </p:cNvPr>
          <p:cNvSpPr>
            <a:spLocks noChangeArrowheads="1"/>
          </p:cNvSpPr>
          <p:nvPr/>
        </p:nvSpPr>
        <p:spPr bwMode="auto">
          <a:xfrm>
            <a:off x="2271713" y="3170238"/>
            <a:ext cx="1155700" cy="354012"/>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algn="ctr">
              <a:defRPr/>
            </a:pPr>
            <a:r>
              <a:rPr lang="en-US" altLang="ja-JP" sz="1600" b="1">
                <a:solidFill>
                  <a:srgbClr val="000000"/>
                </a:solidFill>
                <a:latin typeface="Arial" charset="0"/>
                <a:ea typeface="ＭＳ Ｐゴシック" pitchFamily="34" charset="-128"/>
              </a:rPr>
              <a:t>Modifier</a:t>
            </a:r>
          </a:p>
        </p:txBody>
      </p:sp>
      <p:sp>
        <p:nvSpPr>
          <p:cNvPr id="131088" name="AutoShape 16">
            <a:extLst>
              <a:ext uri="{FF2B5EF4-FFF2-40B4-BE49-F238E27FC236}">
                <a16:creationId xmlns:a16="http://schemas.microsoft.com/office/drawing/2014/main" xmlns="" id="{AE102500-FD15-5630-62F5-1D6A5413209F}"/>
              </a:ext>
            </a:extLst>
          </p:cNvPr>
          <p:cNvSpPr>
            <a:spLocks noChangeArrowheads="1"/>
          </p:cNvSpPr>
          <p:nvPr/>
        </p:nvSpPr>
        <p:spPr bwMode="auto">
          <a:xfrm>
            <a:off x="3768725" y="3170238"/>
            <a:ext cx="1524000" cy="354012"/>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algn="ctr">
              <a:defRPr/>
            </a:pPr>
            <a:r>
              <a:rPr lang="en-US" altLang="ja-JP" sz="1600" b="1">
                <a:solidFill>
                  <a:srgbClr val="000000"/>
                </a:solidFill>
                <a:latin typeface="Arial" charset="0"/>
                <a:ea typeface="ＭＳ Ｐゴシック" pitchFamily="34" charset="-128"/>
              </a:rPr>
              <a:t>Return Type</a:t>
            </a:r>
          </a:p>
        </p:txBody>
      </p:sp>
      <p:sp>
        <p:nvSpPr>
          <p:cNvPr id="131089" name="AutoShape 17">
            <a:extLst>
              <a:ext uri="{FF2B5EF4-FFF2-40B4-BE49-F238E27FC236}">
                <a16:creationId xmlns:a16="http://schemas.microsoft.com/office/drawing/2014/main" xmlns="" id="{834069C1-03CB-45E1-9252-1F7D665E86A6}"/>
              </a:ext>
            </a:extLst>
          </p:cNvPr>
          <p:cNvSpPr>
            <a:spLocks noChangeArrowheads="1"/>
          </p:cNvSpPr>
          <p:nvPr/>
        </p:nvSpPr>
        <p:spPr bwMode="auto">
          <a:xfrm>
            <a:off x="5873750" y="3170238"/>
            <a:ext cx="1625600" cy="354012"/>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algn="ctr">
              <a:defRPr/>
            </a:pPr>
            <a:r>
              <a:rPr lang="en-US" altLang="ja-JP" sz="1600" b="1">
                <a:solidFill>
                  <a:srgbClr val="000000"/>
                </a:solidFill>
                <a:latin typeface="Arial" charset="0"/>
                <a:ea typeface="ＭＳ Ｐゴシック" pitchFamily="34" charset="-128"/>
              </a:rPr>
              <a:t>Method Name</a:t>
            </a:r>
          </a:p>
        </p:txBody>
      </p:sp>
      <p:sp>
        <p:nvSpPr>
          <p:cNvPr id="131090" name="AutoShape 18">
            <a:extLst>
              <a:ext uri="{FF2B5EF4-FFF2-40B4-BE49-F238E27FC236}">
                <a16:creationId xmlns:a16="http://schemas.microsoft.com/office/drawing/2014/main" xmlns="" id="{92D7DE3E-8820-4095-6A8D-F2EE29356216}"/>
              </a:ext>
            </a:extLst>
          </p:cNvPr>
          <p:cNvSpPr>
            <a:spLocks noChangeArrowheads="1"/>
          </p:cNvSpPr>
          <p:nvPr/>
        </p:nvSpPr>
        <p:spPr bwMode="auto">
          <a:xfrm>
            <a:off x="8083550" y="3170238"/>
            <a:ext cx="1524000" cy="354012"/>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algn="ctr">
              <a:defRPr/>
            </a:pPr>
            <a:r>
              <a:rPr lang="en-US" altLang="ja-JP" sz="1600" b="1">
                <a:solidFill>
                  <a:srgbClr val="000000"/>
                </a:solidFill>
                <a:latin typeface="Arial" charset="0"/>
                <a:ea typeface="ＭＳ Ｐゴシック" pitchFamily="34" charset="-128"/>
              </a:rPr>
              <a:t>Parameter</a:t>
            </a:r>
          </a:p>
        </p:txBody>
      </p:sp>
      <p:sp>
        <p:nvSpPr>
          <p:cNvPr id="2" name="Footer Placeholder 1"/>
          <p:cNvSpPr>
            <a:spLocks noGrp="1"/>
          </p:cNvSpPr>
          <p:nvPr>
            <p:ph type="ftr" sz="quarter" idx="11"/>
          </p:nvPr>
        </p:nvSpPr>
        <p:spPr/>
        <p:txBody>
          <a:bodyPr/>
          <a:lstStyle/>
          <a:p>
            <a:r>
              <a:rPr lang="en-US" smtClean="0"/>
              <a:t>Faculty of Computer Science, University of Computer Studies, Yangon</a:t>
            </a:r>
            <a:endParaRPr lang="en-US"/>
          </a:p>
        </p:txBody>
      </p:sp>
      <p:sp>
        <p:nvSpPr>
          <p:cNvPr id="3" name="Slide Number Placeholder 2"/>
          <p:cNvSpPr>
            <a:spLocks noGrp="1"/>
          </p:cNvSpPr>
          <p:nvPr>
            <p:ph type="sldNum" sz="quarter" idx="12"/>
          </p:nvPr>
        </p:nvSpPr>
        <p:spPr/>
        <p:txBody>
          <a:bodyPr/>
          <a:lstStyle/>
          <a:p>
            <a:fld id="{AA680AA8-C0F5-4A8E-B7E8-B0E33D5CFE95}" type="slidenum">
              <a:rPr lang="en-US" smtClean="0"/>
              <a:t>14</a:t>
            </a:fld>
            <a:endParaRPr lang="en-US"/>
          </a:p>
        </p:txBody>
      </p:sp>
    </p:spTree>
    <p:custDataLst>
      <p:tags r:id="rId1"/>
    </p:custData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xmlns="" id="{576C6061-3AB7-4939-B281-9277DBFCAEC6}"/>
              </a:ext>
            </a:extLst>
          </p:cNvPr>
          <p:cNvSpPr>
            <a:spLocks noGrp="1"/>
          </p:cNvSpPr>
          <p:nvPr>
            <p:ph type="title"/>
          </p:nvPr>
        </p:nvSpPr>
        <p:spPr/>
        <p:txBody>
          <a:bodyPr/>
          <a:lstStyle/>
          <a:p>
            <a:pPr algn="ctr"/>
            <a:r>
              <a:rPr lang="en-US" altLang="zh-CN" dirty="0"/>
              <a:t>Methods – Return Values</a:t>
            </a:r>
            <a:endParaRPr lang="en-US" dirty="0"/>
          </a:p>
        </p:txBody>
      </p:sp>
      <p:sp>
        <p:nvSpPr>
          <p:cNvPr id="19" name="Content Placeholder 2">
            <a:extLst>
              <a:ext uri="{FF2B5EF4-FFF2-40B4-BE49-F238E27FC236}">
                <a16:creationId xmlns:a16="http://schemas.microsoft.com/office/drawing/2014/main" xmlns="" id="{4158B6AF-7D5D-4A65-A043-0643C7833224}"/>
              </a:ext>
            </a:extLst>
          </p:cNvPr>
          <p:cNvSpPr>
            <a:spLocks noGrp="1"/>
          </p:cNvSpPr>
          <p:nvPr>
            <p:ph idx="1"/>
          </p:nvPr>
        </p:nvSpPr>
        <p:spPr>
          <a:xfrm>
            <a:off x="1136729" y="2823888"/>
            <a:ext cx="9739257" cy="457194"/>
          </a:xfrm>
        </p:spPr>
        <p:txBody>
          <a:bodyPr>
            <a:noAutofit/>
          </a:bodyPr>
          <a:lstStyle/>
          <a:p>
            <a:pPr marL="342900" indent="-342900" algn="just"/>
            <a:r>
              <a:rPr lang="en-US" sz="2400" dirty="0">
                <a:ea typeface="Calibri" panose="020F0502020204030204" pitchFamily="34" charset="0"/>
              </a:rPr>
              <a:t>The return type of a method can be one of the followings:</a:t>
            </a:r>
          </a:p>
        </p:txBody>
      </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15</a:t>
            </a:fld>
            <a:endParaRPr lang="en-US"/>
          </a:p>
        </p:txBody>
      </p:sp>
      <p:grpSp>
        <p:nvGrpSpPr>
          <p:cNvPr id="20" name="Group 19">
            <a:extLst>
              <a:ext uri="{FF2B5EF4-FFF2-40B4-BE49-F238E27FC236}">
                <a16:creationId xmlns:a16="http://schemas.microsoft.com/office/drawing/2014/main" xmlns="" id="{D309C52C-BC4B-4F21-84CE-BA66688F0D51}"/>
              </a:ext>
            </a:extLst>
          </p:cNvPr>
          <p:cNvGrpSpPr/>
          <p:nvPr/>
        </p:nvGrpSpPr>
        <p:grpSpPr>
          <a:xfrm>
            <a:off x="1631582" y="1667440"/>
            <a:ext cx="8910918" cy="882127"/>
            <a:chOff x="986117" y="1538344"/>
            <a:chExt cx="8910918" cy="882127"/>
          </a:xfrm>
        </p:grpSpPr>
        <p:sp>
          <p:nvSpPr>
            <p:cNvPr id="21" name="Rectangle 20">
              <a:extLst>
                <a:ext uri="{FF2B5EF4-FFF2-40B4-BE49-F238E27FC236}">
                  <a16:creationId xmlns:a16="http://schemas.microsoft.com/office/drawing/2014/main" xmlns="" id="{808855E3-C01E-49AF-8E7F-4EA4404229AF}"/>
                </a:ext>
              </a:extLst>
            </p:cNvPr>
            <p:cNvSpPr/>
            <p:nvPr/>
          </p:nvSpPr>
          <p:spPr>
            <a:xfrm>
              <a:off x="986117" y="1538344"/>
              <a:ext cx="8910918" cy="8821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Box 6">
              <a:extLst>
                <a:ext uri="{FF2B5EF4-FFF2-40B4-BE49-F238E27FC236}">
                  <a16:creationId xmlns:a16="http://schemas.microsoft.com/office/drawing/2014/main" xmlns="" id="{0C9CCE10-F628-4BF6-91C1-07C1DC4F4724}"/>
                </a:ext>
              </a:extLst>
            </p:cNvPr>
            <p:cNvSpPr txBox="1">
              <a:spLocks noChangeArrowheads="1"/>
            </p:cNvSpPr>
            <p:nvPr/>
          </p:nvSpPr>
          <p:spPr bwMode="auto">
            <a:xfrm>
              <a:off x="1268527" y="1822666"/>
              <a:ext cx="8434871" cy="348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spcBef>
                  <a:spcPct val="20000"/>
                </a:spcBef>
              </a:pPr>
              <a:r>
                <a:rPr lang="en-US" altLang="en-US" sz="1800" b="1" dirty="0">
                  <a:solidFill>
                    <a:schemeClr val="tx2"/>
                  </a:solidFill>
                  <a:latin typeface="Courier New" panose="02070309020205020404" pitchFamily="49" charset="0"/>
                </a:rPr>
                <a:t>&lt;modifier&gt;  </a:t>
              </a:r>
              <a:r>
                <a:rPr lang="en-US" altLang="en-US" sz="1800" b="1" dirty="0">
                  <a:solidFill>
                    <a:schemeClr val="accent2"/>
                  </a:solidFill>
                  <a:latin typeface="Courier New" panose="02070309020205020404" pitchFamily="49" charset="0"/>
                </a:rPr>
                <a:t>&lt;return type&gt; </a:t>
              </a:r>
              <a:r>
                <a:rPr lang="en-US" altLang="en-US" sz="1800" b="1" dirty="0">
                  <a:solidFill>
                    <a:schemeClr val="tx2"/>
                  </a:solidFill>
                  <a:latin typeface="Courier New" panose="02070309020205020404" pitchFamily="49" charset="0"/>
                </a:rPr>
                <a:t>&lt;method name&gt; </a:t>
              </a:r>
              <a:r>
                <a:rPr lang="en-US" altLang="en-US" sz="1800" b="1" dirty="0">
                  <a:solidFill>
                    <a:srgbClr val="A50021"/>
                  </a:solidFill>
                  <a:latin typeface="Courier New" panose="02070309020205020404" pitchFamily="49" charset="0"/>
                </a:rPr>
                <a:t>( </a:t>
              </a:r>
              <a:r>
                <a:rPr lang="en-US" altLang="en-US" sz="1800" b="1" dirty="0">
                  <a:solidFill>
                    <a:schemeClr val="tx2"/>
                  </a:solidFill>
                  <a:latin typeface="Courier New" panose="02070309020205020404" pitchFamily="49" charset="0"/>
                </a:rPr>
                <a:t>&lt;parameters&gt;</a:t>
              </a:r>
              <a:r>
                <a:rPr lang="en-US" altLang="en-US" sz="1800" b="1" dirty="0">
                  <a:solidFill>
                    <a:srgbClr val="A50021"/>
                  </a:solidFill>
                  <a:latin typeface="Courier New" panose="02070309020205020404" pitchFamily="49" charset="0"/>
                </a:rPr>
                <a:t> ){ }</a:t>
              </a:r>
            </a:p>
          </p:txBody>
        </p:sp>
      </p:grpSp>
      <p:graphicFrame>
        <p:nvGraphicFramePr>
          <p:cNvPr id="16" name="Table 15">
            <a:extLst>
              <a:ext uri="{FF2B5EF4-FFF2-40B4-BE49-F238E27FC236}">
                <a16:creationId xmlns:a16="http://schemas.microsoft.com/office/drawing/2014/main" xmlns="" id="{6BB488A3-86C8-4309-B3EE-6B1AC4953CF8}"/>
              </a:ext>
            </a:extLst>
          </p:cNvPr>
          <p:cNvGraphicFramePr>
            <a:graphicFrameLocks noGrp="1"/>
          </p:cNvGraphicFramePr>
          <p:nvPr>
            <p:extLst>
              <p:ext uri="{D42A27DB-BD31-4B8C-83A1-F6EECF244321}">
                <p14:modId xmlns:p14="http://schemas.microsoft.com/office/powerpoint/2010/main" val="2538758132"/>
              </p:ext>
            </p:extLst>
          </p:nvPr>
        </p:nvGraphicFramePr>
        <p:xfrm>
          <a:off x="1214934" y="3429000"/>
          <a:ext cx="9951502" cy="2530735"/>
        </p:xfrm>
        <a:graphic>
          <a:graphicData uri="http://schemas.openxmlformats.org/drawingml/2006/table">
            <a:tbl>
              <a:tblPr firstRow="1" bandRow="1">
                <a:tableStyleId>{5940675A-B579-460E-94D1-54222C63F5DA}</a:tableStyleId>
              </a:tblPr>
              <a:tblGrid>
                <a:gridCol w="2561000">
                  <a:extLst>
                    <a:ext uri="{9D8B030D-6E8A-4147-A177-3AD203B41FA5}">
                      <a16:colId xmlns:a16="http://schemas.microsoft.com/office/drawing/2014/main" xmlns="" val="2408115164"/>
                    </a:ext>
                  </a:extLst>
                </a:gridCol>
                <a:gridCol w="4066389">
                  <a:extLst>
                    <a:ext uri="{9D8B030D-6E8A-4147-A177-3AD203B41FA5}">
                      <a16:colId xmlns:a16="http://schemas.microsoft.com/office/drawing/2014/main" xmlns="" val="1064037047"/>
                    </a:ext>
                  </a:extLst>
                </a:gridCol>
                <a:gridCol w="3324113">
                  <a:extLst>
                    <a:ext uri="{9D8B030D-6E8A-4147-A177-3AD203B41FA5}">
                      <a16:colId xmlns:a16="http://schemas.microsoft.com/office/drawing/2014/main" xmlns="" val="441525318"/>
                    </a:ext>
                  </a:extLst>
                </a:gridCol>
              </a:tblGrid>
              <a:tr h="0">
                <a:tc>
                  <a:txBody>
                    <a:bodyPr/>
                    <a:lstStyle/>
                    <a:p>
                      <a:pPr algn="ctr"/>
                      <a:r>
                        <a:rPr lang="en-US" b="1" dirty="0"/>
                        <a:t>Parameter Types</a:t>
                      </a:r>
                    </a:p>
                  </a:txBody>
                  <a:tcPr/>
                </a:tc>
                <a:tc>
                  <a:txBody>
                    <a:bodyPr/>
                    <a:lstStyle/>
                    <a:p>
                      <a:pPr algn="ctr"/>
                      <a:r>
                        <a:rPr lang="en-US" b="1" dirty="0"/>
                        <a:t>Format</a:t>
                      </a:r>
                    </a:p>
                  </a:txBody>
                  <a:tcPr/>
                </a:tc>
                <a:tc>
                  <a:txBody>
                    <a:bodyPr/>
                    <a:lstStyle/>
                    <a:p>
                      <a:pPr algn="ctr"/>
                      <a:r>
                        <a:rPr lang="en-US" b="1" dirty="0"/>
                        <a:t>Example</a:t>
                      </a:r>
                    </a:p>
                  </a:txBody>
                  <a:tcPr/>
                </a:tc>
                <a:extLst>
                  <a:ext uri="{0D108BD9-81ED-4DB2-BD59-A6C34878D82A}">
                    <a16:rowId xmlns:a16="http://schemas.microsoft.com/office/drawing/2014/main" xmlns="" val="2600519244"/>
                  </a:ext>
                </a:extLst>
              </a:tr>
              <a:tr h="522544">
                <a:tc>
                  <a:txBody>
                    <a:bodyPr/>
                    <a:lstStyle/>
                    <a:p>
                      <a:r>
                        <a:rPr lang="en-US" dirty="0"/>
                        <a:t>Primitive Data Types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ea typeface="Calibri" panose="020F0502020204030204" pitchFamily="34" charset="0"/>
                          <a:sym typeface="Wingdings" panose="05000000000000000000" pitchFamily="2" charset="2"/>
                        </a:rPr>
                        <a:t>int, float, double, char, string, etc.</a:t>
                      </a:r>
                      <a:endParaRPr lang="en-US" sz="1800" dirty="0">
                        <a:effectLst/>
                        <a:ea typeface="Calibri" panose="020F0502020204030204" pitchFamily="34" charset="0"/>
                      </a:endParaRPr>
                    </a:p>
                  </a:txBody>
                  <a:tcPr anchor="ctr"/>
                </a:tc>
                <a:tc>
                  <a:txBody>
                    <a:bodyPr/>
                    <a:lstStyle/>
                    <a:p>
                      <a:r>
                        <a:rPr lang="en-US" dirty="0"/>
                        <a:t>double method_name( ) { … }</a:t>
                      </a:r>
                    </a:p>
                  </a:txBody>
                  <a:tcPr anchor="ctr"/>
                </a:tc>
                <a:extLst>
                  <a:ext uri="{0D108BD9-81ED-4DB2-BD59-A6C34878D82A}">
                    <a16:rowId xmlns:a16="http://schemas.microsoft.com/office/drawing/2014/main" xmlns="" val="4274409104"/>
                  </a:ext>
                </a:extLst>
              </a:tr>
              <a:tr h="523637">
                <a:tc>
                  <a:txBody>
                    <a:bodyPr/>
                    <a:lstStyle/>
                    <a:p>
                      <a:r>
                        <a:rPr lang="en-US" dirty="0"/>
                        <a:t>Objects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ea typeface="Calibri" panose="020F0502020204030204" pitchFamily="34" charset="0"/>
                          <a:sym typeface="Wingdings" panose="05000000000000000000" pitchFamily="2" charset="2"/>
                        </a:rPr>
                        <a:t>Student, Point, etc.</a:t>
                      </a:r>
                      <a:endParaRPr lang="en-US" sz="1800" dirty="0">
                        <a:effectLst/>
                        <a:ea typeface="Calibri" panose="020F0502020204030204" pitchFamily="34" charset="0"/>
                      </a:endParaRPr>
                    </a:p>
                  </a:txBody>
                  <a:tcPr anchor="ctr"/>
                </a:tc>
                <a:tc>
                  <a:txBody>
                    <a:bodyPr/>
                    <a:lstStyle/>
                    <a:p>
                      <a:r>
                        <a:rPr lang="en-US" dirty="0"/>
                        <a:t>Student method_name( ) { … }</a:t>
                      </a:r>
                    </a:p>
                  </a:txBody>
                  <a:tcPr anchor="ctr"/>
                </a:tc>
                <a:extLst>
                  <a:ext uri="{0D108BD9-81ED-4DB2-BD59-A6C34878D82A}">
                    <a16:rowId xmlns:a16="http://schemas.microsoft.com/office/drawing/2014/main" xmlns="" val="3762842836"/>
                  </a:ext>
                </a:extLst>
              </a:tr>
              <a:tr h="559397">
                <a:tc>
                  <a:txBody>
                    <a:bodyPr/>
                    <a:lstStyle/>
                    <a:p>
                      <a:r>
                        <a:rPr lang="en-US" dirty="0"/>
                        <a:t>Arrays or collection types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a typeface="Calibri" panose="020F0502020204030204" pitchFamily="34" charset="0"/>
                          <a:sym typeface="Wingdings" panose="05000000000000000000" pitchFamily="2" charset="2"/>
                        </a:rPr>
                        <a:t>int [], float []</a:t>
                      </a:r>
                      <a:endParaRPr lang="en-US" dirty="0"/>
                    </a:p>
                  </a:txBody>
                  <a:tcPr anchor="ctr"/>
                </a:tc>
                <a:tc>
                  <a:txBody>
                    <a:bodyPr/>
                    <a:lstStyle/>
                    <a:p>
                      <a:r>
                        <a:rPr lang="en-US" dirty="0"/>
                        <a:t>int[] method_name( ) { … }</a:t>
                      </a:r>
                    </a:p>
                  </a:txBody>
                  <a:tcPr anchor="ctr"/>
                </a:tc>
                <a:extLst>
                  <a:ext uri="{0D108BD9-81ED-4DB2-BD59-A6C34878D82A}">
                    <a16:rowId xmlns:a16="http://schemas.microsoft.com/office/drawing/2014/main" xmlns="" val="3840599478"/>
                  </a:ext>
                </a:extLst>
              </a:tr>
              <a:tr h="559397">
                <a:tc>
                  <a:txBody>
                    <a:bodyPr/>
                    <a:lstStyle/>
                    <a:p>
                      <a:r>
                        <a:rPr lang="en-US" dirty="0"/>
                        <a:t>No return</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void</a:t>
                      </a:r>
                    </a:p>
                  </a:txBody>
                  <a:tcPr anchor="ctr"/>
                </a:tc>
                <a:tc>
                  <a:txBody>
                    <a:bodyPr/>
                    <a:lstStyle/>
                    <a:p>
                      <a:r>
                        <a:rPr lang="en-US" dirty="0"/>
                        <a:t>void method_name( ) { … }</a:t>
                      </a:r>
                    </a:p>
                  </a:txBody>
                  <a:tcPr anchor="ctr"/>
                </a:tc>
                <a:extLst>
                  <a:ext uri="{0D108BD9-81ED-4DB2-BD59-A6C34878D82A}">
                    <a16:rowId xmlns:a16="http://schemas.microsoft.com/office/drawing/2014/main" xmlns="" val="4042890033"/>
                  </a:ext>
                </a:extLst>
              </a:tr>
            </a:tbl>
          </a:graphicData>
        </a:graphic>
      </p:graphicFrame>
    </p:spTree>
    <p:extLst>
      <p:ext uri="{BB962C8B-B14F-4D97-AF65-F5344CB8AC3E}">
        <p14:creationId xmlns:p14="http://schemas.microsoft.com/office/powerpoint/2010/main" val="4187826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xmlns="" id="{277324E7-176A-4132-99FA-D63105506539}"/>
              </a:ext>
            </a:extLst>
          </p:cNvPr>
          <p:cNvSpPr>
            <a:spLocks noGrp="1"/>
          </p:cNvSpPr>
          <p:nvPr>
            <p:ph type="title"/>
          </p:nvPr>
        </p:nvSpPr>
        <p:spPr/>
        <p:txBody>
          <a:bodyPr/>
          <a:lstStyle/>
          <a:p>
            <a:pPr algn="ctr"/>
            <a:r>
              <a:rPr lang="en-US" altLang="zh-CN" dirty="0"/>
              <a:t>Methods – Parameters</a:t>
            </a:r>
            <a:endParaRPr lang="en-US" dirty="0"/>
          </a:p>
        </p:txBody>
      </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16</a:t>
            </a:fld>
            <a:endParaRPr lang="en-US"/>
          </a:p>
        </p:txBody>
      </p:sp>
      <p:grpSp>
        <p:nvGrpSpPr>
          <p:cNvPr id="15" name="Group 14">
            <a:extLst>
              <a:ext uri="{FF2B5EF4-FFF2-40B4-BE49-F238E27FC236}">
                <a16:creationId xmlns:a16="http://schemas.microsoft.com/office/drawing/2014/main" xmlns="" id="{A2C8A013-1E28-4E56-AC67-F1D3DCA36896}"/>
              </a:ext>
            </a:extLst>
          </p:cNvPr>
          <p:cNvGrpSpPr/>
          <p:nvPr/>
        </p:nvGrpSpPr>
        <p:grpSpPr>
          <a:xfrm>
            <a:off x="1640541" y="1890974"/>
            <a:ext cx="8910918" cy="882127"/>
            <a:chOff x="986117" y="1538344"/>
            <a:chExt cx="8910918" cy="882127"/>
          </a:xfrm>
        </p:grpSpPr>
        <p:sp>
          <p:nvSpPr>
            <p:cNvPr id="16" name="Rectangle 15">
              <a:extLst>
                <a:ext uri="{FF2B5EF4-FFF2-40B4-BE49-F238E27FC236}">
                  <a16:creationId xmlns:a16="http://schemas.microsoft.com/office/drawing/2014/main" xmlns="" id="{790A4A60-1392-456E-A8BE-7BB004825237}"/>
                </a:ext>
              </a:extLst>
            </p:cNvPr>
            <p:cNvSpPr/>
            <p:nvPr/>
          </p:nvSpPr>
          <p:spPr>
            <a:xfrm>
              <a:off x="986117" y="1538344"/>
              <a:ext cx="8910918" cy="8821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Box 6">
              <a:extLst>
                <a:ext uri="{FF2B5EF4-FFF2-40B4-BE49-F238E27FC236}">
                  <a16:creationId xmlns:a16="http://schemas.microsoft.com/office/drawing/2014/main" xmlns="" id="{1B3995B4-E98B-49D1-9B34-1CDB83A3D98A}"/>
                </a:ext>
              </a:extLst>
            </p:cNvPr>
            <p:cNvSpPr txBox="1">
              <a:spLocks noChangeArrowheads="1"/>
            </p:cNvSpPr>
            <p:nvPr/>
          </p:nvSpPr>
          <p:spPr bwMode="auto">
            <a:xfrm>
              <a:off x="1268527" y="1822666"/>
              <a:ext cx="8434871" cy="348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spcBef>
                  <a:spcPct val="20000"/>
                </a:spcBef>
              </a:pPr>
              <a:r>
                <a:rPr lang="en-US" altLang="en-US" sz="1800" b="1" dirty="0">
                  <a:solidFill>
                    <a:schemeClr val="tx2"/>
                  </a:solidFill>
                  <a:latin typeface="Courier New" panose="02070309020205020404" pitchFamily="49" charset="0"/>
                </a:rPr>
                <a:t>&lt;modifier&gt;  &lt;return type&gt; &lt;method name&gt; </a:t>
              </a:r>
              <a:r>
                <a:rPr lang="en-US" altLang="en-US" sz="1800" b="1" dirty="0">
                  <a:solidFill>
                    <a:srgbClr val="A50021"/>
                  </a:solidFill>
                  <a:latin typeface="Courier New" panose="02070309020205020404" pitchFamily="49" charset="0"/>
                </a:rPr>
                <a:t>( </a:t>
              </a:r>
              <a:r>
                <a:rPr lang="en-US" altLang="en-US" sz="1800" b="1" dirty="0">
                  <a:solidFill>
                    <a:schemeClr val="accent2"/>
                  </a:solidFill>
                  <a:latin typeface="Courier New" panose="02070309020205020404" pitchFamily="49" charset="0"/>
                </a:rPr>
                <a:t>&lt;parameters&gt;</a:t>
              </a:r>
              <a:r>
                <a:rPr lang="en-US" altLang="en-US" sz="1800" b="1" dirty="0">
                  <a:solidFill>
                    <a:srgbClr val="A50021"/>
                  </a:solidFill>
                  <a:latin typeface="Courier New" panose="02070309020205020404" pitchFamily="49" charset="0"/>
                </a:rPr>
                <a:t> ){ }</a:t>
              </a:r>
            </a:p>
          </p:txBody>
        </p:sp>
      </p:grpSp>
      <p:graphicFrame>
        <p:nvGraphicFramePr>
          <p:cNvPr id="19" name="Table 15">
            <a:extLst>
              <a:ext uri="{FF2B5EF4-FFF2-40B4-BE49-F238E27FC236}">
                <a16:creationId xmlns:a16="http://schemas.microsoft.com/office/drawing/2014/main" xmlns="" id="{2DF976B3-50AD-4B05-BACC-BC83F39C84E0}"/>
              </a:ext>
            </a:extLst>
          </p:cNvPr>
          <p:cNvGraphicFramePr>
            <a:graphicFrameLocks noGrp="1"/>
          </p:cNvGraphicFramePr>
          <p:nvPr>
            <p:extLst>
              <p:ext uri="{D42A27DB-BD31-4B8C-83A1-F6EECF244321}">
                <p14:modId xmlns:p14="http://schemas.microsoft.com/office/powerpoint/2010/main" val="806369096"/>
              </p:ext>
            </p:extLst>
          </p:nvPr>
        </p:nvGraphicFramePr>
        <p:xfrm>
          <a:off x="1214934" y="3429000"/>
          <a:ext cx="9951502" cy="1971338"/>
        </p:xfrm>
        <a:graphic>
          <a:graphicData uri="http://schemas.openxmlformats.org/drawingml/2006/table">
            <a:tbl>
              <a:tblPr firstRow="1" bandRow="1">
                <a:tableStyleId>{5940675A-B579-460E-94D1-54222C63F5DA}</a:tableStyleId>
              </a:tblPr>
              <a:tblGrid>
                <a:gridCol w="2227511">
                  <a:extLst>
                    <a:ext uri="{9D8B030D-6E8A-4147-A177-3AD203B41FA5}">
                      <a16:colId xmlns:a16="http://schemas.microsoft.com/office/drawing/2014/main" xmlns="" val="2408115164"/>
                    </a:ext>
                  </a:extLst>
                </a:gridCol>
                <a:gridCol w="4399878">
                  <a:extLst>
                    <a:ext uri="{9D8B030D-6E8A-4147-A177-3AD203B41FA5}">
                      <a16:colId xmlns:a16="http://schemas.microsoft.com/office/drawing/2014/main" xmlns="" val="1064037047"/>
                    </a:ext>
                  </a:extLst>
                </a:gridCol>
                <a:gridCol w="3324113">
                  <a:extLst>
                    <a:ext uri="{9D8B030D-6E8A-4147-A177-3AD203B41FA5}">
                      <a16:colId xmlns:a16="http://schemas.microsoft.com/office/drawing/2014/main" xmlns="" val="441525318"/>
                    </a:ext>
                  </a:extLst>
                </a:gridCol>
              </a:tblGrid>
              <a:tr h="0">
                <a:tc>
                  <a:txBody>
                    <a:bodyPr/>
                    <a:lstStyle/>
                    <a:p>
                      <a:pPr algn="ctr"/>
                      <a:r>
                        <a:rPr lang="en-US" b="1" dirty="0"/>
                        <a:t>Parameter Types</a:t>
                      </a:r>
                    </a:p>
                  </a:txBody>
                  <a:tcPr/>
                </a:tc>
                <a:tc>
                  <a:txBody>
                    <a:bodyPr/>
                    <a:lstStyle/>
                    <a:p>
                      <a:pPr algn="ctr"/>
                      <a:r>
                        <a:rPr lang="en-US" b="1" dirty="0"/>
                        <a:t>Format</a:t>
                      </a:r>
                    </a:p>
                  </a:txBody>
                  <a:tcPr/>
                </a:tc>
                <a:tc>
                  <a:txBody>
                    <a:bodyPr/>
                    <a:lstStyle/>
                    <a:p>
                      <a:pPr algn="ctr"/>
                      <a:r>
                        <a:rPr lang="en-US" b="1" dirty="0"/>
                        <a:t>Example</a:t>
                      </a:r>
                    </a:p>
                  </a:txBody>
                  <a:tcPr/>
                </a:tc>
                <a:extLst>
                  <a:ext uri="{0D108BD9-81ED-4DB2-BD59-A6C34878D82A}">
                    <a16:rowId xmlns:a16="http://schemas.microsoft.com/office/drawing/2014/main" xmlns="" val="2600519244"/>
                  </a:ext>
                </a:extLst>
              </a:tr>
              <a:tr h="522544">
                <a:tc>
                  <a:txBody>
                    <a:bodyPr/>
                    <a:lstStyle/>
                    <a:p>
                      <a:r>
                        <a:rPr lang="en-US" dirty="0"/>
                        <a:t>Primitive Data Types</a:t>
                      </a:r>
                    </a:p>
                  </a:txBody>
                  <a:tcPr anchor="ctr"/>
                </a:tc>
                <a:tc>
                  <a:txBody>
                    <a:bodyPr/>
                    <a:lstStyle/>
                    <a:p>
                      <a:r>
                        <a:rPr lang="en-US" dirty="0"/>
                        <a:t>&lt;method_name&gt;(&lt;type&gt; &lt;var name&gt;)</a:t>
                      </a:r>
                    </a:p>
                  </a:txBody>
                  <a:tcPr anchor="ctr"/>
                </a:tc>
                <a:tc>
                  <a:txBody>
                    <a:bodyPr/>
                    <a:lstStyle/>
                    <a:p>
                      <a:r>
                        <a:rPr lang="en-US" dirty="0"/>
                        <a:t>method(int id, String name) { … }</a:t>
                      </a:r>
                    </a:p>
                  </a:txBody>
                  <a:tcPr anchor="ctr"/>
                </a:tc>
                <a:extLst>
                  <a:ext uri="{0D108BD9-81ED-4DB2-BD59-A6C34878D82A}">
                    <a16:rowId xmlns:a16="http://schemas.microsoft.com/office/drawing/2014/main" xmlns="" val="4274409104"/>
                  </a:ext>
                </a:extLst>
              </a:tr>
              <a:tr h="523637">
                <a:tc>
                  <a:txBody>
                    <a:bodyPr/>
                    <a:lstStyle/>
                    <a:p>
                      <a:r>
                        <a:rPr lang="en-US" dirty="0"/>
                        <a:t>Objects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&lt;method_name&gt;(&lt;class&gt; &lt;var name&gt;)</a:t>
                      </a:r>
                    </a:p>
                  </a:txBody>
                  <a:tcPr anchor="ctr"/>
                </a:tc>
                <a:tc>
                  <a:txBody>
                    <a:bodyPr/>
                    <a:lstStyle/>
                    <a:p>
                      <a:r>
                        <a:rPr lang="en-US" dirty="0"/>
                        <a:t>method(Student s) { … }</a:t>
                      </a:r>
                    </a:p>
                  </a:txBody>
                  <a:tcPr anchor="ctr"/>
                </a:tc>
                <a:extLst>
                  <a:ext uri="{0D108BD9-81ED-4DB2-BD59-A6C34878D82A}">
                    <a16:rowId xmlns:a16="http://schemas.microsoft.com/office/drawing/2014/main" xmlns="" val="3762842836"/>
                  </a:ext>
                </a:extLst>
              </a:tr>
              <a:tr h="559397">
                <a:tc>
                  <a:txBody>
                    <a:bodyPr/>
                    <a:lstStyle/>
                    <a:p>
                      <a:r>
                        <a:rPr lang="en-US" dirty="0"/>
                        <a:t>Arrays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&lt;method_name&gt;(&lt;type&gt; [] … &lt;var name&gt;)</a:t>
                      </a:r>
                    </a:p>
                  </a:txBody>
                  <a:tcPr anchor="ctr"/>
                </a:tc>
                <a:tc>
                  <a:txBody>
                    <a:bodyPr/>
                    <a:lstStyle/>
                    <a:p>
                      <a:r>
                        <a:rPr lang="en-US" dirty="0"/>
                        <a:t>method(int [] mark) { … }</a:t>
                      </a:r>
                    </a:p>
                  </a:txBody>
                  <a:tcPr anchor="ctr"/>
                </a:tc>
                <a:extLst>
                  <a:ext uri="{0D108BD9-81ED-4DB2-BD59-A6C34878D82A}">
                    <a16:rowId xmlns:a16="http://schemas.microsoft.com/office/drawing/2014/main" xmlns="" val="3840599478"/>
                  </a:ext>
                </a:extLst>
              </a:tr>
            </a:tbl>
          </a:graphicData>
        </a:graphic>
      </p:graphicFrame>
    </p:spTree>
    <p:extLst>
      <p:ext uri="{BB962C8B-B14F-4D97-AF65-F5344CB8AC3E}">
        <p14:creationId xmlns:p14="http://schemas.microsoft.com/office/powerpoint/2010/main" val="1446554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Methods – Types of Modifier</a:t>
            </a:r>
            <a:endParaRPr lang="en-US" dirty="0"/>
          </a:p>
        </p:txBody>
      </p:sp>
      <p:sp>
        <p:nvSpPr>
          <p:cNvPr id="4" name="Footer Placeholder 3"/>
          <p:cNvSpPr>
            <a:spLocks noGrp="1"/>
          </p:cNvSpPr>
          <p:nvPr>
            <p:ph type="ftr" sz="quarter" idx="11"/>
          </p:nvPr>
        </p:nvSpPr>
        <p:spPr>
          <a:xfrm>
            <a:off x="3619678" y="6356350"/>
            <a:ext cx="5215647" cy="365125"/>
          </a:xfrm>
        </p:spPr>
        <p:txBody>
          <a:bodyPr/>
          <a:lstStyle/>
          <a:p>
            <a:r>
              <a:rPr lang="en-US" smtClean="0"/>
              <a:t>Faculty of Computer Science, University of Computer Studies, Yangon</a:t>
            </a:r>
            <a:endParaRPr lang="en-US"/>
          </a:p>
        </p:txBody>
      </p:sp>
      <p:sp>
        <p:nvSpPr>
          <p:cNvPr id="5" name="Slide Number Placeholder 4"/>
          <p:cNvSpPr>
            <a:spLocks noGrp="1"/>
          </p:cNvSpPr>
          <p:nvPr>
            <p:ph type="sldNum" sz="quarter" idx="12"/>
          </p:nvPr>
        </p:nvSpPr>
        <p:spPr/>
        <p:txBody>
          <a:bodyPr/>
          <a:lstStyle/>
          <a:p>
            <a:fld id="{AA680AA8-C0F5-4A8E-B7E8-B0E33D5CFE95}" type="slidenum">
              <a:rPr lang="en-US" smtClean="0"/>
              <a:t>17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877512317"/>
              </p:ext>
            </p:extLst>
          </p:nvPr>
        </p:nvGraphicFramePr>
        <p:xfrm>
          <a:off x="1286360" y="2160696"/>
          <a:ext cx="9261288" cy="3609381"/>
        </p:xfrm>
        <a:graphic>
          <a:graphicData uri="http://schemas.openxmlformats.org/drawingml/2006/table">
            <a:tbl>
              <a:tblPr/>
              <a:tblGrid>
                <a:gridCol w="3497331"/>
                <a:gridCol w="1446628"/>
                <a:gridCol w="1455025"/>
                <a:gridCol w="1417601"/>
                <a:gridCol w="1444703"/>
              </a:tblGrid>
              <a:tr h="640138">
                <a:tc>
                  <a:txBody>
                    <a:bodyPr/>
                    <a:lstStyle>
                      <a:lvl1pPr>
                        <a:spcBef>
                          <a:spcPct val="20000"/>
                        </a:spcBef>
                        <a:defRPr sz="2400">
                          <a:solidFill>
                            <a:srgbClr val="003399"/>
                          </a:solidFill>
                          <a:latin typeface="Arial" panose="020B0604020202020204" pitchFamily="34" charset="0"/>
                        </a:defRPr>
                      </a:lvl1pPr>
                      <a:lvl2pPr marL="742950" indent="-285750">
                        <a:spcBef>
                          <a:spcPct val="20000"/>
                        </a:spcBef>
                        <a:defRPr sz="2000">
                          <a:solidFill>
                            <a:schemeClr val="tx1"/>
                          </a:solidFill>
                          <a:latin typeface="Arial" panose="020B0604020202020204" pitchFamily="34" charset="0"/>
                        </a:defRPr>
                      </a:lvl2pPr>
                      <a:lvl3pPr marL="1143000" indent="-228600">
                        <a:spcBef>
                          <a:spcPct val="50000"/>
                        </a:spcBef>
                        <a:defRPr>
                          <a:solidFill>
                            <a:srgbClr val="003399"/>
                          </a:solidFill>
                          <a:latin typeface="Arial" panose="020B0604020202020204" pitchFamily="34" charset="0"/>
                        </a:defRPr>
                      </a:lvl3pPr>
                      <a:lvl4pPr marL="1600200" indent="-228600">
                        <a:spcBef>
                          <a:spcPct val="20000"/>
                        </a:spcBef>
                        <a:defRPr>
                          <a:solidFill>
                            <a:srgbClr val="996633"/>
                          </a:solidFill>
                          <a:latin typeface="Times New Roman" panose="02020603050405020304" pitchFamily="18" charset="0"/>
                        </a:defRPr>
                      </a:lvl4pPr>
                      <a:lvl5pPr marL="2057400" indent="-228600">
                        <a:spcBef>
                          <a:spcPct val="20000"/>
                        </a:spcBef>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defRPr>
                          <a:solidFill>
                            <a:srgbClr val="996633"/>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Arial" panose="020B0604020202020204" pitchFamily="34" charset="0"/>
                        </a:rPr>
                        <a:t>Location </a:t>
                      </a:r>
                    </a:p>
                  </a:txBody>
                  <a:tcPr marL="91445" marR="91445"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rgbClr val="003399"/>
                          </a:solidFill>
                          <a:latin typeface="Arial" panose="020B0604020202020204" pitchFamily="34" charset="0"/>
                        </a:defRPr>
                      </a:lvl1pPr>
                      <a:lvl2pPr marL="742950" indent="-285750">
                        <a:spcBef>
                          <a:spcPct val="20000"/>
                        </a:spcBef>
                        <a:defRPr sz="2000">
                          <a:solidFill>
                            <a:schemeClr val="tx1"/>
                          </a:solidFill>
                          <a:latin typeface="Arial" panose="020B0604020202020204" pitchFamily="34" charset="0"/>
                        </a:defRPr>
                      </a:lvl2pPr>
                      <a:lvl3pPr marL="1143000" indent="-228600">
                        <a:spcBef>
                          <a:spcPct val="50000"/>
                        </a:spcBef>
                        <a:defRPr>
                          <a:solidFill>
                            <a:srgbClr val="003399"/>
                          </a:solidFill>
                          <a:latin typeface="Arial" panose="020B0604020202020204" pitchFamily="34" charset="0"/>
                        </a:defRPr>
                      </a:lvl3pPr>
                      <a:lvl4pPr marL="1600200" indent="-228600">
                        <a:spcBef>
                          <a:spcPct val="20000"/>
                        </a:spcBef>
                        <a:defRPr>
                          <a:solidFill>
                            <a:srgbClr val="996633"/>
                          </a:solidFill>
                          <a:latin typeface="Times New Roman" panose="02020603050405020304" pitchFamily="18" charset="0"/>
                        </a:defRPr>
                      </a:lvl4pPr>
                      <a:lvl5pPr marL="2057400" indent="-228600">
                        <a:spcBef>
                          <a:spcPct val="20000"/>
                        </a:spcBef>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defRPr>
                          <a:solidFill>
                            <a:srgbClr val="996633"/>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Arial" panose="020B0604020202020204" pitchFamily="34" charset="0"/>
                        </a:rPr>
                        <a:t>Private</a:t>
                      </a:r>
                    </a:p>
                  </a:txBody>
                  <a:tcPr marL="91445" marR="91445"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rgbClr val="003399"/>
                          </a:solidFill>
                          <a:latin typeface="Arial" panose="020B0604020202020204" pitchFamily="34" charset="0"/>
                        </a:defRPr>
                      </a:lvl1pPr>
                      <a:lvl2pPr marL="742950" indent="-285750">
                        <a:spcBef>
                          <a:spcPct val="20000"/>
                        </a:spcBef>
                        <a:defRPr sz="2000">
                          <a:solidFill>
                            <a:schemeClr val="tx1"/>
                          </a:solidFill>
                          <a:latin typeface="Arial" panose="020B0604020202020204" pitchFamily="34" charset="0"/>
                        </a:defRPr>
                      </a:lvl2pPr>
                      <a:lvl3pPr marL="1143000" indent="-228600">
                        <a:spcBef>
                          <a:spcPct val="50000"/>
                        </a:spcBef>
                        <a:defRPr>
                          <a:solidFill>
                            <a:srgbClr val="003399"/>
                          </a:solidFill>
                          <a:latin typeface="Arial" panose="020B0604020202020204" pitchFamily="34" charset="0"/>
                        </a:defRPr>
                      </a:lvl3pPr>
                      <a:lvl4pPr marL="1600200" indent="-228600">
                        <a:spcBef>
                          <a:spcPct val="20000"/>
                        </a:spcBef>
                        <a:defRPr>
                          <a:solidFill>
                            <a:srgbClr val="996633"/>
                          </a:solidFill>
                          <a:latin typeface="Times New Roman" panose="02020603050405020304" pitchFamily="18" charset="0"/>
                        </a:defRPr>
                      </a:lvl4pPr>
                      <a:lvl5pPr marL="2057400" indent="-228600">
                        <a:spcBef>
                          <a:spcPct val="20000"/>
                        </a:spcBef>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defRPr>
                          <a:solidFill>
                            <a:srgbClr val="996633"/>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Arial" panose="020B0604020202020204" pitchFamily="34" charset="0"/>
                        </a:rPr>
                        <a:t>No modifier </a:t>
                      </a:r>
                    </a:p>
                  </a:txBody>
                  <a:tcPr marL="91445" marR="91445"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rgbClr val="003399"/>
                          </a:solidFill>
                          <a:latin typeface="Arial" panose="020B0604020202020204" pitchFamily="34" charset="0"/>
                        </a:defRPr>
                      </a:lvl1pPr>
                      <a:lvl2pPr marL="742950" indent="-285750">
                        <a:spcBef>
                          <a:spcPct val="20000"/>
                        </a:spcBef>
                        <a:defRPr sz="2000">
                          <a:solidFill>
                            <a:schemeClr val="tx1"/>
                          </a:solidFill>
                          <a:latin typeface="Arial" panose="020B0604020202020204" pitchFamily="34" charset="0"/>
                        </a:defRPr>
                      </a:lvl2pPr>
                      <a:lvl3pPr marL="1143000" indent="-228600">
                        <a:spcBef>
                          <a:spcPct val="50000"/>
                        </a:spcBef>
                        <a:defRPr>
                          <a:solidFill>
                            <a:srgbClr val="003399"/>
                          </a:solidFill>
                          <a:latin typeface="Arial" panose="020B0604020202020204" pitchFamily="34" charset="0"/>
                        </a:defRPr>
                      </a:lvl3pPr>
                      <a:lvl4pPr marL="1600200" indent="-228600">
                        <a:spcBef>
                          <a:spcPct val="20000"/>
                        </a:spcBef>
                        <a:defRPr>
                          <a:solidFill>
                            <a:srgbClr val="996633"/>
                          </a:solidFill>
                          <a:latin typeface="Times New Roman" panose="02020603050405020304" pitchFamily="18" charset="0"/>
                        </a:defRPr>
                      </a:lvl4pPr>
                      <a:lvl5pPr marL="2057400" indent="-228600">
                        <a:spcBef>
                          <a:spcPct val="20000"/>
                        </a:spcBef>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defRPr>
                          <a:solidFill>
                            <a:srgbClr val="996633"/>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Arial" panose="020B0604020202020204" pitchFamily="34" charset="0"/>
                        </a:rPr>
                        <a:t>Protected</a:t>
                      </a:r>
                    </a:p>
                  </a:txBody>
                  <a:tcPr marL="91445" marR="91445"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400">
                          <a:solidFill>
                            <a:srgbClr val="003399"/>
                          </a:solidFill>
                          <a:latin typeface="Arial" panose="020B0604020202020204" pitchFamily="34" charset="0"/>
                        </a:defRPr>
                      </a:lvl1pPr>
                      <a:lvl2pPr marL="742950" indent="-285750">
                        <a:spcBef>
                          <a:spcPct val="20000"/>
                        </a:spcBef>
                        <a:defRPr sz="2000">
                          <a:solidFill>
                            <a:schemeClr val="tx1"/>
                          </a:solidFill>
                          <a:latin typeface="Arial" panose="020B0604020202020204" pitchFamily="34" charset="0"/>
                        </a:defRPr>
                      </a:lvl2pPr>
                      <a:lvl3pPr marL="1143000" indent="-228600">
                        <a:spcBef>
                          <a:spcPct val="50000"/>
                        </a:spcBef>
                        <a:defRPr>
                          <a:solidFill>
                            <a:srgbClr val="003399"/>
                          </a:solidFill>
                          <a:latin typeface="Arial" panose="020B0604020202020204" pitchFamily="34" charset="0"/>
                        </a:defRPr>
                      </a:lvl3pPr>
                      <a:lvl4pPr marL="1600200" indent="-228600">
                        <a:spcBef>
                          <a:spcPct val="20000"/>
                        </a:spcBef>
                        <a:defRPr>
                          <a:solidFill>
                            <a:srgbClr val="996633"/>
                          </a:solidFill>
                          <a:latin typeface="Times New Roman" panose="02020603050405020304" pitchFamily="18" charset="0"/>
                        </a:defRPr>
                      </a:lvl4pPr>
                      <a:lvl5pPr marL="2057400" indent="-228600">
                        <a:spcBef>
                          <a:spcPct val="20000"/>
                        </a:spcBef>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defRPr>
                          <a:solidFill>
                            <a:srgbClr val="996633"/>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Arial" panose="020B0604020202020204" pitchFamily="34" charset="0"/>
                        </a:rPr>
                        <a:t>Public</a:t>
                      </a:r>
                      <a:endParaRPr kumimoji="0" lang="en-US" sz="1800" b="1" i="0" u="none" strike="noStrike" cap="none" normalizeH="0" baseline="0" dirty="0" smtClean="0">
                        <a:ln>
                          <a:noFill/>
                        </a:ln>
                        <a:solidFill>
                          <a:schemeClr val="bg1"/>
                        </a:solidFill>
                        <a:effectLst/>
                        <a:latin typeface="Arial" panose="020B0604020202020204" pitchFamily="34" charset="0"/>
                      </a:endParaRPr>
                    </a:p>
                  </a:txBody>
                  <a:tcPr marL="91445" marR="91445"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31302">
                <a:tc>
                  <a:txBody>
                    <a:bodyPr/>
                    <a:lstStyle>
                      <a:lvl1pPr>
                        <a:spcBef>
                          <a:spcPct val="20000"/>
                        </a:spcBef>
                        <a:defRPr sz="2400">
                          <a:solidFill>
                            <a:srgbClr val="003399"/>
                          </a:solidFill>
                          <a:latin typeface="Arial" panose="020B0604020202020204" pitchFamily="34" charset="0"/>
                        </a:defRPr>
                      </a:lvl1pPr>
                      <a:lvl2pPr marL="742950" indent="-285750">
                        <a:spcBef>
                          <a:spcPct val="20000"/>
                        </a:spcBef>
                        <a:defRPr sz="2000">
                          <a:solidFill>
                            <a:schemeClr val="tx1"/>
                          </a:solidFill>
                          <a:latin typeface="Arial" panose="020B0604020202020204" pitchFamily="34" charset="0"/>
                        </a:defRPr>
                      </a:lvl2pPr>
                      <a:lvl3pPr marL="1143000" indent="-228600">
                        <a:spcBef>
                          <a:spcPct val="50000"/>
                        </a:spcBef>
                        <a:defRPr>
                          <a:solidFill>
                            <a:srgbClr val="003399"/>
                          </a:solidFill>
                          <a:latin typeface="Arial" panose="020B0604020202020204" pitchFamily="34" charset="0"/>
                        </a:defRPr>
                      </a:lvl3pPr>
                      <a:lvl4pPr marL="1600200" indent="-228600">
                        <a:spcBef>
                          <a:spcPct val="20000"/>
                        </a:spcBef>
                        <a:defRPr>
                          <a:solidFill>
                            <a:srgbClr val="996633"/>
                          </a:solidFill>
                          <a:latin typeface="Times New Roman" panose="02020603050405020304" pitchFamily="18" charset="0"/>
                        </a:defRPr>
                      </a:lvl4pPr>
                      <a:lvl5pPr marL="2057400" indent="-228600">
                        <a:spcBef>
                          <a:spcPct val="20000"/>
                        </a:spcBef>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defRPr>
                          <a:solidFill>
                            <a:srgbClr val="996633"/>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Same class </a:t>
                      </a:r>
                      <a:endParaRPr kumimoji="0" lang="en-US" sz="1800" b="0" i="0" u="none" strike="noStrike" cap="none" normalizeH="0" baseline="0" dirty="0" smtClean="0">
                        <a:ln>
                          <a:noFill/>
                        </a:ln>
                        <a:solidFill>
                          <a:srgbClr val="000000"/>
                        </a:solidFill>
                        <a:effectLst/>
                        <a:latin typeface="Arial" panose="020B0604020202020204" pitchFamily="34" charset="0"/>
                      </a:endParaRPr>
                    </a:p>
                  </a:txBody>
                  <a:tcPr marL="91445" marR="91445"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20000"/>
                        </a:spcBef>
                        <a:defRPr sz="2400">
                          <a:solidFill>
                            <a:srgbClr val="003399"/>
                          </a:solidFill>
                          <a:latin typeface="Arial" panose="020B0604020202020204" pitchFamily="34" charset="0"/>
                        </a:defRPr>
                      </a:lvl1pPr>
                      <a:lvl2pPr marL="742950" indent="-285750">
                        <a:spcBef>
                          <a:spcPct val="20000"/>
                        </a:spcBef>
                        <a:defRPr sz="2000">
                          <a:solidFill>
                            <a:schemeClr val="tx1"/>
                          </a:solidFill>
                          <a:latin typeface="Arial" panose="020B0604020202020204" pitchFamily="34" charset="0"/>
                        </a:defRPr>
                      </a:lvl2pPr>
                      <a:lvl3pPr marL="1143000" indent="-228600">
                        <a:spcBef>
                          <a:spcPct val="50000"/>
                        </a:spcBef>
                        <a:defRPr>
                          <a:solidFill>
                            <a:srgbClr val="003399"/>
                          </a:solidFill>
                          <a:latin typeface="Arial" panose="020B0604020202020204" pitchFamily="34" charset="0"/>
                        </a:defRPr>
                      </a:lvl3pPr>
                      <a:lvl4pPr marL="1600200" indent="-228600">
                        <a:spcBef>
                          <a:spcPct val="20000"/>
                        </a:spcBef>
                        <a:defRPr>
                          <a:solidFill>
                            <a:srgbClr val="996633"/>
                          </a:solidFill>
                          <a:latin typeface="Times New Roman" panose="02020603050405020304" pitchFamily="18" charset="0"/>
                        </a:defRPr>
                      </a:lvl4pPr>
                      <a:lvl5pPr marL="2057400" indent="-228600">
                        <a:spcBef>
                          <a:spcPct val="20000"/>
                        </a:spcBef>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defRPr>
                          <a:solidFill>
                            <a:srgbClr val="996633"/>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panose="020B0604020202020204" pitchFamily="34" charset="0"/>
                        </a:rPr>
                        <a:t>x</a:t>
                      </a:r>
                    </a:p>
                  </a:txBody>
                  <a:tcPr marL="91445" marR="91445"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20000"/>
                        </a:spcBef>
                        <a:defRPr sz="2400">
                          <a:solidFill>
                            <a:srgbClr val="003399"/>
                          </a:solidFill>
                          <a:latin typeface="Arial" panose="020B0604020202020204" pitchFamily="34" charset="0"/>
                        </a:defRPr>
                      </a:lvl1pPr>
                      <a:lvl2pPr marL="742950" indent="-285750">
                        <a:spcBef>
                          <a:spcPct val="20000"/>
                        </a:spcBef>
                        <a:defRPr sz="2000">
                          <a:solidFill>
                            <a:schemeClr val="tx1"/>
                          </a:solidFill>
                          <a:latin typeface="Arial" panose="020B0604020202020204" pitchFamily="34" charset="0"/>
                        </a:defRPr>
                      </a:lvl2pPr>
                      <a:lvl3pPr marL="1143000" indent="-228600">
                        <a:spcBef>
                          <a:spcPct val="50000"/>
                        </a:spcBef>
                        <a:defRPr>
                          <a:solidFill>
                            <a:srgbClr val="003399"/>
                          </a:solidFill>
                          <a:latin typeface="Arial" panose="020B0604020202020204" pitchFamily="34" charset="0"/>
                        </a:defRPr>
                      </a:lvl3pPr>
                      <a:lvl4pPr marL="1600200" indent="-228600">
                        <a:spcBef>
                          <a:spcPct val="20000"/>
                        </a:spcBef>
                        <a:defRPr>
                          <a:solidFill>
                            <a:srgbClr val="996633"/>
                          </a:solidFill>
                          <a:latin typeface="Times New Roman" panose="02020603050405020304" pitchFamily="18" charset="0"/>
                        </a:defRPr>
                      </a:lvl4pPr>
                      <a:lvl5pPr marL="2057400" indent="-228600">
                        <a:spcBef>
                          <a:spcPct val="20000"/>
                        </a:spcBef>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defRPr>
                          <a:solidFill>
                            <a:srgbClr val="996633"/>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panose="020B0604020202020204" pitchFamily="34" charset="0"/>
                        </a:rPr>
                        <a:t>x</a:t>
                      </a:r>
                    </a:p>
                  </a:txBody>
                  <a:tcPr marL="91445" marR="91445"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20000"/>
                        </a:spcBef>
                        <a:defRPr sz="2400">
                          <a:solidFill>
                            <a:srgbClr val="003399"/>
                          </a:solidFill>
                          <a:latin typeface="Arial" panose="020B0604020202020204" pitchFamily="34" charset="0"/>
                        </a:defRPr>
                      </a:lvl1pPr>
                      <a:lvl2pPr marL="742950" indent="-285750">
                        <a:spcBef>
                          <a:spcPct val="20000"/>
                        </a:spcBef>
                        <a:defRPr sz="2000">
                          <a:solidFill>
                            <a:schemeClr val="tx1"/>
                          </a:solidFill>
                          <a:latin typeface="Arial" panose="020B0604020202020204" pitchFamily="34" charset="0"/>
                        </a:defRPr>
                      </a:lvl2pPr>
                      <a:lvl3pPr marL="1143000" indent="-228600">
                        <a:spcBef>
                          <a:spcPct val="50000"/>
                        </a:spcBef>
                        <a:defRPr>
                          <a:solidFill>
                            <a:srgbClr val="003399"/>
                          </a:solidFill>
                          <a:latin typeface="Arial" panose="020B0604020202020204" pitchFamily="34" charset="0"/>
                        </a:defRPr>
                      </a:lvl3pPr>
                      <a:lvl4pPr marL="1600200" indent="-228600">
                        <a:spcBef>
                          <a:spcPct val="20000"/>
                        </a:spcBef>
                        <a:defRPr>
                          <a:solidFill>
                            <a:srgbClr val="996633"/>
                          </a:solidFill>
                          <a:latin typeface="Times New Roman" panose="02020603050405020304" pitchFamily="18" charset="0"/>
                        </a:defRPr>
                      </a:lvl4pPr>
                      <a:lvl5pPr marL="2057400" indent="-228600">
                        <a:spcBef>
                          <a:spcPct val="20000"/>
                        </a:spcBef>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defRPr>
                          <a:solidFill>
                            <a:srgbClr val="996633"/>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panose="020B0604020202020204" pitchFamily="34" charset="0"/>
                        </a:rPr>
                        <a:t>x</a:t>
                      </a:r>
                    </a:p>
                  </a:txBody>
                  <a:tcPr marL="91445" marR="91445"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20000"/>
                        </a:spcBef>
                        <a:defRPr sz="2400">
                          <a:solidFill>
                            <a:srgbClr val="003399"/>
                          </a:solidFill>
                          <a:latin typeface="Arial" panose="020B0604020202020204" pitchFamily="34" charset="0"/>
                        </a:defRPr>
                      </a:lvl1pPr>
                      <a:lvl2pPr marL="742950" indent="-285750">
                        <a:spcBef>
                          <a:spcPct val="20000"/>
                        </a:spcBef>
                        <a:defRPr sz="2000">
                          <a:solidFill>
                            <a:schemeClr val="tx1"/>
                          </a:solidFill>
                          <a:latin typeface="Arial" panose="020B0604020202020204" pitchFamily="34" charset="0"/>
                        </a:defRPr>
                      </a:lvl2pPr>
                      <a:lvl3pPr marL="1143000" indent="-228600">
                        <a:spcBef>
                          <a:spcPct val="50000"/>
                        </a:spcBef>
                        <a:defRPr>
                          <a:solidFill>
                            <a:srgbClr val="003399"/>
                          </a:solidFill>
                          <a:latin typeface="Arial" panose="020B0604020202020204" pitchFamily="34" charset="0"/>
                        </a:defRPr>
                      </a:lvl3pPr>
                      <a:lvl4pPr marL="1600200" indent="-228600">
                        <a:spcBef>
                          <a:spcPct val="20000"/>
                        </a:spcBef>
                        <a:defRPr>
                          <a:solidFill>
                            <a:srgbClr val="996633"/>
                          </a:solidFill>
                          <a:latin typeface="Times New Roman" panose="02020603050405020304" pitchFamily="18" charset="0"/>
                        </a:defRPr>
                      </a:lvl4pPr>
                      <a:lvl5pPr marL="2057400" indent="-228600">
                        <a:spcBef>
                          <a:spcPct val="20000"/>
                        </a:spcBef>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defRPr>
                          <a:solidFill>
                            <a:srgbClr val="996633"/>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panose="020B0604020202020204" pitchFamily="34" charset="0"/>
                        </a:rPr>
                        <a:t>x</a:t>
                      </a:r>
                    </a:p>
                  </a:txBody>
                  <a:tcPr marL="91445" marR="91445"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578239">
                <a:tc>
                  <a:txBody>
                    <a:bodyPr/>
                    <a:lstStyle>
                      <a:lvl1pPr>
                        <a:spcBef>
                          <a:spcPct val="20000"/>
                        </a:spcBef>
                        <a:defRPr sz="2400">
                          <a:solidFill>
                            <a:srgbClr val="003399"/>
                          </a:solidFill>
                          <a:latin typeface="Arial" panose="020B0604020202020204" pitchFamily="34" charset="0"/>
                        </a:defRPr>
                      </a:lvl1pPr>
                      <a:lvl2pPr marL="742950" indent="-285750">
                        <a:spcBef>
                          <a:spcPct val="20000"/>
                        </a:spcBef>
                        <a:defRPr sz="2000">
                          <a:solidFill>
                            <a:schemeClr val="tx1"/>
                          </a:solidFill>
                          <a:latin typeface="Arial" panose="020B0604020202020204" pitchFamily="34" charset="0"/>
                        </a:defRPr>
                      </a:lvl2pPr>
                      <a:lvl3pPr marL="1143000" indent="-228600">
                        <a:spcBef>
                          <a:spcPct val="50000"/>
                        </a:spcBef>
                        <a:defRPr>
                          <a:solidFill>
                            <a:srgbClr val="003399"/>
                          </a:solidFill>
                          <a:latin typeface="Arial" panose="020B0604020202020204" pitchFamily="34" charset="0"/>
                        </a:defRPr>
                      </a:lvl3pPr>
                      <a:lvl4pPr marL="1600200" indent="-228600">
                        <a:spcBef>
                          <a:spcPct val="20000"/>
                        </a:spcBef>
                        <a:defRPr>
                          <a:solidFill>
                            <a:srgbClr val="996633"/>
                          </a:solidFill>
                          <a:latin typeface="Times New Roman" panose="02020603050405020304" pitchFamily="18" charset="0"/>
                        </a:defRPr>
                      </a:lvl4pPr>
                      <a:lvl5pPr marL="2057400" indent="-228600">
                        <a:spcBef>
                          <a:spcPct val="20000"/>
                        </a:spcBef>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defRPr>
                          <a:solidFill>
                            <a:srgbClr val="996633"/>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Subclass in the same package </a:t>
                      </a:r>
                      <a:endParaRPr kumimoji="0" lang="en-US" sz="1800" b="0" i="0" u="none" strike="noStrike" cap="none" normalizeH="0" baseline="0" dirty="0" smtClean="0">
                        <a:ln>
                          <a:noFill/>
                        </a:ln>
                        <a:solidFill>
                          <a:srgbClr val="000000"/>
                        </a:solidFill>
                        <a:effectLst/>
                        <a:latin typeface="Arial" panose="020B0604020202020204" pitchFamily="34" charset="0"/>
                      </a:endParaRPr>
                    </a:p>
                  </a:txBody>
                  <a:tcPr marL="91445" marR="91445"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400">
                          <a:solidFill>
                            <a:srgbClr val="003399"/>
                          </a:solidFill>
                          <a:latin typeface="Arial" panose="020B0604020202020204" pitchFamily="34" charset="0"/>
                        </a:defRPr>
                      </a:lvl1pPr>
                      <a:lvl2pPr marL="742950" indent="-285750">
                        <a:spcBef>
                          <a:spcPct val="20000"/>
                        </a:spcBef>
                        <a:defRPr sz="2000">
                          <a:solidFill>
                            <a:schemeClr val="tx1"/>
                          </a:solidFill>
                          <a:latin typeface="Arial" panose="020B0604020202020204" pitchFamily="34" charset="0"/>
                        </a:defRPr>
                      </a:lvl2pPr>
                      <a:lvl3pPr marL="1143000" indent="-228600">
                        <a:spcBef>
                          <a:spcPct val="50000"/>
                        </a:spcBef>
                        <a:defRPr>
                          <a:solidFill>
                            <a:srgbClr val="003399"/>
                          </a:solidFill>
                          <a:latin typeface="Arial" panose="020B0604020202020204" pitchFamily="34" charset="0"/>
                        </a:defRPr>
                      </a:lvl3pPr>
                      <a:lvl4pPr marL="1600200" indent="-228600">
                        <a:spcBef>
                          <a:spcPct val="20000"/>
                        </a:spcBef>
                        <a:defRPr>
                          <a:solidFill>
                            <a:srgbClr val="996633"/>
                          </a:solidFill>
                          <a:latin typeface="Times New Roman" panose="02020603050405020304" pitchFamily="18" charset="0"/>
                        </a:defRPr>
                      </a:lvl4pPr>
                      <a:lvl5pPr marL="2057400" indent="-228600">
                        <a:spcBef>
                          <a:spcPct val="20000"/>
                        </a:spcBef>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defRPr>
                          <a:solidFill>
                            <a:srgbClr val="996633"/>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panose="020B0604020202020204" pitchFamily="34" charset="0"/>
                        </a:rPr>
                        <a:t>-</a:t>
                      </a:r>
                    </a:p>
                  </a:txBody>
                  <a:tcPr marL="91445" marR="91445"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400">
                          <a:solidFill>
                            <a:srgbClr val="003399"/>
                          </a:solidFill>
                          <a:latin typeface="Arial" panose="020B0604020202020204" pitchFamily="34" charset="0"/>
                        </a:defRPr>
                      </a:lvl1pPr>
                      <a:lvl2pPr marL="742950" indent="-285750">
                        <a:spcBef>
                          <a:spcPct val="20000"/>
                        </a:spcBef>
                        <a:defRPr sz="2000">
                          <a:solidFill>
                            <a:schemeClr val="tx1"/>
                          </a:solidFill>
                          <a:latin typeface="Arial" panose="020B0604020202020204" pitchFamily="34" charset="0"/>
                        </a:defRPr>
                      </a:lvl2pPr>
                      <a:lvl3pPr marL="1143000" indent="-228600">
                        <a:spcBef>
                          <a:spcPct val="50000"/>
                        </a:spcBef>
                        <a:defRPr>
                          <a:solidFill>
                            <a:srgbClr val="003399"/>
                          </a:solidFill>
                          <a:latin typeface="Arial" panose="020B0604020202020204" pitchFamily="34" charset="0"/>
                        </a:defRPr>
                      </a:lvl3pPr>
                      <a:lvl4pPr marL="1600200" indent="-228600">
                        <a:spcBef>
                          <a:spcPct val="20000"/>
                        </a:spcBef>
                        <a:defRPr>
                          <a:solidFill>
                            <a:srgbClr val="996633"/>
                          </a:solidFill>
                          <a:latin typeface="Times New Roman" panose="02020603050405020304" pitchFamily="18" charset="0"/>
                        </a:defRPr>
                      </a:lvl4pPr>
                      <a:lvl5pPr marL="2057400" indent="-228600">
                        <a:spcBef>
                          <a:spcPct val="20000"/>
                        </a:spcBef>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defRPr>
                          <a:solidFill>
                            <a:srgbClr val="996633"/>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panose="020B0604020202020204" pitchFamily="34" charset="0"/>
                        </a:rPr>
                        <a:t>x</a:t>
                      </a:r>
                    </a:p>
                  </a:txBody>
                  <a:tcPr marL="91445" marR="91445"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400">
                          <a:solidFill>
                            <a:srgbClr val="003399"/>
                          </a:solidFill>
                          <a:latin typeface="Arial" panose="020B0604020202020204" pitchFamily="34" charset="0"/>
                        </a:defRPr>
                      </a:lvl1pPr>
                      <a:lvl2pPr marL="742950" indent="-285750">
                        <a:spcBef>
                          <a:spcPct val="20000"/>
                        </a:spcBef>
                        <a:defRPr sz="2000">
                          <a:solidFill>
                            <a:schemeClr val="tx1"/>
                          </a:solidFill>
                          <a:latin typeface="Arial" panose="020B0604020202020204" pitchFamily="34" charset="0"/>
                        </a:defRPr>
                      </a:lvl2pPr>
                      <a:lvl3pPr marL="1143000" indent="-228600">
                        <a:spcBef>
                          <a:spcPct val="50000"/>
                        </a:spcBef>
                        <a:defRPr>
                          <a:solidFill>
                            <a:srgbClr val="003399"/>
                          </a:solidFill>
                          <a:latin typeface="Arial" panose="020B0604020202020204" pitchFamily="34" charset="0"/>
                        </a:defRPr>
                      </a:lvl3pPr>
                      <a:lvl4pPr marL="1600200" indent="-228600">
                        <a:spcBef>
                          <a:spcPct val="20000"/>
                        </a:spcBef>
                        <a:defRPr>
                          <a:solidFill>
                            <a:srgbClr val="996633"/>
                          </a:solidFill>
                          <a:latin typeface="Times New Roman" panose="02020603050405020304" pitchFamily="18" charset="0"/>
                        </a:defRPr>
                      </a:lvl4pPr>
                      <a:lvl5pPr marL="2057400" indent="-228600">
                        <a:spcBef>
                          <a:spcPct val="20000"/>
                        </a:spcBef>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defRPr>
                          <a:solidFill>
                            <a:srgbClr val="996633"/>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panose="020B0604020202020204" pitchFamily="34" charset="0"/>
                        </a:rPr>
                        <a:t>x</a:t>
                      </a:r>
                    </a:p>
                  </a:txBody>
                  <a:tcPr marL="91445" marR="91445"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400">
                          <a:solidFill>
                            <a:srgbClr val="003399"/>
                          </a:solidFill>
                          <a:latin typeface="Arial" panose="020B0604020202020204" pitchFamily="34" charset="0"/>
                        </a:defRPr>
                      </a:lvl1pPr>
                      <a:lvl2pPr marL="742950" indent="-285750">
                        <a:spcBef>
                          <a:spcPct val="20000"/>
                        </a:spcBef>
                        <a:defRPr sz="2000">
                          <a:solidFill>
                            <a:schemeClr val="tx1"/>
                          </a:solidFill>
                          <a:latin typeface="Arial" panose="020B0604020202020204" pitchFamily="34" charset="0"/>
                        </a:defRPr>
                      </a:lvl2pPr>
                      <a:lvl3pPr marL="1143000" indent="-228600">
                        <a:spcBef>
                          <a:spcPct val="50000"/>
                        </a:spcBef>
                        <a:defRPr>
                          <a:solidFill>
                            <a:srgbClr val="003399"/>
                          </a:solidFill>
                          <a:latin typeface="Arial" panose="020B0604020202020204" pitchFamily="34" charset="0"/>
                        </a:defRPr>
                      </a:lvl3pPr>
                      <a:lvl4pPr marL="1600200" indent="-228600">
                        <a:spcBef>
                          <a:spcPct val="20000"/>
                        </a:spcBef>
                        <a:defRPr>
                          <a:solidFill>
                            <a:srgbClr val="996633"/>
                          </a:solidFill>
                          <a:latin typeface="Times New Roman" panose="02020603050405020304" pitchFamily="18" charset="0"/>
                        </a:defRPr>
                      </a:lvl4pPr>
                      <a:lvl5pPr marL="2057400" indent="-228600">
                        <a:spcBef>
                          <a:spcPct val="20000"/>
                        </a:spcBef>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defRPr>
                          <a:solidFill>
                            <a:srgbClr val="996633"/>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panose="020B0604020202020204" pitchFamily="34" charset="0"/>
                        </a:rPr>
                        <a:t>x</a:t>
                      </a:r>
                    </a:p>
                  </a:txBody>
                  <a:tcPr marL="91445" marR="91445"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640138">
                <a:tc>
                  <a:txBody>
                    <a:bodyPr/>
                    <a:lstStyle>
                      <a:lvl1pPr>
                        <a:spcBef>
                          <a:spcPct val="20000"/>
                        </a:spcBef>
                        <a:defRPr sz="2400">
                          <a:solidFill>
                            <a:srgbClr val="003399"/>
                          </a:solidFill>
                          <a:latin typeface="Arial" panose="020B0604020202020204" pitchFamily="34" charset="0"/>
                        </a:defRPr>
                      </a:lvl1pPr>
                      <a:lvl2pPr marL="742950" indent="-285750">
                        <a:spcBef>
                          <a:spcPct val="20000"/>
                        </a:spcBef>
                        <a:defRPr sz="2000">
                          <a:solidFill>
                            <a:schemeClr val="tx1"/>
                          </a:solidFill>
                          <a:latin typeface="Arial" panose="020B0604020202020204" pitchFamily="34" charset="0"/>
                        </a:defRPr>
                      </a:lvl2pPr>
                      <a:lvl3pPr marL="1143000" indent="-228600">
                        <a:spcBef>
                          <a:spcPct val="50000"/>
                        </a:spcBef>
                        <a:defRPr>
                          <a:solidFill>
                            <a:srgbClr val="003399"/>
                          </a:solidFill>
                          <a:latin typeface="Arial" panose="020B0604020202020204" pitchFamily="34" charset="0"/>
                        </a:defRPr>
                      </a:lvl3pPr>
                      <a:lvl4pPr marL="1600200" indent="-228600">
                        <a:spcBef>
                          <a:spcPct val="20000"/>
                        </a:spcBef>
                        <a:defRPr>
                          <a:solidFill>
                            <a:srgbClr val="996633"/>
                          </a:solidFill>
                          <a:latin typeface="Times New Roman" panose="02020603050405020304" pitchFamily="18" charset="0"/>
                        </a:defRPr>
                      </a:lvl4pPr>
                      <a:lvl5pPr marL="2057400" indent="-228600">
                        <a:spcBef>
                          <a:spcPct val="20000"/>
                        </a:spcBef>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defRPr>
                          <a:solidFill>
                            <a:srgbClr val="996633"/>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Non-subclass in the same package </a:t>
                      </a:r>
                      <a:endParaRPr kumimoji="0" lang="en-US" sz="1800" b="0" i="0" u="none" strike="noStrike" cap="none" normalizeH="0" baseline="0" dirty="0" smtClean="0">
                        <a:ln>
                          <a:noFill/>
                        </a:ln>
                        <a:solidFill>
                          <a:srgbClr val="000000"/>
                        </a:solidFill>
                        <a:effectLst/>
                        <a:latin typeface="Arial" panose="020B0604020202020204" pitchFamily="34" charset="0"/>
                      </a:endParaRPr>
                    </a:p>
                  </a:txBody>
                  <a:tcPr marL="91445" marR="91445"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20000"/>
                        </a:spcBef>
                        <a:defRPr sz="2400">
                          <a:solidFill>
                            <a:srgbClr val="003399"/>
                          </a:solidFill>
                          <a:latin typeface="Arial" panose="020B0604020202020204" pitchFamily="34" charset="0"/>
                        </a:defRPr>
                      </a:lvl1pPr>
                      <a:lvl2pPr marL="742950" indent="-285750">
                        <a:spcBef>
                          <a:spcPct val="20000"/>
                        </a:spcBef>
                        <a:defRPr sz="2000">
                          <a:solidFill>
                            <a:schemeClr val="tx1"/>
                          </a:solidFill>
                          <a:latin typeface="Arial" panose="020B0604020202020204" pitchFamily="34" charset="0"/>
                        </a:defRPr>
                      </a:lvl2pPr>
                      <a:lvl3pPr marL="1143000" indent="-228600">
                        <a:spcBef>
                          <a:spcPct val="50000"/>
                        </a:spcBef>
                        <a:defRPr>
                          <a:solidFill>
                            <a:srgbClr val="003399"/>
                          </a:solidFill>
                          <a:latin typeface="Arial" panose="020B0604020202020204" pitchFamily="34" charset="0"/>
                        </a:defRPr>
                      </a:lvl3pPr>
                      <a:lvl4pPr marL="1600200" indent="-228600">
                        <a:spcBef>
                          <a:spcPct val="20000"/>
                        </a:spcBef>
                        <a:defRPr>
                          <a:solidFill>
                            <a:srgbClr val="996633"/>
                          </a:solidFill>
                          <a:latin typeface="Times New Roman" panose="02020603050405020304" pitchFamily="18" charset="0"/>
                        </a:defRPr>
                      </a:lvl4pPr>
                      <a:lvl5pPr marL="2057400" indent="-228600">
                        <a:spcBef>
                          <a:spcPct val="20000"/>
                        </a:spcBef>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defRPr>
                          <a:solidFill>
                            <a:srgbClr val="996633"/>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anose="020B0604020202020204" pitchFamily="34" charset="0"/>
                        </a:rPr>
                        <a:t>-</a:t>
                      </a:r>
                    </a:p>
                  </a:txBody>
                  <a:tcPr marL="91445" marR="91445"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20000"/>
                        </a:spcBef>
                        <a:defRPr sz="2400">
                          <a:solidFill>
                            <a:srgbClr val="003399"/>
                          </a:solidFill>
                          <a:latin typeface="Arial" panose="020B0604020202020204" pitchFamily="34" charset="0"/>
                        </a:defRPr>
                      </a:lvl1pPr>
                      <a:lvl2pPr marL="742950" indent="-285750">
                        <a:spcBef>
                          <a:spcPct val="20000"/>
                        </a:spcBef>
                        <a:defRPr sz="2000">
                          <a:solidFill>
                            <a:schemeClr val="tx1"/>
                          </a:solidFill>
                          <a:latin typeface="Arial" panose="020B0604020202020204" pitchFamily="34" charset="0"/>
                        </a:defRPr>
                      </a:lvl2pPr>
                      <a:lvl3pPr marL="1143000" indent="-228600">
                        <a:spcBef>
                          <a:spcPct val="50000"/>
                        </a:spcBef>
                        <a:defRPr>
                          <a:solidFill>
                            <a:srgbClr val="003399"/>
                          </a:solidFill>
                          <a:latin typeface="Arial" panose="020B0604020202020204" pitchFamily="34" charset="0"/>
                        </a:defRPr>
                      </a:lvl3pPr>
                      <a:lvl4pPr marL="1600200" indent="-228600">
                        <a:spcBef>
                          <a:spcPct val="20000"/>
                        </a:spcBef>
                        <a:defRPr>
                          <a:solidFill>
                            <a:srgbClr val="996633"/>
                          </a:solidFill>
                          <a:latin typeface="Times New Roman" panose="02020603050405020304" pitchFamily="18" charset="0"/>
                        </a:defRPr>
                      </a:lvl4pPr>
                      <a:lvl5pPr marL="2057400" indent="-228600">
                        <a:spcBef>
                          <a:spcPct val="20000"/>
                        </a:spcBef>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defRPr>
                          <a:solidFill>
                            <a:srgbClr val="996633"/>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anose="020B0604020202020204" pitchFamily="34" charset="0"/>
                        </a:rPr>
                        <a:t>-</a:t>
                      </a:r>
                    </a:p>
                  </a:txBody>
                  <a:tcPr marL="91445" marR="91445"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20000"/>
                        </a:spcBef>
                        <a:defRPr sz="2400">
                          <a:solidFill>
                            <a:srgbClr val="003399"/>
                          </a:solidFill>
                          <a:latin typeface="Arial" panose="020B0604020202020204" pitchFamily="34" charset="0"/>
                        </a:defRPr>
                      </a:lvl1pPr>
                      <a:lvl2pPr marL="742950" indent="-285750">
                        <a:spcBef>
                          <a:spcPct val="20000"/>
                        </a:spcBef>
                        <a:defRPr sz="2000">
                          <a:solidFill>
                            <a:schemeClr val="tx1"/>
                          </a:solidFill>
                          <a:latin typeface="Arial" panose="020B0604020202020204" pitchFamily="34" charset="0"/>
                        </a:defRPr>
                      </a:lvl2pPr>
                      <a:lvl3pPr marL="1143000" indent="-228600">
                        <a:spcBef>
                          <a:spcPct val="50000"/>
                        </a:spcBef>
                        <a:defRPr>
                          <a:solidFill>
                            <a:srgbClr val="003399"/>
                          </a:solidFill>
                          <a:latin typeface="Arial" panose="020B0604020202020204" pitchFamily="34" charset="0"/>
                        </a:defRPr>
                      </a:lvl3pPr>
                      <a:lvl4pPr marL="1600200" indent="-228600">
                        <a:spcBef>
                          <a:spcPct val="20000"/>
                        </a:spcBef>
                        <a:defRPr>
                          <a:solidFill>
                            <a:srgbClr val="996633"/>
                          </a:solidFill>
                          <a:latin typeface="Times New Roman" panose="02020603050405020304" pitchFamily="18" charset="0"/>
                        </a:defRPr>
                      </a:lvl4pPr>
                      <a:lvl5pPr marL="2057400" indent="-228600">
                        <a:spcBef>
                          <a:spcPct val="20000"/>
                        </a:spcBef>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defRPr>
                          <a:solidFill>
                            <a:srgbClr val="996633"/>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panose="020B0604020202020204" pitchFamily="34" charset="0"/>
                        </a:rPr>
                        <a:t>x</a:t>
                      </a:r>
                    </a:p>
                  </a:txBody>
                  <a:tcPr marL="91445" marR="91445"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20000"/>
                        </a:spcBef>
                        <a:defRPr sz="2400">
                          <a:solidFill>
                            <a:srgbClr val="003399"/>
                          </a:solidFill>
                          <a:latin typeface="Arial" panose="020B0604020202020204" pitchFamily="34" charset="0"/>
                        </a:defRPr>
                      </a:lvl1pPr>
                      <a:lvl2pPr marL="742950" indent="-285750">
                        <a:spcBef>
                          <a:spcPct val="20000"/>
                        </a:spcBef>
                        <a:defRPr sz="2000">
                          <a:solidFill>
                            <a:schemeClr val="tx1"/>
                          </a:solidFill>
                          <a:latin typeface="Arial" panose="020B0604020202020204" pitchFamily="34" charset="0"/>
                        </a:defRPr>
                      </a:lvl2pPr>
                      <a:lvl3pPr marL="1143000" indent="-228600">
                        <a:spcBef>
                          <a:spcPct val="50000"/>
                        </a:spcBef>
                        <a:defRPr>
                          <a:solidFill>
                            <a:srgbClr val="003399"/>
                          </a:solidFill>
                          <a:latin typeface="Arial" panose="020B0604020202020204" pitchFamily="34" charset="0"/>
                        </a:defRPr>
                      </a:lvl3pPr>
                      <a:lvl4pPr marL="1600200" indent="-228600">
                        <a:spcBef>
                          <a:spcPct val="20000"/>
                        </a:spcBef>
                        <a:defRPr>
                          <a:solidFill>
                            <a:srgbClr val="996633"/>
                          </a:solidFill>
                          <a:latin typeface="Times New Roman" panose="02020603050405020304" pitchFamily="18" charset="0"/>
                        </a:defRPr>
                      </a:lvl4pPr>
                      <a:lvl5pPr marL="2057400" indent="-228600">
                        <a:spcBef>
                          <a:spcPct val="20000"/>
                        </a:spcBef>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defRPr>
                          <a:solidFill>
                            <a:srgbClr val="996633"/>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anose="020B0604020202020204" pitchFamily="34" charset="0"/>
                        </a:rPr>
                        <a:t>x</a:t>
                      </a:r>
                    </a:p>
                  </a:txBody>
                  <a:tcPr marL="91445" marR="91445"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579426">
                <a:tc>
                  <a:txBody>
                    <a:bodyPr/>
                    <a:lstStyle>
                      <a:lvl1pPr>
                        <a:spcBef>
                          <a:spcPct val="20000"/>
                        </a:spcBef>
                        <a:defRPr sz="2400">
                          <a:solidFill>
                            <a:srgbClr val="003399"/>
                          </a:solidFill>
                          <a:latin typeface="Arial" panose="020B0604020202020204" pitchFamily="34" charset="0"/>
                        </a:defRPr>
                      </a:lvl1pPr>
                      <a:lvl2pPr marL="742950" indent="-285750">
                        <a:spcBef>
                          <a:spcPct val="20000"/>
                        </a:spcBef>
                        <a:defRPr sz="2000">
                          <a:solidFill>
                            <a:schemeClr val="tx1"/>
                          </a:solidFill>
                          <a:latin typeface="Arial" panose="020B0604020202020204" pitchFamily="34" charset="0"/>
                        </a:defRPr>
                      </a:lvl2pPr>
                      <a:lvl3pPr marL="1143000" indent="-228600">
                        <a:spcBef>
                          <a:spcPct val="50000"/>
                        </a:spcBef>
                        <a:defRPr>
                          <a:solidFill>
                            <a:srgbClr val="003399"/>
                          </a:solidFill>
                          <a:latin typeface="Arial" panose="020B0604020202020204" pitchFamily="34" charset="0"/>
                        </a:defRPr>
                      </a:lvl3pPr>
                      <a:lvl4pPr marL="1600200" indent="-228600">
                        <a:spcBef>
                          <a:spcPct val="20000"/>
                        </a:spcBef>
                        <a:defRPr>
                          <a:solidFill>
                            <a:srgbClr val="996633"/>
                          </a:solidFill>
                          <a:latin typeface="Times New Roman" panose="02020603050405020304" pitchFamily="18" charset="0"/>
                        </a:defRPr>
                      </a:lvl4pPr>
                      <a:lvl5pPr marL="2057400" indent="-228600">
                        <a:spcBef>
                          <a:spcPct val="20000"/>
                        </a:spcBef>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defRPr>
                          <a:solidFill>
                            <a:srgbClr val="996633"/>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Subclass in another package </a:t>
                      </a:r>
                      <a:endParaRPr kumimoji="0" lang="en-US" sz="1800" b="0" i="0" u="none" strike="noStrike" cap="none" normalizeH="0" baseline="0" dirty="0" smtClean="0">
                        <a:ln>
                          <a:noFill/>
                        </a:ln>
                        <a:solidFill>
                          <a:srgbClr val="000000"/>
                        </a:solidFill>
                        <a:effectLst/>
                        <a:latin typeface="Arial" panose="020B0604020202020204" pitchFamily="34" charset="0"/>
                      </a:endParaRPr>
                    </a:p>
                  </a:txBody>
                  <a:tcPr marL="91445" marR="91445"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400">
                          <a:solidFill>
                            <a:srgbClr val="003399"/>
                          </a:solidFill>
                          <a:latin typeface="Arial" panose="020B0604020202020204" pitchFamily="34" charset="0"/>
                        </a:defRPr>
                      </a:lvl1pPr>
                      <a:lvl2pPr marL="742950" indent="-285750">
                        <a:spcBef>
                          <a:spcPct val="20000"/>
                        </a:spcBef>
                        <a:defRPr sz="2000">
                          <a:solidFill>
                            <a:schemeClr val="tx1"/>
                          </a:solidFill>
                          <a:latin typeface="Arial" panose="020B0604020202020204" pitchFamily="34" charset="0"/>
                        </a:defRPr>
                      </a:lvl2pPr>
                      <a:lvl3pPr marL="1143000" indent="-228600">
                        <a:spcBef>
                          <a:spcPct val="50000"/>
                        </a:spcBef>
                        <a:defRPr>
                          <a:solidFill>
                            <a:srgbClr val="003399"/>
                          </a:solidFill>
                          <a:latin typeface="Arial" panose="020B0604020202020204" pitchFamily="34" charset="0"/>
                        </a:defRPr>
                      </a:lvl3pPr>
                      <a:lvl4pPr marL="1600200" indent="-228600">
                        <a:spcBef>
                          <a:spcPct val="20000"/>
                        </a:spcBef>
                        <a:defRPr>
                          <a:solidFill>
                            <a:srgbClr val="996633"/>
                          </a:solidFill>
                          <a:latin typeface="Times New Roman" panose="02020603050405020304" pitchFamily="18" charset="0"/>
                        </a:defRPr>
                      </a:lvl4pPr>
                      <a:lvl5pPr marL="2057400" indent="-228600">
                        <a:spcBef>
                          <a:spcPct val="20000"/>
                        </a:spcBef>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defRPr>
                          <a:solidFill>
                            <a:srgbClr val="996633"/>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panose="020B0604020202020204" pitchFamily="34" charset="0"/>
                        </a:rPr>
                        <a:t>-</a:t>
                      </a:r>
                    </a:p>
                  </a:txBody>
                  <a:tcPr marL="91445" marR="91445"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400">
                          <a:solidFill>
                            <a:srgbClr val="003399"/>
                          </a:solidFill>
                          <a:latin typeface="Arial" panose="020B0604020202020204" pitchFamily="34" charset="0"/>
                        </a:defRPr>
                      </a:lvl1pPr>
                      <a:lvl2pPr marL="742950" indent="-285750">
                        <a:spcBef>
                          <a:spcPct val="20000"/>
                        </a:spcBef>
                        <a:defRPr sz="2000">
                          <a:solidFill>
                            <a:schemeClr val="tx1"/>
                          </a:solidFill>
                          <a:latin typeface="Arial" panose="020B0604020202020204" pitchFamily="34" charset="0"/>
                        </a:defRPr>
                      </a:lvl2pPr>
                      <a:lvl3pPr marL="1143000" indent="-228600">
                        <a:spcBef>
                          <a:spcPct val="50000"/>
                        </a:spcBef>
                        <a:defRPr>
                          <a:solidFill>
                            <a:srgbClr val="003399"/>
                          </a:solidFill>
                          <a:latin typeface="Arial" panose="020B0604020202020204" pitchFamily="34" charset="0"/>
                        </a:defRPr>
                      </a:lvl3pPr>
                      <a:lvl4pPr marL="1600200" indent="-228600">
                        <a:spcBef>
                          <a:spcPct val="20000"/>
                        </a:spcBef>
                        <a:defRPr>
                          <a:solidFill>
                            <a:srgbClr val="996633"/>
                          </a:solidFill>
                          <a:latin typeface="Times New Roman" panose="02020603050405020304" pitchFamily="18" charset="0"/>
                        </a:defRPr>
                      </a:lvl4pPr>
                      <a:lvl5pPr marL="2057400" indent="-228600">
                        <a:spcBef>
                          <a:spcPct val="20000"/>
                        </a:spcBef>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defRPr>
                          <a:solidFill>
                            <a:srgbClr val="996633"/>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panose="020B0604020202020204" pitchFamily="34" charset="0"/>
                        </a:rPr>
                        <a:t>-</a:t>
                      </a:r>
                    </a:p>
                  </a:txBody>
                  <a:tcPr marL="91445" marR="91445"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400">
                          <a:solidFill>
                            <a:srgbClr val="003399"/>
                          </a:solidFill>
                          <a:latin typeface="Arial" panose="020B0604020202020204" pitchFamily="34" charset="0"/>
                        </a:defRPr>
                      </a:lvl1pPr>
                      <a:lvl2pPr marL="742950" indent="-285750">
                        <a:spcBef>
                          <a:spcPct val="20000"/>
                        </a:spcBef>
                        <a:defRPr sz="2000">
                          <a:solidFill>
                            <a:schemeClr val="tx1"/>
                          </a:solidFill>
                          <a:latin typeface="Arial" panose="020B0604020202020204" pitchFamily="34" charset="0"/>
                        </a:defRPr>
                      </a:lvl2pPr>
                      <a:lvl3pPr marL="1143000" indent="-228600">
                        <a:spcBef>
                          <a:spcPct val="50000"/>
                        </a:spcBef>
                        <a:defRPr>
                          <a:solidFill>
                            <a:srgbClr val="003399"/>
                          </a:solidFill>
                          <a:latin typeface="Arial" panose="020B0604020202020204" pitchFamily="34" charset="0"/>
                        </a:defRPr>
                      </a:lvl3pPr>
                      <a:lvl4pPr marL="1600200" indent="-228600">
                        <a:spcBef>
                          <a:spcPct val="20000"/>
                        </a:spcBef>
                        <a:defRPr>
                          <a:solidFill>
                            <a:srgbClr val="996633"/>
                          </a:solidFill>
                          <a:latin typeface="Times New Roman" panose="02020603050405020304" pitchFamily="18" charset="0"/>
                        </a:defRPr>
                      </a:lvl4pPr>
                      <a:lvl5pPr marL="2057400" indent="-228600">
                        <a:spcBef>
                          <a:spcPct val="20000"/>
                        </a:spcBef>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defRPr>
                          <a:solidFill>
                            <a:srgbClr val="996633"/>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panose="020B0604020202020204" pitchFamily="34" charset="0"/>
                        </a:rPr>
                        <a:t>x</a:t>
                      </a:r>
                    </a:p>
                  </a:txBody>
                  <a:tcPr marL="91445" marR="91445"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lvl1pPr>
                        <a:spcBef>
                          <a:spcPct val="20000"/>
                        </a:spcBef>
                        <a:defRPr sz="2400">
                          <a:solidFill>
                            <a:srgbClr val="003399"/>
                          </a:solidFill>
                          <a:latin typeface="Arial" panose="020B0604020202020204" pitchFamily="34" charset="0"/>
                        </a:defRPr>
                      </a:lvl1pPr>
                      <a:lvl2pPr marL="742950" indent="-285750">
                        <a:spcBef>
                          <a:spcPct val="20000"/>
                        </a:spcBef>
                        <a:defRPr sz="2000">
                          <a:solidFill>
                            <a:schemeClr val="tx1"/>
                          </a:solidFill>
                          <a:latin typeface="Arial" panose="020B0604020202020204" pitchFamily="34" charset="0"/>
                        </a:defRPr>
                      </a:lvl2pPr>
                      <a:lvl3pPr marL="1143000" indent="-228600">
                        <a:spcBef>
                          <a:spcPct val="50000"/>
                        </a:spcBef>
                        <a:defRPr>
                          <a:solidFill>
                            <a:srgbClr val="003399"/>
                          </a:solidFill>
                          <a:latin typeface="Arial" panose="020B0604020202020204" pitchFamily="34" charset="0"/>
                        </a:defRPr>
                      </a:lvl3pPr>
                      <a:lvl4pPr marL="1600200" indent="-228600">
                        <a:spcBef>
                          <a:spcPct val="20000"/>
                        </a:spcBef>
                        <a:defRPr>
                          <a:solidFill>
                            <a:srgbClr val="996633"/>
                          </a:solidFill>
                          <a:latin typeface="Times New Roman" panose="02020603050405020304" pitchFamily="18" charset="0"/>
                        </a:defRPr>
                      </a:lvl4pPr>
                      <a:lvl5pPr marL="2057400" indent="-228600">
                        <a:spcBef>
                          <a:spcPct val="20000"/>
                        </a:spcBef>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defRPr>
                          <a:solidFill>
                            <a:srgbClr val="996633"/>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anose="020B0604020202020204" pitchFamily="34" charset="0"/>
                        </a:rPr>
                        <a:t>x</a:t>
                      </a:r>
                    </a:p>
                  </a:txBody>
                  <a:tcPr marL="91445" marR="91445"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640138">
                <a:tc>
                  <a:txBody>
                    <a:bodyPr/>
                    <a:lstStyle>
                      <a:lvl1pPr>
                        <a:spcBef>
                          <a:spcPct val="20000"/>
                        </a:spcBef>
                        <a:defRPr sz="2400">
                          <a:solidFill>
                            <a:srgbClr val="003399"/>
                          </a:solidFill>
                          <a:latin typeface="Arial" panose="020B0604020202020204" pitchFamily="34" charset="0"/>
                        </a:defRPr>
                      </a:lvl1pPr>
                      <a:lvl2pPr marL="742950" indent="-285750">
                        <a:spcBef>
                          <a:spcPct val="20000"/>
                        </a:spcBef>
                        <a:defRPr sz="2000">
                          <a:solidFill>
                            <a:schemeClr val="tx1"/>
                          </a:solidFill>
                          <a:latin typeface="Arial" panose="020B0604020202020204" pitchFamily="34" charset="0"/>
                        </a:defRPr>
                      </a:lvl2pPr>
                      <a:lvl3pPr marL="1143000" indent="-228600">
                        <a:spcBef>
                          <a:spcPct val="50000"/>
                        </a:spcBef>
                        <a:defRPr>
                          <a:solidFill>
                            <a:srgbClr val="003399"/>
                          </a:solidFill>
                          <a:latin typeface="Arial" panose="020B0604020202020204" pitchFamily="34" charset="0"/>
                        </a:defRPr>
                      </a:lvl3pPr>
                      <a:lvl4pPr marL="1600200" indent="-228600">
                        <a:spcBef>
                          <a:spcPct val="20000"/>
                        </a:spcBef>
                        <a:defRPr>
                          <a:solidFill>
                            <a:srgbClr val="996633"/>
                          </a:solidFill>
                          <a:latin typeface="Times New Roman" panose="02020603050405020304" pitchFamily="18" charset="0"/>
                        </a:defRPr>
                      </a:lvl4pPr>
                      <a:lvl5pPr marL="2057400" indent="-228600">
                        <a:spcBef>
                          <a:spcPct val="20000"/>
                        </a:spcBef>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defRPr>
                          <a:solidFill>
                            <a:srgbClr val="996633"/>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Non-subclass in another package </a:t>
                      </a:r>
                      <a:endParaRPr kumimoji="0" lang="en-US" sz="1800" b="0" i="0" u="none" strike="noStrike" cap="none" normalizeH="0" baseline="0" dirty="0" smtClean="0">
                        <a:ln>
                          <a:noFill/>
                        </a:ln>
                        <a:solidFill>
                          <a:srgbClr val="000000"/>
                        </a:solidFill>
                        <a:effectLst/>
                        <a:latin typeface="Arial" panose="020B0604020202020204" pitchFamily="34" charset="0"/>
                      </a:endParaRPr>
                    </a:p>
                  </a:txBody>
                  <a:tcPr marL="91445" marR="91445"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20000"/>
                        </a:spcBef>
                        <a:defRPr sz="2400">
                          <a:solidFill>
                            <a:srgbClr val="003399"/>
                          </a:solidFill>
                          <a:latin typeface="Arial" panose="020B0604020202020204" pitchFamily="34" charset="0"/>
                        </a:defRPr>
                      </a:lvl1pPr>
                      <a:lvl2pPr marL="742950" indent="-285750">
                        <a:spcBef>
                          <a:spcPct val="20000"/>
                        </a:spcBef>
                        <a:defRPr sz="2000">
                          <a:solidFill>
                            <a:schemeClr val="tx1"/>
                          </a:solidFill>
                          <a:latin typeface="Arial" panose="020B0604020202020204" pitchFamily="34" charset="0"/>
                        </a:defRPr>
                      </a:lvl2pPr>
                      <a:lvl3pPr marL="1143000" indent="-228600">
                        <a:spcBef>
                          <a:spcPct val="50000"/>
                        </a:spcBef>
                        <a:defRPr>
                          <a:solidFill>
                            <a:srgbClr val="003399"/>
                          </a:solidFill>
                          <a:latin typeface="Arial" panose="020B0604020202020204" pitchFamily="34" charset="0"/>
                        </a:defRPr>
                      </a:lvl3pPr>
                      <a:lvl4pPr marL="1600200" indent="-228600">
                        <a:spcBef>
                          <a:spcPct val="20000"/>
                        </a:spcBef>
                        <a:defRPr>
                          <a:solidFill>
                            <a:srgbClr val="996633"/>
                          </a:solidFill>
                          <a:latin typeface="Times New Roman" panose="02020603050405020304" pitchFamily="18" charset="0"/>
                        </a:defRPr>
                      </a:lvl4pPr>
                      <a:lvl5pPr marL="2057400" indent="-228600">
                        <a:spcBef>
                          <a:spcPct val="20000"/>
                        </a:spcBef>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defRPr>
                          <a:solidFill>
                            <a:srgbClr val="996633"/>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rgbClr val="000000"/>
                          </a:solidFill>
                          <a:effectLst/>
                          <a:latin typeface="Arial" panose="020B0604020202020204" pitchFamily="34" charset="0"/>
                        </a:rPr>
                        <a:t>-</a:t>
                      </a:r>
                    </a:p>
                  </a:txBody>
                  <a:tcPr marL="91445" marR="91445"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20000"/>
                        </a:spcBef>
                        <a:defRPr sz="2400">
                          <a:solidFill>
                            <a:srgbClr val="003399"/>
                          </a:solidFill>
                          <a:latin typeface="Arial" panose="020B0604020202020204" pitchFamily="34" charset="0"/>
                        </a:defRPr>
                      </a:lvl1pPr>
                      <a:lvl2pPr marL="742950" indent="-285750">
                        <a:spcBef>
                          <a:spcPct val="20000"/>
                        </a:spcBef>
                        <a:defRPr sz="2000">
                          <a:solidFill>
                            <a:schemeClr val="tx1"/>
                          </a:solidFill>
                          <a:latin typeface="Arial" panose="020B0604020202020204" pitchFamily="34" charset="0"/>
                        </a:defRPr>
                      </a:lvl2pPr>
                      <a:lvl3pPr marL="1143000" indent="-228600">
                        <a:spcBef>
                          <a:spcPct val="50000"/>
                        </a:spcBef>
                        <a:defRPr>
                          <a:solidFill>
                            <a:srgbClr val="003399"/>
                          </a:solidFill>
                          <a:latin typeface="Arial" panose="020B0604020202020204" pitchFamily="34" charset="0"/>
                        </a:defRPr>
                      </a:lvl3pPr>
                      <a:lvl4pPr marL="1600200" indent="-228600">
                        <a:spcBef>
                          <a:spcPct val="20000"/>
                        </a:spcBef>
                        <a:defRPr>
                          <a:solidFill>
                            <a:srgbClr val="996633"/>
                          </a:solidFill>
                          <a:latin typeface="Times New Roman" panose="02020603050405020304" pitchFamily="18" charset="0"/>
                        </a:defRPr>
                      </a:lvl4pPr>
                      <a:lvl5pPr marL="2057400" indent="-228600">
                        <a:spcBef>
                          <a:spcPct val="20000"/>
                        </a:spcBef>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defRPr>
                          <a:solidFill>
                            <a:srgbClr val="996633"/>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panose="020B0604020202020204" pitchFamily="34" charset="0"/>
                        </a:rPr>
                        <a:t>-</a:t>
                      </a:r>
                    </a:p>
                  </a:txBody>
                  <a:tcPr marL="91445" marR="91445"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20000"/>
                        </a:spcBef>
                        <a:defRPr sz="2400">
                          <a:solidFill>
                            <a:srgbClr val="003399"/>
                          </a:solidFill>
                          <a:latin typeface="Arial" panose="020B0604020202020204" pitchFamily="34" charset="0"/>
                        </a:defRPr>
                      </a:lvl1pPr>
                      <a:lvl2pPr marL="742950" indent="-285750">
                        <a:spcBef>
                          <a:spcPct val="20000"/>
                        </a:spcBef>
                        <a:defRPr sz="2000">
                          <a:solidFill>
                            <a:schemeClr val="tx1"/>
                          </a:solidFill>
                          <a:latin typeface="Arial" panose="020B0604020202020204" pitchFamily="34" charset="0"/>
                        </a:defRPr>
                      </a:lvl2pPr>
                      <a:lvl3pPr marL="1143000" indent="-228600">
                        <a:spcBef>
                          <a:spcPct val="50000"/>
                        </a:spcBef>
                        <a:defRPr>
                          <a:solidFill>
                            <a:srgbClr val="003399"/>
                          </a:solidFill>
                          <a:latin typeface="Arial" panose="020B0604020202020204" pitchFamily="34" charset="0"/>
                        </a:defRPr>
                      </a:lvl3pPr>
                      <a:lvl4pPr marL="1600200" indent="-228600">
                        <a:spcBef>
                          <a:spcPct val="20000"/>
                        </a:spcBef>
                        <a:defRPr>
                          <a:solidFill>
                            <a:srgbClr val="996633"/>
                          </a:solidFill>
                          <a:latin typeface="Times New Roman" panose="02020603050405020304" pitchFamily="18" charset="0"/>
                        </a:defRPr>
                      </a:lvl4pPr>
                      <a:lvl5pPr marL="2057400" indent="-228600">
                        <a:spcBef>
                          <a:spcPct val="20000"/>
                        </a:spcBef>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defRPr>
                          <a:solidFill>
                            <a:srgbClr val="996633"/>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panose="020B0604020202020204" pitchFamily="34" charset="0"/>
                        </a:rPr>
                        <a:t>-</a:t>
                      </a:r>
                    </a:p>
                  </a:txBody>
                  <a:tcPr marL="91445" marR="91445"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lvl1pPr>
                        <a:spcBef>
                          <a:spcPct val="20000"/>
                        </a:spcBef>
                        <a:defRPr sz="2400">
                          <a:solidFill>
                            <a:srgbClr val="003399"/>
                          </a:solidFill>
                          <a:latin typeface="Arial" panose="020B0604020202020204" pitchFamily="34" charset="0"/>
                        </a:defRPr>
                      </a:lvl1pPr>
                      <a:lvl2pPr marL="742950" indent="-285750">
                        <a:spcBef>
                          <a:spcPct val="20000"/>
                        </a:spcBef>
                        <a:defRPr sz="2000">
                          <a:solidFill>
                            <a:schemeClr val="tx1"/>
                          </a:solidFill>
                          <a:latin typeface="Arial" panose="020B0604020202020204" pitchFamily="34" charset="0"/>
                        </a:defRPr>
                      </a:lvl2pPr>
                      <a:lvl3pPr marL="1143000" indent="-228600">
                        <a:spcBef>
                          <a:spcPct val="50000"/>
                        </a:spcBef>
                        <a:defRPr>
                          <a:solidFill>
                            <a:srgbClr val="003399"/>
                          </a:solidFill>
                          <a:latin typeface="Arial" panose="020B0604020202020204" pitchFamily="34" charset="0"/>
                        </a:defRPr>
                      </a:lvl3pPr>
                      <a:lvl4pPr marL="1600200" indent="-228600">
                        <a:spcBef>
                          <a:spcPct val="20000"/>
                        </a:spcBef>
                        <a:defRPr>
                          <a:solidFill>
                            <a:srgbClr val="996633"/>
                          </a:solidFill>
                          <a:latin typeface="Times New Roman" panose="02020603050405020304" pitchFamily="18" charset="0"/>
                        </a:defRPr>
                      </a:lvl4pPr>
                      <a:lvl5pPr marL="2057400" indent="-228600">
                        <a:spcBef>
                          <a:spcPct val="20000"/>
                        </a:spcBef>
                        <a:defRPr>
                          <a:solidFill>
                            <a:srgbClr val="996633"/>
                          </a:solidFill>
                          <a:latin typeface="Times New Roman" panose="02020603050405020304" pitchFamily="18" charset="0"/>
                        </a:defRPr>
                      </a:lvl5pPr>
                      <a:lvl6pPr marL="2514600" indent="-228600" eaLnBrk="0" fontAlgn="base" hangingPunct="0">
                        <a:spcBef>
                          <a:spcPct val="20000"/>
                        </a:spcBef>
                        <a:spcAft>
                          <a:spcPct val="0"/>
                        </a:spcAft>
                        <a:defRPr>
                          <a:solidFill>
                            <a:srgbClr val="996633"/>
                          </a:solidFill>
                          <a:latin typeface="Times New Roman" panose="02020603050405020304" pitchFamily="18" charset="0"/>
                        </a:defRPr>
                      </a:lvl6pPr>
                      <a:lvl7pPr marL="2971800" indent="-228600" eaLnBrk="0" fontAlgn="base" hangingPunct="0">
                        <a:spcBef>
                          <a:spcPct val="20000"/>
                        </a:spcBef>
                        <a:spcAft>
                          <a:spcPct val="0"/>
                        </a:spcAft>
                        <a:defRPr>
                          <a:solidFill>
                            <a:srgbClr val="996633"/>
                          </a:solidFill>
                          <a:latin typeface="Times New Roman" panose="02020603050405020304" pitchFamily="18" charset="0"/>
                        </a:defRPr>
                      </a:lvl7pPr>
                      <a:lvl8pPr marL="3429000" indent="-228600" eaLnBrk="0" fontAlgn="base" hangingPunct="0">
                        <a:spcBef>
                          <a:spcPct val="20000"/>
                        </a:spcBef>
                        <a:spcAft>
                          <a:spcPct val="0"/>
                        </a:spcAft>
                        <a:defRPr>
                          <a:solidFill>
                            <a:srgbClr val="996633"/>
                          </a:solidFill>
                          <a:latin typeface="Times New Roman" panose="02020603050405020304" pitchFamily="18" charset="0"/>
                        </a:defRPr>
                      </a:lvl8pPr>
                      <a:lvl9pPr marL="3886200" indent="-228600" eaLnBrk="0" fontAlgn="base" hangingPunct="0">
                        <a:spcBef>
                          <a:spcPct val="20000"/>
                        </a:spcBef>
                        <a:spcAft>
                          <a:spcPct val="0"/>
                        </a:spcAft>
                        <a:defRPr>
                          <a:solidFill>
                            <a:srgbClr val="996633"/>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000000"/>
                          </a:solidFill>
                          <a:effectLst/>
                          <a:latin typeface="Arial" panose="020B0604020202020204" pitchFamily="34" charset="0"/>
                        </a:rPr>
                        <a:t>x</a:t>
                      </a:r>
                    </a:p>
                  </a:txBody>
                  <a:tcPr marL="91445" marR="91445" marT="45718" marB="4571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bl>
          </a:graphicData>
        </a:graphic>
      </p:graphicFrame>
    </p:spTree>
    <p:extLst>
      <p:ext uri="{BB962C8B-B14F-4D97-AF65-F5344CB8AC3E}">
        <p14:creationId xmlns:p14="http://schemas.microsoft.com/office/powerpoint/2010/main" val="2694266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p:txBody>
          <a:bodyPr/>
          <a:lstStyle/>
          <a:p>
            <a:pPr algn="ctr"/>
            <a:r>
              <a:rPr lang="en-US" dirty="0"/>
              <a:t>Static vs. Instance Methods</a:t>
            </a:r>
          </a:p>
        </p:txBody>
      </p:sp>
      <p:sp>
        <p:nvSpPr>
          <p:cNvPr id="16" name="Content Placeholder 2">
            <a:extLst>
              <a:ext uri="{FF2B5EF4-FFF2-40B4-BE49-F238E27FC236}">
                <a16:creationId xmlns:a16="http://schemas.microsoft.com/office/drawing/2014/main" xmlns="" id="{B677A32E-BB0E-4248-B42E-B879ED070E1C}"/>
              </a:ext>
            </a:extLst>
          </p:cNvPr>
          <p:cNvSpPr>
            <a:spLocks noGrp="1"/>
          </p:cNvSpPr>
          <p:nvPr>
            <p:ph idx="1"/>
          </p:nvPr>
        </p:nvSpPr>
        <p:spPr>
          <a:xfrm>
            <a:off x="1258645" y="1733802"/>
            <a:ext cx="9585063" cy="1160005"/>
          </a:xfrm>
        </p:spPr>
        <p:txBody>
          <a:bodyPr>
            <a:noAutofit/>
          </a:bodyPr>
          <a:lstStyle/>
          <a:p>
            <a:pPr marL="342900" indent="-342900" algn="just"/>
            <a:r>
              <a:rPr lang="en-US" sz="2400" b="1" i="1" dirty="0">
                <a:ea typeface="Calibri" panose="020F0502020204030204" pitchFamily="34" charset="0"/>
              </a:rPr>
              <a:t>Instance </a:t>
            </a:r>
            <a:r>
              <a:rPr lang="en-US" sz="2400" dirty="0">
                <a:ea typeface="Calibri" panose="020F0502020204030204" pitchFamily="34" charset="0"/>
              </a:rPr>
              <a:t>Method</a:t>
            </a:r>
          </a:p>
          <a:p>
            <a:pPr marL="0" indent="0" algn="just">
              <a:buNone/>
            </a:pPr>
            <a:endParaRPr lang="en-US" sz="600" dirty="0">
              <a:solidFill>
                <a:srgbClr val="005DA2"/>
              </a:solidFill>
              <a:ea typeface="Calibri" panose="020F0502020204030204" pitchFamily="34" charset="0"/>
            </a:endParaRPr>
          </a:p>
          <a:p>
            <a:pPr marL="795338" lvl="1" indent="-338138" algn="just">
              <a:buFont typeface="Calibri" panose="020F0502020204030204" pitchFamily="34" charset="0"/>
              <a:buChar char="–"/>
            </a:pPr>
            <a:r>
              <a:rPr lang="en-US" sz="2200" dirty="0"/>
              <a:t>Invoked on instances of objects</a:t>
            </a:r>
            <a:endParaRPr lang="en-US" sz="800" dirty="0"/>
          </a:p>
        </p:txBody>
      </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18</a:t>
            </a:fld>
            <a:endParaRPr lang="en-US"/>
          </a:p>
        </p:txBody>
      </p:sp>
      <p:sp>
        <p:nvSpPr>
          <p:cNvPr id="20" name="Text Box 6">
            <a:extLst>
              <a:ext uri="{FF2B5EF4-FFF2-40B4-BE49-F238E27FC236}">
                <a16:creationId xmlns:a16="http://schemas.microsoft.com/office/drawing/2014/main" xmlns="" id="{FCBFC745-48FB-4138-BF8D-2006157A1DAE}"/>
              </a:ext>
            </a:extLst>
          </p:cNvPr>
          <p:cNvSpPr txBox="1">
            <a:spLocks noChangeArrowheads="1"/>
          </p:cNvSpPr>
          <p:nvPr/>
        </p:nvSpPr>
        <p:spPr bwMode="auto">
          <a:xfrm>
            <a:off x="2849841" y="2974293"/>
            <a:ext cx="8369449"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spcBef>
                <a:spcPct val="20000"/>
              </a:spcBef>
            </a:pPr>
            <a:r>
              <a:rPr lang="en-US" altLang="en-US" sz="2000" b="1" dirty="0">
                <a:solidFill>
                  <a:schemeClr val="tx2"/>
                </a:solidFill>
                <a:latin typeface="Courier New" panose="02070309020205020404" pitchFamily="49" charset="0"/>
              </a:rPr>
              <a:t>Point pt = </a:t>
            </a:r>
            <a:r>
              <a:rPr lang="en-US" altLang="en-US" sz="2000" b="1" dirty="0">
                <a:solidFill>
                  <a:srgbClr val="FF0000"/>
                </a:solidFill>
                <a:latin typeface="Courier New" panose="02070309020205020404" pitchFamily="49" charset="0"/>
              </a:rPr>
              <a:t>new</a:t>
            </a:r>
            <a:r>
              <a:rPr lang="en-US" altLang="en-US" sz="2000" b="1" dirty="0">
                <a:solidFill>
                  <a:schemeClr val="tx2"/>
                </a:solidFill>
                <a:latin typeface="Courier New" panose="02070309020205020404" pitchFamily="49" charset="0"/>
              </a:rPr>
              <a:t> Point()</a:t>
            </a:r>
            <a:r>
              <a:rPr lang="en-US" altLang="en-US" sz="2000" b="1" dirty="0">
                <a:solidFill>
                  <a:srgbClr val="A50021"/>
                </a:solidFill>
                <a:latin typeface="Courier New" panose="02070309020205020404" pitchFamily="49" charset="0"/>
              </a:rPr>
              <a:t>;</a:t>
            </a:r>
          </a:p>
          <a:p>
            <a:pPr eaLnBrk="1" hangingPunct="1">
              <a:lnSpc>
                <a:spcPct val="90000"/>
              </a:lnSpc>
              <a:spcBef>
                <a:spcPct val="20000"/>
              </a:spcBef>
            </a:pPr>
            <a:r>
              <a:rPr lang="en-US" altLang="en-US" sz="2000" b="1" dirty="0" err="1">
                <a:solidFill>
                  <a:schemeClr val="tx2"/>
                </a:solidFill>
                <a:latin typeface="Courier New" panose="02070309020205020404" pitchFamily="49" charset="0"/>
              </a:rPr>
              <a:t>pt.getY</a:t>
            </a:r>
            <a:r>
              <a:rPr lang="en-US" altLang="en-US" sz="2000" b="1" dirty="0">
                <a:solidFill>
                  <a:schemeClr val="tx2"/>
                </a:solidFill>
                <a:latin typeface="Courier New" panose="02070309020205020404" pitchFamily="49" charset="0"/>
              </a:rPr>
              <a:t>();    </a:t>
            </a:r>
            <a:r>
              <a:rPr lang="en-US" altLang="en-US" sz="2000" dirty="0">
                <a:latin typeface="Courier New" panose="02070309020205020404" pitchFamily="49" charset="0"/>
              </a:rPr>
              <a:t>// invoke the getY method of pt object</a:t>
            </a:r>
          </a:p>
        </p:txBody>
      </p:sp>
      <p:sp>
        <p:nvSpPr>
          <p:cNvPr id="21" name="Content Placeholder 2">
            <a:extLst>
              <a:ext uri="{FF2B5EF4-FFF2-40B4-BE49-F238E27FC236}">
                <a16:creationId xmlns:a16="http://schemas.microsoft.com/office/drawing/2014/main" xmlns="" id="{51E3E54B-2A02-45DC-847C-00143275665E}"/>
              </a:ext>
            </a:extLst>
          </p:cNvPr>
          <p:cNvSpPr txBox="1">
            <a:spLocks/>
          </p:cNvSpPr>
          <p:nvPr/>
        </p:nvSpPr>
        <p:spPr>
          <a:xfrm>
            <a:off x="1258645" y="3964194"/>
            <a:ext cx="9585063" cy="17420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r>
              <a:rPr lang="en-US" sz="2400" b="1" i="1" dirty="0">
                <a:ea typeface="Calibri" panose="020F0502020204030204" pitchFamily="34" charset="0"/>
              </a:rPr>
              <a:t>Static </a:t>
            </a:r>
            <a:r>
              <a:rPr lang="en-US" sz="2400" dirty="0">
                <a:ea typeface="Calibri" panose="020F0502020204030204" pitchFamily="34" charset="0"/>
              </a:rPr>
              <a:t>Method</a:t>
            </a:r>
          </a:p>
          <a:p>
            <a:pPr marL="0" indent="0" algn="just">
              <a:buFont typeface="Arial" panose="020B0604020202020204" pitchFamily="34" charset="0"/>
              <a:buNone/>
            </a:pPr>
            <a:endParaRPr lang="en-US" sz="600" dirty="0">
              <a:solidFill>
                <a:srgbClr val="005DA2"/>
              </a:solidFill>
              <a:ea typeface="Calibri" panose="020F0502020204030204" pitchFamily="34" charset="0"/>
            </a:endParaRPr>
          </a:p>
          <a:p>
            <a:pPr marL="795338" lvl="1" indent="-338138" algn="just">
              <a:buFont typeface="Calibri" panose="020F0502020204030204" pitchFamily="34" charset="0"/>
              <a:buChar char="–"/>
            </a:pPr>
            <a:r>
              <a:rPr lang="en-US" sz="2200" dirty="0"/>
              <a:t>Static or class methods are invoked using the dot notation in two ways:</a:t>
            </a:r>
          </a:p>
          <a:p>
            <a:pPr marL="1430338" lvl="1" indent="-344488" algn="just">
              <a:buFont typeface="Wingdings" panose="05000000000000000000" pitchFamily="2" charset="2"/>
              <a:buChar char="§"/>
            </a:pPr>
            <a:r>
              <a:rPr lang="en-US" sz="2000" dirty="0"/>
              <a:t>using the class name (or)</a:t>
            </a:r>
          </a:p>
          <a:p>
            <a:pPr marL="1430338" lvl="1" indent="-344488" algn="just">
              <a:buFont typeface="Wingdings" panose="05000000000000000000" pitchFamily="2" charset="2"/>
              <a:buChar char="§"/>
            </a:pPr>
            <a:r>
              <a:rPr lang="en-US" sz="2000" dirty="0"/>
              <a:t>using the object name</a:t>
            </a:r>
          </a:p>
        </p:txBody>
      </p:sp>
      <p:sp>
        <p:nvSpPr>
          <p:cNvPr id="22" name="Text Box 6">
            <a:extLst>
              <a:ext uri="{FF2B5EF4-FFF2-40B4-BE49-F238E27FC236}">
                <a16:creationId xmlns:a16="http://schemas.microsoft.com/office/drawing/2014/main" xmlns="" id="{713F2E5B-8940-43CC-8075-5D152D932013}"/>
              </a:ext>
            </a:extLst>
          </p:cNvPr>
          <p:cNvSpPr txBox="1">
            <a:spLocks noChangeArrowheads="1"/>
          </p:cNvSpPr>
          <p:nvPr/>
        </p:nvSpPr>
        <p:spPr bwMode="auto">
          <a:xfrm>
            <a:off x="2849841" y="5842806"/>
            <a:ext cx="8760349"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spcBef>
                <a:spcPct val="20000"/>
              </a:spcBef>
            </a:pPr>
            <a:r>
              <a:rPr lang="en-US" altLang="en-US" sz="2000" b="1" dirty="0" err="1">
                <a:solidFill>
                  <a:schemeClr val="tx2"/>
                </a:solidFill>
                <a:latin typeface="Courier New" panose="02070309020205020404" pitchFamily="49" charset="0"/>
              </a:rPr>
              <a:t>Point.getY</a:t>
            </a:r>
            <a:r>
              <a:rPr lang="en-US" altLang="en-US" sz="2000" b="1" dirty="0">
                <a:solidFill>
                  <a:schemeClr val="tx2"/>
                </a:solidFill>
                <a:latin typeface="Courier New" panose="02070309020205020404" pitchFamily="49" charset="0"/>
              </a:rPr>
              <a:t>();    </a:t>
            </a:r>
            <a:r>
              <a:rPr lang="en-US" altLang="en-US" sz="2000" dirty="0">
                <a:latin typeface="Courier New" panose="02070309020205020404" pitchFamily="49" charset="0"/>
              </a:rPr>
              <a:t>// invoke the static getY method</a:t>
            </a:r>
          </a:p>
        </p:txBody>
      </p:sp>
    </p:spTree>
    <p:extLst>
      <p:ext uri="{BB962C8B-B14F-4D97-AF65-F5344CB8AC3E}">
        <p14:creationId xmlns:p14="http://schemas.microsoft.com/office/powerpoint/2010/main" val="2247314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xmlns="" id="{6CD81F64-C487-4883-B2D2-E3398A13BA6E}"/>
              </a:ext>
            </a:extLst>
          </p:cNvPr>
          <p:cNvSpPr>
            <a:spLocks noGrp="1"/>
          </p:cNvSpPr>
          <p:nvPr>
            <p:ph type="title"/>
          </p:nvPr>
        </p:nvSpPr>
        <p:spPr/>
        <p:txBody>
          <a:bodyPr/>
          <a:lstStyle/>
          <a:p>
            <a:pPr algn="ctr"/>
            <a:r>
              <a:rPr lang="en-US" dirty="0"/>
              <a:t>Example – Static Method</a:t>
            </a:r>
          </a:p>
        </p:txBody>
      </p:sp>
      <p:sp>
        <p:nvSpPr>
          <p:cNvPr id="19" name="Content Placeholder 2">
            <a:extLst>
              <a:ext uri="{FF2B5EF4-FFF2-40B4-BE49-F238E27FC236}">
                <a16:creationId xmlns:a16="http://schemas.microsoft.com/office/drawing/2014/main" xmlns="" id="{978CED69-B2A7-4721-8490-D6D327CC4E94}"/>
              </a:ext>
            </a:extLst>
          </p:cNvPr>
          <p:cNvSpPr>
            <a:spLocks noGrp="1"/>
          </p:cNvSpPr>
          <p:nvPr>
            <p:ph idx="1"/>
          </p:nvPr>
        </p:nvSpPr>
        <p:spPr bwMode="auto">
          <a:xfrm>
            <a:off x="1922747" y="1645878"/>
            <a:ext cx="7090206" cy="4755282"/>
          </a:xfrm>
          <a:noFill/>
          <a:ln w="9525">
            <a:solidFill>
              <a:srgbClr val="000000"/>
            </a:solidFill>
            <a:miter lim="800000"/>
            <a:headEnd/>
            <a:tailEnd/>
          </a:ln>
        </p:spPr>
        <p:txBody>
          <a:bodyPr vert="horz" wrap="square" lIns="91440" tIns="274320" rIns="91440" bIns="274320" numCol="1" anchor="t" anchorCtr="0" compatLnSpc="1">
            <a:prstTxWarp prst="textNoShape">
              <a:avLst/>
            </a:prstTxWarp>
            <a:noAutofit/>
          </a:bodyPr>
          <a:lstStyle/>
          <a:p>
            <a:pPr lvl="1">
              <a:buFontTx/>
              <a:buNone/>
            </a:pPr>
            <a:r>
              <a:rPr lang="en-US" altLang="en-US" sz="1800" dirty="0">
                <a:latin typeface="Times New Roman" panose="02020603050405020304" pitchFamily="18" charset="0"/>
                <a:cs typeface="Times New Roman" panose="02020603050405020304" pitchFamily="18" charset="0"/>
              </a:rPr>
              <a:t>class Static1</a:t>
            </a:r>
          </a:p>
          <a:p>
            <a:pPr lvl="1">
              <a:buFontTx/>
              <a:buNone/>
            </a:pPr>
            <a:r>
              <a:rPr lang="en-US" altLang="en-US" sz="1800" dirty="0">
                <a:latin typeface="Times New Roman" panose="02020603050405020304" pitchFamily="18" charset="0"/>
                <a:cs typeface="Times New Roman" panose="02020603050405020304" pitchFamily="18" charset="0"/>
              </a:rPr>
              <a:t>{</a:t>
            </a:r>
          </a:p>
          <a:p>
            <a:pPr lvl="1">
              <a:buFontTx/>
              <a:buNone/>
            </a:pPr>
            <a:r>
              <a:rPr lang="en-US" altLang="en-US" sz="1800" dirty="0">
                <a:latin typeface="Times New Roman" panose="02020603050405020304" pitchFamily="18" charset="0"/>
                <a:cs typeface="Times New Roman" panose="02020603050405020304" pitchFamily="18" charset="0"/>
              </a:rPr>
              <a:t>	   static void print() {</a:t>
            </a:r>
          </a:p>
          <a:p>
            <a:pPr lvl="1">
              <a:buFontTx/>
              <a:buNone/>
            </a:pPr>
            <a:r>
              <a:rPr lang="en-US" altLang="en-US" sz="1800" dirty="0">
                <a:latin typeface="Times New Roman" panose="02020603050405020304" pitchFamily="18" charset="0"/>
                <a:cs typeface="Times New Roman" panose="02020603050405020304" pitchFamily="18" charset="0"/>
              </a:rPr>
              <a:t>		      System.out.println(“This is a static method”);</a:t>
            </a:r>
          </a:p>
          <a:p>
            <a:pPr lvl="1">
              <a:buFontTx/>
              <a:buNone/>
            </a:pPr>
            <a:r>
              <a:rPr lang="en-US" altLang="en-US" sz="1800" dirty="0">
                <a:latin typeface="Times New Roman" panose="02020603050405020304" pitchFamily="18" charset="0"/>
                <a:cs typeface="Times New Roman" panose="02020603050405020304" pitchFamily="18" charset="0"/>
              </a:rPr>
              <a:t>       }</a:t>
            </a:r>
          </a:p>
          <a:p>
            <a:pPr lvl="1">
              <a:buFontTx/>
              <a:buNone/>
            </a:pPr>
            <a:r>
              <a:rPr lang="en-US" altLang="en-US" sz="1800" dirty="0">
                <a:latin typeface="Times New Roman" panose="02020603050405020304" pitchFamily="18" charset="0"/>
                <a:cs typeface="Times New Roman" panose="02020603050405020304" pitchFamily="18" charset="0"/>
              </a:rPr>
              <a:t>}</a:t>
            </a:r>
          </a:p>
          <a:p>
            <a:pPr>
              <a:buFontTx/>
              <a:buNone/>
            </a:pPr>
            <a:r>
              <a:rPr lang="en-US" altLang="en-US" sz="1800" dirty="0">
                <a:latin typeface="Times New Roman" panose="02020603050405020304" pitchFamily="18" charset="0"/>
                <a:cs typeface="Times New Roman" panose="02020603050405020304" pitchFamily="18" charset="0"/>
              </a:rPr>
              <a:t>        public class Static2 {</a:t>
            </a:r>
          </a:p>
          <a:p>
            <a:pPr lvl="1">
              <a:buFontTx/>
              <a:buNone/>
            </a:pPr>
            <a:r>
              <a:rPr lang="en-US" altLang="en-US" sz="1800" dirty="0">
                <a:latin typeface="Times New Roman" panose="02020603050405020304" pitchFamily="18" charset="0"/>
                <a:cs typeface="Times New Roman" panose="02020603050405020304" pitchFamily="18" charset="0"/>
              </a:rPr>
              <a:t>	public static void main(String args[])</a:t>
            </a:r>
          </a:p>
          <a:p>
            <a:pPr lvl="1">
              <a:buFontTx/>
              <a:buNone/>
            </a:pPr>
            <a:r>
              <a:rPr lang="en-US" altLang="en-US" sz="1800" dirty="0">
                <a:latin typeface="Times New Roman" panose="02020603050405020304" pitchFamily="18" charset="0"/>
                <a:cs typeface="Times New Roman" panose="02020603050405020304" pitchFamily="18" charset="0"/>
              </a:rPr>
              <a:t>	{</a:t>
            </a:r>
          </a:p>
          <a:p>
            <a:pPr lvl="1">
              <a:buFontTx/>
              <a:buNone/>
            </a:pPr>
            <a:r>
              <a:rPr lang="en-US" altLang="en-US" sz="1800" dirty="0">
                <a:latin typeface="Times New Roman" panose="02020603050405020304" pitchFamily="18" charset="0"/>
                <a:cs typeface="Times New Roman" panose="02020603050405020304" pitchFamily="18" charset="0"/>
              </a:rPr>
              <a:t>			Static1.print();</a:t>
            </a:r>
          </a:p>
          <a:p>
            <a:pPr lvl="1">
              <a:buFontTx/>
              <a:buNone/>
            </a:pPr>
            <a:r>
              <a:rPr lang="en-US" altLang="en-US" sz="1800" dirty="0">
                <a:latin typeface="Times New Roman" panose="02020603050405020304" pitchFamily="18" charset="0"/>
                <a:cs typeface="Times New Roman" panose="02020603050405020304" pitchFamily="18" charset="0"/>
              </a:rPr>
              <a:t>			Static1  x = new Static1();</a:t>
            </a:r>
          </a:p>
          <a:p>
            <a:pPr lvl="1">
              <a:buFontTx/>
              <a:buNone/>
            </a:pPr>
            <a:r>
              <a:rPr lang="en-US" altLang="en-US" sz="1800" dirty="0">
                <a:latin typeface="Times New Roman" panose="02020603050405020304" pitchFamily="18" charset="0"/>
                <a:cs typeface="Times New Roman" panose="02020603050405020304" pitchFamily="18" charset="0"/>
              </a:rPr>
              <a:t>			x.print();</a:t>
            </a:r>
          </a:p>
          <a:p>
            <a:pPr lvl="1">
              <a:buFontTx/>
              <a:buNone/>
            </a:pPr>
            <a:r>
              <a:rPr lang="en-US" altLang="en-US" sz="1800" dirty="0">
                <a:latin typeface="Times New Roman" panose="02020603050405020304" pitchFamily="18" charset="0"/>
                <a:cs typeface="Times New Roman" panose="02020603050405020304" pitchFamily="18" charset="0"/>
              </a:rPr>
              <a:t>     }</a:t>
            </a:r>
          </a:p>
          <a:p>
            <a:pPr lvl="1">
              <a:buFontTx/>
              <a:buNone/>
            </a:pPr>
            <a:r>
              <a:rPr lang="en-US" altLang="en-US" sz="1800" dirty="0">
                <a:latin typeface="Times New Roman" panose="02020603050405020304" pitchFamily="18" charset="0"/>
                <a:cs typeface="Times New Roman" panose="02020603050405020304" pitchFamily="18" charset="0"/>
              </a:rPr>
              <a:t> }</a:t>
            </a:r>
          </a:p>
          <a:p>
            <a:pPr lvl="1">
              <a:buFontTx/>
              <a:buNone/>
            </a:pPr>
            <a:endParaRPr lang="en-US" altLang="en-US"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19</a:t>
            </a:fld>
            <a:endParaRPr lang="en-US"/>
          </a:p>
        </p:txBody>
      </p:sp>
      <p:sp>
        <p:nvSpPr>
          <p:cNvPr id="6" name="TextBox 5">
            <a:extLst>
              <a:ext uri="{FF2B5EF4-FFF2-40B4-BE49-F238E27FC236}">
                <a16:creationId xmlns:a16="http://schemas.microsoft.com/office/drawing/2014/main" xmlns="" id="{F61410F0-DB7C-4601-B546-F92A88F36A80}"/>
              </a:ext>
            </a:extLst>
          </p:cNvPr>
          <p:cNvSpPr txBox="1"/>
          <p:nvPr/>
        </p:nvSpPr>
        <p:spPr>
          <a:xfrm>
            <a:off x="9137679" y="4317550"/>
            <a:ext cx="2656203" cy="1200329"/>
          </a:xfrm>
          <a:prstGeom prst="rect">
            <a:avLst/>
          </a:prstGeom>
          <a:noFill/>
          <a:ln>
            <a:solidFill>
              <a:srgbClr val="000000"/>
            </a:solidFill>
          </a:ln>
        </p:spPr>
        <p:txBody>
          <a:bodyPr wrap="square" rtlCol="0">
            <a:spAutoFit/>
          </a:bodyPr>
          <a:lstStyle/>
          <a:p>
            <a:r>
              <a:rPr lang="en-US" i="1" dirty="0">
                <a:solidFill>
                  <a:srgbClr val="FF0000"/>
                </a:solidFill>
              </a:rPr>
              <a:t>Console Output:</a:t>
            </a:r>
          </a:p>
          <a:p>
            <a:endParaRPr lang="en-US" i="1" dirty="0">
              <a:solidFill>
                <a:srgbClr val="FF0000"/>
              </a:solidFill>
            </a:endParaRPr>
          </a:p>
          <a:p>
            <a:r>
              <a:rPr lang="en-US" dirty="0"/>
              <a:t>This is a static method</a:t>
            </a:r>
          </a:p>
          <a:p>
            <a:r>
              <a:rPr lang="en-US" dirty="0"/>
              <a:t>This is a static method</a:t>
            </a:r>
          </a:p>
        </p:txBody>
      </p:sp>
    </p:spTree>
    <p:extLst>
      <p:ext uri="{BB962C8B-B14F-4D97-AF65-F5344CB8AC3E}">
        <p14:creationId xmlns:p14="http://schemas.microsoft.com/office/powerpoint/2010/main" val="3170660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p:txBody>
          <a:bodyPr/>
          <a:lstStyle/>
          <a:p>
            <a:pPr algn="ctr"/>
            <a:r>
              <a:rPr lang="en-US" dirty="0"/>
              <a:t>Learning Outcomes</a:t>
            </a:r>
          </a:p>
        </p:txBody>
      </p:sp>
      <p:sp>
        <p:nvSpPr>
          <p:cNvPr id="15" name="Content Placeholder 2">
            <a:extLst>
              <a:ext uri="{FF2B5EF4-FFF2-40B4-BE49-F238E27FC236}">
                <a16:creationId xmlns:a16="http://schemas.microsoft.com/office/drawing/2014/main" xmlns="" id="{07D86CB3-804D-42FB-B430-C1593AD52D67}"/>
              </a:ext>
            </a:extLst>
          </p:cNvPr>
          <p:cNvSpPr>
            <a:spLocks noGrp="1"/>
          </p:cNvSpPr>
          <p:nvPr>
            <p:ph idx="1"/>
          </p:nvPr>
        </p:nvSpPr>
        <p:spPr>
          <a:xfrm>
            <a:off x="1014060" y="1967245"/>
            <a:ext cx="10036285" cy="4176713"/>
          </a:xfrm>
        </p:spPr>
        <p:txBody>
          <a:bodyPr/>
          <a:lstStyle/>
          <a:p>
            <a:pPr marL="342900" indent="-342900" algn="just"/>
            <a:r>
              <a:rPr lang="en-US" sz="2400" dirty="0"/>
              <a:t>Defining and using a class</a:t>
            </a:r>
          </a:p>
          <a:p>
            <a:pPr marL="342900" indent="-342900" algn="just"/>
            <a:r>
              <a:rPr lang="en-US" sz="2400" dirty="0"/>
              <a:t>Know about how to define class members (fields, methods and constructors)</a:t>
            </a:r>
          </a:p>
          <a:p>
            <a:pPr marL="342900" indent="-342900" algn="just"/>
            <a:r>
              <a:rPr lang="en-US" sz="2400" dirty="0"/>
              <a:t>Experience in different types of parameter passing and return types in declaration of methods</a:t>
            </a:r>
          </a:p>
          <a:p>
            <a:pPr marL="342900" indent="-342900" algn="just"/>
            <a:r>
              <a:rPr lang="en-US" sz="2400" dirty="0"/>
              <a:t>Know about how to define constructors and overloading constructors </a:t>
            </a:r>
          </a:p>
          <a:p>
            <a:pPr marL="342900" indent="-342900" algn="just"/>
            <a:r>
              <a:rPr lang="en-US" sz="2400" dirty="0"/>
              <a:t>Distinguish private and public methods</a:t>
            </a:r>
          </a:p>
          <a:p>
            <a:pPr marL="342900" indent="-342900" algn="just"/>
            <a:r>
              <a:rPr lang="en-US" sz="2400" dirty="0"/>
              <a:t>Distinguish private and public data members</a:t>
            </a:r>
          </a:p>
          <a:p>
            <a:pPr marL="342900" indent="-342900" algn="just"/>
            <a:r>
              <a:rPr lang="en-US" sz="2400" dirty="0"/>
              <a:t>Pass </a:t>
            </a:r>
            <a:r>
              <a:rPr lang="en-US" sz="2400" dirty="0" smtClean="0"/>
              <a:t>primitive </a:t>
            </a:r>
            <a:r>
              <a:rPr lang="en-US" sz="2400" dirty="0"/>
              <a:t>data and objects to a method</a:t>
            </a:r>
          </a:p>
        </p:txBody>
      </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2</a:t>
            </a:fld>
            <a:endParaRPr lang="en-US"/>
          </a:p>
        </p:txBody>
      </p:sp>
    </p:spTree>
    <p:extLst>
      <p:ext uri="{BB962C8B-B14F-4D97-AF65-F5344CB8AC3E}">
        <p14:creationId xmlns:p14="http://schemas.microsoft.com/office/powerpoint/2010/main" val="333210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a:xfrm>
            <a:off x="838200" y="461622"/>
            <a:ext cx="10515600" cy="1325563"/>
          </a:xfrm>
        </p:spPr>
        <p:txBody>
          <a:bodyPr/>
          <a:lstStyle/>
          <a:p>
            <a:pPr algn="ctr"/>
            <a:r>
              <a:rPr lang="en-US" dirty="0"/>
              <a:t>Setter and Getter Methods</a:t>
            </a:r>
          </a:p>
        </p:txBody>
      </p:sp>
      <p:sp>
        <p:nvSpPr>
          <p:cNvPr id="15" name="Content Placeholder 2">
            <a:extLst>
              <a:ext uri="{FF2B5EF4-FFF2-40B4-BE49-F238E27FC236}">
                <a16:creationId xmlns:a16="http://schemas.microsoft.com/office/drawing/2014/main" xmlns="" id="{61D41A23-BC87-4ACD-BDA4-6F5786C4234B}"/>
              </a:ext>
            </a:extLst>
          </p:cNvPr>
          <p:cNvSpPr>
            <a:spLocks noGrp="1"/>
          </p:cNvSpPr>
          <p:nvPr>
            <p:ph idx="1"/>
          </p:nvPr>
        </p:nvSpPr>
        <p:spPr>
          <a:xfrm>
            <a:off x="1641888" y="2248806"/>
            <a:ext cx="9489138" cy="2509708"/>
          </a:xfrm>
        </p:spPr>
        <p:txBody>
          <a:bodyPr>
            <a:noAutofit/>
          </a:bodyPr>
          <a:lstStyle/>
          <a:p>
            <a:pPr marL="342900" indent="-342900" algn="just"/>
            <a:r>
              <a:rPr lang="en-US" sz="2200" b="1" i="1" dirty="0">
                <a:ea typeface="Calibri" panose="020F0502020204030204" pitchFamily="34" charset="0"/>
              </a:rPr>
              <a:t>Setter</a:t>
            </a:r>
            <a:r>
              <a:rPr lang="en-US" sz="2200" dirty="0">
                <a:ea typeface="Calibri" panose="020F0502020204030204" pitchFamily="34" charset="0"/>
              </a:rPr>
              <a:t> methods, also known as </a:t>
            </a:r>
            <a:r>
              <a:rPr lang="en-US" sz="2200" b="1" i="1" dirty="0">
                <a:ea typeface="Calibri" panose="020F0502020204030204" pitchFamily="34" charset="0"/>
              </a:rPr>
              <a:t>mutuator</a:t>
            </a:r>
            <a:r>
              <a:rPr lang="en-US" sz="2200" dirty="0">
                <a:ea typeface="Calibri" panose="020F0502020204030204" pitchFamily="34" charset="0"/>
              </a:rPr>
              <a:t> methods, just set the value of a field in a class.</a:t>
            </a:r>
          </a:p>
          <a:p>
            <a:pPr marL="0" indent="0" algn="just">
              <a:buNone/>
            </a:pPr>
            <a:endParaRPr lang="en-US" sz="800" dirty="0">
              <a:ea typeface="Calibri" panose="020F0502020204030204" pitchFamily="34" charset="0"/>
            </a:endParaRPr>
          </a:p>
          <a:p>
            <a:pPr marL="342900" indent="-342900" algn="just"/>
            <a:r>
              <a:rPr lang="en-US" sz="2200" b="1" i="1" dirty="0">
                <a:ea typeface="Calibri" panose="020F0502020204030204" pitchFamily="34" charset="0"/>
              </a:rPr>
              <a:t>Getter</a:t>
            </a:r>
            <a:r>
              <a:rPr lang="en-US" sz="2200" dirty="0">
                <a:ea typeface="Calibri" panose="020F0502020204030204" pitchFamily="34" charset="0"/>
              </a:rPr>
              <a:t> methods, also known as </a:t>
            </a:r>
            <a:r>
              <a:rPr lang="en-US" sz="2200" b="1" i="1" dirty="0">
                <a:ea typeface="Calibri" panose="020F0502020204030204" pitchFamily="34" charset="0"/>
              </a:rPr>
              <a:t>accessor</a:t>
            </a:r>
            <a:r>
              <a:rPr lang="en-US" sz="2200" dirty="0">
                <a:ea typeface="Calibri" panose="020F0502020204030204" pitchFamily="34" charset="0"/>
              </a:rPr>
              <a:t> methods, just return the value of a field in a class.</a:t>
            </a:r>
          </a:p>
          <a:p>
            <a:pPr marL="0" indent="0" algn="just">
              <a:buNone/>
            </a:pPr>
            <a:endParaRPr lang="en-US" sz="2000" dirty="0">
              <a:effectLst/>
              <a:ea typeface="Calibri" panose="020F0502020204030204" pitchFamily="34" charset="0"/>
            </a:endParaRPr>
          </a:p>
        </p:txBody>
      </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20</a:t>
            </a:fld>
            <a:endParaRPr lang="en-US"/>
          </a:p>
        </p:txBody>
      </p:sp>
    </p:spTree>
    <p:extLst>
      <p:ext uri="{BB962C8B-B14F-4D97-AF65-F5344CB8AC3E}">
        <p14:creationId xmlns:p14="http://schemas.microsoft.com/office/powerpoint/2010/main" val="1814612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a:xfrm>
            <a:off x="838200" y="461623"/>
            <a:ext cx="10515600" cy="1157762"/>
          </a:xfrm>
        </p:spPr>
        <p:txBody>
          <a:bodyPr/>
          <a:lstStyle/>
          <a:p>
            <a:pPr algn="ctr"/>
            <a:r>
              <a:rPr lang="en-US" dirty="0"/>
              <a:t>Example : Getter – Setter Methods</a:t>
            </a:r>
          </a:p>
        </p:txBody>
      </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21</a:t>
            </a:fld>
            <a:endParaRPr lang="en-US" dirty="0"/>
          </a:p>
        </p:txBody>
      </p:sp>
      <p:sp>
        <p:nvSpPr>
          <p:cNvPr id="6" name="TextBox 5">
            <a:extLst>
              <a:ext uri="{FF2B5EF4-FFF2-40B4-BE49-F238E27FC236}">
                <a16:creationId xmlns:a16="http://schemas.microsoft.com/office/drawing/2014/main" xmlns="" id="{B971DA20-41B4-4068-95B4-0886BCBDC657}"/>
              </a:ext>
            </a:extLst>
          </p:cNvPr>
          <p:cNvSpPr txBox="1"/>
          <p:nvPr/>
        </p:nvSpPr>
        <p:spPr>
          <a:xfrm>
            <a:off x="932651" y="1716207"/>
            <a:ext cx="4378362" cy="4278094"/>
          </a:xfrm>
          <a:prstGeom prst="rect">
            <a:avLst/>
          </a:prstGeom>
          <a:noFill/>
          <a:ln>
            <a:solidFill>
              <a:schemeClr val="accent1">
                <a:shade val="50000"/>
              </a:schemeClr>
            </a:solidFill>
          </a:ln>
        </p:spPr>
        <p:txBody>
          <a:bodyPr wrap="square" rtlCol="0">
            <a:spAutoFit/>
          </a:bodyPr>
          <a:lstStyle/>
          <a:p>
            <a:pPr algn="l"/>
            <a:r>
              <a:rPr lang="en-US" sz="1700" dirty="0">
                <a:latin typeface="Times New Roman" panose="02020603050405020304" pitchFamily="18" charset="0"/>
                <a:cs typeface="Times New Roman" panose="02020603050405020304" pitchFamily="18" charset="0"/>
              </a:rPr>
              <a:t>public class twoDPoint {</a:t>
            </a:r>
          </a:p>
          <a:p>
            <a:pPr algn="l"/>
            <a:r>
              <a:rPr lang="en-US" sz="1700" dirty="0">
                <a:latin typeface="Times New Roman" panose="02020603050405020304" pitchFamily="18" charset="0"/>
                <a:cs typeface="Times New Roman" panose="02020603050405020304" pitchFamily="18" charset="0"/>
              </a:rPr>
              <a:t>   double x;</a:t>
            </a:r>
          </a:p>
          <a:p>
            <a:pPr algn="l"/>
            <a:r>
              <a:rPr lang="en-US" sz="1700" dirty="0">
                <a:latin typeface="Times New Roman" panose="02020603050405020304" pitchFamily="18" charset="0"/>
                <a:cs typeface="Times New Roman" panose="02020603050405020304" pitchFamily="18" charset="0"/>
              </a:rPr>
              <a:t>   double y;</a:t>
            </a:r>
          </a:p>
          <a:p>
            <a:pPr algn="l"/>
            <a:endParaRPr lang="en-US" sz="1700" dirty="0">
              <a:latin typeface="Times New Roman" panose="02020603050405020304" pitchFamily="18" charset="0"/>
              <a:cs typeface="Times New Roman" panose="02020603050405020304" pitchFamily="18" charset="0"/>
            </a:endParaRPr>
          </a:p>
          <a:p>
            <a:pPr algn="l"/>
            <a:r>
              <a:rPr lang="en-US" sz="1700" dirty="0">
                <a:latin typeface="Times New Roman" panose="02020603050405020304" pitchFamily="18" charset="0"/>
                <a:cs typeface="Times New Roman" panose="02020603050405020304" pitchFamily="18" charset="0"/>
              </a:rPr>
              <a:t>   String getAsString()   //  getter method</a:t>
            </a:r>
          </a:p>
          <a:p>
            <a:pPr algn="l"/>
            <a:r>
              <a:rPr lang="en-US" sz="1700" dirty="0">
                <a:latin typeface="Times New Roman" panose="02020603050405020304" pitchFamily="18" charset="0"/>
                <a:cs typeface="Times New Roman" panose="02020603050405020304" pitchFamily="18" charset="0"/>
              </a:rPr>
              <a:t>  {</a:t>
            </a:r>
          </a:p>
          <a:p>
            <a:pPr algn="l"/>
            <a:r>
              <a:rPr lang="en-US" sz="1700" dirty="0">
                <a:latin typeface="Times New Roman" panose="02020603050405020304" pitchFamily="18" charset="0"/>
                <a:cs typeface="Times New Roman" panose="02020603050405020304" pitchFamily="18" charset="0"/>
              </a:rPr>
              <a:t>      return "(" + x + "," + y + ")";</a:t>
            </a:r>
          </a:p>
          <a:p>
            <a:pPr algn="l"/>
            <a:r>
              <a:rPr lang="en-US" sz="1700" dirty="0">
                <a:latin typeface="Times New Roman" panose="02020603050405020304" pitchFamily="18" charset="0"/>
                <a:cs typeface="Times New Roman" panose="02020603050405020304" pitchFamily="18" charset="0"/>
              </a:rPr>
              <a:t>   }</a:t>
            </a:r>
          </a:p>
          <a:p>
            <a:pPr algn="l"/>
            <a:r>
              <a:rPr lang="en-US" sz="1700" dirty="0">
                <a:latin typeface="Times New Roman" panose="02020603050405020304" pitchFamily="18" charset="0"/>
                <a:cs typeface="Times New Roman" panose="02020603050405020304" pitchFamily="18" charset="0"/>
              </a:rPr>
              <a:t>   void setX(double value)  //  setter method</a:t>
            </a:r>
          </a:p>
          <a:p>
            <a:pPr algn="l"/>
            <a:r>
              <a:rPr lang="en-US" sz="1700" dirty="0">
                <a:latin typeface="Times New Roman" panose="02020603050405020304" pitchFamily="18" charset="0"/>
                <a:cs typeface="Times New Roman" panose="02020603050405020304" pitchFamily="18" charset="0"/>
              </a:rPr>
              <a:t>  { </a:t>
            </a:r>
          </a:p>
          <a:p>
            <a:pPr algn="l"/>
            <a:r>
              <a:rPr lang="en-US" sz="1700" dirty="0">
                <a:latin typeface="Times New Roman" panose="02020603050405020304" pitchFamily="18" charset="0"/>
                <a:cs typeface="Times New Roman" panose="02020603050405020304" pitchFamily="18" charset="0"/>
              </a:rPr>
              <a:t>        x=value; </a:t>
            </a:r>
          </a:p>
          <a:p>
            <a:pPr algn="l"/>
            <a:r>
              <a:rPr lang="en-US" sz="1700" dirty="0">
                <a:latin typeface="Times New Roman" panose="02020603050405020304" pitchFamily="18" charset="0"/>
                <a:cs typeface="Times New Roman" panose="02020603050405020304" pitchFamily="18" charset="0"/>
              </a:rPr>
              <a:t>   }</a:t>
            </a:r>
          </a:p>
          <a:p>
            <a:pPr algn="l"/>
            <a:r>
              <a:rPr lang="en-US" sz="1700" dirty="0">
                <a:latin typeface="Times New Roman" panose="02020603050405020304" pitchFamily="18" charset="0"/>
                <a:cs typeface="Times New Roman" panose="02020603050405020304" pitchFamily="18" charset="0"/>
              </a:rPr>
              <a:t>  void setY(double value) </a:t>
            </a:r>
            <a:r>
              <a:rPr lang="en-US" sz="1700" b="1" dirty="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settor method</a:t>
            </a:r>
          </a:p>
          <a:p>
            <a:pPr algn="l"/>
            <a:r>
              <a:rPr lang="en-US" sz="1700" dirty="0">
                <a:latin typeface="Times New Roman" panose="02020603050405020304" pitchFamily="18" charset="0"/>
                <a:cs typeface="Times New Roman" panose="02020603050405020304" pitchFamily="18" charset="0"/>
              </a:rPr>
              <a:t>  { </a:t>
            </a:r>
          </a:p>
          <a:p>
            <a:pPr algn="l"/>
            <a:r>
              <a:rPr lang="en-US" sz="1700" dirty="0">
                <a:latin typeface="Times New Roman" panose="02020603050405020304" pitchFamily="18" charset="0"/>
                <a:cs typeface="Times New Roman" panose="02020603050405020304" pitchFamily="18" charset="0"/>
              </a:rPr>
              <a:t>        y=value; </a:t>
            </a:r>
          </a:p>
          <a:p>
            <a:pPr algn="l"/>
            <a:r>
              <a:rPr lang="en-US" sz="1700" dirty="0">
                <a:latin typeface="Times New Roman" panose="02020603050405020304" pitchFamily="18" charset="0"/>
                <a:cs typeface="Times New Roman" panose="02020603050405020304" pitchFamily="18" charset="0"/>
              </a:rPr>
              <a:t>  }</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xmlns="" id="{03B78148-D734-48AE-BA58-D6F0E7A6DDDF}"/>
              </a:ext>
            </a:extLst>
          </p:cNvPr>
          <p:cNvSpPr txBox="1"/>
          <p:nvPr/>
        </p:nvSpPr>
        <p:spPr>
          <a:xfrm>
            <a:off x="5749712" y="1716207"/>
            <a:ext cx="5653396" cy="4539704"/>
          </a:xfrm>
          <a:prstGeom prst="rect">
            <a:avLst/>
          </a:prstGeom>
          <a:noFill/>
          <a:ln>
            <a:solidFill>
              <a:schemeClr val="accent1">
                <a:shade val="50000"/>
              </a:schemeClr>
            </a:solidFill>
          </a:ln>
        </p:spPr>
        <p:txBody>
          <a:bodyPr wrap="square" rtlCol="0">
            <a:spAutoFit/>
          </a:bodyPr>
          <a:lstStyle/>
          <a:p>
            <a:pPr algn="l"/>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 double getX()    //  getter method</a:t>
            </a:r>
          </a:p>
          <a:p>
            <a:pPr algn="l"/>
            <a:r>
              <a:rPr lang="en-US" sz="1700" dirty="0">
                <a:latin typeface="Times New Roman" panose="02020603050405020304" pitchFamily="18" charset="0"/>
                <a:cs typeface="Times New Roman" panose="02020603050405020304" pitchFamily="18" charset="0"/>
              </a:rPr>
              <a:t>    {</a:t>
            </a:r>
          </a:p>
          <a:p>
            <a:pPr algn="l"/>
            <a:r>
              <a:rPr lang="en-US" sz="1700" dirty="0">
                <a:latin typeface="Times New Roman" panose="02020603050405020304" pitchFamily="18" charset="0"/>
                <a:cs typeface="Times New Roman" panose="02020603050405020304" pitchFamily="18" charset="0"/>
              </a:rPr>
              <a:t>        return x;</a:t>
            </a:r>
          </a:p>
          <a:p>
            <a:pPr algn="l"/>
            <a:r>
              <a:rPr lang="en-US" sz="1700" dirty="0">
                <a:latin typeface="Times New Roman" panose="02020603050405020304" pitchFamily="18" charset="0"/>
                <a:cs typeface="Times New Roman" panose="02020603050405020304" pitchFamily="18" charset="0"/>
              </a:rPr>
              <a:t>    }</a:t>
            </a:r>
          </a:p>
          <a:p>
            <a:pPr algn="l"/>
            <a:r>
              <a:rPr lang="en-US" sz="1700" dirty="0">
                <a:latin typeface="Times New Roman" panose="02020603050405020304" pitchFamily="18" charset="0"/>
                <a:cs typeface="Times New Roman" panose="02020603050405020304" pitchFamily="18" charset="0"/>
              </a:rPr>
              <a:t>    double getY()   //  getter method</a:t>
            </a:r>
          </a:p>
          <a:p>
            <a:pPr algn="l"/>
            <a:r>
              <a:rPr lang="en-US" sz="1700" dirty="0">
                <a:latin typeface="Times New Roman" panose="02020603050405020304" pitchFamily="18" charset="0"/>
                <a:cs typeface="Times New Roman" panose="02020603050405020304" pitchFamily="18" charset="0"/>
              </a:rPr>
              <a:t>    {</a:t>
            </a:r>
          </a:p>
          <a:p>
            <a:pPr algn="l"/>
            <a:r>
              <a:rPr lang="en-US" sz="1700" dirty="0">
                <a:latin typeface="Times New Roman" panose="02020603050405020304" pitchFamily="18" charset="0"/>
                <a:cs typeface="Times New Roman" panose="02020603050405020304" pitchFamily="18" charset="0"/>
              </a:rPr>
              <a:t>        return y; </a:t>
            </a:r>
          </a:p>
          <a:p>
            <a:pPr algn="l"/>
            <a:r>
              <a:rPr lang="en-US" sz="1700" dirty="0">
                <a:latin typeface="Times New Roman" panose="02020603050405020304" pitchFamily="18" charset="0"/>
                <a:cs typeface="Times New Roman" panose="02020603050405020304" pitchFamily="18" charset="0"/>
              </a:rPr>
              <a:t>    }</a:t>
            </a:r>
          </a:p>
          <a:p>
            <a:pPr algn="l"/>
            <a:r>
              <a:rPr lang="en-US" sz="1700" dirty="0">
                <a:latin typeface="Times New Roman" panose="02020603050405020304" pitchFamily="18" charset="0"/>
                <a:cs typeface="Times New Roman" panose="02020603050405020304" pitchFamily="18" charset="0"/>
              </a:rPr>
              <a:t>  public static void main(String[] </a:t>
            </a:r>
            <a:r>
              <a:rPr lang="en-US" sz="1700" dirty="0" err="1">
                <a:latin typeface="Times New Roman" panose="02020603050405020304" pitchFamily="18" charset="0"/>
                <a:cs typeface="Times New Roman" panose="02020603050405020304" pitchFamily="18" charset="0"/>
              </a:rPr>
              <a:t>args</a:t>
            </a:r>
            <a:r>
              <a:rPr lang="en-US" sz="1700" dirty="0">
                <a:latin typeface="Times New Roman" panose="02020603050405020304" pitchFamily="18" charset="0"/>
                <a:cs typeface="Times New Roman" panose="02020603050405020304" pitchFamily="18" charset="0"/>
              </a:rPr>
              <a:t>)</a:t>
            </a:r>
          </a:p>
          <a:p>
            <a:pPr algn="l"/>
            <a:r>
              <a:rPr lang="en-US" sz="1700" dirty="0">
                <a:latin typeface="Times New Roman" panose="02020603050405020304" pitchFamily="18" charset="0"/>
                <a:cs typeface="Times New Roman" panose="02020603050405020304" pitchFamily="18" charset="0"/>
              </a:rPr>
              <a:t>  {</a:t>
            </a:r>
          </a:p>
          <a:p>
            <a:pPr algn="l"/>
            <a:r>
              <a:rPr lang="en-US" sz="1700" dirty="0">
                <a:latin typeface="Times New Roman" panose="02020603050405020304" pitchFamily="18" charset="0"/>
                <a:cs typeface="Times New Roman" panose="02020603050405020304" pitchFamily="18" charset="0"/>
              </a:rPr>
              <a:t>       twoDPoint origin = new twoDPoint();</a:t>
            </a:r>
          </a:p>
          <a:p>
            <a:pPr algn="l"/>
            <a:r>
              <a:rPr lang="en-US" sz="1700" dirty="0">
                <a:latin typeface="Times New Roman" panose="02020603050405020304" pitchFamily="18" charset="0"/>
                <a:cs typeface="Times New Roman" panose="02020603050405020304" pitchFamily="18" charset="0"/>
              </a:rPr>
              <a:t>       origin.setX(1.0);</a:t>
            </a:r>
          </a:p>
          <a:p>
            <a:pPr algn="l"/>
            <a:r>
              <a:rPr lang="en-US" sz="1700" dirty="0">
                <a:latin typeface="Times New Roman" panose="02020603050405020304" pitchFamily="18" charset="0"/>
                <a:cs typeface="Times New Roman" panose="02020603050405020304" pitchFamily="18" charset="0"/>
              </a:rPr>
              <a:t>       origin.setY(2.0);</a:t>
            </a:r>
          </a:p>
          <a:p>
            <a:pPr algn="l"/>
            <a:r>
              <a:rPr lang="en-US" sz="1700" dirty="0">
                <a:latin typeface="Times New Roman" panose="02020603050405020304" pitchFamily="18" charset="0"/>
                <a:cs typeface="Times New Roman" panose="02020603050405020304" pitchFamily="18" charset="0"/>
              </a:rPr>
              <a:t>       System.out.println(origin.getAsString());</a:t>
            </a:r>
          </a:p>
          <a:p>
            <a:pPr algn="l"/>
            <a:r>
              <a:rPr lang="en-US" sz="1700" dirty="0">
                <a:latin typeface="Times New Roman" panose="02020603050405020304" pitchFamily="18" charset="0"/>
                <a:cs typeface="Times New Roman" panose="02020603050405020304" pitchFamily="18" charset="0"/>
              </a:rPr>
              <a:t>       System.out.println(origin.getX() + "," + origin.getY());</a:t>
            </a:r>
          </a:p>
          <a:p>
            <a:pPr algn="l"/>
            <a:r>
              <a:rPr lang="en-US" sz="1700" dirty="0">
                <a:latin typeface="Times New Roman" panose="02020603050405020304" pitchFamily="18" charset="0"/>
                <a:cs typeface="Times New Roman" panose="02020603050405020304" pitchFamily="18" charset="0"/>
              </a:rPr>
              <a:t>  }</a:t>
            </a:r>
          </a:p>
          <a:p>
            <a:pPr algn="l"/>
            <a:r>
              <a:rPr lang="en-US" sz="1700" dirty="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xmlns="" id="{C103C4B3-49F2-4457-8FC5-696A5DCF7DBC}"/>
              </a:ext>
            </a:extLst>
          </p:cNvPr>
          <p:cNvSpPr txBox="1"/>
          <p:nvPr/>
        </p:nvSpPr>
        <p:spPr>
          <a:xfrm>
            <a:off x="9930347" y="2050173"/>
            <a:ext cx="1911460" cy="1200329"/>
          </a:xfrm>
          <a:prstGeom prst="rect">
            <a:avLst/>
          </a:prstGeom>
          <a:noFill/>
          <a:ln>
            <a:solidFill>
              <a:schemeClr val="accent1">
                <a:shade val="50000"/>
              </a:schemeClr>
            </a:solidFill>
          </a:ln>
        </p:spPr>
        <p:txBody>
          <a:bodyPr wrap="square" rtlCol="0">
            <a:spAutoFit/>
          </a:bodyPr>
          <a:lstStyle/>
          <a:p>
            <a:r>
              <a:rPr lang="en-US" i="1" dirty="0">
                <a:solidFill>
                  <a:srgbClr val="FF0000"/>
                </a:solidFill>
              </a:rPr>
              <a:t>Console Output:</a:t>
            </a:r>
          </a:p>
          <a:p>
            <a:endParaRPr lang="en-US" dirty="0">
              <a:solidFill>
                <a:srgbClr val="FF0000"/>
              </a:solidFill>
            </a:endParaRPr>
          </a:p>
          <a:p>
            <a:r>
              <a:rPr lang="en-US" dirty="0"/>
              <a:t>(1.0,2.0)</a:t>
            </a:r>
          </a:p>
          <a:p>
            <a:r>
              <a:rPr lang="en-US" dirty="0"/>
              <a:t>1.0,2.0</a:t>
            </a:r>
          </a:p>
        </p:txBody>
      </p:sp>
    </p:spTree>
    <p:extLst>
      <p:ext uri="{BB962C8B-B14F-4D97-AF65-F5344CB8AC3E}">
        <p14:creationId xmlns:p14="http://schemas.microsoft.com/office/powerpoint/2010/main" val="1783312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a:xfrm>
            <a:off x="838200" y="461622"/>
            <a:ext cx="10515600" cy="981407"/>
          </a:xfrm>
        </p:spPr>
        <p:txBody>
          <a:bodyPr/>
          <a:lstStyle/>
          <a:p>
            <a:pPr algn="ctr"/>
            <a:r>
              <a:rPr lang="en-US" dirty="0"/>
              <a:t>Constructor</a:t>
            </a:r>
          </a:p>
        </p:txBody>
      </p:sp>
      <p:sp>
        <p:nvSpPr>
          <p:cNvPr id="16" name="Content Placeholder 2">
            <a:extLst>
              <a:ext uri="{FF2B5EF4-FFF2-40B4-BE49-F238E27FC236}">
                <a16:creationId xmlns:a16="http://schemas.microsoft.com/office/drawing/2014/main" xmlns="" id="{151C404B-4885-4409-93EF-68919211B26C}"/>
              </a:ext>
            </a:extLst>
          </p:cNvPr>
          <p:cNvSpPr>
            <a:spLocks noGrp="1"/>
          </p:cNvSpPr>
          <p:nvPr>
            <p:ph idx="1"/>
          </p:nvPr>
        </p:nvSpPr>
        <p:spPr>
          <a:xfrm>
            <a:off x="1118795" y="1605437"/>
            <a:ext cx="10338435" cy="1752375"/>
          </a:xfrm>
        </p:spPr>
        <p:txBody>
          <a:bodyPr>
            <a:noAutofit/>
          </a:bodyPr>
          <a:lstStyle/>
          <a:p>
            <a:pPr marL="342900" indent="-342900"/>
            <a:r>
              <a:rPr lang="en-US" sz="2000" dirty="0">
                <a:ea typeface="Calibri" panose="020F0502020204030204" pitchFamily="34" charset="0"/>
                <a:cs typeface="Times New Roman" panose="02020603050405020304" pitchFamily="18" charset="0"/>
              </a:rPr>
              <a:t>A constructor is a special method that is executed when a new instance of the class is created.</a:t>
            </a:r>
          </a:p>
          <a:p>
            <a:pPr marL="342900" indent="-342900"/>
            <a:r>
              <a:rPr lang="en-US" sz="2000" dirty="0">
                <a:cs typeface="Times New Roman" panose="02020603050405020304" pitchFamily="18" charset="0"/>
              </a:rPr>
              <a:t>A constructor is a set of instructions designed to initialize an instance.</a:t>
            </a:r>
          </a:p>
          <a:p>
            <a:pPr marL="342900" indent="-342900"/>
            <a:r>
              <a:rPr lang="en-US" sz="2000" dirty="0">
                <a:cs typeface="Times New Roman" panose="02020603050405020304" pitchFamily="18" charset="0"/>
              </a:rPr>
              <a:t>The name of the </a:t>
            </a:r>
            <a:r>
              <a:rPr lang="en-US" sz="2000" dirty="0">
                <a:solidFill>
                  <a:srgbClr val="005DA2"/>
                </a:solidFill>
                <a:cs typeface="Times New Roman" panose="02020603050405020304" pitchFamily="18" charset="0"/>
              </a:rPr>
              <a:t>constructor must always be the same as the class name</a:t>
            </a:r>
            <a:r>
              <a:rPr lang="en-US" sz="2000" dirty="0">
                <a:cs typeface="Times New Roman" panose="02020603050405020304" pitchFamily="18" charset="0"/>
              </a:rPr>
              <a:t>.</a:t>
            </a:r>
          </a:p>
          <a:p>
            <a:pPr marL="342900" indent="-342900"/>
            <a:r>
              <a:rPr lang="en-US" sz="2000" dirty="0">
                <a:cs typeface="Times New Roman" panose="02020603050405020304" pitchFamily="18" charset="0"/>
              </a:rPr>
              <a:t>Constructors are not methods. They do not have return values and are not inherited.</a:t>
            </a:r>
          </a:p>
        </p:txBody>
      </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22</a:t>
            </a:fld>
            <a:endParaRPr lang="en-US"/>
          </a:p>
        </p:txBody>
      </p:sp>
      <p:sp>
        <p:nvSpPr>
          <p:cNvPr id="18" name="Text Box 6">
            <a:extLst>
              <a:ext uri="{FF2B5EF4-FFF2-40B4-BE49-F238E27FC236}">
                <a16:creationId xmlns:a16="http://schemas.microsoft.com/office/drawing/2014/main" xmlns="" id="{72BCC97B-25DC-48A6-9E4C-7DAA5632AF74}"/>
              </a:ext>
            </a:extLst>
          </p:cNvPr>
          <p:cNvSpPr txBox="1">
            <a:spLocks noChangeArrowheads="1"/>
          </p:cNvSpPr>
          <p:nvPr/>
        </p:nvSpPr>
        <p:spPr bwMode="auto">
          <a:xfrm>
            <a:off x="2503584" y="3439374"/>
            <a:ext cx="6938963" cy="992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spcBef>
                <a:spcPct val="20000"/>
              </a:spcBef>
            </a:pPr>
            <a:r>
              <a:rPr lang="en-US" altLang="en-US" sz="2000" b="1" dirty="0">
                <a:solidFill>
                  <a:schemeClr val="accent2"/>
                </a:solidFill>
                <a:latin typeface="Courier New" panose="02070309020205020404" pitchFamily="49" charset="0"/>
              </a:rPr>
              <a:t>public</a:t>
            </a:r>
            <a:r>
              <a:rPr lang="en-US" altLang="en-US" sz="2000" b="1" dirty="0">
                <a:solidFill>
                  <a:schemeClr val="tx2"/>
                </a:solidFill>
                <a:latin typeface="Courier New" panose="02070309020205020404" pitchFamily="49" charset="0"/>
              </a:rPr>
              <a:t> &lt;class name&gt; </a:t>
            </a:r>
            <a:r>
              <a:rPr lang="en-US" altLang="en-US" sz="2000" b="1" dirty="0">
                <a:solidFill>
                  <a:srgbClr val="A50021"/>
                </a:solidFill>
                <a:latin typeface="Courier New" panose="02070309020205020404" pitchFamily="49" charset="0"/>
              </a:rPr>
              <a:t>( </a:t>
            </a:r>
            <a:r>
              <a:rPr lang="en-US" altLang="en-US" sz="2000" b="1" dirty="0">
                <a:solidFill>
                  <a:schemeClr val="tx2"/>
                </a:solidFill>
                <a:latin typeface="Courier New" panose="02070309020205020404" pitchFamily="49" charset="0"/>
              </a:rPr>
              <a:t>&lt;parameters&gt;</a:t>
            </a:r>
            <a:r>
              <a:rPr lang="en-US" altLang="en-US" sz="2000" b="1" dirty="0">
                <a:solidFill>
                  <a:srgbClr val="A50021"/>
                </a:solidFill>
                <a:latin typeface="Courier New" panose="02070309020205020404" pitchFamily="49" charset="0"/>
              </a:rPr>
              <a:t> ){</a:t>
            </a:r>
            <a:r>
              <a:rPr lang="en-US" altLang="en-US" sz="2000" b="1" dirty="0">
                <a:solidFill>
                  <a:schemeClr val="tx2"/>
                </a:solidFill>
                <a:latin typeface="Courier New" panose="02070309020205020404" pitchFamily="49" charset="0"/>
              </a:rPr>
              <a:t/>
            </a:r>
            <a:br>
              <a:rPr lang="en-US" altLang="en-US" sz="2000" b="1" dirty="0">
                <a:solidFill>
                  <a:schemeClr val="tx2"/>
                </a:solidFill>
                <a:latin typeface="Courier New" panose="02070309020205020404" pitchFamily="49" charset="0"/>
              </a:rPr>
            </a:br>
            <a:r>
              <a:rPr lang="en-US" altLang="en-US" sz="2000" b="1" dirty="0">
                <a:solidFill>
                  <a:schemeClr val="tx2"/>
                </a:solidFill>
                <a:latin typeface="Courier New" panose="02070309020205020404" pitchFamily="49" charset="0"/>
              </a:rPr>
              <a:t>    &lt;statements&gt; 	</a:t>
            </a:r>
          </a:p>
          <a:p>
            <a:pPr eaLnBrk="1" hangingPunct="1">
              <a:lnSpc>
                <a:spcPct val="90000"/>
              </a:lnSpc>
              <a:spcBef>
                <a:spcPct val="20000"/>
              </a:spcBef>
            </a:pPr>
            <a:r>
              <a:rPr lang="en-US" altLang="en-US" sz="2000" b="1" dirty="0">
                <a:solidFill>
                  <a:srgbClr val="A50021"/>
                </a:solidFill>
                <a:latin typeface="Courier New" panose="02070309020205020404" pitchFamily="49" charset="0"/>
              </a:rPr>
              <a:t>}</a:t>
            </a:r>
          </a:p>
        </p:txBody>
      </p:sp>
      <p:sp>
        <p:nvSpPr>
          <p:cNvPr id="19" name="Line 8">
            <a:extLst>
              <a:ext uri="{FF2B5EF4-FFF2-40B4-BE49-F238E27FC236}">
                <a16:creationId xmlns:a16="http://schemas.microsoft.com/office/drawing/2014/main" xmlns="" id="{67C59AA0-7A28-494D-8C0B-AB8A0D689C5E}"/>
              </a:ext>
            </a:extLst>
          </p:cNvPr>
          <p:cNvSpPr>
            <a:spLocks noChangeShapeType="1"/>
          </p:cNvSpPr>
          <p:nvPr/>
        </p:nvSpPr>
        <p:spPr bwMode="auto">
          <a:xfrm flipH="1" flipV="1">
            <a:off x="6669745" y="4925766"/>
            <a:ext cx="303787" cy="396810"/>
          </a:xfrm>
          <a:prstGeom prst="line">
            <a:avLst/>
          </a:prstGeom>
          <a:noFill/>
          <a:ln w="28575">
            <a:solidFill>
              <a:schemeClr val="tx1"/>
            </a:solidFill>
            <a:miter lim="800000"/>
            <a:headEnd type="triangle" w="med"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1">
            <a:extLst>
              <a:ext uri="{FF2B5EF4-FFF2-40B4-BE49-F238E27FC236}">
                <a16:creationId xmlns:a16="http://schemas.microsoft.com/office/drawing/2014/main" xmlns="" id="{78DE544E-B534-4FAE-BFCD-7BE45812FE50}"/>
              </a:ext>
            </a:extLst>
          </p:cNvPr>
          <p:cNvSpPr>
            <a:spLocks noChangeShapeType="1"/>
          </p:cNvSpPr>
          <p:nvPr/>
        </p:nvSpPr>
        <p:spPr bwMode="auto">
          <a:xfrm flipV="1">
            <a:off x="9040656" y="4925767"/>
            <a:ext cx="427557" cy="396811"/>
          </a:xfrm>
          <a:prstGeom prst="line">
            <a:avLst/>
          </a:prstGeom>
          <a:noFill/>
          <a:ln w="28575">
            <a:solidFill>
              <a:schemeClr val="tx1"/>
            </a:solidFill>
            <a:miter lim="800000"/>
            <a:headEnd type="triangle" w="med"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12">
            <a:extLst>
              <a:ext uri="{FF2B5EF4-FFF2-40B4-BE49-F238E27FC236}">
                <a16:creationId xmlns:a16="http://schemas.microsoft.com/office/drawing/2014/main" xmlns="" id="{9EF022BB-324C-4293-8E04-698F8305C19B}"/>
              </a:ext>
            </a:extLst>
          </p:cNvPr>
          <p:cNvSpPr>
            <a:spLocks noChangeShapeType="1"/>
          </p:cNvSpPr>
          <p:nvPr/>
        </p:nvSpPr>
        <p:spPr bwMode="auto">
          <a:xfrm flipH="1" flipV="1">
            <a:off x="8007102" y="4925767"/>
            <a:ext cx="0" cy="396812"/>
          </a:xfrm>
          <a:prstGeom prst="line">
            <a:avLst/>
          </a:prstGeom>
          <a:noFill/>
          <a:ln w="28575">
            <a:solidFill>
              <a:schemeClr val="tx1"/>
            </a:solidFill>
            <a:miter lim="800000"/>
            <a:headEnd type="triangle" w="med"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AutoShape 14">
            <a:extLst>
              <a:ext uri="{FF2B5EF4-FFF2-40B4-BE49-F238E27FC236}">
                <a16:creationId xmlns:a16="http://schemas.microsoft.com/office/drawing/2014/main" xmlns="" id="{DC96299E-1A96-4AC4-80BF-4AB09EA250C1}"/>
              </a:ext>
            </a:extLst>
          </p:cNvPr>
          <p:cNvSpPr>
            <a:spLocks noChangeArrowheads="1"/>
          </p:cNvSpPr>
          <p:nvPr/>
        </p:nvSpPr>
        <p:spPr bwMode="auto">
          <a:xfrm>
            <a:off x="5985598" y="4451041"/>
            <a:ext cx="1155700" cy="354013"/>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algn="ctr">
              <a:defRPr/>
            </a:pPr>
            <a:r>
              <a:rPr lang="en-US" altLang="ja-JP" sz="1400" b="1" dirty="0">
                <a:solidFill>
                  <a:srgbClr val="000000"/>
                </a:solidFill>
                <a:latin typeface="Arial" charset="0"/>
                <a:ea typeface="ＭＳ Ｐゴシック" pitchFamily="34" charset="-128"/>
              </a:rPr>
              <a:t>Modifier</a:t>
            </a:r>
          </a:p>
        </p:txBody>
      </p:sp>
      <p:sp>
        <p:nvSpPr>
          <p:cNvPr id="23" name="AutoShape 15">
            <a:extLst>
              <a:ext uri="{FF2B5EF4-FFF2-40B4-BE49-F238E27FC236}">
                <a16:creationId xmlns:a16="http://schemas.microsoft.com/office/drawing/2014/main" xmlns="" id="{94B76BFC-4073-4D63-AA61-DAD848E95536}"/>
              </a:ext>
            </a:extLst>
          </p:cNvPr>
          <p:cNvSpPr>
            <a:spLocks noChangeArrowheads="1"/>
          </p:cNvSpPr>
          <p:nvPr/>
        </p:nvSpPr>
        <p:spPr bwMode="auto">
          <a:xfrm>
            <a:off x="7414348" y="4472557"/>
            <a:ext cx="1366837" cy="354013"/>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algn="ctr">
              <a:defRPr/>
            </a:pPr>
            <a:r>
              <a:rPr lang="en-US" altLang="ja-JP" sz="1400" b="1" dirty="0">
                <a:solidFill>
                  <a:srgbClr val="000000"/>
                </a:solidFill>
                <a:latin typeface="Arial" charset="0"/>
                <a:ea typeface="ＭＳ Ｐゴシック" pitchFamily="34" charset="-128"/>
              </a:rPr>
              <a:t>Class Name</a:t>
            </a:r>
          </a:p>
        </p:txBody>
      </p:sp>
      <p:sp>
        <p:nvSpPr>
          <p:cNvPr id="24" name="AutoShape 16">
            <a:extLst>
              <a:ext uri="{FF2B5EF4-FFF2-40B4-BE49-F238E27FC236}">
                <a16:creationId xmlns:a16="http://schemas.microsoft.com/office/drawing/2014/main" xmlns="" id="{CC75F2A7-E466-462A-9392-832E71250934}"/>
              </a:ext>
            </a:extLst>
          </p:cNvPr>
          <p:cNvSpPr>
            <a:spLocks noChangeArrowheads="1"/>
          </p:cNvSpPr>
          <p:nvPr/>
        </p:nvSpPr>
        <p:spPr bwMode="auto">
          <a:xfrm>
            <a:off x="8991174" y="4469043"/>
            <a:ext cx="1366837" cy="354013"/>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algn="ctr">
              <a:defRPr/>
            </a:pPr>
            <a:r>
              <a:rPr lang="en-US" altLang="ja-JP" sz="1400" b="1" dirty="0">
                <a:solidFill>
                  <a:srgbClr val="000000"/>
                </a:solidFill>
                <a:latin typeface="Arial" charset="0"/>
                <a:ea typeface="ＭＳ Ｐゴシック" pitchFamily="34" charset="-128"/>
              </a:rPr>
              <a:t>Parameter</a:t>
            </a:r>
          </a:p>
        </p:txBody>
      </p:sp>
      <p:grpSp>
        <p:nvGrpSpPr>
          <p:cNvPr id="25" name="Group 24">
            <a:extLst>
              <a:ext uri="{FF2B5EF4-FFF2-40B4-BE49-F238E27FC236}">
                <a16:creationId xmlns:a16="http://schemas.microsoft.com/office/drawing/2014/main" xmlns="" id="{5208637B-7E5F-415A-A60D-155B7471F461}"/>
              </a:ext>
            </a:extLst>
          </p:cNvPr>
          <p:cNvGrpSpPr/>
          <p:nvPr/>
        </p:nvGrpSpPr>
        <p:grpSpPr>
          <a:xfrm>
            <a:off x="6126260" y="5240139"/>
            <a:ext cx="5684838" cy="1426973"/>
            <a:chOff x="4837113" y="5380111"/>
            <a:chExt cx="5684838" cy="1426973"/>
          </a:xfrm>
        </p:grpSpPr>
        <p:sp>
          <p:nvSpPr>
            <p:cNvPr id="26" name="Rectangle 7">
              <a:extLst>
                <a:ext uri="{FF2B5EF4-FFF2-40B4-BE49-F238E27FC236}">
                  <a16:creationId xmlns:a16="http://schemas.microsoft.com/office/drawing/2014/main" xmlns="" id="{F2E6AC00-9716-4481-AFBF-3430F0DA04F8}"/>
                </a:ext>
              </a:extLst>
            </p:cNvPr>
            <p:cNvSpPr>
              <a:spLocks noChangeArrowheads="1"/>
            </p:cNvSpPr>
            <p:nvPr/>
          </p:nvSpPr>
          <p:spPr bwMode="auto">
            <a:xfrm>
              <a:off x="4837113" y="5380111"/>
              <a:ext cx="56848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tabLst>
                  <a:tab pos="2289175" algn="l"/>
                </a:tabLst>
                <a:defRPr sz="2400">
                  <a:solidFill>
                    <a:schemeClr val="tx1"/>
                  </a:solidFill>
                  <a:latin typeface="Times New Roman" panose="02020603050405020304" pitchFamily="18" charset="0"/>
                </a:defRPr>
              </a:lvl1pPr>
              <a:lvl2pPr eaLnBrk="0" hangingPunct="0">
                <a:tabLst>
                  <a:tab pos="2289175" algn="l"/>
                </a:tabLst>
                <a:defRPr sz="2400">
                  <a:solidFill>
                    <a:schemeClr val="tx1"/>
                  </a:solidFill>
                  <a:latin typeface="Times New Roman" panose="02020603050405020304" pitchFamily="18" charset="0"/>
                </a:defRPr>
              </a:lvl2pPr>
              <a:lvl3pPr marL="1143000" indent="-228600" eaLnBrk="0" hangingPunct="0">
                <a:tabLst>
                  <a:tab pos="2289175" algn="l"/>
                </a:tabLst>
                <a:defRPr sz="2400">
                  <a:solidFill>
                    <a:schemeClr val="tx1"/>
                  </a:solidFill>
                  <a:latin typeface="Times New Roman" panose="02020603050405020304" pitchFamily="18" charset="0"/>
                </a:defRPr>
              </a:lvl3pPr>
              <a:lvl4pPr marL="1600200" indent="-228600" eaLnBrk="0" hangingPunct="0">
                <a:tabLst>
                  <a:tab pos="2289175" algn="l"/>
                </a:tabLst>
                <a:defRPr sz="2400">
                  <a:solidFill>
                    <a:schemeClr val="tx1"/>
                  </a:solidFill>
                  <a:latin typeface="Times New Roman" panose="02020603050405020304" pitchFamily="18" charset="0"/>
                </a:defRPr>
              </a:lvl4pPr>
              <a:lvl5pPr marL="2057400" indent="-228600" eaLnBrk="0" hangingPunct="0">
                <a:tabLst>
                  <a:tab pos="228917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28917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28917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28917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289175" algn="l"/>
                </a:tabLst>
                <a:defRPr sz="2400">
                  <a:solidFill>
                    <a:schemeClr val="tx1"/>
                  </a:solidFill>
                  <a:latin typeface="Times New Roman" panose="02020603050405020304" pitchFamily="18" charset="0"/>
                </a:defRPr>
              </a:lvl9pPr>
            </a:lstStyle>
            <a:p>
              <a:pPr lvl="1" eaLnBrk="1" hangingPunct="1">
                <a:spcBef>
                  <a:spcPct val="50000"/>
                </a:spcBef>
                <a:buClr>
                  <a:schemeClr val="tx2"/>
                </a:buClr>
                <a:buSzPct val="80000"/>
              </a:pPr>
              <a:r>
                <a:rPr lang="en-US" altLang="en-US" sz="1800" b="1" dirty="0">
                  <a:solidFill>
                    <a:schemeClr val="accent2"/>
                  </a:solidFill>
                  <a:latin typeface="Courier New" panose="02070309020205020404" pitchFamily="49" charset="0"/>
                  <a:ea typeface="MS PGothic" panose="020B0600070205080204" pitchFamily="34" charset="-128"/>
                </a:rPr>
                <a:t>public</a:t>
              </a:r>
              <a:r>
                <a:rPr lang="en-US" altLang="en-US" sz="1800" b="1" dirty="0">
                  <a:latin typeface="Courier New" panose="02070309020205020404" pitchFamily="49" charset="0"/>
                  <a:ea typeface="MS PGothic" panose="020B0600070205080204" pitchFamily="34" charset="-128"/>
                </a:rPr>
                <a:t>  Pen  </a:t>
              </a:r>
              <a:r>
                <a:rPr lang="en-US" altLang="en-US" sz="1800" b="1" dirty="0">
                  <a:solidFill>
                    <a:srgbClr val="A50021"/>
                  </a:solidFill>
                  <a:latin typeface="Courier New" panose="02070309020205020404" pitchFamily="49" charset="0"/>
                  <a:ea typeface="MS PGothic" panose="020B0600070205080204" pitchFamily="34" charset="-128"/>
                </a:rPr>
                <a:t>(     ) {</a:t>
              </a:r>
            </a:p>
            <a:p>
              <a:pPr lvl="1" eaLnBrk="1" hangingPunct="1">
                <a:spcBef>
                  <a:spcPct val="50000"/>
                </a:spcBef>
                <a:buClr>
                  <a:schemeClr val="tx2"/>
                </a:buClr>
                <a:buSzPct val="80000"/>
              </a:pPr>
              <a:r>
                <a:rPr lang="en-US" altLang="en-US" sz="1800" b="1" dirty="0">
                  <a:latin typeface="Courier New" panose="02070309020205020404" pitchFamily="49" charset="0"/>
                  <a:ea typeface="MS PGothic" panose="020B0600070205080204" pitchFamily="34" charset="-128"/>
                </a:rPr>
                <a:t>    color = “NoColor";    </a:t>
              </a:r>
            </a:p>
            <a:p>
              <a:pPr lvl="1" eaLnBrk="1" hangingPunct="1">
                <a:spcBef>
                  <a:spcPct val="50000"/>
                </a:spcBef>
                <a:buClr>
                  <a:schemeClr val="tx2"/>
                </a:buClr>
                <a:buSzPct val="80000"/>
              </a:pPr>
              <a:r>
                <a:rPr lang="en-US" altLang="en-US" sz="1800" b="1" dirty="0">
                  <a:solidFill>
                    <a:srgbClr val="A50021"/>
                  </a:solidFill>
                  <a:latin typeface="Courier New" panose="02070309020205020404" pitchFamily="49" charset="0"/>
                  <a:ea typeface="MS PGothic" panose="020B0600070205080204" pitchFamily="34" charset="-128"/>
                </a:rPr>
                <a:t>}</a:t>
              </a:r>
            </a:p>
          </p:txBody>
        </p:sp>
        <p:grpSp>
          <p:nvGrpSpPr>
            <p:cNvPr id="27" name="Group 18">
              <a:extLst>
                <a:ext uri="{FF2B5EF4-FFF2-40B4-BE49-F238E27FC236}">
                  <a16:creationId xmlns:a16="http://schemas.microsoft.com/office/drawing/2014/main" xmlns="" id="{EDC3FC96-5A38-4629-A493-991FD275A9E4}"/>
                </a:ext>
              </a:extLst>
            </p:cNvPr>
            <p:cNvGrpSpPr>
              <a:grpSpLocks/>
            </p:cNvGrpSpPr>
            <p:nvPr/>
          </p:nvGrpSpPr>
          <p:grpSpPr bwMode="auto">
            <a:xfrm>
              <a:off x="5588000" y="5737106"/>
              <a:ext cx="4476750" cy="1069978"/>
              <a:chOff x="1392" y="3059"/>
              <a:chExt cx="2820" cy="674"/>
            </a:xfrm>
          </p:grpSpPr>
          <p:sp>
            <p:nvSpPr>
              <p:cNvPr id="28" name="AutoShape 9">
                <a:extLst>
                  <a:ext uri="{FF2B5EF4-FFF2-40B4-BE49-F238E27FC236}">
                    <a16:creationId xmlns:a16="http://schemas.microsoft.com/office/drawing/2014/main" xmlns="" id="{5A5E5977-63AC-4B10-A654-A38F238DF3B7}"/>
                  </a:ext>
                </a:extLst>
              </p:cNvPr>
              <p:cNvSpPr>
                <a:spLocks noChangeArrowheads="1"/>
              </p:cNvSpPr>
              <p:nvPr/>
            </p:nvSpPr>
            <p:spPr bwMode="auto">
              <a:xfrm>
                <a:off x="3420" y="3510"/>
                <a:ext cx="792" cy="223"/>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algn="ctr">
                  <a:defRPr/>
                </a:pPr>
                <a:r>
                  <a:rPr lang="en-US" altLang="ja-JP" sz="1400" b="1" dirty="0">
                    <a:solidFill>
                      <a:srgbClr val="000000"/>
                    </a:solidFill>
                    <a:latin typeface="Arial" charset="0"/>
                    <a:ea typeface="ＭＳ Ｐゴシック" pitchFamily="34" charset="-128"/>
                  </a:rPr>
                  <a:t>Statements</a:t>
                </a:r>
              </a:p>
            </p:txBody>
          </p:sp>
          <p:sp>
            <p:nvSpPr>
              <p:cNvPr id="29" name="AutoShape 10">
                <a:extLst>
                  <a:ext uri="{FF2B5EF4-FFF2-40B4-BE49-F238E27FC236}">
                    <a16:creationId xmlns:a16="http://schemas.microsoft.com/office/drawing/2014/main" xmlns="" id="{54CF8E8F-CB31-4222-ACBC-7B2245B1989B}"/>
                  </a:ext>
                </a:extLst>
              </p:cNvPr>
              <p:cNvSpPr>
                <a:spLocks noChangeArrowheads="1"/>
              </p:cNvSpPr>
              <p:nvPr/>
            </p:nvSpPr>
            <p:spPr bwMode="auto">
              <a:xfrm>
                <a:off x="1392" y="3059"/>
                <a:ext cx="2350" cy="308"/>
              </a:xfrm>
              <a:prstGeom prst="roundRect">
                <a:avLst>
                  <a:gd name="adj" fmla="val 16667"/>
                </a:avLst>
              </a:prstGeom>
              <a:noFill/>
              <a:ln w="38100" cap="rnd">
                <a:solidFill>
                  <a:srgbClr val="A5002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30" name="Line 13">
                <a:extLst>
                  <a:ext uri="{FF2B5EF4-FFF2-40B4-BE49-F238E27FC236}">
                    <a16:creationId xmlns:a16="http://schemas.microsoft.com/office/drawing/2014/main" xmlns="" id="{29A9BAF0-8BD9-4349-B5AA-2E2F5925A1F9}"/>
                  </a:ext>
                </a:extLst>
              </p:cNvPr>
              <p:cNvSpPr>
                <a:spLocks noChangeShapeType="1"/>
              </p:cNvSpPr>
              <p:nvPr/>
            </p:nvSpPr>
            <p:spPr bwMode="auto">
              <a:xfrm>
                <a:off x="3069" y="3401"/>
                <a:ext cx="309" cy="164"/>
              </a:xfrm>
              <a:prstGeom prst="line">
                <a:avLst/>
              </a:prstGeom>
              <a:noFill/>
              <a:ln w="28575">
                <a:solidFill>
                  <a:schemeClr val="tx1"/>
                </a:solidFill>
                <a:miter lim="800000"/>
                <a:headEnd type="triangle" w="med" len="lg"/>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1" name="Text Box 6">
            <a:extLst>
              <a:ext uri="{FF2B5EF4-FFF2-40B4-BE49-F238E27FC236}">
                <a16:creationId xmlns:a16="http://schemas.microsoft.com/office/drawing/2014/main" xmlns="" id="{72DEB9BE-BD34-4154-8179-1CB315B4BA96}"/>
              </a:ext>
            </a:extLst>
          </p:cNvPr>
          <p:cNvSpPr txBox="1">
            <a:spLocks noChangeArrowheads="1"/>
          </p:cNvSpPr>
          <p:nvPr/>
        </p:nvSpPr>
        <p:spPr bwMode="auto">
          <a:xfrm>
            <a:off x="1358135" y="5239343"/>
            <a:ext cx="4292301" cy="105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spcBef>
                <a:spcPct val="20000"/>
              </a:spcBef>
            </a:pPr>
            <a:r>
              <a:rPr lang="en-US" altLang="en-US" sz="2000" dirty="0">
                <a:solidFill>
                  <a:schemeClr val="tx2"/>
                </a:solidFill>
                <a:latin typeface="Courier New" panose="02070309020205020404" pitchFamily="49" charset="0"/>
              </a:rPr>
              <a:t>public Pen() {…}</a:t>
            </a:r>
          </a:p>
          <a:p>
            <a:pPr eaLnBrk="1" hangingPunct="1">
              <a:lnSpc>
                <a:spcPct val="90000"/>
              </a:lnSpc>
              <a:spcBef>
                <a:spcPct val="20000"/>
              </a:spcBef>
            </a:pPr>
            <a:r>
              <a:rPr lang="en-US" altLang="en-US" sz="2000" dirty="0">
                <a:solidFill>
                  <a:schemeClr val="tx2"/>
                </a:solidFill>
                <a:latin typeface="Courier New" panose="02070309020205020404" pitchFamily="49" charset="0"/>
              </a:rPr>
              <a:t>Pen p = </a:t>
            </a:r>
            <a:r>
              <a:rPr lang="en-US" altLang="en-US" sz="2000" dirty="0">
                <a:solidFill>
                  <a:srgbClr val="FF0000"/>
                </a:solidFill>
                <a:latin typeface="Courier New" panose="02070309020205020404" pitchFamily="49" charset="0"/>
              </a:rPr>
              <a:t>new</a:t>
            </a:r>
            <a:r>
              <a:rPr lang="en-US" altLang="en-US" sz="2000" dirty="0">
                <a:solidFill>
                  <a:schemeClr val="tx2"/>
                </a:solidFill>
                <a:latin typeface="Courier New" panose="02070309020205020404" pitchFamily="49" charset="0"/>
              </a:rPr>
              <a:t> Pen();  </a:t>
            </a:r>
            <a:endParaRPr lang="en-US" altLang="en-US" sz="2000" dirty="0">
              <a:latin typeface="Courier New" panose="02070309020205020404" pitchFamily="49" charset="0"/>
            </a:endParaRPr>
          </a:p>
          <a:p>
            <a:pPr eaLnBrk="1" hangingPunct="1">
              <a:lnSpc>
                <a:spcPct val="90000"/>
              </a:lnSpc>
              <a:spcBef>
                <a:spcPct val="20000"/>
              </a:spcBef>
            </a:pPr>
            <a:r>
              <a:rPr lang="en-US" altLang="en-US" sz="2000" dirty="0">
                <a:solidFill>
                  <a:schemeClr val="tx2"/>
                </a:solidFill>
                <a:latin typeface="Courier New" panose="02070309020205020404" pitchFamily="49" charset="0"/>
              </a:rPr>
              <a:t>Pen p = </a:t>
            </a:r>
            <a:r>
              <a:rPr lang="en-US" altLang="en-US" sz="2000" dirty="0">
                <a:solidFill>
                  <a:srgbClr val="FF0000"/>
                </a:solidFill>
                <a:latin typeface="Courier New" panose="02070309020205020404" pitchFamily="49" charset="0"/>
              </a:rPr>
              <a:t>new</a:t>
            </a:r>
            <a:r>
              <a:rPr lang="en-US" altLang="en-US" sz="2000" dirty="0">
                <a:solidFill>
                  <a:schemeClr val="tx2"/>
                </a:solidFill>
                <a:latin typeface="Courier New" panose="02070309020205020404" pitchFamily="49" charset="0"/>
              </a:rPr>
              <a:t> Pen(15,”red”);</a:t>
            </a:r>
          </a:p>
        </p:txBody>
      </p:sp>
      <p:sp>
        <p:nvSpPr>
          <p:cNvPr id="32" name="TextBox 31">
            <a:extLst>
              <a:ext uri="{FF2B5EF4-FFF2-40B4-BE49-F238E27FC236}">
                <a16:creationId xmlns:a16="http://schemas.microsoft.com/office/drawing/2014/main" xmlns="" id="{276DA15F-38D8-4026-A2D2-2544DDDA5A81}"/>
              </a:ext>
            </a:extLst>
          </p:cNvPr>
          <p:cNvSpPr txBox="1"/>
          <p:nvPr/>
        </p:nvSpPr>
        <p:spPr>
          <a:xfrm>
            <a:off x="1358135" y="4513515"/>
            <a:ext cx="2777587" cy="430887"/>
          </a:xfrm>
          <a:prstGeom prst="rect">
            <a:avLst/>
          </a:prstGeom>
          <a:noFill/>
        </p:spPr>
        <p:txBody>
          <a:bodyPr wrap="square" rtlCol="0">
            <a:spAutoFit/>
          </a:bodyPr>
          <a:lstStyle/>
          <a:p>
            <a:r>
              <a:rPr lang="en-US" sz="2200" dirty="0"/>
              <a:t>Example :</a:t>
            </a:r>
          </a:p>
        </p:txBody>
      </p:sp>
    </p:spTree>
    <p:extLst>
      <p:ext uri="{BB962C8B-B14F-4D97-AF65-F5344CB8AC3E}">
        <p14:creationId xmlns:p14="http://schemas.microsoft.com/office/powerpoint/2010/main" val="19222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xmlns="" id="{9D714FDE-117C-41B6-9781-0ECF95FADD33}"/>
              </a:ext>
            </a:extLst>
          </p:cNvPr>
          <p:cNvSpPr>
            <a:spLocks noGrp="1"/>
          </p:cNvSpPr>
          <p:nvPr>
            <p:ph type="title"/>
          </p:nvPr>
        </p:nvSpPr>
        <p:spPr/>
        <p:txBody>
          <a:bodyPr/>
          <a:lstStyle/>
          <a:p>
            <a:pPr algn="ctr"/>
            <a:r>
              <a:rPr lang="en-US" dirty="0"/>
              <a:t>Default Constructor</a:t>
            </a:r>
          </a:p>
        </p:txBody>
      </p:sp>
      <p:sp>
        <p:nvSpPr>
          <p:cNvPr id="19" name="Content Placeholder 2">
            <a:extLst>
              <a:ext uri="{FF2B5EF4-FFF2-40B4-BE49-F238E27FC236}">
                <a16:creationId xmlns:a16="http://schemas.microsoft.com/office/drawing/2014/main" xmlns="" id="{0B607EB0-A400-459E-8941-CE9C8FF08003}"/>
              </a:ext>
            </a:extLst>
          </p:cNvPr>
          <p:cNvSpPr>
            <a:spLocks noGrp="1"/>
          </p:cNvSpPr>
          <p:nvPr>
            <p:ph idx="1"/>
          </p:nvPr>
        </p:nvSpPr>
        <p:spPr>
          <a:xfrm>
            <a:off x="1183005" y="1825625"/>
            <a:ext cx="9825990" cy="3908202"/>
          </a:xfrm>
        </p:spPr>
        <p:txBody>
          <a:bodyPr>
            <a:noAutofit/>
          </a:bodyPr>
          <a:lstStyle/>
          <a:p>
            <a:pPr marL="342900" indent="-342900"/>
            <a:r>
              <a:rPr lang="en-US" sz="2300" dirty="0">
                <a:ea typeface="Calibri" panose="020F0502020204030204" pitchFamily="34" charset="0"/>
                <a:cs typeface="Times New Roman" panose="02020603050405020304" pitchFamily="18" charset="0"/>
              </a:rPr>
              <a:t>There is always at least one constructor in every class.</a:t>
            </a:r>
          </a:p>
          <a:p>
            <a:pPr marL="0" indent="0">
              <a:buNone/>
            </a:pPr>
            <a:endParaRPr lang="en-US" sz="1200" dirty="0">
              <a:effectLst/>
              <a:ea typeface="Calibri" panose="020F0502020204030204" pitchFamily="34" charset="0"/>
              <a:cs typeface="Times New Roman" panose="02020603050405020304" pitchFamily="18" charset="0"/>
            </a:endParaRPr>
          </a:p>
          <a:p>
            <a:pPr marL="342900" indent="-342900"/>
            <a:r>
              <a:rPr lang="en-US" sz="2300" dirty="0">
                <a:cs typeface="Times New Roman" panose="02020603050405020304" pitchFamily="18" charset="0"/>
              </a:rPr>
              <a:t>If the programmer does not supply any constructors, the default constructor will be present automatically.</a:t>
            </a:r>
          </a:p>
          <a:p>
            <a:pPr marL="0" indent="0">
              <a:buNone/>
            </a:pPr>
            <a:endParaRPr lang="en-US" sz="800" dirty="0">
              <a:cs typeface="Times New Roman" panose="02020603050405020304" pitchFamily="18" charset="0"/>
            </a:endParaRPr>
          </a:p>
          <a:p>
            <a:pPr marL="795338" lvl="1" indent="-338138">
              <a:buFont typeface="Calibri" panose="020F0502020204030204" pitchFamily="34" charset="0"/>
              <a:buChar char="‒"/>
            </a:pPr>
            <a:r>
              <a:rPr lang="en-US" sz="2200" dirty="0">
                <a:cs typeface="Times New Roman" panose="02020603050405020304" pitchFamily="18" charset="0"/>
              </a:rPr>
              <a:t>The default constructor takes </a:t>
            </a:r>
            <a:r>
              <a:rPr lang="en-US" sz="2200" dirty="0">
                <a:solidFill>
                  <a:schemeClr val="accent1">
                    <a:lumMod val="75000"/>
                  </a:schemeClr>
                </a:solidFill>
                <a:cs typeface="Times New Roman" panose="02020603050405020304" pitchFamily="18" charset="0"/>
              </a:rPr>
              <a:t>no arguments</a:t>
            </a:r>
          </a:p>
          <a:p>
            <a:pPr marL="795338" lvl="1" indent="-338138">
              <a:buFont typeface="Calibri" panose="020F0502020204030204" pitchFamily="34" charset="0"/>
              <a:buChar char="‒"/>
            </a:pPr>
            <a:r>
              <a:rPr lang="en-US" sz="2200" dirty="0">
                <a:cs typeface="Times New Roman" panose="02020603050405020304" pitchFamily="18" charset="0"/>
              </a:rPr>
              <a:t>The default constructor takes </a:t>
            </a:r>
            <a:r>
              <a:rPr lang="en-US" sz="2200" dirty="0">
                <a:solidFill>
                  <a:schemeClr val="accent1">
                    <a:lumMod val="75000"/>
                  </a:schemeClr>
                </a:solidFill>
                <a:cs typeface="Times New Roman" panose="02020603050405020304" pitchFamily="18" charset="0"/>
              </a:rPr>
              <a:t>no body</a:t>
            </a:r>
          </a:p>
          <a:p>
            <a:pPr marL="0" indent="0">
              <a:buNone/>
            </a:pPr>
            <a:endParaRPr lang="en-US" sz="1200" dirty="0">
              <a:cs typeface="Times New Roman" panose="02020603050405020304" pitchFamily="18" charset="0"/>
            </a:endParaRPr>
          </a:p>
          <a:p>
            <a:pPr marL="342900" indent="-342900"/>
            <a:r>
              <a:rPr lang="en-US" sz="2300" dirty="0">
                <a:cs typeface="Times New Roman" panose="02020603050405020304" pitchFamily="18" charset="0"/>
              </a:rPr>
              <a:t>Notes: If you add a constructor declaration with arguments to a class that previously had no explicit constructors, you lose the default constructor.</a:t>
            </a:r>
            <a:endParaRPr lang="en-US" sz="1200" dirty="0">
              <a:cs typeface="Times New Roman" panose="02020603050405020304" pitchFamily="18" charset="0"/>
            </a:endParaRPr>
          </a:p>
        </p:txBody>
      </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23</a:t>
            </a:fld>
            <a:endParaRPr lang="en-US"/>
          </a:p>
        </p:txBody>
      </p:sp>
    </p:spTree>
    <p:extLst>
      <p:ext uri="{BB962C8B-B14F-4D97-AF65-F5344CB8AC3E}">
        <p14:creationId xmlns:p14="http://schemas.microsoft.com/office/powerpoint/2010/main" val="208771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xmlns="" id="{9F243561-0C47-43EA-8777-84F687BD4598}"/>
              </a:ext>
            </a:extLst>
          </p:cNvPr>
          <p:cNvSpPr>
            <a:spLocks noGrp="1"/>
          </p:cNvSpPr>
          <p:nvPr>
            <p:ph type="title"/>
          </p:nvPr>
        </p:nvSpPr>
        <p:spPr>
          <a:xfrm>
            <a:off x="838200" y="365126"/>
            <a:ext cx="10515600" cy="1153800"/>
          </a:xfrm>
        </p:spPr>
        <p:txBody>
          <a:bodyPr/>
          <a:lstStyle/>
          <a:p>
            <a:pPr algn="ctr"/>
            <a:r>
              <a:rPr lang="en-US" dirty="0"/>
              <a:t>Overloading Constructor</a:t>
            </a:r>
          </a:p>
        </p:txBody>
      </p:sp>
      <p:sp>
        <p:nvSpPr>
          <p:cNvPr id="21" name="Content Placeholder 2">
            <a:extLst>
              <a:ext uri="{FF2B5EF4-FFF2-40B4-BE49-F238E27FC236}">
                <a16:creationId xmlns:a16="http://schemas.microsoft.com/office/drawing/2014/main" xmlns="" id="{4EA4D57E-25C7-4A50-A066-FC94B387208D}"/>
              </a:ext>
            </a:extLst>
          </p:cNvPr>
          <p:cNvSpPr>
            <a:spLocks noGrp="1"/>
          </p:cNvSpPr>
          <p:nvPr>
            <p:ph idx="1"/>
          </p:nvPr>
        </p:nvSpPr>
        <p:spPr>
          <a:xfrm>
            <a:off x="1183005" y="1606241"/>
            <a:ext cx="10170795" cy="2949423"/>
          </a:xfrm>
        </p:spPr>
        <p:txBody>
          <a:bodyPr>
            <a:noAutofit/>
          </a:bodyPr>
          <a:lstStyle/>
          <a:p>
            <a:pPr marL="342900" indent="-342900"/>
            <a:r>
              <a:rPr lang="en-US" sz="2200" dirty="0"/>
              <a:t>All constructors share the same name but the distinguishing factor being the types and number of parameters. It is also called </a:t>
            </a:r>
            <a:r>
              <a:rPr lang="en-US" sz="2200" b="1" dirty="0"/>
              <a:t>constructor overloading</a:t>
            </a:r>
            <a:r>
              <a:rPr lang="en-US" sz="2200" dirty="0"/>
              <a:t>.</a:t>
            </a:r>
          </a:p>
          <a:p>
            <a:pPr marL="0" indent="0">
              <a:buNone/>
            </a:pPr>
            <a:endParaRPr lang="en-US" sz="600" b="1" dirty="0">
              <a:ea typeface="Calibri" panose="020F0502020204030204" pitchFamily="34" charset="0"/>
            </a:endParaRPr>
          </a:p>
          <a:p>
            <a:pPr marL="342900" indent="-342900"/>
            <a:r>
              <a:rPr lang="en-US" sz="2200" b="1" dirty="0">
                <a:ea typeface="Calibri" panose="020F0502020204030204" pitchFamily="34" charset="0"/>
              </a:rPr>
              <a:t>Rule 1 </a:t>
            </a:r>
            <a:r>
              <a:rPr lang="en-US" sz="2200" dirty="0">
                <a:ea typeface="Calibri" panose="020F0502020204030204" pitchFamily="34" charset="0"/>
              </a:rPr>
              <a:t>– Constructor overloading is a concepts of having more than one constructor with different parameter list and each constructor performs a different task. </a:t>
            </a:r>
          </a:p>
          <a:p>
            <a:pPr marL="0" indent="0">
              <a:buNone/>
            </a:pPr>
            <a:endParaRPr lang="en-US" sz="600" dirty="0">
              <a:effectLst/>
              <a:ea typeface="Calibri" panose="020F0502020204030204" pitchFamily="34" charset="0"/>
            </a:endParaRPr>
          </a:p>
          <a:p>
            <a:pPr marL="342900" indent="-342900"/>
            <a:r>
              <a:rPr lang="en-US" sz="2200" b="1" dirty="0"/>
              <a:t>Rule 2 </a:t>
            </a:r>
            <a:r>
              <a:rPr lang="en-US" sz="2200" dirty="0"/>
              <a:t>– Define the constructor several times, each time with a parameter list with parameters that differ from the other lists in some way.</a:t>
            </a:r>
          </a:p>
          <a:p>
            <a:pPr marL="0" indent="0">
              <a:buNone/>
            </a:pPr>
            <a:endParaRPr lang="en-US" sz="800" dirty="0"/>
          </a:p>
        </p:txBody>
      </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24</a:t>
            </a:fld>
            <a:endParaRPr lang="en-US"/>
          </a:p>
        </p:txBody>
      </p:sp>
      <p:sp>
        <p:nvSpPr>
          <p:cNvPr id="22" name="Text Box 6">
            <a:extLst>
              <a:ext uri="{FF2B5EF4-FFF2-40B4-BE49-F238E27FC236}">
                <a16:creationId xmlns:a16="http://schemas.microsoft.com/office/drawing/2014/main" xmlns="" id="{6535CAEC-E6AD-4B16-9AEC-7ED8AE2379B0}"/>
              </a:ext>
            </a:extLst>
          </p:cNvPr>
          <p:cNvSpPr txBox="1">
            <a:spLocks noChangeArrowheads="1"/>
          </p:cNvSpPr>
          <p:nvPr/>
        </p:nvSpPr>
        <p:spPr bwMode="auto">
          <a:xfrm>
            <a:off x="1799528" y="4527667"/>
            <a:ext cx="7333712"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spcBef>
                <a:spcPct val="20000"/>
              </a:spcBef>
            </a:pPr>
            <a:r>
              <a:rPr lang="en-US" altLang="en-US" sz="2000" dirty="0">
                <a:solidFill>
                  <a:schemeClr val="tx2"/>
                </a:solidFill>
                <a:latin typeface="Courier New" panose="02070309020205020404" pitchFamily="49" charset="0"/>
              </a:rPr>
              <a:t>public Student(int rollno) {...}</a:t>
            </a:r>
            <a:endParaRPr lang="en-US" altLang="en-US" sz="2000" dirty="0">
              <a:latin typeface="Courier New" panose="02070309020205020404" pitchFamily="49" charset="0"/>
            </a:endParaRPr>
          </a:p>
          <a:p>
            <a:pPr eaLnBrk="1" hangingPunct="1">
              <a:lnSpc>
                <a:spcPct val="90000"/>
              </a:lnSpc>
              <a:spcBef>
                <a:spcPct val="20000"/>
              </a:spcBef>
            </a:pPr>
            <a:r>
              <a:rPr lang="en-US" altLang="en-US" sz="2000" dirty="0">
                <a:solidFill>
                  <a:schemeClr val="tx2"/>
                </a:solidFill>
                <a:latin typeface="Courier New" panose="02070309020205020404" pitchFamily="49" charset="0"/>
              </a:rPr>
              <a:t>public Student(int rollno, String name) {...}</a:t>
            </a:r>
          </a:p>
        </p:txBody>
      </p:sp>
      <p:sp>
        <p:nvSpPr>
          <p:cNvPr id="23" name="Text Box 6">
            <a:extLst>
              <a:ext uri="{FF2B5EF4-FFF2-40B4-BE49-F238E27FC236}">
                <a16:creationId xmlns:a16="http://schemas.microsoft.com/office/drawing/2014/main" xmlns="" id="{F467B1C1-D901-4C66-B18D-7902FE22D6E0}"/>
              </a:ext>
            </a:extLst>
          </p:cNvPr>
          <p:cNvSpPr txBox="1">
            <a:spLocks noChangeArrowheads="1"/>
          </p:cNvSpPr>
          <p:nvPr/>
        </p:nvSpPr>
        <p:spPr bwMode="auto">
          <a:xfrm>
            <a:off x="1799528" y="5473198"/>
            <a:ext cx="5514773"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spcBef>
                <a:spcPct val="20000"/>
              </a:spcBef>
            </a:pPr>
            <a:r>
              <a:rPr lang="en-US" altLang="en-US" sz="2000" dirty="0">
                <a:solidFill>
                  <a:schemeClr val="tx2"/>
                </a:solidFill>
                <a:latin typeface="Courier New" panose="02070309020205020404" pitchFamily="49" charset="0"/>
              </a:rPr>
              <a:t>public Pen(int price) {...}</a:t>
            </a:r>
            <a:endParaRPr lang="en-US" altLang="en-US" sz="2000" dirty="0">
              <a:latin typeface="Courier New" panose="02070309020205020404" pitchFamily="49" charset="0"/>
            </a:endParaRPr>
          </a:p>
          <a:p>
            <a:pPr eaLnBrk="1" hangingPunct="1">
              <a:lnSpc>
                <a:spcPct val="90000"/>
              </a:lnSpc>
              <a:spcBef>
                <a:spcPct val="20000"/>
              </a:spcBef>
            </a:pPr>
            <a:r>
              <a:rPr lang="en-US" altLang="en-US" sz="2000" dirty="0">
                <a:solidFill>
                  <a:schemeClr val="tx2"/>
                </a:solidFill>
                <a:latin typeface="Courier New" panose="02070309020205020404" pitchFamily="49" charset="0"/>
              </a:rPr>
              <a:t>public Pen(String color) {...}</a:t>
            </a:r>
          </a:p>
        </p:txBody>
      </p:sp>
      <p:sp>
        <p:nvSpPr>
          <p:cNvPr id="24" name="Text Box 8">
            <a:extLst>
              <a:ext uri="{FF2B5EF4-FFF2-40B4-BE49-F238E27FC236}">
                <a16:creationId xmlns:a16="http://schemas.microsoft.com/office/drawing/2014/main" xmlns="" id="{7468395F-E15D-4375-93E1-41D53A9E028A}"/>
              </a:ext>
            </a:extLst>
          </p:cNvPr>
          <p:cNvSpPr txBox="1">
            <a:spLocks noChangeArrowheads="1"/>
          </p:cNvSpPr>
          <p:nvPr/>
        </p:nvSpPr>
        <p:spPr bwMode="auto">
          <a:xfrm>
            <a:off x="9133240" y="4663204"/>
            <a:ext cx="1147062" cy="472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a:solidFill>
                  <a:schemeClr val="tx1"/>
                </a:solidFill>
                <a:latin typeface="Trebuchet MS" panose="020B0603020202020204" pitchFamily="34" charset="0"/>
                <a:cs typeface="Arial" panose="020B0604020202020204" pitchFamily="34" charset="0"/>
              </a:defRPr>
            </a:lvl1pPr>
            <a:lvl2pPr marL="742950" indent="-285750" eaLnBrk="0" hangingPunct="0">
              <a:defRPr sz="2200">
                <a:solidFill>
                  <a:schemeClr val="tx1"/>
                </a:solidFill>
                <a:latin typeface="Trebuchet MS" panose="020B0603020202020204" pitchFamily="34" charset="0"/>
                <a:cs typeface="Arial" panose="020B0604020202020204" pitchFamily="34" charset="0"/>
              </a:defRPr>
            </a:lvl2pPr>
            <a:lvl3pPr marL="1143000" indent="-228600" eaLnBrk="0" hangingPunct="0">
              <a:defRPr sz="2200">
                <a:solidFill>
                  <a:schemeClr val="tx1"/>
                </a:solidFill>
                <a:latin typeface="Trebuchet MS" panose="020B0603020202020204" pitchFamily="34" charset="0"/>
                <a:cs typeface="Arial" panose="020B0604020202020204" pitchFamily="34" charset="0"/>
              </a:defRPr>
            </a:lvl3pPr>
            <a:lvl4pPr marL="1600200" indent="-228600" eaLnBrk="0" hangingPunct="0">
              <a:defRPr sz="2200">
                <a:solidFill>
                  <a:schemeClr val="tx1"/>
                </a:solidFill>
                <a:latin typeface="Trebuchet MS" panose="020B0603020202020204" pitchFamily="34" charset="0"/>
                <a:cs typeface="Arial" panose="020B0604020202020204" pitchFamily="34" charset="0"/>
              </a:defRPr>
            </a:lvl4pPr>
            <a:lvl5pPr marL="2057400" indent="-228600" eaLnBrk="0" hangingPunct="0">
              <a:defRPr sz="22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9pPr>
          </a:lstStyle>
          <a:p>
            <a:pPr eaLnBrk="1" hangingPunct="1"/>
            <a:r>
              <a:rPr lang="en-US" altLang="en-US" sz="2800" dirty="0">
                <a:solidFill>
                  <a:srgbClr val="003399"/>
                </a:solidFill>
                <a:latin typeface="Arial" panose="020B0604020202020204" pitchFamily="34" charset="0"/>
              </a:rPr>
              <a:t>Rule 1</a:t>
            </a:r>
          </a:p>
        </p:txBody>
      </p:sp>
      <p:sp>
        <p:nvSpPr>
          <p:cNvPr id="25" name="Text Box 8">
            <a:extLst>
              <a:ext uri="{FF2B5EF4-FFF2-40B4-BE49-F238E27FC236}">
                <a16:creationId xmlns:a16="http://schemas.microsoft.com/office/drawing/2014/main" xmlns="" id="{1DD2627D-0122-4410-A418-B62C2BBA5C7C}"/>
              </a:ext>
            </a:extLst>
          </p:cNvPr>
          <p:cNvSpPr txBox="1">
            <a:spLocks noChangeArrowheads="1"/>
          </p:cNvSpPr>
          <p:nvPr/>
        </p:nvSpPr>
        <p:spPr bwMode="auto">
          <a:xfrm>
            <a:off x="7580318" y="5637808"/>
            <a:ext cx="12250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200">
                <a:solidFill>
                  <a:schemeClr val="tx1"/>
                </a:solidFill>
                <a:latin typeface="Trebuchet MS" panose="020B0603020202020204" pitchFamily="34" charset="0"/>
                <a:cs typeface="Arial" panose="020B0604020202020204" pitchFamily="34" charset="0"/>
              </a:defRPr>
            </a:lvl1pPr>
            <a:lvl2pPr marL="742950" indent="-285750" eaLnBrk="0" hangingPunct="0">
              <a:defRPr sz="2200">
                <a:solidFill>
                  <a:schemeClr val="tx1"/>
                </a:solidFill>
                <a:latin typeface="Trebuchet MS" panose="020B0603020202020204" pitchFamily="34" charset="0"/>
                <a:cs typeface="Arial" panose="020B0604020202020204" pitchFamily="34" charset="0"/>
              </a:defRPr>
            </a:lvl2pPr>
            <a:lvl3pPr marL="1143000" indent="-228600" eaLnBrk="0" hangingPunct="0">
              <a:defRPr sz="2200">
                <a:solidFill>
                  <a:schemeClr val="tx1"/>
                </a:solidFill>
                <a:latin typeface="Trebuchet MS" panose="020B0603020202020204" pitchFamily="34" charset="0"/>
                <a:cs typeface="Arial" panose="020B0604020202020204" pitchFamily="34" charset="0"/>
              </a:defRPr>
            </a:lvl3pPr>
            <a:lvl4pPr marL="1600200" indent="-228600" eaLnBrk="0" hangingPunct="0">
              <a:defRPr sz="2200">
                <a:solidFill>
                  <a:schemeClr val="tx1"/>
                </a:solidFill>
                <a:latin typeface="Trebuchet MS" panose="020B0603020202020204" pitchFamily="34" charset="0"/>
                <a:cs typeface="Arial" panose="020B0604020202020204" pitchFamily="34" charset="0"/>
              </a:defRPr>
            </a:lvl4pPr>
            <a:lvl5pPr marL="2057400" indent="-228600" eaLnBrk="0" hangingPunct="0">
              <a:defRPr sz="22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Trebuchet MS" panose="020B0603020202020204" pitchFamily="34" charset="0"/>
                <a:cs typeface="Arial" panose="020B0604020202020204" pitchFamily="34" charset="0"/>
              </a:defRPr>
            </a:lvl9pPr>
          </a:lstStyle>
          <a:p>
            <a:pPr eaLnBrk="1" hangingPunct="1"/>
            <a:r>
              <a:rPr lang="en-US" altLang="en-US" sz="2800" dirty="0">
                <a:solidFill>
                  <a:srgbClr val="003399"/>
                </a:solidFill>
                <a:latin typeface="Arial" panose="020B0604020202020204" pitchFamily="34" charset="0"/>
              </a:rPr>
              <a:t>Rule 2</a:t>
            </a:r>
          </a:p>
        </p:txBody>
      </p:sp>
    </p:spTree>
    <p:extLst>
      <p:ext uri="{BB962C8B-B14F-4D97-AF65-F5344CB8AC3E}">
        <p14:creationId xmlns:p14="http://schemas.microsoft.com/office/powerpoint/2010/main" val="264042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D19C37-EFAC-4E58-815D-75A6BF82C079}"/>
              </a:ext>
            </a:extLst>
          </p:cNvPr>
          <p:cNvSpPr>
            <a:spLocks noGrp="1"/>
          </p:cNvSpPr>
          <p:nvPr>
            <p:ph type="title"/>
          </p:nvPr>
        </p:nvSpPr>
        <p:spPr>
          <a:xfrm>
            <a:off x="838200" y="365125"/>
            <a:ext cx="10515600" cy="990339"/>
          </a:xfrm>
        </p:spPr>
        <p:txBody>
          <a:bodyPr/>
          <a:lstStyle/>
          <a:p>
            <a:pPr algn="ctr"/>
            <a:r>
              <a:rPr lang="en-US" dirty="0"/>
              <a:t>Example : Overloading Constructor</a:t>
            </a:r>
          </a:p>
        </p:txBody>
      </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p:txBody>
          <a:bodyPr/>
          <a:lstStyle/>
          <a:p>
            <a:r>
              <a:rPr lang="en-US"/>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p:txBody>
          <a:bodyPr/>
          <a:lstStyle/>
          <a:p>
            <a:fld id="{AA680AA8-C0F5-4A8E-B7E8-B0E33D5CFE95}" type="slidenum">
              <a:rPr lang="en-US" smtClean="0"/>
              <a:t>25</a:t>
            </a:fld>
            <a:endParaRPr lang="en-US" dirty="0"/>
          </a:p>
        </p:txBody>
      </p:sp>
      <p:sp>
        <p:nvSpPr>
          <p:cNvPr id="10" name="TextBox 9">
            <a:extLst>
              <a:ext uri="{FF2B5EF4-FFF2-40B4-BE49-F238E27FC236}">
                <a16:creationId xmlns:a16="http://schemas.microsoft.com/office/drawing/2014/main" xmlns="" id="{2B1580AD-63E7-4EEE-AC97-901AE299B34F}"/>
              </a:ext>
            </a:extLst>
          </p:cNvPr>
          <p:cNvSpPr txBox="1"/>
          <p:nvPr/>
        </p:nvSpPr>
        <p:spPr>
          <a:xfrm>
            <a:off x="656216" y="1458496"/>
            <a:ext cx="4668819" cy="4278094"/>
          </a:xfrm>
          <a:prstGeom prst="rect">
            <a:avLst/>
          </a:prstGeom>
          <a:noFill/>
          <a:ln>
            <a:solidFill>
              <a:schemeClr val="accent1">
                <a:shade val="50000"/>
              </a:schemeClr>
            </a:solidFill>
          </a:ln>
        </p:spPr>
        <p:txBody>
          <a:bodyPr wrap="square" rtlCol="0">
            <a:spAutoFit/>
          </a:bodyPr>
          <a:lstStyle/>
          <a:p>
            <a:pPr marL="0" marR="0" algn="just">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class </a:t>
            </a:r>
            <a:r>
              <a:rPr lang="en-US" sz="1600" b="1" dirty="0">
                <a:solidFill>
                  <a:srgbClr val="000000"/>
                </a:solidFill>
                <a:effectLst/>
                <a:latin typeface="Times New Roman" panose="02020603050405020304" pitchFamily="18" charset="0"/>
                <a:ea typeface="Times New Roman" panose="02020603050405020304" pitchFamily="18" charset="0"/>
              </a:rPr>
              <a:t>Cars</a:t>
            </a:r>
            <a:endParaRPr lang="en-US" sz="16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String manufacturer;</a:t>
            </a:r>
            <a:endParaRPr lang="en-US" sz="16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String model;</a:t>
            </a:r>
            <a:endParaRPr lang="en-US" sz="16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int year;</a:t>
            </a:r>
            <a:endParaRPr lang="en-US" sz="16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int passenger;</a:t>
            </a:r>
            <a:endParaRPr lang="en-US" sz="16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rPr>
              <a:t>Cars() {      //no argument constructor</a:t>
            </a:r>
            <a:endParaRPr lang="en-US" sz="16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tabLst>
                <a:tab pos="571500" algn="l"/>
              </a:tabLst>
            </a:pPr>
            <a:r>
              <a:rPr lang="en-US" sz="1600" dirty="0">
                <a:solidFill>
                  <a:srgbClr val="000000"/>
                </a:solidFill>
                <a:effectLst/>
                <a:latin typeface="Times New Roman" panose="02020603050405020304" pitchFamily="18" charset="0"/>
                <a:ea typeface="Times New Roman" panose="02020603050405020304" pitchFamily="18" charset="0"/>
              </a:rPr>
              <a:t>        manufacturer="***";</a:t>
            </a:r>
            <a:endParaRPr lang="en-US" sz="16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tabLst>
                <a:tab pos="571500" algn="l"/>
              </a:tabLst>
            </a:pPr>
            <a:r>
              <a:rPr lang="en-US" sz="1600" dirty="0">
                <a:solidFill>
                  <a:srgbClr val="000000"/>
                </a:solidFill>
                <a:latin typeface="Times New Roman" panose="02020603050405020304" pitchFamily="18" charset="0"/>
                <a:ea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rPr>
              <a:t>model="***";</a:t>
            </a:r>
            <a:endParaRPr lang="en-US" sz="16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tabLst>
                <a:tab pos="571500" algn="l"/>
              </a:tabLst>
            </a:pPr>
            <a:r>
              <a:rPr lang="en-US" sz="1600" dirty="0">
                <a:solidFill>
                  <a:srgbClr val="000000"/>
                </a:solidFill>
                <a:latin typeface="Times New Roman" panose="02020603050405020304" pitchFamily="18" charset="0"/>
                <a:ea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rPr>
              <a:t>year=0;</a:t>
            </a:r>
            <a:endParaRPr lang="en-US" sz="16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tabLst>
                <a:tab pos="571500" algn="l"/>
              </a:tabLst>
            </a:pPr>
            <a:r>
              <a:rPr lang="en-US" sz="1600" dirty="0">
                <a:solidFill>
                  <a:srgbClr val="000000"/>
                </a:solidFill>
                <a:latin typeface="Times New Roman" panose="02020603050405020304" pitchFamily="18" charset="0"/>
                <a:ea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rPr>
              <a:t>passenger=4;</a:t>
            </a:r>
            <a:endParaRPr lang="en-US" sz="16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000000"/>
                </a:solidFill>
                <a:latin typeface="Times New Roman" panose="02020603050405020304" pitchFamily="18" charset="0"/>
                <a:ea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rPr>
              <a:t>Cars(String md)  {  //one argument constructor</a:t>
            </a:r>
            <a:endParaRPr lang="en-US" sz="16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rPr>
              <a:t>model=md;</a:t>
            </a:r>
            <a:endParaRPr lang="en-US" sz="16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a:t>
            </a:r>
          </a:p>
          <a:p>
            <a:pPr marL="0" marR="0" algn="just">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xmlns="" id="{E70E8E46-7B9D-4BFC-81C0-4A14D2036784}"/>
              </a:ext>
            </a:extLst>
          </p:cNvPr>
          <p:cNvSpPr txBox="1"/>
          <p:nvPr/>
        </p:nvSpPr>
        <p:spPr>
          <a:xfrm>
            <a:off x="6095999" y="1458496"/>
            <a:ext cx="5758927" cy="5016758"/>
          </a:xfrm>
          <a:prstGeom prst="rect">
            <a:avLst/>
          </a:prstGeom>
          <a:noFill/>
          <a:ln>
            <a:solidFill>
              <a:schemeClr val="accent1">
                <a:shade val="50000"/>
              </a:schemeClr>
            </a:solidFill>
          </a:ln>
        </p:spPr>
        <p:txBody>
          <a:bodyPr wrap="square" rtlCol="0">
            <a:spAutoFit/>
          </a:bodyPr>
          <a:lstStyle/>
          <a:p>
            <a:pPr algn="just"/>
            <a:r>
              <a:rPr lang="en-US" sz="1600" dirty="0">
                <a:solidFill>
                  <a:srgbClr val="000000"/>
                </a:solidFill>
                <a:effectLst/>
                <a:latin typeface="Times New Roman" panose="02020603050405020304" pitchFamily="18" charset="0"/>
                <a:ea typeface="Times New Roman" panose="02020603050405020304" pitchFamily="18" charset="0"/>
              </a:rPr>
              <a:t>   Cars(String mn, String model) //two arguments constructor</a:t>
            </a:r>
          </a:p>
          <a:p>
            <a:pPr algn="just"/>
            <a:r>
              <a:rPr lang="en-US" sz="1600" dirty="0">
                <a:solidFill>
                  <a:srgbClr val="000000"/>
                </a:solidFill>
                <a:latin typeface="Times New Roman" panose="02020603050405020304" pitchFamily="18" charset="0"/>
                <a:ea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tabLst>
                <a:tab pos="571500" algn="l"/>
              </a:tabLst>
            </a:pPr>
            <a:r>
              <a:rPr lang="en-US" sz="1600" dirty="0">
                <a:solidFill>
                  <a:srgbClr val="000000"/>
                </a:solidFill>
                <a:latin typeface="Times New Roman" panose="02020603050405020304" pitchFamily="18" charset="0"/>
                <a:ea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rPr>
              <a:t>manufacturer=mn;</a:t>
            </a:r>
            <a:endParaRPr lang="en-US" sz="16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tabLst>
                <a:tab pos="571500" algn="l"/>
              </a:tabLst>
            </a:pPr>
            <a:r>
              <a:rPr lang="en-US" sz="1600" dirty="0">
                <a:solidFill>
                  <a:srgbClr val="000000"/>
                </a:solidFill>
                <a:latin typeface="Times New Roman" panose="02020603050405020304" pitchFamily="18" charset="0"/>
                <a:ea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rPr>
              <a:t>this.model=model;</a:t>
            </a:r>
            <a:endParaRPr lang="en-US" sz="16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rPr>
              <a:t>}</a:t>
            </a:r>
          </a:p>
          <a:p>
            <a:pPr marL="0" marR="0" algn="just">
              <a:spcBef>
                <a:spcPts val="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rPr>
              <a:t>    Cars(</a:t>
            </a:r>
            <a:r>
              <a:rPr lang="en-US" sz="1600" dirty="0" err="1" smtClean="0">
                <a:solidFill>
                  <a:srgbClr val="000000"/>
                </a:solidFill>
                <a:effectLst/>
                <a:latin typeface="Times New Roman" panose="02020603050405020304" pitchFamily="18" charset="0"/>
                <a:ea typeface="Times New Roman" panose="02020603050405020304" pitchFamily="18" charset="0"/>
              </a:rPr>
              <a:t>int</a:t>
            </a:r>
            <a:r>
              <a:rPr lang="en-US" sz="1600" dirty="0" smtClean="0">
                <a:solidFill>
                  <a:srgbClr val="000000"/>
                </a:solidFill>
                <a:effectLst/>
                <a:latin typeface="Times New Roman" panose="02020603050405020304" pitchFamily="18" charset="0"/>
                <a:ea typeface="Times New Roman" panose="02020603050405020304" pitchFamily="18" charset="0"/>
              </a:rPr>
              <a:t> </a:t>
            </a:r>
            <a:r>
              <a:rPr lang="en-US" sz="1600" dirty="0" err="1" smtClean="0">
                <a:solidFill>
                  <a:srgbClr val="000000"/>
                </a:solidFill>
                <a:effectLst/>
                <a:latin typeface="Times New Roman" panose="02020603050405020304" pitchFamily="18" charset="0"/>
                <a:ea typeface="Times New Roman" panose="02020603050405020304" pitchFamily="18" charset="0"/>
              </a:rPr>
              <a:t>yr</a:t>
            </a:r>
            <a:r>
              <a:rPr lang="en-US" sz="1600" dirty="0" smtClean="0">
                <a:solidFill>
                  <a:srgbClr val="000000"/>
                </a:solidFill>
                <a:effectLst/>
                <a:latin typeface="Times New Roman" panose="02020603050405020304" pitchFamily="18" charset="0"/>
                <a:ea typeface="Times New Roman" panose="02020603050405020304" pitchFamily="18" charset="0"/>
              </a:rPr>
              <a:t>, </a:t>
            </a:r>
            <a:r>
              <a:rPr lang="en-US" sz="1600" dirty="0" err="1" smtClean="0">
                <a:solidFill>
                  <a:srgbClr val="000000"/>
                </a:solidFill>
                <a:effectLst/>
                <a:latin typeface="Times New Roman" panose="02020603050405020304" pitchFamily="18" charset="0"/>
                <a:ea typeface="Times New Roman" panose="02020603050405020304" pitchFamily="18" charset="0"/>
              </a:rPr>
              <a:t>int</a:t>
            </a:r>
            <a:r>
              <a:rPr lang="en-US" sz="1600" dirty="0" smtClean="0">
                <a:solidFill>
                  <a:srgbClr val="000000"/>
                </a:solidFill>
                <a:effectLst/>
                <a:latin typeface="Times New Roman" panose="02020603050405020304" pitchFamily="18" charset="0"/>
                <a:ea typeface="Times New Roman" panose="02020603050405020304" pitchFamily="18" charset="0"/>
              </a:rPr>
              <a:t> pas)      //two arguments constructor</a:t>
            </a:r>
            <a:r>
              <a:rPr lang="en-US" sz="1600" dirty="0" smtClean="0">
                <a:solidFill>
                  <a:srgbClr val="000000"/>
                </a:solidFill>
                <a:latin typeface="Times New Roman" panose="02020603050405020304" pitchFamily="18" charset="0"/>
                <a:ea typeface="Times New Roman" panose="02020603050405020304" pitchFamily="18" charset="0"/>
              </a:rPr>
              <a:t> </a:t>
            </a:r>
            <a:endParaRPr lang="en-US" sz="1600" dirty="0" smtClean="0">
              <a:solidFill>
                <a:srgbClr val="000000"/>
              </a:solidFill>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rPr>
              <a:t>    {    </a:t>
            </a:r>
            <a:endParaRPr lang="en-US" sz="1600" dirty="0" smtClean="0">
              <a:effectLst/>
              <a:latin typeface="Times New Roman" panose="02020603050405020304" pitchFamily="18" charset="0"/>
              <a:ea typeface="Times New Roman" panose="02020603050405020304" pitchFamily="18" charset="0"/>
            </a:endParaRPr>
          </a:p>
          <a:p>
            <a:pPr marL="0" marR="0" algn="just">
              <a:spcBef>
                <a:spcPts val="0"/>
              </a:spcBef>
              <a:spcAft>
                <a:spcPts val="0"/>
              </a:spcAft>
              <a:tabLst>
                <a:tab pos="571500" algn="l"/>
              </a:tabLst>
            </a:pPr>
            <a:r>
              <a:rPr lang="en-US" sz="1600" dirty="0" smtClean="0">
                <a:solidFill>
                  <a:srgbClr val="000000"/>
                </a:solidFill>
                <a:latin typeface="Times New Roman" panose="02020603050405020304" pitchFamily="18" charset="0"/>
                <a:ea typeface="Times New Roman" panose="02020603050405020304" pitchFamily="18" charset="0"/>
              </a:rPr>
              <a:t>        </a:t>
            </a:r>
            <a:r>
              <a:rPr lang="en-US" sz="1600" dirty="0" smtClean="0">
                <a:solidFill>
                  <a:srgbClr val="000000"/>
                </a:solidFill>
                <a:effectLst/>
                <a:latin typeface="Times New Roman" panose="02020603050405020304" pitchFamily="18" charset="0"/>
                <a:ea typeface="Times New Roman" panose="02020603050405020304" pitchFamily="18" charset="0"/>
              </a:rPr>
              <a:t>year=</a:t>
            </a:r>
            <a:r>
              <a:rPr lang="en-US" sz="1600" dirty="0" err="1" smtClean="0">
                <a:solidFill>
                  <a:srgbClr val="000000"/>
                </a:solidFill>
                <a:effectLst/>
                <a:latin typeface="Times New Roman" panose="02020603050405020304" pitchFamily="18" charset="0"/>
                <a:ea typeface="Times New Roman" panose="02020603050405020304" pitchFamily="18" charset="0"/>
              </a:rPr>
              <a:t>yr</a:t>
            </a:r>
            <a:r>
              <a:rPr lang="en-US" sz="1600" dirty="0" smtClean="0">
                <a:solidFill>
                  <a:srgbClr val="000000"/>
                </a:solidFill>
                <a:effectLst/>
                <a:latin typeface="Times New Roman" panose="02020603050405020304" pitchFamily="18" charset="0"/>
                <a:ea typeface="Times New Roman" panose="02020603050405020304" pitchFamily="18" charset="0"/>
              </a:rPr>
              <a:t>;</a:t>
            </a:r>
            <a:endParaRPr lang="en-US" sz="1600" dirty="0" smtClean="0">
              <a:effectLst/>
              <a:latin typeface="Times New Roman" panose="02020603050405020304" pitchFamily="18" charset="0"/>
              <a:ea typeface="Times New Roman" panose="02020603050405020304" pitchFamily="18" charset="0"/>
            </a:endParaRPr>
          </a:p>
          <a:p>
            <a:pPr marL="0" marR="0" algn="just">
              <a:spcBef>
                <a:spcPts val="0"/>
              </a:spcBef>
              <a:spcAft>
                <a:spcPts val="0"/>
              </a:spcAft>
              <a:tabLst>
                <a:tab pos="571500" algn="l"/>
              </a:tabLst>
            </a:pPr>
            <a:r>
              <a:rPr lang="en-US" sz="1600" dirty="0" smtClean="0">
                <a:solidFill>
                  <a:srgbClr val="000000"/>
                </a:solidFill>
                <a:latin typeface="Times New Roman" panose="02020603050405020304" pitchFamily="18" charset="0"/>
                <a:ea typeface="Times New Roman" panose="02020603050405020304" pitchFamily="18" charset="0"/>
              </a:rPr>
              <a:t>        </a:t>
            </a:r>
            <a:r>
              <a:rPr lang="en-US" sz="1600" dirty="0" smtClean="0">
                <a:solidFill>
                  <a:srgbClr val="000000"/>
                </a:solidFill>
                <a:effectLst/>
                <a:latin typeface="Times New Roman" panose="02020603050405020304" pitchFamily="18" charset="0"/>
                <a:ea typeface="Times New Roman" panose="02020603050405020304" pitchFamily="18" charset="0"/>
              </a:rPr>
              <a:t>passenger=pas;</a:t>
            </a:r>
            <a:endParaRPr lang="en-US" sz="1600" dirty="0" smtClean="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600" dirty="0" smtClean="0">
                <a:solidFill>
                  <a:srgbClr val="000000"/>
                </a:solidFill>
                <a:effectLst/>
                <a:latin typeface="Times New Roman" panose="02020603050405020304" pitchFamily="18" charset="0"/>
                <a:ea typeface="Times New Roman" panose="02020603050405020304" pitchFamily="18" charset="0"/>
              </a:rPr>
              <a:t>    }</a:t>
            </a:r>
          </a:p>
          <a:p>
            <a:pPr marL="0" marR="0" algn="just">
              <a:spcBef>
                <a:spcPts val="0"/>
              </a:spcBef>
              <a:spcAft>
                <a:spcPts val="0"/>
              </a:spcAft>
            </a:pPr>
            <a:endParaRPr lang="en-US" sz="1600" dirty="0">
              <a:solidFill>
                <a:srgbClr val="000000"/>
              </a:solidFill>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 four arguments constructor</a:t>
            </a:r>
            <a:endParaRPr lang="en-US" sz="16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Cars(String manufacturer, String model, int year, int passenger)  </a:t>
            </a:r>
          </a:p>
          <a:p>
            <a:pPr marL="0" marR="0" algn="just">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  </a:t>
            </a:r>
            <a:endParaRPr lang="en-US" sz="16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a:t>
            </a:r>
            <a:r>
              <a:rPr lang="en-US" sz="1600" dirty="0" smtClean="0">
                <a:solidFill>
                  <a:srgbClr val="000000"/>
                </a:solidFill>
                <a:latin typeface="Times New Roman" panose="02020603050405020304" pitchFamily="18" charset="0"/>
                <a:ea typeface="Times New Roman" panose="02020603050405020304" pitchFamily="18" charset="0"/>
              </a:rPr>
              <a:t> manufacturer </a:t>
            </a:r>
            <a:r>
              <a:rPr lang="en-US" sz="1600" dirty="0">
                <a:solidFill>
                  <a:srgbClr val="000000"/>
                </a:solidFill>
                <a:latin typeface="Times New Roman" panose="02020603050405020304" pitchFamily="18" charset="0"/>
                <a:ea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rPr>
              <a:t>manufacturer;</a:t>
            </a:r>
          </a:p>
          <a:p>
            <a:pPr marL="0" marR="0" algn="just">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smtClean="0">
                <a:solidFill>
                  <a:srgbClr val="000000"/>
                </a:solidFill>
                <a:latin typeface="Times New Roman" panose="02020603050405020304" pitchFamily="18" charset="0"/>
                <a:ea typeface="Times New Roman" panose="02020603050405020304" pitchFamily="18" charset="0"/>
              </a:rPr>
              <a:t>model </a:t>
            </a:r>
            <a:r>
              <a:rPr lang="en-US" sz="1600" dirty="0">
                <a:solidFill>
                  <a:srgbClr val="000000"/>
                </a:solidFill>
                <a:latin typeface="Times New Roman" panose="02020603050405020304" pitchFamily="18" charset="0"/>
                <a:ea typeface="Times New Roman" panose="02020603050405020304" pitchFamily="18" charset="0"/>
              </a:rPr>
              <a:t>= model;</a:t>
            </a:r>
          </a:p>
          <a:p>
            <a:pPr marL="0" marR="0" algn="just">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a:t>
            </a:r>
            <a:r>
              <a:rPr lang="en-US" sz="1600" dirty="0" smtClean="0">
                <a:solidFill>
                  <a:srgbClr val="000000"/>
                </a:solidFill>
                <a:latin typeface="Times New Roman" panose="02020603050405020304" pitchFamily="18" charset="0"/>
                <a:ea typeface="Times New Roman" panose="02020603050405020304" pitchFamily="18" charset="0"/>
              </a:rPr>
              <a:t>year </a:t>
            </a:r>
            <a:r>
              <a:rPr lang="en-US" sz="1600" dirty="0">
                <a:solidFill>
                  <a:srgbClr val="000000"/>
                </a:solidFill>
                <a:latin typeface="Times New Roman" panose="02020603050405020304" pitchFamily="18" charset="0"/>
                <a:ea typeface="Times New Roman" panose="02020603050405020304" pitchFamily="18" charset="0"/>
              </a:rPr>
              <a:t>= year;</a:t>
            </a:r>
          </a:p>
          <a:p>
            <a:pPr marL="0" marR="0" algn="just">
              <a:spcBef>
                <a:spcPts val="0"/>
              </a:spcBef>
              <a:spcAft>
                <a:spcPts val="0"/>
              </a:spcAft>
            </a:pPr>
            <a:r>
              <a:rPr lang="en-US" sz="1600" dirty="0">
                <a:solidFill>
                  <a:srgbClr val="000000"/>
                </a:solidFill>
                <a:latin typeface="Times New Roman" panose="02020603050405020304" pitchFamily="18" charset="0"/>
                <a:ea typeface="Times New Roman" panose="02020603050405020304" pitchFamily="18" charset="0"/>
              </a:rPr>
              <a:t>          </a:t>
            </a:r>
            <a:r>
              <a:rPr lang="en-US" sz="1600" dirty="0" smtClean="0">
                <a:solidFill>
                  <a:srgbClr val="000000"/>
                </a:solidFill>
                <a:latin typeface="Times New Roman" panose="02020603050405020304" pitchFamily="18" charset="0"/>
                <a:ea typeface="Times New Roman" panose="02020603050405020304" pitchFamily="18" charset="0"/>
              </a:rPr>
              <a:t>passenger </a:t>
            </a:r>
            <a:r>
              <a:rPr lang="en-US" sz="1600" dirty="0">
                <a:solidFill>
                  <a:srgbClr val="000000"/>
                </a:solidFill>
                <a:latin typeface="Times New Roman" panose="02020603050405020304" pitchFamily="18" charset="0"/>
                <a:ea typeface="Times New Roman" panose="02020603050405020304" pitchFamily="18" charset="0"/>
              </a:rPr>
              <a:t>= passenger;</a:t>
            </a:r>
            <a:endParaRPr lang="en-US" sz="16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a:t>
            </a:r>
          </a:p>
          <a:p>
            <a:pPr marL="0" marR="0" algn="just">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2262358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p:txBody>
          <a:bodyPr/>
          <a:lstStyle/>
          <a:p>
            <a:r>
              <a:rPr lang="en-US"/>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p:txBody>
          <a:bodyPr/>
          <a:lstStyle/>
          <a:p>
            <a:fld id="{AA680AA8-C0F5-4A8E-B7E8-B0E33D5CFE95}" type="slidenum">
              <a:rPr lang="en-US" smtClean="0"/>
              <a:t>26</a:t>
            </a:fld>
            <a:endParaRPr lang="en-US" dirty="0"/>
          </a:p>
        </p:txBody>
      </p:sp>
      <p:sp>
        <p:nvSpPr>
          <p:cNvPr id="10" name="TextBox 9">
            <a:extLst>
              <a:ext uri="{FF2B5EF4-FFF2-40B4-BE49-F238E27FC236}">
                <a16:creationId xmlns:a16="http://schemas.microsoft.com/office/drawing/2014/main" xmlns="" id="{2B1580AD-63E7-4EEE-AC97-901AE299B34F}"/>
              </a:ext>
            </a:extLst>
          </p:cNvPr>
          <p:cNvSpPr txBox="1"/>
          <p:nvPr/>
        </p:nvSpPr>
        <p:spPr>
          <a:xfrm>
            <a:off x="484091" y="387277"/>
            <a:ext cx="5626250" cy="6001643"/>
          </a:xfrm>
          <a:prstGeom prst="rect">
            <a:avLst/>
          </a:prstGeom>
          <a:noFill/>
          <a:ln>
            <a:solidFill>
              <a:schemeClr val="accent1">
                <a:shade val="50000"/>
              </a:schemeClr>
            </a:solidFill>
          </a:ln>
        </p:spPr>
        <p:txBody>
          <a:bodyPr wrap="square" rtlCol="0">
            <a:spAutoFit/>
          </a:bodyPr>
          <a:lstStyle/>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class CarsTest</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public static void main(String[] args)</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0" marR="0" indent="228600">
              <a:spcBef>
                <a:spcPts val="0"/>
              </a:spcBef>
              <a:spcAft>
                <a:spcPts val="0"/>
              </a:spcAft>
              <a:tabLst>
                <a:tab pos="228600" algn="l"/>
                <a:tab pos="342900" algn="l"/>
                <a:tab pos="457200" algn="l"/>
              </a:tabLst>
            </a:pPr>
            <a:r>
              <a:rPr lang="en-US" sz="1600" dirty="0">
                <a:solidFill>
                  <a:srgbClr val="000000"/>
                </a:solidFill>
                <a:effectLst/>
                <a:latin typeface="Times New Roman" panose="02020603050405020304" pitchFamily="18" charset="0"/>
                <a:ea typeface="Times New Roman" panose="02020603050405020304" pitchFamily="18" charset="0"/>
              </a:rPr>
              <a:t>  Cars c1 = new Cars();</a:t>
            </a:r>
            <a:endParaRPr lang="en-US" sz="1600" dirty="0">
              <a:effectLst/>
              <a:latin typeface="Times New Roman" panose="02020603050405020304" pitchFamily="18" charset="0"/>
              <a:ea typeface="Times New Roman" panose="02020603050405020304" pitchFamily="18" charset="0"/>
            </a:endParaRPr>
          </a:p>
          <a:p>
            <a:pPr marL="0" marR="0" indent="228600">
              <a:spcBef>
                <a:spcPts val="0"/>
              </a:spcBef>
              <a:spcAft>
                <a:spcPts val="0"/>
              </a:spcAft>
              <a:tabLst>
                <a:tab pos="228600" algn="l"/>
                <a:tab pos="342900" algn="l"/>
                <a:tab pos="457200" algn="l"/>
              </a:tabLst>
            </a:pPr>
            <a:r>
              <a:rPr lang="en-US" sz="1600" dirty="0">
                <a:solidFill>
                  <a:srgbClr val="000000"/>
                </a:solidFill>
                <a:effectLst/>
                <a:latin typeface="Times New Roman" panose="02020603050405020304" pitchFamily="18" charset="0"/>
                <a:ea typeface="Times New Roman" panose="02020603050405020304" pitchFamily="18" charset="0"/>
              </a:rPr>
              <a:t>	System.out.println("Manufacturer= " + c1.manufacturer);</a:t>
            </a:r>
            <a:endParaRPr lang="en-US" sz="1600" dirty="0">
              <a:effectLst/>
              <a:latin typeface="Times New Roman" panose="02020603050405020304" pitchFamily="18" charset="0"/>
              <a:ea typeface="Times New Roman" panose="02020603050405020304" pitchFamily="18" charset="0"/>
            </a:endParaRPr>
          </a:p>
          <a:p>
            <a:pPr marL="0" marR="0" indent="228600">
              <a:spcBef>
                <a:spcPts val="0"/>
              </a:spcBef>
              <a:spcAft>
                <a:spcPts val="0"/>
              </a:spcAft>
              <a:tabLst>
                <a:tab pos="228600" algn="l"/>
                <a:tab pos="342900" algn="l"/>
                <a:tab pos="457200" algn="l"/>
              </a:tabLst>
            </a:pPr>
            <a:r>
              <a:rPr lang="en-US" sz="1600" dirty="0">
                <a:solidFill>
                  <a:srgbClr val="000000"/>
                </a:solidFill>
                <a:effectLst/>
                <a:latin typeface="Times New Roman" panose="02020603050405020304" pitchFamily="18" charset="0"/>
                <a:ea typeface="Times New Roman" panose="02020603050405020304" pitchFamily="18" charset="0"/>
              </a:rPr>
              <a:t>	</a:t>
            </a:r>
            <a:r>
              <a:rPr lang="nb-NO" sz="1600" dirty="0">
                <a:solidFill>
                  <a:srgbClr val="000000"/>
                </a:solidFill>
                <a:effectLst/>
                <a:latin typeface="Times New Roman" panose="02020603050405020304" pitchFamily="18" charset="0"/>
                <a:ea typeface="Times New Roman" panose="02020603050405020304" pitchFamily="18" charset="0"/>
              </a:rPr>
              <a:t>System.out.println("Model= " + c1.model);</a:t>
            </a:r>
            <a:endParaRPr lang="en-US" sz="1600" dirty="0">
              <a:effectLst/>
              <a:latin typeface="Times New Roman" panose="02020603050405020304" pitchFamily="18" charset="0"/>
              <a:ea typeface="Times New Roman" panose="02020603050405020304" pitchFamily="18" charset="0"/>
            </a:endParaRPr>
          </a:p>
          <a:p>
            <a:pPr marL="0" marR="0" indent="228600">
              <a:spcBef>
                <a:spcPts val="0"/>
              </a:spcBef>
              <a:spcAft>
                <a:spcPts val="0"/>
              </a:spcAft>
              <a:tabLst>
                <a:tab pos="228600" algn="l"/>
                <a:tab pos="342900" algn="l"/>
                <a:tab pos="457200" algn="l"/>
              </a:tabLst>
            </a:pPr>
            <a:r>
              <a:rPr lang="nb-NO" sz="1600" dirty="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rPr>
              <a:t>System.out.println("Year	= " + c1.year);</a:t>
            </a:r>
            <a:endParaRPr lang="en-US" sz="1600" dirty="0">
              <a:effectLst/>
              <a:latin typeface="Times New Roman" panose="02020603050405020304" pitchFamily="18" charset="0"/>
              <a:ea typeface="Times New Roman" panose="02020603050405020304" pitchFamily="18" charset="0"/>
            </a:endParaRPr>
          </a:p>
          <a:p>
            <a:pPr marL="0" marR="0" indent="228600">
              <a:spcBef>
                <a:spcPts val="0"/>
              </a:spcBef>
              <a:spcAft>
                <a:spcPts val="0"/>
              </a:spcAft>
              <a:tabLst>
                <a:tab pos="228600" algn="l"/>
                <a:tab pos="342900" algn="l"/>
                <a:tab pos="457200" algn="l"/>
              </a:tabLst>
            </a:pPr>
            <a:r>
              <a:rPr lang="en-US" sz="1600" dirty="0">
                <a:solidFill>
                  <a:srgbClr val="000000"/>
                </a:solidFill>
                <a:effectLst/>
                <a:latin typeface="Times New Roman" panose="02020603050405020304" pitchFamily="18" charset="0"/>
                <a:ea typeface="Times New Roman" panose="02020603050405020304" pitchFamily="18" charset="0"/>
              </a:rPr>
              <a:t>	System.out.println("Number of passenger= " + c1.passenger);</a:t>
            </a:r>
            <a:endParaRPr lang="en-US" sz="1600" dirty="0">
              <a:effectLst/>
              <a:latin typeface="Times New Roman" panose="02020603050405020304" pitchFamily="18" charset="0"/>
              <a:ea typeface="Times New Roman" panose="02020603050405020304" pitchFamily="18" charset="0"/>
            </a:endParaRPr>
          </a:p>
          <a:p>
            <a:pPr marL="0" marR="0" indent="228600">
              <a:spcBef>
                <a:spcPts val="0"/>
              </a:spcBef>
              <a:spcAft>
                <a:spcPts val="0"/>
              </a:spcAft>
              <a:tabLst>
                <a:tab pos="228600" algn="l"/>
                <a:tab pos="342900" algn="l"/>
                <a:tab pos="457200" algn="l"/>
              </a:tabLst>
            </a:pPr>
            <a:r>
              <a:rPr lang="en-US" sz="1600" dirty="0">
                <a:solidFill>
                  <a:srgbClr val="000000"/>
                </a:solidFill>
                <a:effectLst/>
                <a:latin typeface="Times New Roman" panose="02020603050405020304" pitchFamily="18" charset="0"/>
                <a:ea typeface="Times New Roman" panose="02020603050405020304" pitchFamily="18" charset="0"/>
              </a:rPr>
              <a:t>	System.out.println();</a:t>
            </a:r>
          </a:p>
          <a:p>
            <a:pPr marL="0" marR="0" indent="228600">
              <a:spcBef>
                <a:spcPts val="0"/>
              </a:spcBef>
              <a:spcAft>
                <a:spcPts val="0"/>
              </a:spcAft>
              <a:tabLst>
                <a:tab pos="228600" algn="l"/>
                <a:tab pos="342900" algn="l"/>
                <a:tab pos="457200" algn="l"/>
              </a:tabLst>
            </a:pPr>
            <a:endParaRPr lang="en-US" sz="1600" dirty="0">
              <a:effectLst/>
              <a:latin typeface="Times New Roman" panose="02020603050405020304" pitchFamily="18" charset="0"/>
              <a:ea typeface="Times New Roman" panose="02020603050405020304" pitchFamily="18" charset="0"/>
            </a:endParaRPr>
          </a:p>
          <a:p>
            <a:pPr marL="0" marR="0" indent="228600">
              <a:spcBef>
                <a:spcPts val="0"/>
              </a:spcBef>
              <a:spcAft>
                <a:spcPts val="0"/>
              </a:spcAft>
              <a:tabLst>
                <a:tab pos="228600" algn="l"/>
                <a:tab pos="342900" algn="l"/>
                <a:tab pos="457200" algn="l"/>
              </a:tabLst>
            </a:pPr>
            <a:r>
              <a:rPr lang="en-US" sz="1600" dirty="0">
                <a:solidFill>
                  <a:srgbClr val="000000"/>
                </a:solidFill>
                <a:effectLst/>
                <a:latin typeface="Times New Roman" panose="02020603050405020304" pitchFamily="18" charset="0"/>
                <a:ea typeface="Times New Roman" panose="02020603050405020304" pitchFamily="18" charset="0"/>
              </a:rPr>
              <a:t>	Cars c2 = new Cars(2000,6);</a:t>
            </a:r>
            <a:endParaRPr lang="en-US" sz="1600" dirty="0">
              <a:effectLst/>
              <a:latin typeface="Times New Roman" panose="02020603050405020304" pitchFamily="18" charset="0"/>
              <a:ea typeface="Times New Roman" panose="02020603050405020304" pitchFamily="18" charset="0"/>
            </a:endParaRPr>
          </a:p>
          <a:p>
            <a:pPr marL="0" marR="0" indent="228600">
              <a:spcBef>
                <a:spcPts val="0"/>
              </a:spcBef>
              <a:spcAft>
                <a:spcPts val="0"/>
              </a:spcAft>
              <a:tabLst>
                <a:tab pos="228600" algn="l"/>
                <a:tab pos="342900" algn="l"/>
                <a:tab pos="457200" algn="l"/>
              </a:tabLst>
            </a:pPr>
            <a:r>
              <a:rPr lang="en-US" sz="1600" dirty="0">
                <a:solidFill>
                  <a:srgbClr val="000000"/>
                </a:solidFill>
                <a:effectLst/>
                <a:latin typeface="Times New Roman" panose="02020603050405020304" pitchFamily="18" charset="0"/>
                <a:ea typeface="Times New Roman" panose="02020603050405020304" pitchFamily="18" charset="0"/>
              </a:rPr>
              <a:t>	System.out.println("Manufacturer= " + c2.manufacturer);</a:t>
            </a:r>
            <a:endParaRPr lang="en-US" sz="1600" dirty="0">
              <a:effectLst/>
              <a:latin typeface="Times New Roman" panose="02020603050405020304" pitchFamily="18" charset="0"/>
              <a:ea typeface="Times New Roman" panose="02020603050405020304" pitchFamily="18" charset="0"/>
            </a:endParaRPr>
          </a:p>
          <a:p>
            <a:pPr marL="0" marR="0" indent="228600">
              <a:spcBef>
                <a:spcPts val="0"/>
              </a:spcBef>
              <a:spcAft>
                <a:spcPts val="0"/>
              </a:spcAft>
              <a:tabLst>
                <a:tab pos="228600" algn="l"/>
                <a:tab pos="342900" algn="l"/>
                <a:tab pos="457200" algn="l"/>
              </a:tabLst>
            </a:pPr>
            <a:r>
              <a:rPr lang="en-US" sz="1600" dirty="0">
                <a:solidFill>
                  <a:srgbClr val="000000"/>
                </a:solidFill>
                <a:effectLst/>
                <a:latin typeface="Times New Roman" panose="02020603050405020304" pitchFamily="18" charset="0"/>
                <a:ea typeface="Times New Roman" panose="02020603050405020304" pitchFamily="18" charset="0"/>
              </a:rPr>
              <a:t>  </a:t>
            </a:r>
            <a:r>
              <a:rPr lang="nb-NO" sz="1600" dirty="0">
                <a:solidFill>
                  <a:srgbClr val="000000"/>
                </a:solidFill>
                <a:effectLst/>
                <a:latin typeface="Times New Roman" panose="02020603050405020304" pitchFamily="18" charset="0"/>
                <a:ea typeface="Times New Roman" panose="02020603050405020304" pitchFamily="18" charset="0"/>
              </a:rPr>
              <a:t>System.out.println("Model= " + c2.model);</a:t>
            </a:r>
            <a:endParaRPr lang="en-US" sz="1600" dirty="0">
              <a:effectLst/>
              <a:latin typeface="Times New Roman" panose="02020603050405020304" pitchFamily="18" charset="0"/>
              <a:ea typeface="Times New Roman" panose="02020603050405020304" pitchFamily="18" charset="0"/>
            </a:endParaRPr>
          </a:p>
          <a:p>
            <a:pPr marL="0" marR="0" indent="228600">
              <a:spcBef>
                <a:spcPts val="0"/>
              </a:spcBef>
              <a:spcAft>
                <a:spcPts val="0"/>
              </a:spcAft>
              <a:tabLst>
                <a:tab pos="228600" algn="l"/>
                <a:tab pos="342900" algn="l"/>
                <a:tab pos="457200" algn="l"/>
              </a:tabLst>
            </a:pPr>
            <a:r>
              <a:rPr lang="nb-NO" sz="1600" dirty="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rPr>
              <a:t>System.out.println("Year	= " + c2.year);</a:t>
            </a:r>
            <a:endParaRPr lang="en-US" sz="1600" dirty="0">
              <a:effectLst/>
              <a:latin typeface="Times New Roman" panose="02020603050405020304" pitchFamily="18" charset="0"/>
              <a:ea typeface="Times New Roman" panose="02020603050405020304" pitchFamily="18" charset="0"/>
            </a:endParaRPr>
          </a:p>
          <a:p>
            <a:pPr marL="0" marR="0" indent="228600">
              <a:spcBef>
                <a:spcPts val="0"/>
              </a:spcBef>
              <a:spcAft>
                <a:spcPts val="0"/>
              </a:spcAft>
              <a:tabLst>
                <a:tab pos="228600" algn="l"/>
                <a:tab pos="342900" algn="l"/>
                <a:tab pos="457200" algn="l"/>
              </a:tabLst>
            </a:pPr>
            <a:r>
              <a:rPr lang="en-US" sz="1600" dirty="0">
                <a:solidFill>
                  <a:srgbClr val="000000"/>
                </a:solidFill>
                <a:effectLst/>
                <a:latin typeface="Times New Roman" panose="02020603050405020304" pitchFamily="18" charset="0"/>
                <a:ea typeface="Times New Roman" panose="02020603050405020304" pitchFamily="18" charset="0"/>
              </a:rPr>
              <a:t>	System.out.println("Number of passenger= " + c2.passenger);</a:t>
            </a:r>
            <a:endParaRPr lang="en-US" sz="1600" dirty="0">
              <a:effectLst/>
              <a:latin typeface="Times New Roman" panose="02020603050405020304" pitchFamily="18" charset="0"/>
              <a:ea typeface="Times New Roman" panose="02020603050405020304" pitchFamily="18" charset="0"/>
            </a:endParaRPr>
          </a:p>
          <a:p>
            <a:pPr marL="0" marR="0" indent="228600">
              <a:spcBef>
                <a:spcPts val="0"/>
              </a:spcBef>
              <a:spcAft>
                <a:spcPts val="0"/>
              </a:spcAft>
              <a:tabLst>
                <a:tab pos="228600" algn="l"/>
                <a:tab pos="342900" algn="l"/>
                <a:tab pos="457200" algn="l"/>
              </a:tabLst>
            </a:pPr>
            <a:r>
              <a:rPr lang="en-US" sz="1600" dirty="0">
                <a:solidFill>
                  <a:srgbClr val="000000"/>
                </a:solidFill>
                <a:effectLst/>
                <a:latin typeface="Times New Roman" panose="02020603050405020304" pitchFamily="18" charset="0"/>
                <a:ea typeface="Times New Roman" panose="02020603050405020304" pitchFamily="18" charset="0"/>
              </a:rPr>
              <a:t>  System.out.println();</a:t>
            </a:r>
          </a:p>
          <a:p>
            <a:pPr marL="0" marR="0" indent="228600">
              <a:spcBef>
                <a:spcPts val="0"/>
              </a:spcBef>
              <a:spcAft>
                <a:spcPts val="0"/>
              </a:spcAft>
              <a:tabLst>
                <a:tab pos="228600" algn="l"/>
                <a:tab pos="342900" algn="l"/>
                <a:tab pos="457200" algn="l"/>
              </a:tabLst>
            </a:pPr>
            <a:endParaRPr lang="en-US" sz="1600" dirty="0">
              <a:solidFill>
                <a:srgbClr val="000000"/>
              </a:solidFill>
              <a:latin typeface="Times New Roman" panose="02020603050405020304" pitchFamily="18" charset="0"/>
              <a:ea typeface="Times New Roman" panose="02020603050405020304" pitchFamily="18" charset="0"/>
            </a:endParaRPr>
          </a:p>
          <a:p>
            <a:pPr marL="0" marR="0" indent="228600">
              <a:spcBef>
                <a:spcPts val="0"/>
              </a:spcBef>
              <a:spcAft>
                <a:spcPts val="0"/>
              </a:spcAft>
              <a:tabLst>
                <a:tab pos="228600" algn="l"/>
                <a:tab pos="342900" algn="l"/>
                <a:tab pos="457200" algn="l"/>
              </a:tabLst>
            </a:pPr>
            <a:r>
              <a:rPr lang="en-US" sz="1600" dirty="0">
                <a:solidFill>
                  <a:srgbClr val="000000"/>
                </a:solidFill>
                <a:effectLst/>
                <a:latin typeface="Times New Roman" panose="02020603050405020304" pitchFamily="18" charset="0"/>
                <a:ea typeface="Times New Roman" panose="02020603050405020304" pitchFamily="18" charset="0"/>
              </a:rPr>
              <a:t> Cars c3 = new Cars("BMP");</a:t>
            </a:r>
            <a:endParaRPr lang="en-US" sz="1600" dirty="0">
              <a:latin typeface="Times New Roman" panose="02020603050405020304" pitchFamily="18" charset="0"/>
              <a:ea typeface="Times New Roman" panose="02020603050405020304" pitchFamily="18" charset="0"/>
            </a:endParaRPr>
          </a:p>
          <a:p>
            <a:pPr marL="0" marR="0" indent="228600">
              <a:spcBef>
                <a:spcPts val="0"/>
              </a:spcBef>
              <a:spcAft>
                <a:spcPts val="0"/>
              </a:spcAft>
              <a:tabLst>
                <a:tab pos="228600" algn="l"/>
                <a:tab pos="342900" algn="l"/>
                <a:tab pos="457200" algn="l"/>
              </a:tabLst>
            </a:pPr>
            <a:r>
              <a:rPr lang="en-US" sz="1600" dirty="0">
                <a:solidFill>
                  <a:srgbClr val="000000"/>
                </a:solidFill>
                <a:effectLst/>
                <a:latin typeface="Times New Roman" panose="02020603050405020304" pitchFamily="18" charset="0"/>
                <a:ea typeface="Times New Roman" panose="02020603050405020304" pitchFamily="18" charset="0"/>
              </a:rPr>
              <a:t> System.out.println("Manufacturer= " + c3.manufacturer);</a:t>
            </a:r>
            <a:endParaRPr lang="en-US" sz="1600" dirty="0">
              <a:latin typeface="Times New Roman" panose="02020603050405020304" pitchFamily="18" charset="0"/>
              <a:ea typeface="Times New Roman" panose="02020603050405020304" pitchFamily="18" charset="0"/>
            </a:endParaRPr>
          </a:p>
          <a:p>
            <a:pPr marL="0" marR="0" indent="228600">
              <a:spcBef>
                <a:spcPts val="0"/>
              </a:spcBef>
              <a:spcAft>
                <a:spcPts val="0"/>
              </a:spcAft>
              <a:tabLst>
                <a:tab pos="228600" algn="l"/>
                <a:tab pos="342900" algn="l"/>
                <a:tab pos="457200" algn="l"/>
              </a:tabLst>
            </a:pPr>
            <a:r>
              <a:rPr lang="nb-NO" sz="1600" dirty="0">
                <a:solidFill>
                  <a:srgbClr val="000000"/>
                </a:solidFill>
                <a:effectLst/>
                <a:latin typeface="Times New Roman" panose="02020603050405020304" pitchFamily="18" charset="0"/>
                <a:ea typeface="Times New Roman" panose="02020603050405020304" pitchFamily="18" charset="0"/>
              </a:rPr>
              <a:t> System.out.println("Model= " + c3.model);</a:t>
            </a:r>
            <a:endParaRPr lang="en-US" sz="1600" dirty="0">
              <a:effectLst/>
              <a:latin typeface="Times New Roman" panose="02020603050405020304" pitchFamily="18" charset="0"/>
              <a:ea typeface="Times New Roman" panose="02020603050405020304" pitchFamily="18" charset="0"/>
            </a:endParaRPr>
          </a:p>
          <a:p>
            <a:pPr marL="0" marR="0" indent="228600">
              <a:spcBef>
                <a:spcPts val="0"/>
              </a:spcBef>
              <a:spcAft>
                <a:spcPts val="0"/>
              </a:spcAft>
              <a:tabLst>
                <a:tab pos="228600" algn="l"/>
                <a:tab pos="342900" algn="l"/>
                <a:tab pos="457200" algn="l"/>
              </a:tabLst>
            </a:pPr>
            <a:r>
              <a:rPr lang="en-US" sz="1600" dirty="0">
                <a:solidFill>
                  <a:srgbClr val="000000"/>
                </a:solidFill>
                <a:effectLst/>
                <a:latin typeface="Times New Roman" panose="02020603050405020304" pitchFamily="18" charset="0"/>
                <a:ea typeface="Times New Roman" panose="02020603050405020304" pitchFamily="18" charset="0"/>
              </a:rPr>
              <a:t> System.out.println("Year= " + c3.year);</a:t>
            </a:r>
            <a:endParaRPr lang="en-US" sz="1600" dirty="0">
              <a:latin typeface="Times New Roman" panose="02020603050405020304" pitchFamily="18" charset="0"/>
              <a:ea typeface="Times New Roman" panose="02020603050405020304" pitchFamily="18" charset="0"/>
            </a:endParaRPr>
          </a:p>
          <a:p>
            <a:pPr marL="0" marR="0" indent="228600">
              <a:spcBef>
                <a:spcPts val="0"/>
              </a:spcBef>
              <a:spcAft>
                <a:spcPts val="0"/>
              </a:spcAft>
              <a:tabLst>
                <a:tab pos="228600" algn="l"/>
                <a:tab pos="342900" algn="l"/>
                <a:tab pos="457200" algn="l"/>
              </a:tabLst>
            </a:pPr>
            <a:r>
              <a:rPr lang="en-US" sz="1600" dirty="0">
                <a:solidFill>
                  <a:srgbClr val="000000"/>
                </a:solidFill>
                <a:effectLst/>
                <a:latin typeface="Times New Roman" panose="02020603050405020304" pitchFamily="18" charset="0"/>
                <a:ea typeface="Times New Roman" panose="02020603050405020304" pitchFamily="18" charset="0"/>
              </a:rPr>
              <a:t> System.out.println("Number of passenger= " + c3.passenger);</a:t>
            </a:r>
            <a:endParaRPr lang="en-US" sz="1600" dirty="0">
              <a:latin typeface="Times New Roman" panose="02020603050405020304" pitchFamily="18" charset="0"/>
              <a:ea typeface="Times New Roman" panose="02020603050405020304" pitchFamily="18" charset="0"/>
            </a:endParaRPr>
          </a:p>
          <a:p>
            <a:pPr marL="0" marR="0" indent="228600">
              <a:spcBef>
                <a:spcPts val="0"/>
              </a:spcBef>
              <a:spcAft>
                <a:spcPts val="0"/>
              </a:spcAft>
              <a:tabLst>
                <a:tab pos="228600" algn="l"/>
                <a:tab pos="342900" algn="l"/>
                <a:tab pos="457200" algn="l"/>
              </a:tabLst>
            </a:pPr>
            <a:r>
              <a:rPr lang="en-US" sz="1600" dirty="0">
                <a:solidFill>
                  <a:srgbClr val="000000"/>
                </a:solidFill>
                <a:effectLst/>
                <a:latin typeface="Times New Roman" panose="02020603050405020304" pitchFamily="18" charset="0"/>
                <a:ea typeface="Times New Roman" panose="02020603050405020304" pitchFamily="18" charset="0"/>
              </a:rPr>
              <a:t> System.out.println();</a:t>
            </a:r>
            <a:endParaRPr lang="en-US" sz="1600" dirty="0">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xmlns="" id="{E70E8E46-7B9D-4BFC-81C0-4A14D2036784}"/>
              </a:ext>
            </a:extLst>
          </p:cNvPr>
          <p:cNvSpPr txBox="1"/>
          <p:nvPr/>
        </p:nvSpPr>
        <p:spPr>
          <a:xfrm>
            <a:off x="6301268" y="387277"/>
            <a:ext cx="5626250" cy="3539430"/>
          </a:xfrm>
          <a:prstGeom prst="rect">
            <a:avLst/>
          </a:prstGeom>
          <a:noFill/>
          <a:ln>
            <a:solidFill>
              <a:schemeClr val="accent1">
                <a:shade val="50000"/>
              </a:schemeClr>
            </a:solidFill>
          </a:ln>
        </p:spPr>
        <p:txBody>
          <a:bodyPr wrap="square" rtlCol="0">
            <a:spAutoFit/>
          </a:bodyPr>
          <a:lstStyle/>
          <a:p>
            <a:pPr marL="0" marR="0" indent="228600" algn="just">
              <a:spcBef>
                <a:spcPts val="0"/>
              </a:spcBef>
              <a:spcAft>
                <a:spcPts val="0"/>
              </a:spcAft>
              <a:tabLst>
                <a:tab pos="228600" algn="l"/>
                <a:tab pos="342900" algn="l"/>
                <a:tab pos="457200" algn="l"/>
              </a:tabLst>
            </a:pPr>
            <a:r>
              <a:rPr lang="en-US" sz="1600" dirty="0">
                <a:solidFill>
                  <a:srgbClr val="000000"/>
                </a:solidFill>
                <a:effectLst/>
                <a:latin typeface="Times New Roman" panose="02020603050405020304" pitchFamily="18" charset="0"/>
                <a:ea typeface="Times New Roman" panose="02020603050405020304" pitchFamily="18" charset="0"/>
              </a:rPr>
              <a:t>Cars c4 = new Cars("Japan", "TOYATA", 2000, 4);</a:t>
            </a:r>
            <a:endParaRPr lang="en-US" sz="1600" dirty="0">
              <a:effectLst/>
              <a:latin typeface="Times New Roman" panose="02020603050405020304" pitchFamily="18" charset="0"/>
              <a:ea typeface="Times New Roman" panose="02020603050405020304" pitchFamily="18" charset="0"/>
            </a:endParaRPr>
          </a:p>
          <a:p>
            <a:pPr marL="0" marR="0" indent="228600" algn="just">
              <a:spcBef>
                <a:spcPts val="0"/>
              </a:spcBef>
              <a:spcAft>
                <a:spcPts val="0"/>
              </a:spcAft>
              <a:tabLst>
                <a:tab pos="228600" algn="l"/>
                <a:tab pos="342900" algn="l"/>
                <a:tab pos="457200" algn="l"/>
              </a:tabLst>
            </a:pPr>
            <a:r>
              <a:rPr lang="en-US" sz="1600" dirty="0">
                <a:solidFill>
                  <a:srgbClr val="000000"/>
                </a:solidFill>
                <a:effectLst/>
                <a:latin typeface="Times New Roman" panose="02020603050405020304" pitchFamily="18" charset="0"/>
                <a:ea typeface="Times New Roman" panose="02020603050405020304" pitchFamily="18" charset="0"/>
              </a:rPr>
              <a:t>System.out.println("Manufacturer= " + c4.manufacturer);</a:t>
            </a:r>
            <a:endParaRPr lang="en-US" sz="1600" dirty="0">
              <a:effectLst/>
              <a:latin typeface="Times New Roman" panose="02020603050405020304" pitchFamily="18" charset="0"/>
              <a:ea typeface="Times New Roman" panose="02020603050405020304" pitchFamily="18" charset="0"/>
            </a:endParaRPr>
          </a:p>
          <a:p>
            <a:pPr marL="0" marR="0" indent="228600" algn="just">
              <a:spcBef>
                <a:spcPts val="0"/>
              </a:spcBef>
              <a:spcAft>
                <a:spcPts val="0"/>
              </a:spcAft>
              <a:tabLst>
                <a:tab pos="228600" algn="l"/>
                <a:tab pos="342900" algn="l"/>
                <a:tab pos="457200" algn="l"/>
              </a:tabLst>
            </a:pPr>
            <a:r>
              <a:rPr lang="nb-NO" sz="1600" dirty="0">
                <a:solidFill>
                  <a:srgbClr val="000000"/>
                </a:solidFill>
                <a:effectLst/>
                <a:latin typeface="Times New Roman" panose="02020603050405020304" pitchFamily="18" charset="0"/>
                <a:ea typeface="Times New Roman" panose="02020603050405020304" pitchFamily="18" charset="0"/>
              </a:rPr>
              <a:t>System.out.println("Model= " + c4.model);</a:t>
            </a:r>
            <a:endParaRPr lang="en-US" sz="1600" dirty="0">
              <a:effectLst/>
              <a:latin typeface="Times New Roman" panose="02020603050405020304" pitchFamily="18" charset="0"/>
              <a:ea typeface="Times New Roman" panose="02020603050405020304" pitchFamily="18" charset="0"/>
            </a:endParaRPr>
          </a:p>
          <a:p>
            <a:pPr marL="0" marR="0" indent="228600" algn="just">
              <a:spcBef>
                <a:spcPts val="0"/>
              </a:spcBef>
              <a:spcAft>
                <a:spcPts val="0"/>
              </a:spcAft>
              <a:tabLst>
                <a:tab pos="228600" algn="l"/>
                <a:tab pos="342900" algn="l"/>
                <a:tab pos="457200" algn="l"/>
              </a:tabLst>
            </a:pPr>
            <a:r>
              <a:rPr lang="en-US" sz="1600" dirty="0">
                <a:solidFill>
                  <a:srgbClr val="000000"/>
                </a:solidFill>
                <a:effectLst/>
                <a:latin typeface="Times New Roman" panose="02020603050405020304" pitchFamily="18" charset="0"/>
                <a:ea typeface="Times New Roman" panose="02020603050405020304" pitchFamily="18" charset="0"/>
              </a:rPr>
              <a:t>System.out.println("Year= " + c4.year);</a:t>
            </a:r>
            <a:endParaRPr lang="en-US" sz="1600" dirty="0">
              <a:effectLst/>
              <a:latin typeface="Times New Roman" panose="02020603050405020304" pitchFamily="18" charset="0"/>
              <a:ea typeface="Times New Roman" panose="02020603050405020304" pitchFamily="18" charset="0"/>
            </a:endParaRPr>
          </a:p>
          <a:p>
            <a:pPr marL="0" marR="0" indent="228600" algn="just">
              <a:spcBef>
                <a:spcPts val="0"/>
              </a:spcBef>
              <a:spcAft>
                <a:spcPts val="0"/>
              </a:spcAft>
              <a:tabLst>
                <a:tab pos="228600" algn="l"/>
                <a:tab pos="342900" algn="l"/>
                <a:tab pos="457200" algn="l"/>
              </a:tabLst>
            </a:pPr>
            <a:r>
              <a:rPr lang="en-US" sz="1600" dirty="0">
                <a:solidFill>
                  <a:srgbClr val="000000"/>
                </a:solidFill>
                <a:latin typeface="Times New Roman" panose="02020603050405020304" pitchFamily="18" charset="0"/>
                <a:ea typeface="Times New Roman" panose="02020603050405020304" pitchFamily="18" charset="0"/>
              </a:rPr>
              <a:t>S</a:t>
            </a:r>
            <a:r>
              <a:rPr lang="en-US" sz="1600" dirty="0">
                <a:solidFill>
                  <a:srgbClr val="000000"/>
                </a:solidFill>
                <a:effectLst/>
                <a:latin typeface="Times New Roman" panose="02020603050405020304" pitchFamily="18" charset="0"/>
                <a:ea typeface="Times New Roman" panose="02020603050405020304" pitchFamily="18" charset="0"/>
              </a:rPr>
              <a:t>ystem.out.println("Number of passenger= " + c4.passenger);</a:t>
            </a:r>
            <a:endParaRPr lang="en-US" sz="1600" dirty="0">
              <a:effectLst/>
              <a:latin typeface="Times New Roman" panose="02020603050405020304" pitchFamily="18" charset="0"/>
              <a:ea typeface="Times New Roman" panose="02020603050405020304" pitchFamily="18" charset="0"/>
            </a:endParaRPr>
          </a:p>
          <a:p>
            <a:r>
              <a:rPr lang="en-US" sz="1600" dirty="0">
                <a:solidFill>
                  <a:srgbClr val="000000"/>
                </a:solidFill>
                <a:effectLst/>
                <a:latin typeface="Times New Roman" panose="02020603050405020304" pitchFamily="18" charset="0"/>
                <a:ea typeface="Times New Roman" panose="02020603050405020304" pitchFamily="18" charset="0"/>
              </a:rPr>
              <a:t>    System.out.println();</a:t>
            </a:r>
          </a:p>
          <a:p>
            <a:endParaRPr lang="en-US" sz="1600" dirty="0">
              <a:solidFill>
                <a:srgbClr val="000000"/>
              </a:solidFill>
              <a:effectLst/>
              <a:latin typeface="Times New Roman" panose="02020603050405020304" pitchFamily="18" charset="0"/>
              <a:ea typeface="Times New Roman" panose="02020603050405020304" pitchFamily="18" charset="0"/>
            </a:endParaRPr>
          </a:p>
          <a:p>
            <a:r>
              <a:rPr lang="en-US" sz="1600" dirty="0">
                <a:solidFill>
                  <a:srgbClr val="000000"/>
                </a:solidFill>
                <a:effectLst/>
                <a:latin typeface="Times New Roman" panose="02020603050405020304" pitchFamily="18" charset="0"/>
                <a:ea typeface="Times New Roman" panose="02020603050405020304" pitchFamily="18" charset="0"/>
              </a:rPr>
              <a:t>    Cars c5 = new Cars("Japan", "SUZUKI");</a:t>
            </a:r>
          </a:p>
          <a:p>
            <a:r>
              <a:rPr lang="en-US" sz="1600" dirty="0">
                <a:solidFill>
                  <a:srgbClr val="000000"/>
                </a:solidFill>
                <a:effectLst/>
                <a:latin typeface="Times New Roman" panose="02020603050405020304" pitchFamily="18" charset="0"/>
                <a:ea typeface="Times New Roman" panose="02020603050405020304" pitchFamily="18" charset="0"/>
              </a:rPr>
              <a:t>    System.out.println("Manufacturer= " + c5.manufacturer);</a:t>
            </a:r>
          </a:p>
          <a:p>
            <a:r>
              <a:rPr lang="en-US" sz="1600" dirty="0">
                <a:solidFill>
                  <a:srgbClr val="000000"/>
                </a:solidFill>
                <a:effectLst/>
                <a:latin typeface="Times New Roman" panose="02020603050405020304" pitchFamily="18" charset="0"/>
                <a:ea typeface="Times New Roman" panose="02020603050405020304" pitchFamily="18" charset="0"/>
              </a:rPr>
              <a:t>    System.out.println("Model= " + c5.model);</a:t>
            </a:r>
          </a:p>
          <a:p>
            <a:r>
              <a:rPr lang="en-US" sz="1600" dirty="0">
                <a:solidFill>
                  <a:srgbClr val="000000"/>
                </a:solidFill>
                <a:effectLst/>
                <a:latin typeface="Times New Roman" panose="02020603050405020304" pitchFamily="18" charset="0"/>
                <a:ea typeface="Times New Roman" panose="02020603050405020304" pitchFamily="18" charset="0"/>
              </a:rPr>
              <a:t>    System.out.println("Year= " + c5.year);</a:t>
            </a:r>
          </a:p>
          <a:p>
            <a:r>
              <a:rPr lang="en-US" sz="1600" dirty="0">
                <a:solidFill>
                  <a:srgbClr val="000000"/>
                </a:solidFill>
                <a:effectLst/>
                <a:latin typeface="Times New Roman" panose="02020603050405020304" pitchFamily="18" charset="0"/>
                <a:ea typeface="Times New Roman" panose="02020603050405020304" pitchFamily="18" charset="0"/>
              </a:rPr>
              <a:t>    System.out.println("Number of passenger= " + c5.passenger);</a:t>
            </a:r>
          </a:p>
          <a:p>
            <a:r>
              <a:rPr lang="en-US" sz="1600" dirty="0">
                <a:solidFill>
                  <a:srgbClr val="000000"/>
                </a:solidFill>
                <a:effectLst/>
                <a:latin typeface="Times New Roman" panose="02020603050405020304" pitchFamily="18" charset="0"/>
                <a:ea typeface="Times New Roman" panose="02020603050405020304" pitchFamily="18" charset="0"/>
              </a:rPr>
              <a:t> } </a:t>
            </a:r>
          </a:p>
          <a:p>
            <a:r>
              <a:rPr lang="en-US" sz="1600" dirty="0">
                <a:solidFill>
                  <a:srgbClr val="000000"/>
                </a:solidFill>
                <a:effectLst/>
                <a:latin typeface="Times New Roman" panose="02020603050405020304" pitchFamily="18" charset="0"/>
                <a:ea typeface="Times New Roman" panose="02020603050405020304" pitchFamily="18" charset="0"/>
              </a:rPr>
              <a:t> }</a:t>
            </a:r>
          </a:p>
        </p:txBody>
      </p:sp>
      <p:sp>
        <p:nvSpPr>
          <p:cNvPr id="7" name="TextBox 6">
            <a:extLst>
              <a:ext uri="{FF2B5EF4-FFF2-40B4-BE49-F238E27FC236}">
                <a16:creationId xmlns:a16="http://schemas.microsoft.com/office/drawing/2014/main" xmlns="" id="{E7A7ED85-89ED-4911-9DEA-58E40B01A8D3}"/>
              </a:ext>
            </a:extLst>
          </p:cNvPr>
          <p:cNvSpPr txBox="1"/>
          <p:nvPr/>
        </p:nvSpPr>
        <p:spPr>
          <a:xfrm>
            <a:off x="6301268" y="4015445"/>
            <a:ext cx="1756210" cy="2308324"/>
          </a:xfrm>
          <a:prstGeom prst="rect">
            <a:avLst/>
          </a:prstGeom>
          <a:noFill/>
          <a:ln>
            <a:solidFill>
              <a:schemeClr val="accent1">
                <a:shade val="50000"/>
              </a:schemeClr>
            </a:solidFill>
          </a:ln>
        </p:spPr>
        <p:txBody>
          <a:bodyPr wrap="square" rtlCol="0">
            <a:spAutoFit/>
          </a:bodyPr>
          <a:lstStyle/>
          <a:p>
            <a:r>
              <a:rPr lang="en-US" i="1" dirty="0">
                <a:solidFill>
                  <a:srgbClr val="FF0000"/>
                </a:solidFill>
              </a:rPr>
              <a:t>Console Output:</a:t>
            </a:r>
          </a:p>
          <a:p>
            <a:r>
              <a:rPr lang="en-US" sz="1400" i="1" dirty="0"/>
              <a:t>Manufacturer= ***</a:t>
            </a:r>
          </a:p>
          <a:p>
            <a:r>
              <a:rPr lang="en-US" sz="1400" i="1" dirty="0"/>
              <a:t>Model= ***</a:t>
            </a:r>
          </a:p>
          <a:p>
            <a:r>
              <a:rPr lang="en-US" sz="1400" i="1" dirty="0"/>
              <a:t>Year= 0</a:t>
            </a:r>
          </a:p>
          <a:p>
            <a:r>
              <a:rPr lang="en-US" sz="1400" i="1" dirty="0"/>
              <a:t>No of passenger = 4</a:t>
            </a:r>
          </a:p>
          <a:p>
            <a:endParaRPr lang="en-US" sz="1400" i="1" dirty="0"/>
          </a:p>
          <a:p>
            <a:r>
              <a:rPr lang="en-US" sz="1400" i="1" dirty="0"/>
              <a:t>Manufacturer= null</a:t>
            </a:r>
          </a:p>
          <a:p>
            <a:r>
              <a:rPr lang="en-US" sz="1400" i="1" dirty="0"/>
              <a:t>Model= null</a:t>
            </a:r>
          </a:p>
          <a:p>
            <a:r>
              <a:rPr lang="en-US" sz="1400" i="1" dirty="0"/>
              <a:t>Year= 2000</a:t>
            </a:r>
          </a:p>
          <a:p>
            <a:r>
              <a:rPr lang="en-US" sz="1400" i="1" dirty="0"/>
              <a:t>No of passenger = 6</a:t>
            </a:r>
          </a:p>
        </p:txBody>
      </p:sp>
      <p:sp>
        <p:nvSpPr>
          <p:cNvPr id="8" name="TextBox 7">
            <a:extLst>
              <a:ext uri="{FF2B5EF4-FFF2-40B4-BE49-F238E27FC236}">
                <a16:creationId xmlns:a16="http://schemas.microsoft.com/office/drawing/2014/main" xmlns="" id="{61EF347C-88A7-4768-B2D4-5F28FF2F91E2}"/>
              </a:ext>
            </a:extLst>
          </p:cNvPr>
          <p:cNvSpPr txBox="1"/>
          <p:nvPr/>
        </p:nvSpPr>
        <p:spPr>
          <a:xfrm>
            <a:off x="8153400" y="4015445"/>
            <a:ext cx="1852132" cy="2308324"/>
          </a:xfrm>
          <a:prstGeom prst="rect">
            <a:avLst/>
          </a:prstGeom>
          <a:noFill/>
          <a:ln>
            <a:solidFill>
              <a:schemeClr val="accent1">
                <a:shade val="50000"/>
              </a:schemeClr>
            </a:solidFill>
          </a:ln>
        </p:spPr>
        <p:txBody>
          <a:bodyPr wrap="square" rtlCol="0">
            <a:spAutoFit/>
          </a:bodyPr>
          <a:lstStyle/>
          <a:p>
            <a:r>
              <a:rPr lang="en-US" i="1" dirty="0">
                <a:solidFill>
                  <a:srgbClr val="FF0000"/>
                </a:solidFill>
              </a:rPr>
              <a:t>Console Output:</a:t>
            </a:r>
          </a:p>
          <a:p>
            <a:r>
              <a:rPr lang="en-US" sz="1400" i="1" dirty="0"/>
              <a:t>Manufacturer= null</a:t>
            </a:r>
          </a:p>
          <a:p>
            <a:r>
              <a:rPr lang="en-US" sz="1400" i="1" dirty="0"/>
              <a:t>Model= BMP</a:t>
            </a:r>
          </a:p>
          <a:p>
            <a:r>
              <a:rPr lang="en-US" sz="1400" i="1" dirty="0"/>
              <a:t>Year= 0</a:t>
            </a:r>
          </a:p>
          <a:p>
            <a:r>
              <a:rPr lang="en-US" sz="1400" i="1" dirty="0"/>
              <a:t>No of passenger = 0</a:t>
            </a:r>
          </a:p>
          <a:p>
            <a:endParaRPr lang="en-US" sz="1400" i="1" dirty="0"/>
          </a:p>
          <a:p>
            <a:r>
              <a:rPr lang="en-US" sz="1400" i="1" dirty="0"/>
              <a:t>Manufacturer= Japan</a:t>
            </a:r>
          </a:p>
          <a:p>
            <a:r>
              <a:rPr lang="en-US" sz="1400" i="1" dirty="0"/>
              <a:t>Model= TOYATA</a:t>
            </a:r>
          </a:p>
          <a:p>
            <a:r>
              <a:rPr lang="en-US" sz="1400" i="1" dirty="0"/>
              <a:t>Year= 2000</a:t>
            </a:r>
          </a:p>
          <a:p>
            <a:r>
              <a:rPr lang="en-US" sz="1400" i="1" dirty="0"/>
              <a:t>No of passenger = 4</a:t>
            </a:r>
          </a:p>
        </p:txBody>
      </p:sp>
      <p:sp>
        <p:nvSpPr>
          <p:cNvPr id="9" name="TextBox 8">
            <a:extLst>
              <a:ext uri="{FF2B5EF4-FFF2-40B4-BE49-F238E27FC236}">
                <a16:creationId xmlns:a16="http://schemas.microsoft.com/office/drawing/2014/main" xmlns="" id="{39DBAD02-B3B7-4FD8-9BA1-5F9ADC717848}"/>
              </a:ext>
            </a:extLst>
          </p:cNvPr>
          <p:cNvSpPr txBox="1"/>
          <p:nvPr/>
        </p:nvSpPr>
        <p:spPr>
          <a:xfrm>
            <a:off x="10157911" y="4029042"/>
            <a:ext cx="1852132" cy="1231106"/>
          </a:xfrm>
          <a:prstGeom prst="rect">
            <a:avLst/>
          </a:prstGeom>
          <a:noFill/>
          <a:ln>
            <a:solidFill>
              <a:schemeClr val="accent1">
                <a:shade val="50000"/>
              </a:schemeClr>
            </a:solidFill>
          </a:ln>
        </p:spPr>
        <p:txBody>
          <a:bodyPr wrap="square" rtlCol="0">
            <a:spAutoFit/>
          </a:bodyPr>
          <a:lstStyle/>
          <a:p>
            <a:r>
              <a:rPr lang="en-US" i="1" dirty="0">
                <a:solidFill>
                  <a:srgbClr val="FF0000"/>
                </a:solidFill>
              </a:rPr>
              <a:t>Console Output:</a:t>
            </a:r>
          </a:p>
          <a:p>
            <a:r>
              <a:rPr lang="en-US" sz="1400" i="1" dirty="0"/>
              <a:t>Manufacturer= Japan</a:t>
            </a:r>
          </a:p>
          <a:p>
            <a:r>
              <a:rPr lang="en-US" sz="1400" i="1" dirty="0"/>
              <a:t>Model= SUZUKI</a:t>
            </a:r>
          </a:p>
          <a:p>
            <a:r>
              <a:rPr lang="en-US" sz="1400" i="1" dirty="0"/>
              <a:t>Year= 0</a:t>
            </a:r>
          </a:p>
          <a:p>
            <a:r>
              <a:rPr lang="en-US" sz="1400" i="1" dirty="0"/>
              <a:t>No of passenger= 0</a:t>
            </a:r>
          </a:p>
        </p:txBody>
      </p:sp>
    </p:spTree>
    <p:extLst>
      <p:ext uri="{BB962C8B-B14F-4D97-AF65-F5344CB8AC3E}">
        <p14:creationId xmlns:p14="http://schemas.microsoft.com/office/powerpoint/2010/main" val="1556826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xmlns="" id="{5E31E0A7-54A6-4456-949B-051E1F0A88A9}"/>
              </a:ext>
            </a:extLst>
          </p:cNvPr>
          <p:cNvSpPr>
            <a:spLocks noGrp="1"/>
          </p:cNvSpPr>
          <p:nvPr>
            <p:ph type="title"/>
          </p:nvPr>
        </p:nvSpPr>
        <p:spPr/>
        <p:txBody>
          <a:bodyPr/>
          <a:lstStyle/>
          <a:p>
            <a:pPr algn="ctr"/>
            <a:r>
              <a:rPr lang="en-US" dirty="0"/>
              <a:t>What is Object?</a:t>
            </a:r>
          </a:p>
        </p:txBody>
      </p:sp>
      <p:sp>
        <p:nvSpPr>
          <p:cNvPr id="27" name="Content Placeholder 2">
            <a:extLst>
              <a:ext uri="{FF2B5EF4-FFF2-40B4-BE49-F238E27FC236}">
                <a16:creationId xmlns:a16="http://schemas.microsoft.com/office/drawing/2014/main" xmlns="" id="{3449C52D-8C58-46C8-95C8-5F4D55B205C8}"/>
              </a:ext>
            </a:extLst>
          </p:cNvPr>
          <p:cNvSpPr>
            <a:spLocks noGrp="1"/>
          </p:cNvSpPr>
          <p:nvPr>
            <p:ph idx="1"/>
          </p:nvPr>
        </p:nvSpPr>
        <p:spPr>
          <a:xfrm>
            <a:off x="1183005" y="1836382"/>
            <a:ext cx="9825990" cy="2236290"/>
          </a:xfrm>
        </p:spPr>
        <p:txBody>
          <a:bodyPr>
            <a:noAutofit/>
          </a:bodyPr>
          <a:lstStyle/>
          <a:p>
            <a:pPr marL="342900" indent="-342900"/>
            <a:r>
              <a:rPr lang="en-US" sz="2300" dirty="0">
                <a:solidFill>
                  <a:srgbClr val="005DA2"/>
                </a:solidFill>
                <a:ea typeface="Calibri" panose="020F0502020204030204" pitchFamily="34" charset="0"/>
              </a:rPr>
              <a:t>“Object” </a:t>
            </a:r>
            <a:r>
              <a:rPr lang="en-US" sz="2300" dirty="0">
                <a:ea typeface="Calibri" panose="020F0502020204030204" pitchFamily="34" charset="0"/>
              </a:rPr>
              <a:t>is an instantiation of a class. </a:t>
            </a:r>
          </a:p>
          <a:p>
            <a:pPr marL="0" indent="0">
              <a:buNone/>
            </a:pPr>
            <a:endParaRPr lang="en-US" sz="800" dirty="0">
              <a:effectLst/>
              <a:ea typeface="Calibri" panose="020F0502020204030204" pitchFamily="34" charset="0"/>
            </a:endParaRPr>
          </a:p>
          <a:p>
            <a:pPr marL="342900" indent="-342900"/>
            <a:r>
              <a:rPr lang="en-US" sz="2300" dirty="0">
                <a:ea typeface="Calibri" panose="020F0502020204030204" pitchFamily="34" charset="0"/>
              </a:rPr>
              <a:t>According to blueprints specified in the class, an object has data (variables) and actions (methods) that act on those data. </a:t>
            </a:r>
            <a:endParaRPr lang="en-US" sz="2300" dirty="0"/>
          </a:p>
          <a:p>
            <a:pPr marL="0" indent="0">
              <a:buNone/>
            </a:pPr>
            <a:endParaRPr lang="en-US" sz="800" dirty="0"/>
          </a:p>
          <a:p>
            <a:pPr marL="342900" indent="-342900"/>
            <a:r>
              <a:rPr lang="en-US" sz="2300" dirty="0"/>
              <a:t>One or more object of the same class can be created.</a:t>
            </a:r>
          </a:p>
        </p:txBody>
      </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27</a:t>
            </a:fld>
            <a:endParaRPr lang="en-US"/>
          </a:p>
        </p:txBody>
      </p:sp>
      <p:sp>
        <p:nvSpPr>
          <p:cNvPr id="28" name="Text Box 6">
            <a:extLst>
              <a:ext uri="{FF2B5EF4-FFF2-40B4-BE49-F238E27FC236}">
                <a16:creationId xmlns:a16="http://schemas.microsoft.com/office/drawing/2014/main" xmlns="" id="{1B7FE18C-1D64-4CA4-AA2E-024B77629E89}"/>
              </a:ext>
            </a:extLst>
          </p:cNvPr>
          <p:cNvSpPr txBox="1">
            <a:spLocks noChangeArrowheads="1"/>
          </p:cNvSpPr>
          <p:nvPr/>
        </p:nvSpPr>
        <p:spPr bwMode="auto">
          <a:xfrm>
            <a:off x="2437635" y="4755019"/>
            <a:ext cx="5715765"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spcBef>
                <a:spcPct val="20000"/>
              </a:spcBef>
            </a:pPr>
            <a:r>
              <a:rPr lang="en-US" altLang="en-US" sz="2000" b="1" dirty="0">
                <a:solidFill>
                  <a:schemeClr val="tx2"/>
                </a:solidFill>
                <a:latin typeface="Courier New" panose="02070309020205020404" pitchFamily="49" charset="0"/>
              </a:rPr>
              <a:t>&lt;class name&gt;</a:t>
            </a:r>
            <a:r>
              <a:rPr lang="en-US" altLang="en-US" sz="2000" b="1" dirty="0">
                <a:solidFill>
                  <a:srgbClr val="A50021"/>
                </a:solidFill>
                <a:latin typeface="Courier New" panose="02070309020205020404" pitchFamily="49" charset="0"/>
              </a:rPr>
              <a:t> </a:t>
            </a:r>
            <a:r>
              <a:rPr lang="en-US" altLang="en-US" sz="2000" b="1" dirty="0">
                <a:solidFill>
                  <a:schemeClr val="tx2"/>
                </a:solidFill>
                <a:latin typeface="Courier New" panose="02070309020205020404" pitchFamily="49" charset="0"/>
              </a:rPr>
              <a:t>&lt;instance name&gt; </a:t>
            </a:r>
            <a:r>
              <a:rPr lang="en-US" altLang="en-US" sz="2000" b="1" dirty="0">
                <a:solidFill>
                  <a:srgbClr val="A50021"/>
                </a:solidFill>
                <a:latin typeface="Courier New" panose="02070309020205020404" pitchFamily="49" charset="0"/>
              </a:rPr>
              <a:t>;</a:t>
            </a:r>
          </a:p>
        </p:txBody>
      </p:sp>
      <p:sp>
        <p:nvSpPr>
          <p:cNvPr id="29" name="Text Box 6">
            <a:extLst>
              <a:ext uri="{FF2B5EF4-FFF2-40B4-BE49-F238E27FC236}">
                <a16:creationId xmlns:a16="http://schemas.microsoft.com/office/drawing/2014/main" xmlns="" id="{A877F17D-DEA1-49D1-B6BB-C4893B7884FA}"/>
              </a:ext>
            </a:extLst>
          </p:cNvPr>
          <p:cNvSpPr txBox="1">
            <a:spLocks noChangeArrowheads="1"/>
          </p:cNvSpPr>
          <p:nvPr/>
        </p:nvSpPr>
        <p:spPr bwMode="auto">
          <a:xfrm>
            <a:off x="3144817" y="5413010"/>
            <a:ext cx="3069517"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spcBef>
                <a:spcPct val="20000"/>
              </a:spcBef>
            </a:pPr>
            <a:r>
              <a:rPr lang="en-US" altLang="en-US" sz="2000" b="1" dirty="0">
                <a:solidFill>
                  <a:schemeClr val="tx2"/>
                </a:solidFill>
                <a:latin typeface="Courier New" panose="02070309020205020404" pitchFamily="49" charset="0"/>
              </a:rPr>
              <a:t>Person p;</a:t>
            </a:r>
          </a:p>
          <a:p>
            <a:pPr eaLnBrk="1" hangingPunct="1">
              <a:lnSpc>
                <a:spcPct val="90000"/>
              </a:lnSpc>
              <a:spcBef>
                <a:spcPct val="20000"/>
              </a:spcBef>
            </a:pPr>
            <a:r>
              <a:rPr lang="en-US" altLang="en-US" sz="2000" b="1" dirty="0">
                <a:solidFill>
                  <a:schemeClr val="tx2"/>
                </a:solidFill>
                <a:latin typeface="Courier New" panose="02070309020205020404" pitchFamily="49" charset="0"/>
              </a:rPr>
              <a:t>Student stud;</a:t>
            </a:r>
          </a:p>
        </p:txBody>
      </p:sp>
      <p:sp>
        <p:nvSpPr>
          <p:cNvPr id="30" name="Content Placeholder 2">
            <a:extLst>
              <a:ext uri="{FF2B5EF4-FFF2-40B4-BE49-F238E27FC236}">
                <a16:creationId xmlns:a16="http://schemas.microsoft.com/office/drawing/2014/main" xmlns="" id="{CB9C2919-0EFA-412F-BA83-B3533FFC617F}"/>
              </a:ext>
            </a:extLst>
          </p:cNvPr>
          <p:cNvSpPr txBox="1">
            <a:spLocks/>
          </p:cNvSpPr>
          <p:nvPr/>
        </p:nvSpPr>
        <p:spPr>
          <a:xfrm>
            <a:off x="1189467" y="4147327"/>
            <a:ext cx="3496571" cy="5919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pPr>
            <a:r>
              <a:rPr lang="en-US" altLang="en-US" sz="2400" dirty="0"/>
              <a:t>Declaring Object :</a:t>
            </a:r>
            <a:endParaRPr lang="en-US" sz="1200" dirty="0">
              <a:ea typeface="Calibri" panose="020F0502020204030204" pitchFamily="34" charset="0"/>
            </a:endParaRPr>
          </a:p>
        </p:txBody>
      </p:sp>
      <p:sp>
        <p:nvSpPr>
          <p:cNvPr id="31" name="Content Placeholder 2">
            <a:extLst>
              <a:ext uri="{FF2B5EF4-FFF2-40B4-BE49-F238E27FC236}">
                <a16:creationId xmlns:a16="http://schemas.microsoft.com/office/drawing/2014/main" xmlns="" id="{13921449-EB17-4F41-9702-D6653E8EA62F}"/>
              </a:ext>
            </a:extLst>
          </p:cNvPr>
          <p:cNvSpPr txBox="1">
            <a:spLocks/>
          </p:cNvSpPr>
          <p:nvPr/>
        </p:nvSpPr>
        <p:spPr>
          <a:xfrm>
            <a:off x="1505737" y="5316938"/>
            <a:ext cx="1754748" cy="5919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en-US" sz="2400" dirty="0"/>
              <a:t>Example :</a:t>
            </a:r>
            <a:endParaRPr lang="en-US" sz="1200" dirty="0">
              <a:ea typeface="Calibri" panose="020F0502020204030204" pitchFamily="34" charset="0"/>
            </a:endParaRPr>
          </a:p>
        </p:txBody>
      </p:sp>
      <p:sp>
        <p:nvSpPr>
          <p:cNvPr id="2" name="TextBox 1">
            <a:extLst>
              <a:ext uri="{FF2B5EF4-FFF2-40B4-BE49-F238E27FC236}">
                <a16:creationId xmlns:a16="http://schemas.microsoft.com/office/drawing/2014/main" xmlns="" id="{0103EF4D-39AD-42CF-A8D7-0F16FFB50206}"/>
              </a:ext>
            </a:extLst>
          </p:cNvPr>
          <p:cNvSpPr txBox="1"/>
          <p:nvPr/>
        </p:nvSpPr>
        <p:spPr>
          <a:xfrm>
            <a:off x="9122485" y="3775934"/>
            <a:ext cx="1880048" cy="1200329"/>
          </a:xfrm>
          <a:prstGeom prst="rect">
            <a:avLst/>
          </a:prstGeom>
          <a:noFill/>
          <a:ln>
            <a:solidFill>
              <a:schemeClr val="accent1"/>
            </a:solidFill>
          </a:ln>
        </p:spPr>
        <p:txBody>
          <a:bodyPr wrap="square" rtlCol="0">
            <a:spAutoFit/>
          </a:bodyPr>
          <a:lstStyle/>
          <a:p>
            <a:r>
              <a:rPr lang="en-US" dirty="0"/>
              <a:t>Student</a:t>
            </a:r>
          </a:p>
          <a:p>
            <a:r>
              <a:rPr lang="en-US" dirty="0"/>
              <a:t>rollno</a:t>
            </a:r>
          </a:p>
          <a:p>
            <a:r>
              <a:rPr lang="en-US" dirty="0"/>
              <a:t>name</a:t>
            </a:r>
          </a:p>
          <a:p>
            <a:r>
              <a:rPr lang="en-US" dirty="0"/>
              <a:t>study()</a:t>
            </a:r>
          </a:p>
        </p:txBody>
      </p:sp>
      <p:cxnSp>
        <p:nvCxnSpPr>
          <p:cNvPr id="6" name="Straight Connector 5">
            <a:extLst>
              <a:ext uri="{FF2B5EF4-FFF2-40B4-BE49-F238E27FC236}">
                <a16:creationId xmlns:a16="http://schemas.microsoft.com/office/drawing/2014/main" xmlns="" id="{038E0017-38D3-4ED1-BB6B-C525A79D8D0F}"/>
              </a:ext>
            </a:extLst>
          </p:cNvPr>
          <p:cNvCxnSpPr/>
          <p:nvPr/>
        </p:nvCxnSpPr>
        <p:spPr>
          <a:xfrm>
            <a:off x="9122485" y="4147327"/>
            <a:ext cx="188651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xmlns="" id="{2739922D-639E-43F1-98E3-A1C66E95E724}"/>
              </a:ext>
            </a:extLst>
          </p:cNvPr>
          <p:cNvSpPr/>
          <p:nvPr/>
        </p:nvSpPr>
        <p:spPr>
          <a:xfrm>
            <a:off x="8200308" y="5319826"/>
            <a:ext cx="1696730" cy="82071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14" name="TextBox 13">
            <a:extLst>
              <a:ext uri="{FF2B5EF4-FFF2-40B4-BE49-F238E27FC236}">
                <a16:creationId xmlns:a16="http://schemas.microsoft.com/office/drawing/2014/main" xmlns="" id="{07B92170-7544-4773-94E5-33BF85555AA7}"/>
              </a:ext>
            </a:extLst>
          </p:cNvPr>
          <p:cNvSpPr txBox="1"/>
          <p:nvPr/>
        </p:nvSpPr>
        <p:spPr>
          <a:xfrm>
            <a:off x="8297128" y="5406174"/>
            <a:ext cx="1513849" cy="584775"/>
          </a:xfrm>
          <a:prstGeom prst="rect">
            <a:avLst/>
          </a:prstGeom>
          <a:noFill/>
        </p:spPr>
        <p:txBody>
          <a:bodyPr wrap="square" rtlCol="0">
            <a:spAutoFit/>
          </a:bodyPr>
          <a:lstStyle/>
          <a:p>
            <a:pPr algn="ctr"/>
            <a:r>
              <a:rPr lang="en-US" sz="1400" dirty="0"/>
              <a:t>rollno : 1</a:t>
            </a:r>
          </a:p>
          <a:p>
            <a:pPr algn="ctr"/>
            <a:r>
              <a:rPr lang="en-US" sz="1400" dirty="0"/>
              <a:t>Name : “MgMg</a:t>
            </a:r>
            <a:r>
              <a:rPr lang="en-US" dirty="0"/>
              <a:t>”</a:t>
            </a:r>
          </a:p>
        </p:txBody>
      </p:sp>
      <p:sp>
        <p:nvSpPr>
          <p:cNvPr id="22" name="Oval 21">
            <a:extLst>
              <a:ext uri="{FF2B5EF4-FFF2-40B4-BE49-F238E27FC236}">
                <a16:creationId xmlns:a16="http://schemas.microsoft.com/office/drawing/2014/main" xmlns="" id="{CE18244D-683C-49C2-AF38-114AFEF58AF3}"/>
              </a:ext>
            </a:extLst>
          </p:cNvPr>
          <p:cNvSpPr/>
          <p:nvPr/>
        </p:nvSpPr>
        <p:spPr>
          <a:xfrm>
            <a:off x="10099725" y="5336638"/>
            <a:ext cx="1696730" cy="82071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23" name="TextBox 22">
            <a:extLst>
              <a:ext uri="{FF2B5EF4-FFF2-40B4-BE49-F238E27FC236}">
                <a16:creationId xmlns:a16="http://schemas.microsoft.com/office/drawing/2014/main" xmlns="" id="{0707457A-EA4B-43A3-AE64-AE0CBC02C3C7}"/>
              </a:ext>
            </a:extLst>
          </p:cNvPr>
          <p:cNvSpPr txBox="1"/>
          <p:nvPr/>
        </p:nvSpPr>
        <p:spPr>
          <a:xfrm>
            <a:off x="10196545" y="5422986"/>
            <a:ext cx="1513849" cy="584775"/>
          </a:xfrm>
          <a:prstGeom prst="rect">
            <a:avLst/>
          </a:prstGeom>
          <a:noFill/>
        </p:spPr>
        <p:txBody>
          <a:bodyPr wrap="square" rtlCol="0">
            <a:spAutoFit/>
          </a:bodyPr>
          <a:lstStyle/>
          <a:p>
            <a:pPr algn="ctr"/>
            <a:r>
              <a:rPr lang="en-US" sz="1400" dirty="0"/>
              <a:t>rollno : 2</a:t>
            </a:r>
          </a:p>
          <a:p>
            <a:pPr algn="ctr"/>
            <a:r>
              <a:rPr lang="en-US" sz="1400" dirty="0"/>
              <a:t>Name : “</a:t>
            </a:r>
            <a:r>
              <a:rPr lang="en-US" sz="1400" dirty="0" err="1"/>
              <a:t>Su</a:t>
            </a:r>
            <a:r>
              <a:rPr lang="en-US" sz="1400" dirty="0"/>
              <a:t> </a:t>
            </a:r>
            <a:r>
              <a:rPr lang="en-US" sz="1400" dirty="0" err="1"/>
              <a:t>Su</a:t>
            </a:r>
            <a:r>
              <a:rPr lang="en-US" dirty="0"/>
              <a:t>”</a:t>
            </a:r>
          </a:p>
        </p:txBody>
      </p:sp>
      <p:sp>
        <p:nvSpPr>
          <p:cNvPr id="15" name="TextBox 14">
            <a:extLst>
              <a:ext uri="{FF2B5EF4-FFF2-40B4-BE49-F238E27FC236}">
                <a16:creationId xmlns:a16="http://schemas.microsoft.com/office/drawing/2014/main" xmlns="" id="{107D8AF5-BADD-4E88-9DA6-C895DDDC9802}"/>
              </a:ext>
            </a:extLst>
          </p:cNvPr>
          <p:cNvSpPr txBox="1"/>
          <p:nvPr/>
        </p:nvSpPr>
        <p:spPr>
          <a:xfrm>
            <a:off x="8627272" y="4971785"/>
            <a:ext cx="619769" cy="369332"/>
          </a:xfrm>
          <a:prstGeom prst="rect">
            <a:avLst/>
          </a:prstGeom>
          <a:noFill/>
        </p:spPr>
        <p:txBody>
          <a:bodyPr wrap="square" rtlCol="0">
            <a:spAutoFit/>
          </a:bodyPr>
          <a:lstStyle/>
          <a:p>
            <a:r>
              <a:rPr lang="en-US" dirty="0"/>
              <a:t>obj1</a:t>
            </a:r>
          </a:p>
        </p:txBody>
      </p:sp>
      <p:sp>
        <p:nvSpPr>
          <p:cNvPr id="25" name="TextBox 24">
            <a:extLst>
              <a:ext uri="{FF2B5EF4-FFF2-40B4-BE49-F238E27FC236}">
                <a16:creationId xmlns:a16="http://schemas.microsoft.com/office/drawing/2014/main" xmlns="" id="{0AEBC92D-3E70-4B72-B50E-76FC054D3D8E}"/>
              </a:ext>
            </a:extLst>
          </p:cNvPr>
          <p:cNvSpPr txBox="1"/>
          <p:nvPr/>
        </p:nvSpPr>
        <p:spPr>
          <a:xfrm>
            <a:off x="10686263" y="4972613"/>
            <a:ext cx="619769" cy="369332"/>
          </a:xfrm>
          <a:prstGeom prst="rect">
            <a:avLst/>
          </a:prstGeom>
          <a:noFill/>
        </p:spPr>
        <p:txBody>
          <a:bodyPr wrap="square" rtlCol="0">
            <a:spAutoFit/>
          </a:bodyPr>
          <a:lstStyle/>
          <a:p>
            <a:r>
              <a:rPr lang="en-US" dirty="0"/>
              <a:t>obj2</a:t>
            </a:r>
          </a:p>
        </p:txBody>
      </p:sp>
      <p:sp>
        <p:nvSpPr>
          <p:cNvPr id="32" name="TextBox 31">
            <a:extLst>
              <a:ext uri="{FF2B5EF4-FFF2-40B4-BE49-F238E27FC236}">
                <a16:creationId xmlns:a16="http://schemas.microsoft.com/office/drawing/2014/main" xmlns="" id="{D00B5327-1698-48C0-A571-E8FA47966879}"/>
              </a:ext>
            </a:extLst>
          </p:cNvPr>
          <p:cNvSpPr txBox="1"/>
          <p:nvPr/>
        </p:nvSpPr>
        <p:spPr>
          <a:xfrm>
            <a:off x="9554183" y="3406602"/>
            <a:ext cx="1091084" cy="369332"/>
          </a:xfrm>
          <a:prstGeom prst="rect">
            <a:avLst/>
          </a:prstGeom>
          <a:noFill/>
        </p:spPr>
        <p:txBody>
          <a:bodyPr wrap="square" rtlCol="0">
            <a:spAutoFit/>
          </a:bodyPr>
          <a:lstStyle/>
          <a:p>
            <a:pPr algn="ctr"/>
            <a:r>
              <a:rPr lang="en-US" dirty="0"/>
              <a:t>Class</a:t>
            </a:r>
          </a:p>
        </p:txBody>
      </p:sp>
    </p:spTree>
    <p:extLst>
      <p:ext uri="{BB962C8B-B14F-4D97-AF65-F5344CB8AC3E}">
        <p14:creationId xmlns:p14="http://schemas.microsoft.com/office/powerpoint/2010/main" val="3959684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xmlns="" id="{B2673630-E23E-4EDB-B65F-947A8223AA73}"/>
              </a:ext>
            </a:extLst>
          </p:cNvPr>
          <p:cNvSpPr>
            <a:spLocks noGrp="1"/>
          </p:cNvSpPr>
          <p:nvPr>
            <p:ph type="title"/>
          </p:nvPr>
        </p:nvSpPr>
        <p:spPr/>
        <p:txBody>
          <a:bodyPr/>
          <a:lstStyle/>
          <a:p>
            <a:pPr algn="ctr"/>
            <a:r>
              <a:rPr lang="en-US" dirty="0"/>
              <a:t>Creating an Object</a:t>
            </a:r>
          </a:p>
        </p:txBody>
      </p:sp>
      <p:sp>
        <p:nvSpPr>
          <p:cNvPr id="15" name="Content Placeholder 2">
            <a:extLst>
              <a:ext uri="{FF2B5EF4-FFF2-40B4-BE49-F238E27FC236}">
                <a16:creationId xmlns:a16="http://schemas.microsoft.com/office/drawing/2014/main" xmlns="" id="{A0ACBEFC-86E5-43B1-BC3C-3107C1E53EC7}"/>
              </a:ext>
            </a:extLst>
          </p:cNvPr>
          <p:cNvSpPr>
            <a:spLocks noGrp="1"/>
          </p:cNvSpPr>
          <p:nvPr>
            <p:ph idx="1"/>
          </p:nvPr>
        </p:nvSpPr>
        <p:spPr>
          <a:xfrm>
            <a:off x="1183005" y="1825625"/>
            <a:ext cx="9825990" cy="1918036"/>
          </a:xfrm>
        </p:spPr>
        <p:txBody>
          <a:bodyPr>
            <a:noAutofit/>
          </a:bodyPr>
          <a:lstStyle/>
          <a:p>
            <a:pPr marL="342900" indent="-342900"/>
            <a:r>
              <a:rPr lang="en-US" altLang="en-US" sz="2400" dirty="0">
                <a:cs typeface="Times New Roman" panose="02020603050405020304" pitchFamily="18" charset="0"/>
              </a:rPr>
              <a:t>Instantiation, creating a new instance or example of a class.</a:t>
            </a:r>
            <a:endParaRPr lang="en-US" sz="2300" dirty="0">
              <a:ea typeface="Calibri" panose="020F0502020204030204" pitchFamily="34" charset="0"/>
              <a:cs typeface="Times New Roman" panose="02020603050405020304" pitchFamily="18" charset="0"/>
            </a:endParaRPr>
          </a:p>
          <a:p>
            <a:pPr marL="0" indent="0">
              <a:buNone/>
            </a:pPr>
            <a:endParaRPr lang="en-US" sz="1200" dirty="0">
              <a:effectLst/>
              <a:ea typeface="Calibri" panose="020F0502020204030204" pitchFamily="34" charset="0"/>
              <a:cs typeface="Times New Roman" panose="02020603050405020304" pitchFamily="18" charset="0"/>
            </a:endParaRPr>
          </a:p>
          <a:p>
            <a:pPr marL="342900" indent="-342900"/>
            <a:r>
              <a:rPr lang="en-US" sz="2400" dirty="0">
                <a:cs typeface="Times New Roman" panose="02020603050405020304" pitchFamily="18" charset="0"/>
              </a:rPr>
              <a:t>While a constructor method enables an object to be created, it must be explicitly called in order to create the object. Constructor methods are called via the new keyword.</a:t>
            </a:r>
          </a:p>
        </p:txBody>
      </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28</a:t>
            </a:fld>
            <a:endParaRPr lang="en-US"/>
          </a:p>
        </p:txBody>
      </p:sp>
      <p:sp>
        <p:nvSpPr>
          <p:cNvPr id="16" name="Text Box 6">
            <a:extLst>
              <a:ext uri="{FF2B5EF4-FFF2-40B4-BE49-F238E27FC236}">
                <a16:creationId xmlns:a16="http://schemas.microsoft.com/office/drawing/2014/main" xmlns="" id="{FA1827A6-1103-4DFA-97DB-E096EF7AA12A}"/>
              </a:ext>
            </a:extLst>
          </p:cNvPr>
          <p:cNvSpPr txBox="1">
            <a:spLocks noChangeArrowheads="1"/>
          </p:cNvSpPr>
          <p:nvPr/>
        </p:nvSpPr>
        <p:spPr bwMode="auto">
          <a:xfrm>
            <a:off x="2346961" y="3993190"/>
            <a:ext cx="8369449"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spcBef>
                <a:spcPct val="20000"/>
              </a:spcBef>
            </a:pPr>
            <a:r>
              <a:rPr lang="en-US" altLang="en-US" sz="2000" b="1" dirty="0">
                <a:solidFill>
                  <a:schemeClr val="tx2"/>
                </a:solidFill>
                <a:latin typeface="Courier New" panose="02070309020205020404" pitchFamily="49" charset="0"/>
              </a:rPr>
              <a:t>&lt;class name&gt;</a:t>
            </a:r>
            <a:r>
              <a:rPr lang="en-US" altLang="en-US" sz="2000" b="1" dirty="0">
                <a:solidFill>
                  <a:srgbClr val="A50021"/>
                </a:solidFill>
                <a:latin typeface="Courier New" panose="02070309020205020404" pitchFamily="49" charset="0"/>
              </a:rPr>
              <a:t> </a:t>
            </a:r>
            <a:r>
              <a:rPr lang="en-US" altLang="en-US" sz="2000" b="1" dirty="0">
                <a:solidFill>
                  <a:schemeClr val="tx2"/>
                </a:solidFill>
                <a:latin typeface="Courier New" panose="02070309020205020404" pitchFamily="49" charset="0"/>
              </a:rPr>
              <a:t>&lt;instance name&gt; = </a:t>
            </a:r>
            <a:r>
              <a:rPr lang="en-US" altLang="en-US" sz="2000" b="1" dirty="0">
                <a:solidFill>
                  <a:srgbClr val="FF0000"/>
                </a:solidFill>
                <a:latin typeface="Courier New" panose="02070309020205020404" pitchFamily="49" charset="0"/>
              </a:rPr>
              <a:t>new</a:t>
            </a:r>
            <a:r>
              <a:rPr lang="en-US" altLang="en-US" sz="2000" b="1" dirty="0">
                <a:solidFill>
                  <a:schemeClr val="tx2"/>
                </a:solidFill>
                <a:latin typeface="Courier New" panose="02070309020205020404" pitchFamily="49" charset="0"/>
              </a:rPr>
              <a:t> &lt;class name&gt;</a:t>
            </a:r>
            <a:r>
              <a:rPr lang="en-US" altLang="en-US" sz="2000" b="1" dirty="0">
                <a:solidFill>
                  <a:srgbClr val="A50021"/>
                </a:solidFill>
                <a:latin typeface="Courier New" panose="02070309020205020404" pitchFamily="49" charset="0"/>
              </a:rPr>
              <a:t>();</a:t>
            </a:r>
          </a:p>
        </p:txBody>
      </p:sp>
      <p:sp>
        <p:nvSpPr>
          <p:cNvPr id="18" name="Content Placeholder 2">
            <a:extLst>
              <a:ext uri="{FF2B5EF4-FFF2-40B4-BE49-F238E27FC236}">
                <a16:creationId xmlns:a16="http://schemas.microsoft.com/office/drawing/2014/main" xmlns="" id="{823BA53D-EE52-45D3-8602-84DF984D0818}"/>
              </a:ext>
            </a:extLst>
          </p:cNvPr>
          <p:cNvSpPr txBox="1">
            <a:spLocks/>
          </p:cNvSpPr>
          <p:nvPr/>
        </p:nvSpPr>
        <p:spPr>
          <a:xfrm>
            <a:off x="1183005" y="4626594"/>
            <a:ext cx="9825990" cy="5919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pPr>
            <a:r>
              <a:rPr lang="en-US" altLang="en-US" sz="2400" dirty="0"/>
              <a:t>Examples :</a:t>
            </a:r>
            <a:endParaRPr lang="en-US" sz="1200" dirty="0">
              <a:ea typeface="Calibri" panose="020F0502020204030204" pitchFamily="34" charset="0"/>
            </a:endParaRPr>
          </a:p>
        </p:txBody>
      </p:sp>
      <p:sp>
        <p:nvSpPr>
          <p:cNvPr id="19" name="Text Box 6">
            <a:extLst>
              <a:ext uri="{FF2B5EF4-FFF2-40B4-BE49-F238E27FC236}">
                <a16:creationId xmlns:a16="http://schemas.microsoft.com/office/drawing/2014/main" xmlns="" id="{E104FD4B-0D67-482B-842E-4A69BC57D42D}"/>
              </a:ext>
            </a:extLst>
          </p:cNvPr>
          <p:cNvSpPr txBox="1">
            <a:spLocks noChangeArrowheads="1"/>
          </p:cNvSpPr>
          <p:nvPr/>
        </p:nvSpPr>
        <p:spPr bwMode="auto">
          <a:xfrm>
            <a:off x="1787562" y="5298329"/>
            <a:ext cx="8369449"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spcBef>
                <a:spcPct val="20000"/>
              </a:spcBef>
            </a:pPr>
            <a:r>
              <a:rPr lang="en-US" altLang="en-US" sz="2000" dirty="0">
                <a:solidFill>
                  <a:schemeClr val="tx2"/>
                </a:solidFill>
                <a:latin typeface="Courier New" panose="02070309020205020404" pitchFamily="49" charset="0"/>
              </a:rPr>
              <a:t>Student std = </a:t>
            </a:r>
            <a:r>
              <a:rPr lang="en-US" altLang="en-US" sz="2000" dirty="0">
                <a:solidFill>
                  <a:srgbClr val="FF0000"/>
                </a:solidFill>
                <a:latin typeface="Courier New" panose="02070309020205020404" pitchFamily="49" charset="0"/>
              </a:rPr>
              <a:t>new</a:t>
            </a:r>
            <a:r>
              <a:rPr lang="en-US" altLang="en-US" sz="2000" dirty="0">
                <a:solidFill>
                  <a:schemeClr val="tx2"/>
                </a:solidFill>
                <a:latin typeface="Courier New" panose="02070309020205020404" pitchFamily="49" charset="0"/>
              </a:rPr>
              <a:t> Student</a:t>
            </a:r>
            <a:r>
              <a:rPr lang="en-US" altLang="en-US" sz="2000" dirty="0">
                <a:solidFill>
                  <a:srgbClr val="A50021"/>
                </a:solidFill>
                <a:latin typeface="Courier New" panose="02070309020205020404" pitchFamily="49" charset="0"/>
              </a:rPr>
              <a:t>();</a:t>
            </a:r>
          </a:p>
          <a:p>
            <a:pPr eaLnBrk="1" hangingPunct="1">
              <a:lnSpc>
                <a:spcPct val="90000"/>
              </a:lnSpc>
              <a:spcBef>
                <a:spcPct val="20000"/>
              </a:spcBef>
            </a:pPr>
            <a:r>
              <a:rPr lang="en-US" altLang="en-US" sz="2000" dirty="0">
                <a:solidFill>
                  <a:schemeClr val="tx2"/>
                </a:solidFill>
                <a:latin typeface="Courier New" panose="02070309020205020404" pitchFamily="49" charset="0"/>
              </a:rPr>
              <a:t>Point pt =</a:t>
            </a:r>
            <a:r>
              <a:rPr lang="en-US" altLang="en-US" sz="2000" dirty="0">
                <a:solidFill>
                  <a:srgbClr val="A50021"/>
                </a:solidFill>
                <a:latin typeface="Courier New" panose="02070309020205020404" pitchFamily="49" charset="0"/>
              </a:rPr>
              <a:t> </a:t>
            </a:r>
            <a:r>
              <a:rPr lang="en-US" altLang="en-US" sz="2000" dirty="0">
                <a:solidFill>
                  <a:srgbClr val="FF0000"/>
                </a:solidFill>
                <a:latin typeface="Courier New" panose="02070309020205020404" pitchFamily="49" charset="0"/>
              </a:rPr>
              <a:t>new</a:t>
            </a:r>
            <a:r>
              <a:rPr lang="en-US" altLang="en-US" sz="2000" dirty="0">
                <a:solidFill>
                  <a:srgbClr val="A50021"/>
                </a:solidFill>
                <a:latin typeface="Courier New" panose="02070309020205020404" pitchFamily="49" charset="0"/>
              </a:rPr>
              <a:t> </a:t>
            </a:r>
            <a:r>
              <a:rPr lang="en-US" altLang="en-US" sz="2000" dirty="0">
                <a:solidFill>
                  <a:schemeClr val="tx2"/>
                </a:solidFill>
                <a:latin typeface="Courier New" panose="02070309020205020404" pitchFamily="49" charset="0"/>
              </a:rPr>
              <a:t>Point</a:t>
            </a:r>
            <a:r>
              <a:rPr lang="en-US" altLang="en-US" sz="2000" dirty="0">
                <a:solidFill>
                  <a:srgbClr val="A50021"/>
                </a:solidFill>
                <a:latin typeface="Courier New" panose="02070309020205020404" pitchFamily="49" charset="0"/>
              </a:rPr>
              <a:t>(5,10);</a:t>
            </a:r>
          </a:p>
        </p:txBody>
      </p:sp>
    </p:spTree>
    <p:extLst>
      <p:ext uri="{BB962C8B-B14F-4D97-AF65-F5344CB8AC3E}">
        <p14:creationId xmlns:p14="http://schemas.microsoft.com/office/powerpoint/2010/main" val="372161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xmlns="" id="{95D40C93-870A-4BE0-AA94-3049FE4C528C}"/>
              </a:ext>
            </a:extLst>
          </p:cNvPr>
          <p:cNvSpPr>
            <a:spLocks noGrp="1"/>
          </p:cNvSpPr>
          <p:nvPr>
            <p:ph type="title"/>
          </p:nvPr>
        </p:nvSpPr>
        <p:spPr/>
        <p:txBody>
          <a:bodyPr/>
          <a:lstStyle/>
          <a:p>
            <a:pPr algn="ctr"/>
            <a:r>
              <a:rPr lang="en-US" dirty="0"/>
              <a:t>Accessing Object Members</a:t>
            </a:r>
          </a:p>
        </p:txBody>
      </p:sp>
      <p:sp>
        <p:nvSpPr>
          <p:cNvPr id="15" name="Content Placeholder 2">
            <a:extLst>
              <a:ext uri="{FF2B5EF4-FFF2-40B4-BE49-F238E27FC236}">
                <a16:creationId xmlns:a16="http://schemas.microsoft.com/office/drawing/2014/main" xmlns="" id="{011D6C5A-BDCC-4FCE-B19A-3342246977E5}"/>
              </a:ext>
            </a:extLst>
          </p:cNvPr>
          <p:cNvSpPr>
            <a:spLocks noGrp="1"/>
          </p:cNvSpPr>
          <p:nvPr>
            <p:ph idx="1"/>
          </p:nvPr>
        </p:nvSpPr>
        <p:spPr>
          <a:xfrm>
            <a:off x="1183004" y="1949946"/>
            <a:ext cx="9825990" cy="1918037"/>
          </a:xfrm>
        </p:spPr>
        <p:txBody>
          <a:bodyPr>
            <a:noAutofit/>
          </a:bodyPr>
          <a:lstStyle/>
          <a:p>
            <a:pPr marL="342900" indent="-342900"/>
            <a:r>
              <a:rPr lang="en-US" sz="2300" dirty="0">
                <a:ea typeface="Calibri" panose="020F0502020204030204" pitchFamily="34" charset="0"/>
              </a:rPr>
              <a:t>The </a:t>
            </a:r>
            <a:r>
              <a:rPr lang="en-US" sz="2300" dirty="0">
                <a:solidFill>
                  <a:srgbClr val="FF0000"/>
                </a:solidFill>
                <a:ea typeface="Calibri" panose="020F0502020204030204" pitchFamily="34" charset="0"/>
              </a:rPr>
              <a:t>‘dot’ </a:t>
            </a:r>
            <a:r>
              <a:rPr lang="en-US" sz="2300" dirty="0">
                <a:ea typeface="Calibri" panose="020F0502020204030204" pitchFamily="34" charset="0"/>
              </a:rPr>
              <a:t>notation: &lt;object&gt; </a:t>
            </a:r>
            <a:r>
              <a:rPr lang="en-US" sz="2300" dirty="0">
                <a:solidFill>
                  <a:srgbClr val="FF0000"/>
                </a:solidFill>
                <a:ea typeface="Calibri" panose="020F0502020204030204" pitchFamily="34" charset="0"/>
              </a:rPr>
              <a:t>.</a:t>
            </a:r>
            <a:r>
              <a:rPr lang="en-US" sz="2300" dirty="0">
                <a:ea typeface="Calibri" panose="020F0502020204030204" pitchFamily="34" charset="0"/>
              </a:rPr>
              <a:t> &lt;member&gt; </a:t>
            </a:r>
          </a:p>
          <a:p>
            <a:pPr marL="0" indent="0">
              <a:buNone/>
            </a:pPr>
            <a:endParaRPr lang="en-US" sz="1200" dirty="0">
              <a:effectLst/>
              <a:ea typeface="Calibri" panose="020F0502020204030204" pitchFamily="34" charset="0"/>
            </a:endParaRPr>
          </a:p>
          <a:p>
            <a:pPr marL="342900" indent="-342900"/>
            <a:r>
              <a:rPr lang="en-US" sz="2300" dirty="0"/>
              <a:t>This is used to access object members including variables and methods</a:t>
            </a:r>
          </a:p>
          <a:p>
            <a:pPr marL="0" indent="0">
              <a:buNone/>
            </a:pPr>
            <a:endParaRPr lang="en-US" sz="1200" dirty="0"/>
          </a:p>
          <a:p>
            <a:pPr marL="342900" indent="-342900"/>
            <a:r>
              <a:rPr lang="en-US" sz="2300" dirty="0"/>
              <a:t>Examples :</a:t>
            </a:r>
            <a:endParaRPr lang="en-US" sz="1200" dirty="0"/>
          </a:p>
        </p:txBody>
      </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29</a:t>
            </a:fld>
            <a:endParaRPr lang="en-US"/>
          </a:p>
        </p:txBody>
      </p:sp>
      <p:sp>
        <p:nvSpPr>
          <p:cNvPr id="16" name="Text Box 6">
            <a:extLst>
              <a:ext uri="{FF2B5EF4-FFF2-40B4-BE49-F238E27FC236}">
                <a16:creationId xmlns:a16="http://schemas.microsoft.com/office/drawing/2014/main" xmlns="" id="{D2F0CF52-5D65-49B2-8B40-3E2C03282CC6}"/>
              </a:ext>
            </a:extLst>
          </p:cNvPr>
          <p:cNvSpPr txBox="1">
            <a:spLocks noChangeArrowheads="1"/>
          </p:cNvSpPr>
          <p:nvPr/>
        </p:nvSpPr>
        <p:spPr bwMode="auto">
          <a:xfrm>
            <a:off x="1904104" y="4207633"/>
            <a:ext cx="8376619" cy="1392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90000"/>
              </a:lnSpc>
              <a:spcBef>
                <a:spcPct val="20000"/>
              </a:spcBef>
            </a:pPr>
            <a:r>
              <a:rPr lang="en-US" altLang="en-US" sz="2000" dirty="0">
                <a:solidFill>
                  <a:schemeClr val="tx2"/>
                </a:solidFill>
                <a:latin typeface="Courier New" panose="02070309020205020404" pitchFamily="49" charset="0"/>
              </a:rPr>
              <a:t>Book book = </a:t>
            </a:r>
            <a:r>
              <a:rPr lang="en-US" altLang="en-US" sz="2000" dirty="0">
                <a:solidFill>
                  <a:srgbClr val="FF0000"/>
                </a:solidFill>
                <a:latin typeface="Courier New" panose="02070309020205020404" pitchFamily="49" charset="0"/>
              </a:rPr>
              <a:t>new</a:t>
            </a:r>
            <a:r>
              <a:rPr lang="en-US" altLang="en-US" sz="2000" dirty="0">
                <a:solidFill>
                  <a:schemeClr val="tx2"/>
                </a:solidFill>
                <a:latin typeface="Courier New" panose="02070309020205020404" pitchFamily="49" charset="0"/>
              </a:rPr>
              <a:t> Book();     </a:t>
            </a:r>
            <a:r>
              <a:rPr lang="en-US" altLang="en-US" sz="2000" dirty="0">
                <a:latin typeface="Courier New" panose="02070309020205020404" pitchFamily="49" charset="0"/>
              </a:rPr>
              <a:t>// instantiation</a:t>
            </a:r>
          </a:p>
          <a:p>
            <a:pPr eaLnBrk="1" hangingPunct="1">
              <a:lnSpc>
                <a:spcPct val="90000"/>
              </a:lnSpc>
              <a:spcBef>
                <a:spcPct val="20000"/>
              </a:spcBef>
            </a:pPr>
            <a:endParaRPr lang="en-US" altLang="en-US" sz="2000" dirty="0">
              <a:solidFill>
                <a:schemeClr val="tx2"/>
              </a:solidFill>
              <a:latin typeface="Courier New" panose="02070309020205020404" pitchFamily="49" charset="0"/>
            </a:endParaRPr>
          </a:p>
          <a:p>
            <a:pPr eaLnBrk="1" hangingPunct="1">
              <a:lnSpc>
                <a:spcPct val="90000"/>
              </a:lnSpc>
              <a:spcBef>
                <a:spcPct val="20000"/>
              </a:spcBef>
            </a:pPr>
            <a:r>
              <a:rPr lang="en-US" altLang="en-US" sz="2000" dirty="0">
                <a:solidFill>
                  <a:schemeClr val="tx2"/>
                </a:solidFill>
                <a:latin typeface="Courier New" panose="02070309020205020404" pitchFamily="49" charset="0"/>
              </a:rPr>
              <a:t>book.setBookName(“New Book Name”);</a:t>
            </a:r>
          </a:p>
          <a:p>
            <a:pPr eaLnBrk="1" hangingPunct="1">
              <a:lnSpc>
                <a:spcPct val="90000"/>
              </a:lnSpc>
              <a:spcBef>
                <a:spcPct val="20000"/>
              </a:spcBef>
            </a:pPr>
            <a:r>
              <a:rPr lang="en-US" altLang="en-US" sz="2000" dirty="0">
                <a:solidFill>
                  <a:schemeClr val="tx2"/>
                </a:solidFill>
                <a:latin typeface="Courier New" panose="02070309020205020404" pitchFamily="49" charset="0"/>
              </a:rPr>
              <a:t>book.bookId = 123;</a:t>
            </a:r>
            <a:endParaRPr lang="en-US" altLang="en-US" sz="2000" dirty="0">
              <a:solidFill>
                <a:srgbClr val="A50021"/>
              </a:solidFill>
              <a:latin typeface="Courier New" panose="02070309020205020404" pitchFamily="49" charset="0"/>
            </a:endParaRPr>
          </a:p>
        </p:txBody>
      </p:sp>
    </p:spTree>
    <p:extLst>
      <p:ext uri="{BB962C8B-B14F-4D97-AF65-F5344CB8AC3E}">
        <p14:creationId xmlns:p14="http://schemas.microsoft.com/office/powerpoint/2010/main" val="388935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p:txBody>
          <a:bodyPr/>
          <a:lstStyle/>
          <a:p>
            <a:pPr algn="ctr"/>
            <a:r>
              <a:rPr lang="en-US" dirty="0"/>
              <a:t>What is a Class?</a:t>
            </a:r>
          </a:p>
        </p:txBody>
      </p:sp>
      <p:sp>
        <p:nvSpPr>
          <p:cNvPr id="15" name="Content Placeholder 2">
            <a:extLst>
              <a:ext uri="{FF2B5EF4-FFF2-40B4-BE49-F238E27FC236}">
                <a16:creationId xmlns:a16="http://schemas.microsoft.com/office/drawing/2014/main" xmlns="" id="{5A7E0C31-D53A-4BF9-BFFC-560781533146}"/>
              </a:ext>
            </a:extLst>
          </p:cNvPr>
          <p:cNvSpPr>
            <a:spLocks noGrp="1"/>
          </p:cNvSpPr>
          <p:nvPr>
            <p:ph idx="1"/>
          </p:nvPr>
        </p:nvSpPr>
        <p:spPr>
          <a:xfrm>
            <a:off x="1183005" y="2040852"/>
            <a:ext cx="9825990" cy="3165924"/>
          </a:xfrm>
        </p:spPr>
        <p:txBody>
          <a:bodyPr>
            <a:noAutofit/>
          </a:bodyPr>
          <a:lstStyle/>
          <a:p>
            <a:pPr marL="342900" indent="-342900"/>
            <a:r>
              <a:rPr lang="en-US" sz="2400" dirty="0">
                <a:ea typeface="Calibri" panose="020F0502020204030204" pitchFamily="34" charset="0"/>
              </a:rPr>
              <a:t>A </a:t>
            </a:r>
            <a:r>
              <a:rPr lang="en-US" sz="2400" b="1" dirty="0">
                <a:solidFill>
                  <a:srgbClr val="005DA2"/>
                </a:solidFill>
                <a:ea typeface="Calibri" panose="020F0502020204030204" pitchFamily="34" charset="0"/>
              </a:rPr>
              <a:t>class</a:t>
            </a:r>
            <a:r>
              <a:rPr lang="en-US" sz="2400" dirty="0">
                <a:ea typeface="Calibri" panose="020F0502020204030204" pitchFamily="34" charset="0"/>
              </a:rPr>
              <a:t> is a template that defines the form of an object.</a:t>
            </a:r>
          </a:p>
          <a:p>
            <a:pPr marL="0" indent="0">
              <a:buNone/>
            </a:pPr>
            <a:endParaRPr lang="en-US" sz="800" dirty="0">
              <a:ea typeface="Calibri" panose="020F0502020204030204" pitchFamily="34" charset="0"/>
            </a:endParaRPr>
          </a:p>
          <a:p>
            <a:pPr marL="342900" indent="-342900"/>
            <a:r>
              <a:rPr lang="en-US" sz="2400" dirty="0">
                <a:ea typeface="Calibri" panose="020F0502020204030204" pitchFamily="34" charset="0"/>
              </a:rPr>
              <a:t>It specifies both the data and the method that will operate on that data.</a:t>
            </a:r>
          </a:p>
          <a:p>
            <a:pPr marL="0" indent="0">
              <a:buNone/>
            </a:pPr>
            <a:endParaRPr lang="en-US" sz="800" dirty="0">
              <a:effectLst/>
              <a:ea typeface="Calibri" panose="020F0502020204030204" pitchFamily="34" charset="0"/>
            </a:endParaRPr>
          </a:p>
          <a:p>
            <a:pPr marL="342900" indent="-342900"/>
            <a:r>
              <a:rPr lang="en-US" sz="2400" dirty="0"/>
              <a:t>It is a logical abstraction and blueprint that resides in the Java class file.</a:t>
            </a:r>
          </a:p>
          <a:p>
            <a:pPr marL="0" indent="0">
              <a:buNone/>
            </a:pPr>
            <a:endParaRPr lang="en-US" sz="1200" dirty="0"/>
          </a:p>
          <a:p>
            <a:pPr marL="0" indent="0">
              <a:buNone/>
            </a:pPr>
            <a:endParaRPr lang="en-US" sz="1200" dirty="0"/>
          </a:p>
        </p:txBody>
      </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3</a:t>
            </a:fld>
            <a:endParaRPr lang="en-US"/>
          </a:p>
        </p:txBody>
      </p:sp>
    </p:spTree>
    <p:extLst>
      <p:ext uri="{BB962C8B-B14F-4D97-AF65-F5344CB8AC3E}">
        <p14:creationId xmlns:p14="http://schemas.microsoft.com/office/powerpoint/2010/main" val="37444651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Arguments and Parameters</a:t>
            </a:r>
          </a:p>
        </p:txBody>
      </p:sp>
      <p:sp>
        <p:nvSpPr>
          <p:cNvPr id="3" name="Content Placeholder 2"/>
          <p:cNvSpPr>
            <a:spLocks noGrp="1"/>
          </p:cNvSpPr>
          <p:nvPr>
            <p:ph idx="1"/>
          </p:nvPr>
        </p:nvSpPr>
        <p:spPr/>
        <p:txBody>
          <a:bodyPr>
            <a:normAutofit/>
          </a:bodyPr>
          <a:lstStyle/>
          <a:p>
            <a:r>
              <a:rPr lang="en-US" sz="2400" dirty="0"/>
              <a:t>An </a:t>
            </a:r>
            <a:r>
              <a:rPr lang="en-US" sz="2400" b="1" dirty="0"/>
              <a:t>argument</a:t>
            </a:r>
            <a:r>
              <a:rPr lang="en-US" sz="2400" dirty="0"/>
              <a:t> is a value we pass to a method.</a:t>
            </a:r>
          </a:p>
          <a:p>
            <a:r>
              <a:rPr lang="en-US" sz="2400" dirty="0"/>
              <a:t>A </a:t>
            </a:r>
            <a:r>
              <a:rPr lang="en-US" sz="2400" b="1" dirty="0"/>
              <a:t>parameter</a:t>
            </a:r>
            <a:r>
              <a:rPr lang="en-US" sz="2400" dirty="0"/>
              <a:t> is a placeholder in the called method to hold the value of the passed argument</a:t>
            </a:r>
            <a:r>
              <a:rPr lang="en-US" sz="2400" dirty="0" smtClean="0"/>
              <a:t>.</a:t>
            </a:r>
          </a:p>
          <a:p>
            <a:endParaRPr lang="en-US" sz="2400" dirty="0"/>
          </a:p>
        </p:txBody>
      </p:sp>
      <p:sp>
        <p:nvSpPr>
          <p:cNvPr id="4" name="Footer Placeholder 3"/>
          <p:cNvSpPr>
            <a:spLocks noGrp="1"/>
          </p:cNvSpPr>
          <p:nvPr>
            <p:ph type="ftr" sz="quarter" idx="11"/>
          </p:nvPr>
        </p:nvSpPr>
        <p:spPr/>
        <p:txBody>
          <a:bodyPr/>
          <a:lstStyle/>
          <a:p>
            <a:r>
              <a:rPr lang="en-US" smtClean="0"/>
              <a:t>Faculty of Computer Science, University of Computer Studies, Yangon</a:t>
            </a:r>
            <a:endParaRPr lang="en-US"/>
          </a:p>
        </p:txBody>
      </p:sp>
      <p:sp>
        <p:nvSpPr>
          <p:cNvPr id="5" name="Slide Number Placeholder 4"/>
          <p:cNvSpPr>
            <a:spLocks noGrp="1"/>
          </p:cNvSpPr>
          <p:nvPr>
            <p:ph type="sldNum" sz="quarter" idx="12"/>
          </p:nvPr>
        </p:nvSpPr>
        <p:spPr/>
        <p:txBody>
          <a:bodyPr/>
          <a:lstStyle/>
          <a:p>
            <a:fld id="{AA680AA8-C0F5-4A8E-B7E8-B0E33D5CFE95}" type="slidenum">
              <a:rPr lang="en-US" smtClean="0"/>
              <a:t>30</a:t>
            </a:fld>
            <a:endParaRPr lang="en-US"/>
          </a:p>
        </p:txBody>
      </p:sp>
      <p:sp>
        <p:nvSpPr>
          <p:cNvPr id="8" name="Rectangle 4"/>
          <p:cNvSpPr>
            <a:spLocks noChangeArrowheads="1"/>
          </p:cNvSpPr>
          <p:nvPr/>
        </p:nvSpPr>
        <p:spPr bwMode="auto">
          <a:xfrm>
            <a:off x="1981200" y="3276600"/>
            <a:ext cx="3657600" cy="23622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p>
        </p:txBody>
      </p:sp>
      <p:sp>
        <p:nvSpPr>
          <p:cNvPr id="9" name="Rectangle 5"/>
          <p:cNvSpPr>
            <a:spLocks noChangeArrowheads="1"/>
          </p:cNvSpPr>
          <p:nvPr/>
        </p:nvSpPr>
        <p:spPr bwMode="auto">
          <a:xfrm>
            <a:off x="6324600" y="3276600"/>
            <a:ext cx="3657600" cy="24384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p>
        </p:txBody>
      </p:sp>
      <p:sp>
        <p:nvSpPr>
          <p:cNvPr id="10" name="Text Box 7"/>
          <p:cNvSpPr txBox="1">
            <a:spLocks noChangeArrowheads="1"/>
          </p:cNvSpPr>
          <p:nvPr/>
        </p:nvSpPr>
        <p:spPr bwMode="auto">
          <a:xfrm>
            <a:off x="6477000" y="3429000"/>
            <a:ext cx="3222625"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0000"/>
              </a:lnSpc>
            </a:pPr>
            <a:r>
              <a:rPr lang="en-US" sz="1200">
                <a:solidFill>
                  <a:srgbClr val="0000FF"/>
                </a:solidFill>
                <a:latin typeface="Courier New" panose="02070309020205020404" pitchFamily="49" charset="0"/>
                <a:ea typeface="ＭＳ Ｐゴシック" panose="020B0600070205080204" pitchFamily="34" charset="-128"/>
              </a:rPr>
              <a:t>class</a:t>
            </a:r>
            <a:r>
              <a:rPr lang="en-US" sz="1200">
                <a:solidFill>
                  <a:srgbClr val="000000"/>
                </a:solidFill>
                <a:latin typeface="Courier New" panose="02070309020205020404" pitchFamily="49" charset="0"/>
                <a:ea typeface="ＭＳ Ｐゴシック" panose="020B0600070205080204" pitchFamily="34" charset="-128"/>
              </a:rPr>
              <a:t> Account </a:t>
            </a:r>
            <a:r>
              <a:rPr lang="en-US" sz="1200">
                <a:solidFill>
                  <a:srgbClr val="FF0000"/>
                </a:solidFill>
                <a:latin typeface="Courier New" panose="02070309020205020404" pitchFamily="49" charset="0"/>
                <a:ea typeface="ＭＳ Ｐゴシック" panose="020B0600070205080204" pitchFamily="34" charset="-128"/>
              </a:rPr>
              <a:t>{</a:t>
            </a:r>
          </a:p>
          <a:p>
            <a:pPr eaLnBrk="1" hangingPunct="1">
              <a:lnSpc>
                <a:spcPct val="80000"/>
              </a:lnSpc>
            </a:pPr>
            <a:endParaRPr lang="en-US" sz="1200">
              <a:solidFill>
                <a:srgbClr val="000000"/>
              </a:solidFill>
              <a:latin typeface="Courier New" panose="02070309020205020404" pitchFamily="49" charset="0"/>
              <a:ea typeface="ＭＳ Ｐゴシック" panose="020B0600070205080204" pitchFamily="34" charset="-128"/>
            </a:endParaRPr>
          </a:p>
          <a:p>
            <a:pPr eaLnBrk="1" hangingPunct="1">
              <a:lnSpc>
                <a:spcPct val="80000"/>
              </a:lnSpc>
            </a:pPr>
            <a:r>
              <a:rPr lang="en-US" sz="1200">
                <a:latin typeface="Courier New" panose="02070309020205020404" pitchFamily="49" charset="0"/>
                <a:ea typeface="ＭＳ Ｐゴシック" panose="020B0600070205080204" pitchFamily="34" charset="-128"/>
              </a:rPr>
              <a:t>    . . .</a:t>
            </a:r>
          </a:p>
          <a:p>
            <a:pPr eaLnBrk="1" hangingPunct="1">
              <a:lnSpc>
                <a:spcPct val="80000"/>
              </a:lnSpc>
            </a:pPr>
            <a:endParaRPr lang="en-US" sz="1200">
              <a:solidFill>
                <a:srgbClr val="00FF00"/>
              </a:solidFill>
              <a:latin typeface="Courier New" panose="02070309020205020404" pitchFamily="49" charset="0"/>
              <a:ea typeface="ＭＳ Ｐゴシック" panose="020B0600070205080204" pitchFamily="34" charset="-128"/>
            </a:endParaRPr>
          </a:p>
          <a:p>
            <a:pPr eaLnBrk="1" hangingPunct="1">
              <a:lnSpc>
                <a:spcPct val="80000"/>
              </a:lnSpc>
            </a:pPr>
            <a:r>
              <a:rPr lang="en-US" sz="1200">
                <a:solidFill>
                  <a:srgbClr val="000000"/>
                </a:solidFill>
                <a:latin typeface="Courier New" panose="02070309020205020404" pitchFamily="49" charset="0"/>
                <a:ea typeface="ＭＳ Ｐゴシック" panose="020B0600070205080204" pitchFamily="34" charset="-128"/>
              </a:rPr>
              <a:t>    </a:t>
            </a:r>
            <a:r>
              <a:rPr lang="en-US" sz="1200">
                <a:solidFill>
                  <a:srgbClr val="0000FF"/>
                </a:solidFill>
                <a:latin typeface="Courier New" panose="02070309020205020404" pitchFamily="49" charset="0"/>
                <a:ea typeface="ＭＳ Ｐゴシック" panose="020B0600070205080204" pitchFamily="34" charset="-128"/>
              </a:rPr>
              <a:t>public void</a:t>
            </a:r>
            <a:r>
              <a:rPr lang="en-US" sz="1200">
                <a:solidFill>
                  <a:srgbClr val="000000"/>
                </a:solidFill>
                <a:latin typeface="Courier New" panose="02070309020205020404" pitchFamily="49" charset="0"/>
                <a:ea typeface="ＭＳ Ｐゴシック" panose="020B0600070205080204" pitchFamily="34" charset="-128"/>
              </a:rPr>
              <a:t> add</a:t>
            </a:r>
            <a:r>
              <a:rPr lang="en-US" sz="1200">
                <a:solidFill>
                  <a:srgbClr val="FF0000"/>
                </a:solidFill>
                <a:latin typeface="Courier New" panose="02070309020205020404" pitchFamily="49" charset="0"/>
                <a:ea typeface="ＭＳ Ｐゴシック" panose="020B0600070205080204" pitchFamily="34" charset="-128"/>
              </a:rPr>
              <a:t>(</a:t>
            </a:r>
            <a:r>
              <a:rPr lang="en-US" sz="1200">
                <a:solidFill>
                  <a:srgbClr val="000000"/>
                </a:solidFill>
                <a:latin typeface="Courier New" panose="02070309020205020404" pitchFamily="49" charset="0"/>
                <a:ea typeface="ＭＳ Ｐゴシック" panose="020B0600070205080204" pitchFamily="34" charset="-128"/>
              </a:rPr>
              <a:t>double amt</a:t>
            </a:r>
            <a:r>
              <a:rPr lang="en-US" sz="1200">
                <a:solidFill>
                  <a:srgbClr val="FF0000"/>
                </a:solidFill>
                <a:latin typeface="Courier New" panose="02070309020205020404" pitchFamily="49" charset="0"/>
                <a:ea typeface="ＭＳ Ｐゴシック" panose="020B0600070205080204" pitchFamily="34" charset="-128"/>
              </a:rPr>
              <a:t>) {</a:t>
            </a:r>
          </a:p>
          <a:p>
            <a:pPr eaLnBrk="1" hangingPunct="1">
              <a:lnSpc>
                <a:spcPct val="80000"/>
              </a:lnSpc>
            </a:pPr>
            <a:endParaRPr lang="en-US" sz="1200">
              <a:solidFill>
                <a:srgbClr val="FF0000"/>
              </a:solidFill>
              <a:latin typeface="Courier New" panose="02070309020205020404" pitchFamily="49" charset="0"/>
              <a:ea typeface="ＭＳ Ｐゴシック" panose="020B0600070205080204" pitchFamily="34" charset="-128"/>
            </a:endParaRPr>
          </a:p>
          <a:p>
            <a:pPr eaLnBrk="1" hangingPunct="1">
              <a:lnSpc>
                <a:spcPct val="80000"/>
              </a:lnSpc>
            </a:pPr>
            <a:r>
              <a:rPr lang="en-US" sz="1200">
                <a:solidFill>
                  <a:srgbClr val="000000"/>
                </a:solidFill>
                <a:latin typeface="Courier New" panose="02070309020205020404" pitchFamily="49" charset="0"/>
                <a:ea typeface="ＭＳ Ｐゴシック" panose="020B0600070205080204" pitchFamily="34" charset="-128"/>
              </a:rPr>
              <a:t>        balance = balance + amt;</a:t>
            </a:r>
          </a:p>
          <a:p>
            <a:pPr eaLnBrk="1" hangingPunct="1">
              <a:lnSpc>
                <a:spcPct val="80000"/>
              </a:lnSpc>
            </a:pPr>
            <a:r>
              <a:rPr lang="en-US" sz="1200">
                <a:solidFill>
                  <a:srgbClr val="000000"/>
                </a:solidFill>
                <a:latin typeface="Courier New" panose="02070309020205020404" pitchFamily="49" charset="0"/>
                <a:ea typeface="ＭＳ Ｐゴシック" panose="020B0600070205080204" pitchFamily="34" charset="-128"/>
              </a:rPr>
              <a:t>    </a:t>
            </a:r>
            <a:r>
              <a:rPr lang="en-US" sz="1200">
                <a:solidFill>
                  <a:srgbClr val="FF0000"/>
                </a:solidFill>
                <a:latin typeface="Courier New" panose="02070309020205020404" pitchFamily="49" charset="0"/>
                <a:ea typeface="ＭＳ Ｐゴシック" panose="020B0600070205080204" pitchFamily="34" charset="-128"/>
              </a:rPr>
              <a:t>}</a:t>
            </a:r>
          </a:p>
          <a:p>
            <a:pPr eaLnBrk="1" hangingPunct="1">
              <a:lnSpc>
                <a:spcPct val="80000"/>
              </a:lnSpc>
            </a:pPr>
            <a:endParaRPr lang="en-US" sz="1200">
              <a:solidFill>
                <a:srgbClr val="FF0000"/>
              </a:solidFill>
              <a:latin typeface="Courier New" panose="02070309020205020404" pitchFamily="49" charset="0"/>
              <a:ea typeface="ＭＳ Ｐゴシック" panose="020B0600070205080204" pitchFamily="34" charset="-128"/>
            </a:endParaRPr>
          </a:p>
          <a:p>
            <a:pPr eaLnBrk="1" hangingPunct="1">
              <a:lnSpc>
                <a:spcPct val="80000"/>
              </a:lnSpc>
            </a:pPr>
            <a:r>
              <a:rPr lang="en-US" sz="1200">
                <a:latin typeface="Courier New" panose="02070309020205020404" pitchFamily="49" charset="0"/>
                <a:ea typeface="ＭＳ Ｐゴシック" panose="020B0600070205080204" pitchFamily="34" charset="-128"/>
              </a:rPr>
              <a:t>    . . .</a:t>
            </a:r>
          </a:p>
          <a:p>
            <a:pPr eaLnBrk="1" hangingPunct="1"/>
            <a:r>
              <a:rPr lang="en-US" sz="1200">
                <a:solidFill>
                  <a:srgbClr val="000000"/>
                </a:solidFill>
                <a:latin typeface="Courier New" panose="02070309020205020404" pitchFamily="49" charset="0"/>
                <a:ea typeface="ＭＳ Ｐゴシック" panose="020B0600070205080204" pitchFamily="34" charset="-128"/>
              </a:rPr>
              <a:t> </a:t>
            </a:r>
            <a:r>
              <a:rPr lang="en-US" sz="1200">
                <a:solidFill>
                  <a:srgbClr val="FF0000"/>
                </a:solidFill>
                <a:latin typeface="Courier New" panose="02070309020205020404" pitchFamily="49" charset="0"/>
                <a:ea typeface="ＭＳ Ｐゴシック" panose="020B0600070205080204" pitchFamily="34" charset="-128"/>
              </a:rPr>
              <a:t>}</a:t>
            </a:r>
          </a:p>
        </p:txBody>
      </p:sp>
      <p:sp>
        <p:nvSpPr>
          <p:cNvPr id="11" name="Text Box 8"/>
          <p:cNvSpPr txBox="1">
            <a:spLocks noChangeArrowheads="1"/>
          </p:cNvSpPr>
          <p:nvPr/>
        </p:nvSpPr>
        <p:spPr bwMode="auto">
          <a:xfrm>
            <a:off x="2057400" y="3352800"/>
            <a:ext cx="3406775" cy="217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80000"/>
              </a:lnSpc>
            </a:pPr>
            <a:r>
              <a:rPr lang="en-US" sz="1200" dirty="0">
                <a:solidFill>
                  <a:srgbClr val="0000FF"/>
                </a:solidFill>
                <a:latin typeface="Courier New" panose="02070309020205020404" pitchFamily="49" charset="0"/>
                <a:ea typeface="ＭＳ Ｐゴシック" panose="020B0600070205080204" pitchFamily="34" charset="-128"/>
              </a:rPr>
              <a:t>class</a:t>
            </a:r>
            <a:r>
              <a:rPr lang="en-US" sz="1200" dirty="0">
                <a:solidFill>
                  <a:srgbClr val="000000"/>
                </a:solidFill>
                <a:latin typeface="Courier New" panose="02070309020205020404" pitchFamily="49" charset="0"/>
                <a:ea typeface="ＭＳ Ｐゴシック" panose="020B0600070205080204" pitchFamily="34" charset="-128"/>
              </a:rPr>
              <a:t> Sample </a:t>
            </a:r>
            <a:r>
              <a:rPr lang="en-US" sz="1200" dirty="0">
                <a:solidFill>
                  <a:srgbClr val="FF0000"/>
                </a:solidFill>
                <a:latin typeface="Courier New" panose="02070309020205020404" pitchFamily="49" charset="0"/>
                <a:ea typeface="ＭＳ Ｐゴシック" panose="020B0600070205080204" pitchFamily="34" charset="-128"/>
              </a:rPr>
              <a:t>{</a:t>
            </a:r>
            <a:endParaRPr lang="en-US" sz="1200" dirty="0">
              <a:latin typeface="Courier New" panose="02070309020205020404" pitchFamily="49" charset="0"/>
              <a:ea typeface="ＭＳ Ｐゴシック" panose="020B0600070205080204" pitchFamily="34" charset="-128"/>
            </a:endParaRPr>
          </a:p>
          <a:p>
            <a:pPr eaLnBrk="1" hangingPunct="1">
              <a:lnSpc>
                <a:spcPct val="80000"/>
              </a:lnSpc>
            </a:pPr>
            <a:endParaRPr lang="en-US" sz="1200" dirty="0">
              <a:solidFill>
                <a:srgbClr val="00FF00"/>
              </a:solidFill>
              <a:latin typeface="Courier New" panose="02070309020205020404" pitchFamily="49" charset="0"/>
              <a:ea typeface="ＭＳ Ｐゴシック" panose="020B0600070205080204" pitchFamily="34" charset="-128"/>
            </a:endParaRPr>
          </a:p>
          <a:p>
            <a:pPr eaLnBrk="1" hangingPunct="1">
              <a:lnSpc>
                <a:spcPct val="80000"/>
              </a:lnSpc>
            </a:pPr>
            <a:r>
              <a:rPr lang="en-US" sz="1200" dirty="0">
                <a:solidFill>
                  <a:srgbClr val="000000"/>
                </a:solidFill>
                <a:latin typeface="Courier New" panose="02070309020205020404" pitchFamily="49" charset="0"/>
                <a:ea typeface="ＭＳ Ｐゴシック" panose="020B0600070205080204" pitchFamily="34" charset="-128"/>
              </a:rPr>
              <a:t>    </a:t>
            </a:r>
            <a:r>
              <a:rPr lang="en-US" sz="1200" dirty="0">
                <a:solidFill>
                  <a:srgbClr val="0000FF"/>
                </a:solidFill>
                <a:latin typeface="Courier New" panose="02070309020205020404" pitchFamily="49" charset="0"/>
                <a:ea typeface="ＭＳ Ｐゴシック" panose="020B0600070205080204" pitchFamily="34" charset="-128"/>
              </a:rPr>
              <a:t>public static void</a:t>
            </a:r>
            <a:r>
              <a:rPr lang="en-US" sz="1200" dirty="0">
                <a:solidFill>
                  <a:srgbClr val="000000"/>
                </a:solidFill>
                <a:latin typeface="Courier New" panose="02070309020205020404" pitchFamily="49" charset="0"/>
                <a:ea typeface="ＭＳ Ｐゴシック" panose="020B0600070205080204" pitchFamily="34" charset="-128"/>
              </a:rPr>
              <a:t> </a:t>
            </a:r>
          </a:p>
          <a:p>
            <a:pPr eaLnBrk="1" hangingPunct="1">
              <a:lnSpc>
                <a:spcPct val="80000"/>
              </a:lnSpc>
            </a:pPr>
            <a:r>
              <a:rPr lang="en-US" sz="1200" dirty="0">
                <a:solidFill>
                  <a:srgbClr val="000000"/>
                </a:solidFill>
                <a:latin typeface="Courier New" panose="02070309020205020404" pitchFamily="49" charset="0"/>
                <a:ea typeface="ＭＳ Ｐゴシック" panose="020B0600070205080204" pitchFamily="34" charset="-128"/>
              </a:rPr>
              <a:t>           main</a:t>
            </a:r>
            <a:r>
              <a:rPr lang="en-US" sz="1200" dirty="0">
                <a:solidFill>
                  <a:srgbClr val="FF0000"/>
                </a:solidFill>
                <a:latin typeface="Courier New" panose="02070309020205020404" pitchFamily="49" charset="0"/>
                <a:ea typeface="ＭＳ Ｐゴシック" panose="020B0600070205080204" pitchFamily="34" charset="-128"/>
              </a:rPr>
              <a:t>(</a:t>
            </a:r>
            <a:r>
              <a:rPr lang="en-US" sz="1200" dirty="0">
                <a:solidFill>
                  <a:srgbClr val="000000"/>
                </a:solidFill>
                <a:latin typeface="Courier New" panose="02070309020205020404" pitchFamily="49" charset="0"/>
                <a:ea typeface="ＭＳ Ｐゴシック" panose="020B0600070205080204" pitchFamily="34" charset="-128"/>
              </a:rPr>
              <a:t>String[] </a:t>
            </a:r>
            <a:r>
              <a:rPr lang="en-US" sz="1200" dirty="0" err="1">
                <a:solidFill>
                  <a:srgbClr val="000000"/>
                </a:solidFill>
                <a:latin typeface="Courier New" panose="02070309020205020404" pitchFamily="49" charset="0"/>
                <a:ea typeface="ＭＳ Ｐゴシック" panose="020B0600070205080204" pitchFamily="34" charset="-128"/>
              </a:rPr>
              <a:t>arg</a:t>
            </a:r>
            <a:r>
              <a:rPr lang="en-US" sz="1200" dirty="0">
                <a:solidFill>
                  <a:srgbClr val="FF0000"/>
                </a:solidFill>
                <a:latin typeface="Courier New" panose="02070309020205020404" pitchFamily="49" charset="0"/>
                <a:ea typeface="ＭＳ Ｐゴシック" panose="020B0600070205080204" pitchFamily="34" charset="-128"/>
              </a:rPr>
              <a:t>) {</a:t>
            </a:r>
          </a:p>
          <a:p>
            <a:pPr eaLnBrk="1" hangingPunct="1">
              <a:lnSpc>
                <a:spcPct val="80000"/>
              </a:lnSpc>
            </a:pPr>
            <a:r>
              <a:rPr lang="en-US" sz="1200" dirty="0">
                <a:solidFill>
                  <a:srgbClr val="000000"/>
                </a:solidFill>
                <a:latin typeface="Courier New" panose="02070309020205020404" pitchFamily="49" charset="0"/>
                <a:ea typeface="ＭＳ Ｐゴシック" panose="020B0600070205080204" pitchFamily="34" charset="-128"/>
              </a:rPr>
              <a:t>        </a:t>
            </a:r>
          </a:p>
          <a:p>
            <a:pPr eaLnBrk="1" hangingPunct="1">
              <a:lnSpc>
                <a:spcPct val="80000"/>
              </a:lnSpc>
            </a:pPr>
            <a:r>
              <a:rPr lang="en-US" sz="1200" dirty="0">
                <a:solidFill>
                  <a:srgbClr val="000000"/>
                </a:solidFill>
                <a:latin typeface="Courier New" panose="02070309020205020404" pitchFamily="49" charset="0"/>
                <a:ea typeface="ＭＳ Ｐゴシック" panose="020B0600070205080204" pitchFamily="34" charset="-128"/>
              </a:rPr>
              <a:t>      Account acct = new Account();</a:t>
            </a:r>
          </a:p>
          <a:p>
            <a:pPr eaLnBrk="1" hangingPunct="1">
              <a:lnSpc>
                <a:spcPct val="80000"/>
              </a:lnSpc>
            </a:pPr>
            <a:r>
              <a:rPr lang="en-US" sz="1200" dirty="0">
                <a:solidFill>
                  <a:srgbClr val="000000"/>
                </a:solidFill>
                <a:latin typeface="Courier New" panose="02070309020205020404" pitchFamily="49" charset="0"/>
                <a:ea typeface="ＭＳ Ｐゴシック" panose="020B0600070205080204" pitchFamily="34" charset="-128"/>
              </a:rPr>
              <a:t>      . . .</a:t>
            </a:r>
          </a:p>
          <a:p>
            <a:pPr eaLnBrk="1" hangingPunct="1">
              <a:lnSpc>
                <a:spcPct val="80000"/>
              </a:lnSpc>
            </a:pPr>
            <a:r>
              <a:rPr lang="en-US" sz="1200" dirty="0">
                <a:solidFill>
                  <a:srgbClr val="000000"/>
                </a:solidFill>
                <a:latin typeface="Courier New" panose="02070309020205020404" pitchFamily="49" charset="0"/>
                <a:ea typeface="ＭＳ Ｐゴシック" panose="020B0600070205080204" pitchFamily="34" charset="-128"/>
              </a:rPr>
              <a:t>        </a:t>
            </a:r>
          </a:p>
          <a:p>
            <a:pPr eaLnBrk="1" hangingPunct="1">
              <a:lnSpc>
                <a:spcPct val="80000"/>
              </a:lnSpc>
            </a:pPr>
            <a:r>
              <a:rPr lang="en-US" sz="1200" dirty="0">
                <a:solidFill>
                  <a:srgbClr val="000000"/>
                </a:solidFill>
                <a:latin typeface="Courier New" panose="02070309020205020404" pitchFamily="49" charset="0"/>
                <a:ea typeface="ＭＳ Ｐゴシック" panose="020B0600070205080204" pitchFamily="34" charset="-128"/>
              </a:rPr>
              <a:t>      </a:t>
            </a:r>
            <a:r>
              <a:rPr lang="en-US" sz="1200" dirty="0" err="1">
                <a:solidFill>
                  <a:srgbClr val="000000"/>
                </a:solidFill>
                <a:latin typeface="Courier New" panose="02070309020205020404" pitchFamily="49" charset="0"/>
                <a:ea typeface="ＭＳ Ｐゴシック" panose="020B0600070205080204" pitchFamily="34" charset="-128"/>
              </a:rPr>
              <a:t>acct.add</a:t>
            </a:r>
            <a:r>
              <a:rPr lang="en-US" sz="1200" dirty="0">
                <a:solidFill>
                  <a:srgbClr val="000000"/>
                </a:solidFill>
                <a:latin typeface="Courier New" panose="02070309020205020404" pitchFamily="49" charset="0"/>
                <a:ea typeface="ＭＳ Ｐゴシック" panose="020B0600070205080204" pitchFamily="34" charset="-128"/>
              </a:rPr>
              <a:t>(400);</a:t>
            </a:r>
          </a:p>
          <a:p>
            <a:pPr eaLnBrk="1" hangingPunct="1">
              <a:lnSpc>
                <a:spcPct val="80000"/>
              </a:lnSpc>
            </a:pPr>
            <a:r>
              <a:rPr lang="en-US" sz="1200" dirty="0">
                <a:solidFill>
                  <a:srgbClr val="000000"/>
                </a:solidFill>
                <a:latin typeface="Courier New" panose="02070309020205020404" pitchFamily="49" charset="0"/>
                <a:ea typeface="ＭＳ Ｐゴシック" panose="020B0600070205080204" pitchFamily="34" charset="-128"/>
              </a:rPr>
              <a:t>      . . .</a:t>
            </a:r>
          </a:p>
          <a:p>
            <a:pPr eaLnBrk="1" hangingPunct="1">
              <a:lnSpc>
                <a:spcPct val="80000"/>
              </a:lnSpc>
            </a:pPr>
            <a:r>
              <a:rPr lang="en-US" sz="1200" dirty="0">
                <a:solidFill>
                  <a:srgbClr val="000000"/>
                </a:solidFill>
                <a:latin typeface="Courier New" panose="02070309020205020404" pitchFamily="49" charset="0"/>
                <a:ea typeface="ＭＳ Ｐゴシック" panose="020B0600070205080204" pitchFamily="34" charset="-128"/>
              </a:rPr>
              <a:t>    </a:t>
            </a:r>
            <a:r>
              <a:rPr lang="en-US" sz="1200" dirty="0">
                <a:solidFill>
                  <a:srgbClr val="FF0000"/>
                </a:solidFill>
                <a:latin typeface="Courier New" panose="02070309020205020404" pitchFamily="49" charset="0"/>
                <a:ea typeface="ＭＳ Ｐゴシック" panose="020B0600070205080204" pitchFamily="34" charset="-128"/>
              </a:rPr>
              <a:t>}</a:t>
            </a:r>
          </a:p>
          <a:p>
            <a:pPr eaLnBrk="1" hangingPunct="1">
              <a:lnSpc>
                <a:spcPct val="80000"/>
              </a:lnSpc>
            </a:pPr>
            <a:endParaRPr lang="en-US" sz="1200" dirty="0">
              <a:solidFill>
                <a:srgbClr val="FF0000"/>
              </a:solidFill>
              <a:latin typeface="Courier New" panose="02070309020205020404" pitchFamily="49" charset="0"/>
              <a:ea typeface="ＭＳ Ｐゴシック" panose="020B0600070205080204" pitchFamily="34" charset="-128"/>
            </a:endParaRPr>
          </a:p>
          <a:p>
            <a:pPr eaLnBrk="1" hangingPunct="1">
              <a:lnSpc>
                <a:spcPct val="80000"/>
              </a:lnSpc>
            </a:pPr>
            <a:r>
              <a:rPr lang="en-US" sz="1200" dirty="0">
                <a:latin typeface="Courier New" panose="02070309020205020404" pitchFamily="49" charset="0"/>
                <a:ea typeface="ＭＳ Ｐゴシック" panose="020B0600070205080204" pitchFamily="34" charset="-128"/>
              </a:rPr>
              <a:t>    . . .</a:t>
            </a:r>
          </a:p>
          <a:p>
            <a:pPr eaLnBrk="1" hangingPunct="1"/>
            <a:r>
              <a:rPr lang="en-US" sz="1200" dirty="0">
                <a:solidFill>
                  <a:srgbClr val="000000"/>
                </a:solidFill>
                <a:latin typeface="Courier New" panose="02070309020205020404" pitchFamily="49" charset="0"/>
                <a:ea typeface="ＭＳ Ｐゴシック" panose="020B0600070205080204" pitchFamily="34" charset="-128"/>
              </a:rPr>
              <a:t> </a:t>
            </a:r>
            <a:r>
              <a:rPr lang="en-US" sz="1200" dirty="0">
                <a:solidFill>
                  <a:srgbClr val="FF0000"/>
                </a:solidFill>
                <a:latin typeface="Courier New" panose="02070309020205020404" pitchFamily="49" charset="0"/>
                <a:ea typeface="ＭＳ Ｐゴシック" panose="020B0600070205080204" pitchFamily="34" charset="-128"/>
              </a:rPr>
              <a:t>}</a:t>
            </a:r>
          </a:p>
        </p:txBody>
      </p:sp>
      <p:sp>
        <p:nvSpPr>
          <p:cNvPr id="12" name="Line 9"/>
          <p:cNvSpPr>
            <a:spLocks noChangeShapeType="1"/>
          </p:cNvSpPr>
          <p:nvPr/>
        </p:nvSpPr>
        <p:spPr bwMode="auto">
          <a:xfrm flipH="1" flipV="1">
            <a:off x="3708400" y="4799013"/>
            <a:ext cx="0" cy="38100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Text Box 11"/>
          <p:cNvSpPr txBox="1">
            <a:spLocks noChangeArrowheads="1"/>
          </p:cNvSpPr>
          <p:nvPr/>
        </p:nvSpPr>
        <p:spPr bwMode="auto">
          <a:xfrm>
            <a:off x="3251200" y="5103813"/>
            <a:ext cx="1149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800">
                <a:solidFill>
                  <a:schemeClr val="hlink"/>
                </a:solidFill>
                <a:latin typeface="Arial" panose="020B0604020202020204" pitchFamily="34" charset="0"/>
              </a:rPr>
              <a:t>argument</a:t>
            </a:r>
          </a:p>
        </p:txBody>
      </p:sp>
      <p:sp>
        <p:nvSpPr>
          <p:cNvPr id="14" name="Line 10"/>
          <p:cNvSpPr>
            <a:spLocks noChangeShapeType="1"/>
          </p:cNvSpPr>
          <p:nvPr/>
        </p:nvSpPr>
        <p:spPr bwMode="auto">
          <a:xfrm flipH="1">
            <a:off x="9144000" y="3581400"/>
            <a:ext cx="0" cy="38100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Text Box 12"/>
          <p:cNvSpPr txBox="1">
            <a:spLocks noChangeArrowheads="1"/>
          </p:cNvSpPr>
          <p:nvPr/>
        </p:nvSpPr>
        <p:spPr bwMode="auto">
          <a:xfrm>
            <a:off x="8610600" y="3276600"/>
            <a:ext cx="1225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sz="1800" dirty="0">
                <a:solidFill>
                  <a:schemeClr val="hlink"/>
                </a:solidFill>
                <a:latin typeface="Arial" panose="020B0604020202020204" pitchFamily="34" charset="0"/>
              </a:rPr>
              <a:t>parameter</a:t>
            </a:r>
          </a:p>
        </p:txBody>
      </p:sp>
    </p:spTree>
    <p:extLst>
      <p:ext uri="{BB962C8B-B14F-4D97-AF65-F5344CB8AC3E}">
        <p14:creationId xmlns:p14="http://schemas.microsoft.com/office/powerpoint/2010/main" val="435711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Passing Objects to a Method</a:t>
            </a:r>
            <a:endParaRPr lang="en-US" dirty="0"/>
          </a:p>
        </p:txBody>
      </p:sp>
      <p:sp>
        <p:nvSpPr>
          <p:cNvPr id="3" name="Content Placeholder 2"/>
          <p:cNvSpPr>
            <a:spLocks noGrp="1"/>
          </p:cNvSpPr>
          <p:nvPr>
            <p:ph idx="1"/>
          </p:nvPr>
        </p:nvSpPr>
        <p:spPr/>
        <p:txBody>
          <a:bodyPr>
            <a:normAutofit/>
          </a:bodyPr>
          <a:lstStyle/>
          <a:p>
            <a:r>
              <a:rPr lang="en-US" dirty="0"/>
              <a:t>As we can pass </a:t>
            </a:r>
            <a:r>
              <a:rPr lang="en-US" dirty="0" err="1"/>
              <a:t>int</a:t>
            </a:r>
            <a:r>
              <a:rPr lang="en-US" dirty="0"/>
              <a:t> and double values, we can also pass an object to a method.</a:t>
            </a:r>
          </a:p>
          <a:p>
            <a:r>
              <a:rPr lang="en-US" dirty="0"/>
              <a:t>When we pass an object, we are actually passing the reference (name) of an object</a:t>
            </a:r>
          </a:p>
          <a:p>
            <a:pPr lvl="1"/>
            <a:r>
              <a:rPr lang="en-US" dirty="0"/>
              <a:t>it means a duplicate of an object is NOT created in the called method</a:t>
            </a:r>
          </a:p>
          <a:p>
            <a:endParaRPr lang="en-US" dirty="0"/>
          </a:p>
        </p:txBody>
      </p:sp>
      <p:sp>
        <p:nvSpPr>
          <p:cNvPr id="4" name="Footer Placeholder 3"/>
          <p:cNvSpPr>
            <a:spLocks noGrp="1"/>
          </p:cNvSpPr>
          <p:nvPr>
            <p:ph type="ftr" sz="quarter" idx="11"/>
          </p:nvPr>
        </p:nvSpPr>
        <p:spPr/>
        <p:txBody>
          <a:bodyPr/>
          <a:lstStyle/>
          <a:p>
            <a:r>
              <a:rPr lang="en-US" smtClean="0"/>
              <a:t>Faculty of Computer Science, University of Computer Studies, Yangon</a:t>
            </a:r>
            <a:endParaRPr lang="en-US"/>
          </a:p>
        </p:txBody>
      </p:sp>
      <p:sp>
        <p:nvSpPr>
          <p:cNvPr id="5" name="Slide Number Placeholder 4"/>
          <p:cNvSpPr>
            <a:spLocks noGrp="1"/>
          </p:cNvSpPr>
          <p:nvPr>
            <p:ph type="sldNum" sz="quarter" idx="12"/>
          </p:nvPr>
        </p:nvSpPr>
        <p:spPr/>
        <p:txBody>
          <a:bodyPr/>
          <a:lstStyle/>
          <a:p>
            <a:fld id="{AA680AA8-C0F5-4A8E-B7E8-B0E33D5CFE95}" type="slidenum">
              <a:rPr lang="en-US" smtClean="0"/>
              <a:t>31</a:t>
            </a:fld>
            <a:endParaRPr lang="en-US"/>
          </a:p>
        </p:txBody>
      </p:sp>
    </p:spTree>
    <p:extLst>
      <p:ext uri="{BB962C8B-B14F-4D97-AF65-F5344CB8AC3E}">
        <p14:creationId xmlns:p14="http://schemas.microsoft.com/office/powerpoint/2010/main" val="34142787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0" name="Rectangle 2"/>
          <p:cNvSpPr>
            <a:spLocks noGrp="1" noChangeArrowheads="1"/>
          </p:cNvSpPr>
          <p:nvPr>
            <p:ph type="title"/>
          </p:nvPr>
        </p:nvSpPr>
        <p:spPr>
          <a:xfrm>
            <a:off x="838200" y="0"/>
            <a:ext cx="10515600" cy="1325563"/>
          </a:xfrm>
        </p:spPr>
        <p:txBody>
          <a:bodyPr/>
          <a:lstStyle/>
          <a:p>
            <a:pPr algn="ctr" eaLnBrk="1" hangingPunct="1"/>
            <a:r>
              <a:rPr lang="en-US" dirty="0" smtClean="0"/>
              <a:t>Passing </a:t>
            </a:r>
            <a:r>
              <a:rPr lang="en-US" dirty="0" smtClean="0"/>
              <a:t>a Student Object</a:t>
            </a:r>
          </a:p>
        </p:txBody>
      </p:sp>
      <p:pic>
        <p:nvPicPr>
          <p:cNvPr id="167941" name="Picture 3" descr="ch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219201"/>
            <a:ext cx="4953000" cy="4848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r>
              <a:rPr lang="en-US" smtClean="0"/>
              <a:t>Faculty of Computer Science, University of Computer Studies, Yangon</a:t>
            </a:r>
            <a:endParaRPr lang="en-US"/>
          </a:p>
        </p:txBody>
      </p:sp>
      <p:sp>
        <p:nvSpPr>
          <p:cNvPr id="3" name="Slide Number Placeholder 2"/>
          <p:cNvSpPr>
            <a:spLocks noGrp="1"/>
          </p:cNvSpPr>
          <p:nvPr>
            <p:ph type="sldNum" sz="quarter" idx="12"/>
          </p:nvPr>
        </p:nvSpPr>
        <p:spPr/>
        <p:txBody>
          <a:bodyPr/>
          <a:lstStyle/>
          <a:p>
            <a:fld id="{AA680AA8-C0F5-4A8E-B7E8-B0E33D5CFE95}" type="slidenum">
              <a:rPr lang="en-US" smtClean="0"/>
              <a:t>32</a:t>
            </a:fld>
            <a:endParaRPr lang="en-US"/>
          </a:p>
        </p:txBody>
      </p:sp>
    </p:spTree>
    <p:extLst>
      <p:ext uri="{BB962C8B-B14F-4D97-AF65-F5344CB8AC3E}">
        <p14:creationId xmlns:p14="http://schemas.microsoft.com/office/powerpoint/2010/main" val="3129792235"/>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4" name="Rectangle 2"/>
          <p:cNvSpPr>
            <a:spLocks noGrp="1" noChangeArrowheads="1"/>
          </p:cNvSpPr>
          <p:nvPr>
            <p:ph type="title"/>
          </p:nvPr>
        </p:nvSpPr>
        <p:spPr>
          <a:xfrm>
            <a:off x="838200" y="46037"/>
            <a:ext cx="10515600" cy="1325563"/>
          </a:xfrm>
        </p:spPr>
        <p:txBody>
          <a:bodyPr/>
          <a:lstStyle/>
          <a:p>
            <a:pPr algn="ctr" eaLnBrk="1" hangingPunct="1"/>
            <a:r>
              <a:rPr lang="en-US" dirty="0" smtClean="0"/>
              <a:t>Sharing an Object</a:t>
            </a:r>
          </a:p>
        </p:txBody>
      </p:sp>
      <p:pic>
        <p:nvPicPr>
          <p:cNvPr id="168965" name="Picture 4" descr="ch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143000"/>
            <a:ext cx="4533900" cy="2133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68966" name="Picture 5" descr="ch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1" y="3048001"/>
            <a:ext cx="4638675" cy="31718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68967" name="Rectangle 6"/>
          <p:cNvSpPr>
            <a:spLocks noGrp="1" noChangeArrowheads="1"/>
          </p:cNvSpPr>
          <p:nvPr>
            <p:ph type="body" idx="1"/>
          </p:nvPr>
        </p:nvSpPr>
        <p:spPr>
          <a:xfrm>
            <a:off x="1828800" y="1981200"/>
            <a:ext cx="3581400" cy="762000"/>
          </a:xfrm>
          <a:noFill/>
        </p:spPr>
        <p:txBody>
          <a:bodyPr/>
          <a:lstStyle/>
          <a:p>
            <a:pPr eaLnBrk="1" hangingPunct="1"/>
            <a:r>
              <a:rPr lang="en-US" sz="1800"/>
              <a:t>We pass the same Student object to card1 and card2</a:t>
            </a:r>
          </a:p>
        </p:txBody>
      </p:sp>
      <p:sp>
        <p:nvSpPr>
          <p:cNvPr id="168968" name="Line 7"/>
          <p:cNvSpPr>
            <a:spLocks noChangeShapeType="1"/>
          </p:cNvSpPr>
          <p:nvPr/>
        </p:nvSpPr>
        <p:spPr bwMode="auto">
          <a:xfrm flipV="1">
            <a:off x="5105400" y="2362200"/>
            <a:ext cx="838200" cy="7620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8969" name="Line 8"/>
          <p:cNvSpPr>
            <a:spLocks noChangeShapeType="1"/>
          </p:cNvSpPr>
          <p:nvPr/>
        </p:nvSpPr>
        <p:spPr bwMode="auto">
          <a:xfrm>
            <a:off x="5105400" y="2438400"/>
            <a:ext cx="914400" cy="533400"/>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8970" name="Rectangle 9"/>
          <p:cNvSpPr>
            <a:spLocks noChangeArrowheads="1"/>
          </p:cNvSpPr>
          <p:nvPr/>
        </p:nvSpPr>
        <p:spPr bwMode="auto">
          <a:xfrm>
            <a:off x="6705600" y="4038600"/>
            <a:ext cx="3581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20000"/>
              </a:spcBef>
              <a:buFontTx/>
              <a:buChar char="•"/>
            </a:pPr>
            <a:r>
              <a:rPr lang="en-US" sz="1800" dirty="0">
                <a:solidFill>
                  <a:srgbClr val="003399"/>
                </a:solidFill>
                <a:latin typeface="Arial" panose="020B0604020202020204" pitchFamily="34" charset="0"/>
              </a:rPr>
              <a:t>Since we are actually passing a reference to the same object, it results in the </a:t>
            </a:r>
            <a:r>
              <a:rPr lang="en-US" sz="1800" dirty="0">
                <a:solidFill>
                  <a:schemeClr val="hlink"/>
                </a:solidFill>
                <a:latin typeface="Arial" panose="020B0604020202020204" pitchFamily="34" charset="0"/>
              </a:rPr>
              <a:t>owner</a:t>
            </a:r>
            <a:r>
              <a:rPr lang="en-US" sz="1800" dirty="0">
                <a:solidFill>
                  <a:srgbClr val="003399"/>
                </a:solidFill>
                <a:latin typeface="Arial" panose="020B0604020202020204" pitchFamily="34" charset="0"/>
              </a:rPr>
              <a:t> of two </a:t>
            </a:r>
            <a:r>
              <a:rPr lang="en-US" sz="1800" dirty="0" err="1">
                <a:solidFill>
                  <a:srgbClr val="003399"/>
                </a:solidFill>
                <a:latin typeface="Arial" panose="020B0604020202020204" pitchFamily="34" charset="0"/>
              </a:rPr>
              <a:t>LibraryCard</a:t>
            </a:r>
            <a:r>
              <a:rPr lang="en-US" sz="1800" dirty="0">
                <a:solidFill>
                  <a:srgbClr val="003399"/>
                </a:solidFill>
                <a:latin typeface="Arial" panose="020B0604020202020204" pitchFamily="34" charset="0"/>
              </a:rPr>
              <a:t> objects pointing to the same Student object</a:t>
            </a:r>
          </a:p>
        </p:txBody>
      </p:sp>
      <p:sp>
        <p:nvSpPr>
          <p:cNvPr id="3" name="Footer Placeholder 2"/>
          <p:cNvSpPr>
            <a:spLocks noGrp="1"/>
          </p:cNvSpPr>
          <p:nvPr>
            <p:ph type="ftr" sz="quarter" idx="11"/>
          </p:nvPr>
        </p:nvSpPr>
        <p:spPr/>
        <p:txBody>
          <a:bodyPr/>
          <a:lstStyle/>
          <a:p>
            <a:r>
              <a:rPr lang="en-US" smtClean="0"/>
              <a:t>Faculty of Computer Science, University of Computer Studies, Yangon</a:t>
            </a:r>
            <a:endParaRPr lang="en-US"/>
          </a:p>
        </p:txBody>
      </p:sp>
      <p:sp>
        <p:nvSpPr>
          <p:cNvPr id="4" name="Slide Number Placeholder 3"/>
          <p:cNvSpPr>
            <a:spLocks noGrp="1"/>
          </p:cNvSpPr>
          <p:nvPr>
            <p:ph type="sldNum" sz="quarter" idx="12"/>
          </p:nvPr>
        </p:nvSpPr>
        <p:spPr/>
        <p:txBody>
          <a:bodyPr/>
          <a:lstStyle/>
          <a:p>
            <a:fld id="{AA680AA8-C0F5-4A8E-B7E8-B0E33D5CFE95}" type="slidenum">
              <a:rPr lang="en-US" smtClean="0"/>
              <a:t>33</a:t>
            </a:fld>
            <a:endParaRPr lang="en-US"/>
          </a:p>
        </p:txBody>
      </p:sp>
    </p:spTree>
    <p:extLst>
      <p:ext uri="{BB962C8B-B14F-4D97-AF65-F5344CB8AC3E}">
        <p14:creationId xmlns:p14="http://schemas.microsoft.com/office/powerpoint/2010/main" val="168410319"/>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xmlns="" id="{B2673630-E23E-4EDB-B65F-947A8223AA73}"/>
              </a:ext>
            </a:extLst>
          </p:cNvPr>
          <p:cNvSpPr>
            <a:spLocks noGrp="1"/>
          </p:cNvSpPr>
          <p:nvPr>
            <p:ph type="title"/>
          </p:nvPr>
        </p:nvSpPr>
        <p:spPr>
          <a:xfrm>
            <a:off x="838200" y="461863"/>
            <a:ext cx="10515600" cy="1325563"/>
          </a:xfrm>
        </p:spPr>
        <p:txBody>
          <a:bodyPr/>
          <a:lstStyle/>
          <a:p>
            <a:pPr algn="ctr"/>
            <a:r>
              <a:rPr lang="en-US" dirty="0"/>
              <a:t>Summary</a:t>
            </a:r>
          </a:p>
        </p:txBody>
      </p:sp>
      <p:sp>
        <p:nvSpPr>
          <p:cNvPr id="15" name="Content Placeholder 2">
            <a:extLst>
              <a:ext uri="{FF2B5EF4-FFF2-40B4-BE49-F238E27FC236}">
                <a16:creationId xmlns:a16="http://schemas.microsoft.com/office/drawing/2014/main" xmlns="" id="{A0ACBEFC-86E5-43B1-BC3C-3107C1E53EC7}"/>
              </a:ext>
            </a:extLst>
          </p:cNvPr>
          <p:cNvSpPr>
            <a:spLocks noGrp="1"/>
          </p:cNvSpPr>
          <p:nvPr>
            <p:ph idx="1"/>
          </p:nvPr>
        </p:nvSpPr>
        <p:spPr>
          <a:xfrm>
            <a:off x="1430766" y="1935308"/>
            <a:ext cx="9380669" cy="3886686"/>
          </a:xfrm>
        </p:spPr>
        <p:txBody>
          <a:bodyPr>
            <a:noAutofit/>
          </a:bodyPr>
          <a:lstStyle/>
          <a:p>
            <a:pPr marL="342900" indent="-342900" algn="just"/>
            <a:r>
              <a:rPr lang="en-US" altLang="en-US" sz="2400" dirty="0">
                <a:cs typeface="Times New Roman" panose="02020603050405020304" pitchFamily="18" charset="0"/>
              </a:rPr>
              <a:t>Define concepts of  class and object. </a:t>
            </a:r>
          </a:p>
          <a:p>
            <a:pPr marL="342900" indent="-342900" algn="just"/>
            <a:r>
              <a:rPr lang="en-US" altLang="en-US" sz="2400" dirty="0">
                <a:cs typeface="Times New Roman" panose="02020603050405020304" pitchFamily="18" charset="0"/>
              </a:rPr>
              <a:t>Define Fields, Methods and Constructors</a:t>
            </a:r>
          </a:p>
          <a:p>
            <a:pPr marL="342900" indent="-342900" algn="just"/>
            <a:r>
              <a:rPr lang="en-US" altLang="en-US" sz="2400" dirty="0">
                <a:cs typeface="Times New Roman" panose="02020603050405020304" pitchFamily="18" charset="0"/>
              </a:rPr>
              <a:t>Different types of parameter passing in declaration of methods</a:t>
            </a:r>
          </a:p>
          <a:p>
            <a:pPr marL="342900" indent="-342900" algn="just"/>
            <a:r>
              <a:rPr lang="en-US" altLang="en-US" sz="2400" dirty="0">
                <a:cs typeface="Times New Roman" panose="02020603050405020304" pitchFamily="18" charset="0"/>
              </a:rPr>
              <a:t>Different types of return values of methods</a:t>
            </a:r>
          </a:p>
          <a:p>
            <a:pPr marL="342900" indent="-342900" algn="just"/>
            <a:r>
              <a:rPr lang="en-US" altLang="en-US" sz="2400" dirty="0">
                <a:cs typeface="Times New Roman" panose="02020603050405020304" pitchFamily="18" charset="0"/>
              </a:rPr>
              <a:t>How to invoke the methods and method overloading</a:t>
            </a:r>
          </a:p>
          <a:p>
            <a:pPr marL="342900" indent="-342900" algn="just"/>
            <a:r>
              <a:rPr lang="en-US" altLang="en-US" sz="2400" dirty="0">
                <a:cs typeface="Times New Roman" panose="02020603050405020304" pitchFamily="18" charset="0"/>
              </a:rPr>
              <a:t>Define constructors, taking parameters in constructors and overloading constructors </a:t>
            </a:r>
            <a:endParaRPr lang="en-US" sz="2400" dirty="0">
              <a:cs typeface="Times New Roman" panose="02020603050405020304" pitchFamily="18" charset="0"/>
            </a:endParaRPr>
          </a:p>
        </p:txBody>
      </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34</a:t>
            </a:fld>
            <a:endParaRPr lang="en-US"/>
          </a:p>
        </p:txBody>
      </p:sp>
    </p:spTree>
    <p:extLst>
      <p:ext uri="{BB962C8B-B14F-4D97-AF65-F5344CB8AC3E}">
        <p14:creationId xmlns:p14="http://schemas.microsoft.com/office/powerpoint/2010/main" val="3102613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noChangeArrowheads="1"/>
          </p:cNvSpPr>
          <p:nvPr>
            <p:ph type="title"/>
          </p:nvPr>
        </p:nvSpPr>
        <p:spPr/>
        <p:txBody>
          <a:bodyPr/>
          <a:lstStyle/>
          <a:p>
            <a:r>
              <a:rPr lang="en-US" altLang="en-US" smtClean="0"/>
              <a:t>References</a:t>
            </a:r>
          </a:p>
        </p:txBody>
      </p:sp>
      <p:sp>
        <p:nvSpPr>
          <p:cNvPr id="88067" name="Content Placeholder 2"/>
          <p:cNvSpPr>
            <a:spLocks noGrp="1" noChangeArrowheads="1"/>
          </p:cNvSpPr>
          <p:nvPr>
            <p:ph idx="1"/>
          </p:nvPr>
        </p:nvSpPr>
        <p:spPr/>
        <p:txBody>
          <a:bodyPr/>
          <a:lstStyle/>
          <a:p>
            <a:r>
              <a:rPr lang="en-US" altLang="en-US" sz="2400" dirty="0"/>
              <a:t>An introduction to object-oriented programming with Java (Fifth Edition), C. Thomas Wu</a:t>
            </a:r>
          </a:p>
          <a:p>
            <a:r>
              <a:rPr lang="en-US" altLang="en-US" sz="2400" dirty="0"/>
              <a:t>Java 8 Programming Black Book (2015 Edition), DT Editorial Services, Comprehensive Problem Solver.</a:t>
            </a:r>
          </a:p>
          <a:p>
            <a:endParaRPr lang="en-US" altLang="en-US" sz="2400" dirty="0"/>
          </a:p>
        </p:txBody>
      </p:sp>
      <p:sp>
        <p:nvSpPr>
          <p:cNvPr id="2" name="Footer Placeholder 1"/>
          <p:cNvSpPr>
            <a:spLocks noGrp="1"/>
          </p:cNvSpPr>
          <p:nvPr>
            <p:ph type="ftr" sz="quarter" idx="11"/>
          </p:nvPr>
        </p:nvSpPr>
        <p:spPr/>
        <p:txBody>
          <a:bodyPr/>
          <a:lstStyle/>
          <a:p>
            <a:r>
              <a:rPr lang="en-US" smtClean="0"/>
              <a:t>Faculty of Computer Science, University of Computer Studies, Yangon</a:t>
            </a:r>
            <a:endParaRPr lang="en-US"/>
          </a:p>
        </p:txBody>
      </p:sp>
      <p:sp>
        <p:nvSpPr>
          <p:cNvPr id="3" name="Slide Number Placeholder 2"/>
          <p:cNvSpPr>
            <a:spLocks noGrp="1"/>
          </p:cNvSpPr>
          <p:nvPr>
            <p:ph type="sldNum" sz="quarter" idx="12"/>
          </p:nvPr>
        </p:nvSpPr>
        <p:spPr/>
        <p:txBody>
          <a:bodyPr/>
          <a:lstStyle/>
          <a:p>
            <a:fld id="{AA680AA8-C0F5-4A8E-B7E8-B0E33D5CFE95}" type="slidenum">
              <a:rPr lang="en-US" smtClean="0"/>
              <a:t>35</a:t>
            </a:fld>
            <a:endParaRPr lang="en-US"/>
          </a:p>
        </p:txBody>
      </p:sp>
    </p:spTree>
    <p:extLst>
      <p:ext uri="{BB962C8B-B14F-4D97-AF65-F5344CB8AC3E}">
        <p14:creationId xmlns:p14="http://schemas.microsoft.com/office/powerpoint/2010/main" val="1645075620"/>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xmlns="" id="{58EFB017-B66A-4524-98F4-05AD1153E68A}"/>
              </a:ext>
            </a:extLst>
          </p:cNvPr>
          <p:cNvSpPr>
            <a:spLocks noGrp="1"/>
          </p:cNvSpPr>
          <p:nvPr>
            <p:ph type="title"/>
          </p:nvPr>
        </p:nvSpPr>
        <p:spPr>
          <a:xfrm>
            <a:off x="838200" y="1293955"/>
            <a:ext cx="10515600" cy="1325563"/>
          </a:xfrm>
        </p:spPr>
        <p:txBody>
          <a:bodyPr/>
          <a:lstStyle/>
          <a:p>
            <a:pPr algn="ctr"/>
            <a:r>
              <a:rPr lang="en-US" dirty="0">
                <a:solidFill>
                  <a:srgbClr val="005DA2"/>
                </a:solidFill>
              </a:rPr>
              <a:t>LET’S DO EXERCISES!</a:t>
            </a:r>
          </a:p>
        </p:txBody>
      </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36</a:t>
            </a:fld>
            <a:endParaRPr lang="en-US"/>
          </a:p>
        </p:txBody>
      </p:sp>
      <p:pic>
        <p:nvPicPr>
          <p:cNvPr id="15" name="Picture 14">
            <a:extLst>
              <a:ext uri="{FF2B5EF4-FFF2-40B4-BE49-F238E27FC236}">
                <a16:creationId xmlns:a16="http://schemas.microsoft.com/office/drawing/2014/main" xmlns="" id="{BDEA3F8A-9D07-4194-B8E6-0B1A215AAF56}"/>
              </a:ext>
            </a:extLst>
          </p:cNvPr>
          <p:cNvPicPr>
            <a:picLocks noChangeAspect="1"/>
          </p:cNvPicPr>
          <p:nvPr/>
        </p:nvPicPr>
        <p:blipFill rotWithShape="1">
          <a:blip r:embed="rId3"/>
          <a:srcRect l="4404" t="13" r="5280" b="5581"/>
          <a:stretch/>
        </p:blipFill>
        <p:spPr>
          <a:xfrm>
            <a:off x="4487731" y="2940608"/>
            <a:ext cx="3496236" cy="2186000"/>
          </a:xfrm>
          <a:prstGeom prst="rect">
            <a:avLst/>
          </a:prstGeom>
        </p:spPr>
      </p:pic>
    </p:spTree>
    <p:extLst>
      <p:ext uri="{BB962C8B-B14F-4D97-AF65-F5344CB8AC3E}">
        <p14:creationId xmlns:p14="http://schemas.microsoft.com/office/powerpoint/2010/main" val="20053924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Content Placeholder 4">
            <a:extLst>
              <a:ext uri="{FF2B5EF4-FFF2-40B4-BE49-F238E27FC236}">
                <a16:creationId xmlns:a16="http://schemas.microsoft.com/office/drawing/2014/main" xmlns="" id="{FE9FAEE9-9B28-4800-8054-843F8EFD914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27381" y="1906487"/>
            <a:ext cx="5162142" cy="2714286"/>
          </a:xfrm>
        </p:spPr>
      </p:pic>
      <p:sp>
        <p:nvSpPr>
          <p:cNvPr id="2" name="Footer Placeholder 1"/>
          <p:cNvSpPr>
            <a:spLocks noGrp="1"/>
          </p:cNvSpPr>
          <p:nvPr>
            <p:ph type="ftr" sz="quarter" idx="11"/>
          </p:nvPr>
        </p:nvSpPr>
        <p:spPr/>
        <p:txBody>
          <a:bodyPr/>
          <a:lstStyle/>
          <a:p>
            <a:r>
              <a:rPr lang="en-US" smtClean="0"/>
              <a:t>Faculty of Computer Science, University of Computer Studies, Yangon</a:t>
            </a:r>
            <a:endParaRPr lang="en-US"/>
          </a:p>
        </p:txBody>
      </p:sp>
      <p:sp>
        <p:nvSpPr>
          <p:cNvPr id="3" name="Slide Number Placeholder 2"/>
          <p:cNvSpPr>
            <a:spLocks noGrp="1"/>
          </p:cNvSpPr>
          <p:nvPr>
            <p:ph type="sldNum" sz="quarter" idx="12"/>
          </p:nvPr>
        </p:nvSpPr>
        <p:spPr/>
        <p:txBody>
          <a:bodyPr/>
          <a:lstStyle/>
          <a:p>
            <a:fld id="{AA680AA8-C0F5-4A8E-B7E8-B0E33D5CFE95}" type="slidenum">
              <a:rPr lang="en-US" smtClean="0"/>
              <a:t>37</a:t>
            </a:fld>
            <a:endParaRPr lang="en-US"/>
          </a:p>
        </p:txBody>
      </p:sp>
    </p:spTree>
    <p:extLst>
      <p:ext uri="{BB962C8B-B14F-4D97-AF65-F5344CB8AC3E}">
        <p14:creationId xmlns:p14="http://schemas.microsoft.com/office/powerpoint/2010/main" val="3323558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xmlns="" id="{84FC8822-F3FD-4A49-B4C8-0F77733D9AD0}"/>
              </a:ext>
            </a:extLst>
          </p:cNvPr>
          <p:cNvSpPr>
            <a:spLocks noGrp="1"/>
          </p:cNvSpPr>
          <p:nvPr>
            <p:ph type="title"/>
          </p:nvPr>
        </p:nvSpPr>
        <p:spPr/>
        <p:txBody>
          <a:bodyPr/>
          <a:lstStyle/>
          <a:p>
            <a:pPr algn="ctr"/>
            <a:r>
              <a:rPr lang="en-US" dirty="0"/>
              <a:t>What is a Class?</a:t>
            </a:r>
          </a:p>
        </p:txBody>
      </p:sp>
      <p:sp>
        <p:nvSpPr>
          <p:cNvPr id="15" name="Content Placeholder 2">
            <a:extLst>
              <a:ext uri="{FF2B5EF4-FFF2-40B4-BE49-F238E27FC236}">
                <a16:creationId xmlns:a16="http://schemas.microsoft.com/office/drawing/2014/main" xmlns="" id="{5A7E0C31-D53A-4BF9-BFFC-560781533146}"/>
              </a:ext>
            </a:extLst>
          </p:cNvPr>
          <p:cNvSpPr>
            <a:spLocks noGrp="1"/>
          </p:cNvSpPr>
          <p:nvPr>
            <p:ph idx="1"/>
          </p:nvPr>
        </p:nvSpPr>
        <p:spPr>
          <a:xfrm>
            <a:off x="1183005" y="2040852"/>
            <a:ext cx="9825990" cy="3165924"/>
          </a:xfrm>
        </p:spPr>
        <p:txBody>
          <a:bodyPr>
            <a:noAutofit/>
          </a:bodyPr>
          <a:lstStyle/>
          <a:p>
            <a:pPr marL="398463" indent="-398463" algn="just">
              <a:lnSpc>
                <a:spcPct val="90000"/>
              </a:lnSpc>
            </a:pPr>
            <a:r>
              <a:rPr lang="en-US" altLang="en-US" sz="2400" dirty="0"/>
              <a:t>It has </a:t>
            </a:r>
            <a:r>
              <a:rPr lang="en-US" altLang="en-US" sz="2400" b="1" dirty="0"/>
              <a:t>fields</a:t>
            </a:r>
            <a:r>
              <a:rPr lang="en-US" altLang="en-US" sz="2400" dirty="0"/>
              <a:t>: variables with certain data types. Some data are associated with each individual object, called </a:t>
            </a:r>
            <a:r>
              <a:rPr lang="en-US" altLang="en-US" sz="2400" b="1" dirty="0"/>
              <a:t>instance variables</a:t>
            </a:r>
            <a:r>
              <a:rPr lang="en-US" altLang="en-US" sz="2400" dirty="0"/>
              <a:t>. Other data are associated with each class, called </a:t>
            </a:r>
            <a:r>
              <a:rPr lang="en-US" altLang="en-US" sz="2400" b="1" dirty="0"/>
              <a:t>class variables</a:t>
            </a:r>
            <a:r>
              <a:rPr lang="en-US" altLang="en-US" sz="2400" dirty="0"/>
              <a:t>, which are identified by keyword “static”. </a:t>
            </a:r>
          </a:p>
          <a:p>
            <a:pPr marL="342900" indent="-342900"/>
            <a:endParaRPr lang="en-US" sz="2400" dirty="0">
              <a:ea typeface="Calibri" panose="020F0502020204030204" pitchFamily="34" charset="0"/>
            </a:endParaRPr>
          </a:p>
          <a:p>
            <a:pPr marL="398463" indent="-398463"/>
            <a:r>
              <a:rPr lang="en-US" altLang="en-US" sz="2400" dirty="0"/>
              <a:t>It has </a:t>
            </a:r>
            <a:r>
              <a:rPr lang="en-US" altLang="en-US" sz="2400" b="1" dirty="0"/>
              <a:t>methods: </a:t>
            </a:r>
            <a:r>
              <a:rPr lang="en-US" altLang="en-US" sz="2400" dirty="0"/>
              <a:t>the actions that act on those data. The methods also have two types. </a:t>
            </a:r>
            <a:r>
              <a:rPr lang="en-US" altLang="en-US" sz="2400" b="1" dirty="0"/>
              <a:t>Instance methods </a:t>
            </a:r>
            <a:r>
              <a:rPr lang="en-US" altLang="en-US" sz="2400" dirty="0"/>
              <a:t>are associated with each object, and </a:t>
            </a:r>
            <a:r>
              <a:rPr lang="en-US" altLang="en-US" sz="2400" b="1" dirty="0"/>
              <a:t>class methods </a:t>
            </a:r>
            <a:r>
              <a:rPr lang="en-US" altLang="en-US" sz="2400" dirty="0"/>
              <a:t>(identified as “static”) are associated with the whole class.</a:t>
            </a:r>
          </a:p>
          <a:p>
            <a:pPr marL="0" indent="0">
              <a:buNone/>
            </a:pPr>
            <a:endParaRPr lang="en-US" sz="2400" dirty="0">
              <a:ea typeface="Calibri" panose="020F0502020204030204" pitchFamily="34" charset="0"/>
            </a:endParaRPr>
          </a:p>
          <a:p>
            <a:pPr marL="342900" indent="-342900"/>
            <a:endParaRPr lang="en-US" sz="2400" dirty="0">
              <a:ea typeface="Calibri" panose="020F0502020204030204" pitchFamily="34" charset="0"/>
            </a:endParaRPr>
          </a:p>
          <a:p>
            <a:pPr marL="342900" indent="-342900"/>
            <a:endParaRPr lang="en-US" sz="2400" dirty="0">
              <a:ea typeface="Calibri" panose="020F0502020204030204" pitchFamily="34" charset="0"/>
            </a:endParaRPr>
          </a:p>
          <a:p>
            <a:pPr marL="342900" indent="-342900"/>
            <a:endParaRPr lang="en-US" sz="2400" dirty="0">
              <a:ea typeface="Calibri" panose="020F0502020204030204" pitchFamily="34" charset="0"/>
            </a:endParaRPr>
          </a:p>
          <a:p>
            <a:pPr marL="342900" indent="-342900"/>
            <a:endParaRPr lang="en-US" sz="800" dirty="0">
              <a:ea typeface="Calibri" panose="020F0502020204030204" pitchFamily="34" charset="0"/>
            </a:endParaRPr>
          </a:p>
          <a:p>
            <a:pPr marL="0" indent="0">
              <a:buNone/>
            </a:pPr>
            <a:endParaRPr lang="en-US" sz="1200" dirty="0"/>
          </a:p>
        </p:txBody>
      </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a:xfrm>
            <a:off x="8805333" y="6356350"/>
            <a:ext cx="2743200" cy="365125"/>
          </a:xfrm>
        </p:spPr>
        <p:txBody>
          <a:bodyPr>
            <a:normAutofit/>
          </a:bodyPr>
          <a:lstStyle/>
          <a:p>
            <a:pPr>
              <a:spcAft>
                <a:spcPts val="600"/>
              </a:spcAft>
            </a:pPr>
            <a:fld id="{AA680AA8-C0F5-4A8E-B7E8-B0E33D5CFE95}" type="slidenum">
              <a:rPr lang="en-US" smtClean="0"/>
              <a:pPr>
                <a:spcAft>
                  <a:spcPts val="600"/>
                </a:spcAft>
              </a:pPr>
              <a:t>4</a:t>
            </a:fld>
            <a:endParaRPr lang="en-US"/>
          </a:p>
        </p:txBody>
      </p:sp>
    </p:spTree>
    <p:extLst>
      <p:ext uri="{BB962C8B-B14F-4D97-AF65-F5344CB8AC3E}">
        <p14:creationId xmlns:p14="http://schemas.microsoft.com/office/powerpoint/2010/main" val="34343728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0" name="Rectangle 2">
            <a:extLst>
              <a:ext uri="{FF2B5EF4-FFF2-40B4-BE49-F238E27FC236}">
                <a16:creationId xmlns:a16="http://schemas.microsoft.com/office/drawing/2014/main" xmlns="" id="{7A992B48-76D1-92EF-6228-B335265130ED}"/>
              </a:ext>
            </a:extLst>
          </p:cNvPr>
          <p:cNvSpPr>
            <a:spLocks noGrp="1" noChangeArrowheads="1"/>
          </p:cNvSpPr>
          <p:nvPr>
            <p:ph type="title"/>
          </p:nvPr>
        </p:nvSpPr>
        <p:spPr>
          <a:xfrm>
            <a:off x="838200" y="43398"/>
            <a:ext cx="10515600" cy="1325563"/>
          </a:xfrm>
        </p:spPr>
        <p:txBody>
          <a:bodyPr/>
          <a:lstStyle/>
          <a:p>
            <a:pPr algn="ctr" eaLnBrk="1" hangingPunct="1"/>
            <a:r>
              <a:rPr lang="en-US" altLang="en-US" dirty="0"/>
              <a:t>Template for Class Definition</a:t>
            </a:r>
          </a:p>
        </p:txBody>
      </p:sp>
      <p:grpSp>
        <p:nvGrpSpPr>
          <p:cNvPr id="157701" name="Group 34">
            <a:extLst>
              <a:ext uri="{FF2B5EF4-FFF2-40B4-BE49-F238E27FC236}">
                <a16:creationId xmlns:a16="http://schemas.microsoft.com/office/drawing/2014/main" xmlns="" id="{EC21B4A2-7EC7-0E4A-494D-FFC4E6A50495}"/>
              </a:ext>
            </a:extLst>
          </p:cNvPr>
          <p:cNvGrpSpPr>
            <a:grpSpLocks/>
          </p:cNvGrpSpPr>
          <p:nvPr/>
        </p:nvGrpSpPr>
        <p:grpSpPr bwMode="auto">
          <a:xfrm>
            <a:off x="2795588" y="1422400"/>
            <a:ext cx="6800850" cy="4292600"/>
            <a:chOff x="801" y="896"/>
            <a:chExt cx="4284" cy="2704"/>
          </a:xfrm>
        </p:grpSpPr>
        <p:sp>
          <p:nvSpPr>
            <p:cNvPr id="20484" name="Rectangle 4">
              <a:extLst>
                <a:ext uri="{FF2B5EF4-FFF2-40B4-BE49-F238E27FC236}">
                  <a16:creationId xmlns:a16="http://schemas.microsoft.com/office/drawing/2014/main" xmlns="" id="{8EFD7766-D51D-AA19-FDD2-BD0C08DA2D57}"/>
                </a:ext>
              </a:extLst>
            </p:cNvPr>
            <p:cNvSpPr>
              <a:spLocks noChangeArrowheads="1"/>
            </p:cNvSpPr>
            <p:nvPr/>
          </p:nvSpPr>
          <p:spPr bwMode="auto">
            <a:xfrm>
              <a:off x="801" y="896"/>
              <a:ext cx="2631" cy="2704"/>
            </a:xfrm>
            <a:prstGeom prst="rect">
              <a:avLst/>
            </a:prstGeom>
            <a:solidFill>
              <a:schemeClr val="bg1"/>
            </a:solidFill>
            <a:ln w="12700">
              <a:solidFill>
                <a:schemeClr val="bg2"/>
              </a:solidFill>
              <a:miter lim="800000"/>
              <a:headEnd/>
              <a:tailEnd/>
            </a:ln>
            <a:effectLst>
              <a:outerShdw dist="45791" dir="2021404" algn="ctr" rotWithShape="0">
                <a:schemeClr val="bg2"/>
              </a:outerShdw>
            </a:effectLst>
          </p:spPr>
          <p:txBody>
            <a:bodyPr wrap="none" anchor="ctr"/>
            <a:lstStyle/>
            <a:p>
              <a:pPr>
                <a:defRPr/>
              </a:pPr>
              <a:endParaRPr lang="en-US">
                <a:latin typeface="Times New Roman" charset="0"/>
              </a:endParaRPr>
            </a:p>
          </p:txBody>
        </p:sp>
        <p:sp>
          <p:nvSpPr>
            <p:cNvPr id="157703" name="Rectangle 5">
              <a:extLst>
                <a:ext uri="{FF2B5EF4-FFF2-40B4-BE49-F238E27FC236}">
                  <a16:creationId xmlns:a16="http://schemas.microsoft.com/office/drawing/2014/main" xmlns="" id="{CC509A81-C7BF-F6F1-A0A7-FE94B941E3F2}"/>
                </a:ext>
              </a:extLst>
            </p:cNvPr>
            <p:cNvSpPr>
              <a:spLocks noChangeArrowheads="1"/>
            </p:cNvSpPr>
            <p:nvPr/>
          </p:nvSpPr>
          <p:spPr bwMode="auto">
            <a:xfrm>
              <a:off x="1021" y="1005"/>
              <a:ext cx="2067" cy="192"/>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7704" name="Rectangle 6">
              <a:extLst>
                <a:ext uri="{FF2B5EF4-FFF2-40B4-BE49-F238E27FC236}">
                  <a16:creationId xmlns:a16="http://schemas.microsoft.com/office/drawing/2014/main" xmlns="" id="{F6186634-74D3-7997-2D44-DD5EC455BB7D}"/>
                </a:ext>
              </a:extLst>
            </p:cNvPr>
            <p:cNvSpPr>
              <a:spLocks noChangeArrowheads="1"/>
            </p:cNvSpPr>
            <p:nvPr/>
          </p:nvSpPr>
          <p:spPr bwMode="auto">
            <a:xfrm>
              <a:off x="1033" y="1308"/>
              <a:ext cx="2066" cy="447"/>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7705" name="Rectangle 7">
              <a:extLst>
                <a:ext uri="{FF2B5EF4-FFF2-40B4-BE49-F238E27FC236}">
                  <a16:creationId xmlns:a16="http://schemas.microsoft.com/office/drawing/2014/main" xmlns="" id="{BA1C008C-6EFD-2691-0956-BCF03BA2D87A}"/>
                </a:ext>
              </a:extLst>
            </p:cNvPr>
            <p:cNvSpPr>
              <a:spLocks noChangeArrowheads="1"/>
            </p:cNvSpPr>
            <p:nvPr/>
          </p:nvSpPr>
          <p:spPr bwMode="auto">
            <a:xfrm>
              <a:off x="1531" y="1923"/>
              <a:ext cx="1276" cy="192"/>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7706" name="Rectangle 9">
              <a:extLst>
                <a:ext uri="{FF2B5EF4-FFF2-40B4-BE49-F238E27FC236}">
                  <a16:creationId xmlns:a16="http://schemas.microsoft.com/office/drawing/2014/main" xmlns="" id="{A7C51F1E-57AD-1FC9-6AAB-DA67D3E65278}"/>
                </a:ext>
              </a:extLst>
            </p:cNvPr>
            <p:cNvSpPr>
              <a:spLocks noChangeArrowheads="1"/>
            </p:cNvSpPr>
            <p:nvPr/>
          </p:nvSpPr>
          <p:spPr bwMode="auto">
            <a:xfrm>
              <a:off x="1212" y="2871"/>
              <a:ext cx="1878" cy="489"/>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157707" name="Text Box 11">
              <a:extLst>
                <a:ext uri="{FF2B5EF4-FFF2-40B4-BE49-F238E27FC236}">
                  <a16:creationId xmlns:a16="http://schemas.microsoft.com/office/drawing/2014/main" xmlns="" id="{6957EC97-E370-F9B3-F717-C556ED13E149}"/>
                </a:ext>
              </a:extLst>
            </p:cNvPr>
            <p:cNvSpPr txBox="1">
              <a:spLocks noChangeArrowheads="1"/>
            </p:cNvSpPr>
            <p:nvPr/>
          </p:nvSpPr>
          <p:spPr bwMode="auto">
            <a:xfrm>
              <a:off x="929" y="1868"/>
              <a:ext cx="54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b="1">
                  <a:solidFill>
                    <a:schemeClr val="accent2"/>
                  </a:solidFill>
                  <a:latin typeface="Courier New" panose="02070309020205020404" pitchFamily="49" charset="0"/>
                  <a:ea typeface="ＭＳ Ｐゴシック" panose="020B0600070205080204" pitchFamily="34" charset="-128"/>
                </a:rPr>
                <a:t>class</a:t>
              </a:r>
            </a:p>
          </p:txBody>
        </p:sp>
        <p:sp>
          <p:nvSpPr>
            <p:cNvPr id="157708" name="Text Box 12">
              <a:extLst>
                <a:ext uri="{FF2B5EF4-FFF2-40B4-BE49-F238E27FC236}">
                  <a16:creationId xmlns:a16="http://schemas.microsoft.com/office/drawing/2014/main" xmlns="" id="{0AFA1082-2DE0-5483-BBD1-661AED39E654}"/>
                </a:ext>
              </a:extLst>
            </p:cNvPr>
            <p:cNvSpPr txBox="1">
              <a:spLocks noChangeArrowheads="1"/>
            </p:cNvSpPr>
            <p:nvPr/>
          </p:nvSpPr>
          <p:spPr bwMode="auto">
            <a:xfrm>
              <a:off x="2905" y="1884"/>
              <a:ext cx="20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b="1">
                  <a:solidFill>
                    <a:srgbClr val="A50021"/>
                  </a:solidFill>
                  <a:latin typeface="Courier New" panose="02070309020205020404" pitchFamily="49" charset="0"/>
                  <a:ea typeface="ＭＳ Ｐゴシック" panose="020B0600070205080204" pitchFamily="34" charset="-128"/>
                </a:rPr>
                <a:t>{</a:t>
              </a:r>
            </a:p>
          </p:txBody>
        </p:sp>
        <p:sp>
          <p:nvSpPr>
            <p:cNvPr id="157709" name="Text Box 13">
              <a:extLst>
                <a:ext uri="{FF2B5EF4-FFF2-40B4-BE49-F238E27FC236}">
                  <a16:creationId xmlns:a16="http://schemas.microsoft.com/office/drawing/2014/main" xmlns="" id="{688EA305-8F65-1A4F-94D8-1A21131D3EC0}"/>
                </a:ext>
              </a:extLst>
            </p:cNvPr>
            <p:cNvSpPr txBox="1">
              <a:spLocks noChangeArrowheads="1"/>
            </p:cNvSpPr>
            <p:nvPr/>
          </p:nvSpPr>
          <p:spPr bwMode="auto">
            <a:xfrm>
              <a:off x="970" y="3312"/>
              <a:ext cx="2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b="1">
                  <a:solidFill>
                    <a:srgbClr val="A50021"/>
                  </a:solidFill>
                  <a:latin typeface="Courier New" panose="02070309020205020404" pitchFamily="49" charset="0"/>
                  <a:ea typeface="ＭＳ Ｐゴシック" panose="020B0600070205080204" pitchFamily="34" charset="-128"/>
                </a:rPr>
                <a:t>}</a:t>
              </a:r>
            </a:p>
          </p:txBody>
        </p:sp>
        <p:grpSp>
          <p:nvGrpSpPr>
            <p:cNvPr id="157710" name="Group 15">
              <a:extLst>
                <a:ext uri="{FF2B5EF4-FFF2-40B4-BE49-F238E27FC236}">
                  <a16:creationId xmlns:a16="http://schemas.microsoft.com/office/drawing/2014/main" xmlns="" id="{36B683C8-3855-34C9-B9DB-ADD649C25540}"/>
                </a:ext>
              </a:extLst>
            </p:cNvPr>
            <p:cNvGrpSpPr>
              <a:grpSpLocks/>
            </p:cNvGrpSpPr>
            <p:nvPr/>
          </p:nvGrpSpPr>
          <p:grpSpPr bwMode="auto">
            <a:xfrm>
              <a:off x="3122" y="926"/>
              <a:ext cx="1947" cy="270"/>
              <a:chOff x="2675" y="952"/>
              <a:chExt cx="1861" cy="270"/>
            </a:xfrm>
          </p:grpSpPr>
          <p:sp>
            <p:nvSpPr>
              <p:cNvPr id="20496" name="AutoShape 16">
                <a:extLst>
                  <a:ext uri="{FF2B5EF4-FFF2-40B4-BE49-F238E27FC236}">
                    <a16:creationId xmlns:a16="http://schemas.microsoft.com/office/drawing/2014/main" xmlns="" id="{53BDFDFD-C828-3428-207E-3FB0C79A036F}"/>
                  </a:ext>
                </a:extLst>
              </p:cNvPr>
              <p:cNvSpPr>
                <a:spLocks noChangeArrowheads="1"/>
              </p:cNvSpPr>
              <p:nvPr/>
            </p:nvSpPr>
            <p:spPr bwMode="auto">
              <a:xfrm>
                <a:off x="3439" y="952"/>
                <a:ext cx="1097" cy="270"/>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algn="ctr">
                  <a:defRPr/>
                </a:pPr>
                <a:r>
                  <a:rPr lang="en-US" altLang="ja-JP" sz="1400">
                    <a:solidFill>
                      <a:srgbClr val="000000"/>
                    </a:solidFill>
                    <a:latin typeface="Arial" charset="0"/>
                    <a:ea typeface="ＭＳ Ｐゴシック" pitchFamily="34" charset="-128"/>
                  </a:rPr>
                  <a:t>Import Statements</a:t>
                </a:r>
              </a:p>
            </p:txBody>
          </p:sp>
          <p:cxnSp>
            <p:nvCxnSpPr>
              <p:cNvPr id="157724" name="AutoShape 17">
                <a:extLst>
                  <a:ext uri="{FF2B5EF4-FFF2-40B4-BE49-F238E27FC236}">
                    <a16:creationId xmlns:a16="http://schemas.microsoft.com/office/drawing/2014/main" xmlns="" id="{C8EC74C0-C77D-6E5E-2B26-00A8CB5353EC}"/>
                  </a:ext>
                </a:extLst>
              </p:cNvPr>
              <p:cNvCxnSpPr>
                <a:cxnSpLocks noChangeShapeType="1"/>
              </p:cNvCxnSpPr>
              <p:nvPr/>
            </p:nvCxnSpPr>
            <p:spPr bwMode="auto">
              <a:xfrm flipH="1" flipV="1">
                <a:off x="2675" y="1084"/>
                <a:ext cx="764" cy="3"/>
              </a:xfrm>
              <a:prstGeom prst="straightConnector1">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157711" name="Group 18">
              <a:extLst>
                <a:ext uri="{FF2B5EF4-FFF2-40B4-BE49-F238E27FC236}">
                  <a16:creationId xmlns:a16="http://schemas.microsoft.com/office/drawing/2014/main" xmlns="" id="{2B133FFE-9981-5774-0B7B-4659348DE499}"/>
                </a:ext>
              </a:extLst>
            </p:cNvPr>
            <p:cNvGrpSpPr>
              <a:grpSpLocks/>
            </p:cNvGrpSpPr>
            <p:nvPr/>
          </p:nvGrpSpPr>
          <p:grpSpPr bwMode="auto">
            <a:xfrm>
              <a:off x="3121" y="1319"/>
              <a:ext cx="1963" cy="420"/>
              <a:chOff x="2944" y="1104"/>
              <a:chExt cx="1963" cy="420"/>
            </a:xfrm>
          </p:grpSpPr>
          <p:sp>
            <p:nvSpPr>
              <p:cNvPr id="20499" name="AutoShape 19">
                <a:extLst>
                  <a:ext uri="{FF2B5EF4-FFF2-40B4-BE49-F238E27FC236}">
                    <a16:creationId xmlns:a16="http://schemas.microsoft.com/office/drawing/2014/main" xmlns="" id="{D909E10A-2900-AC32-C98D-67A70B596F41}"/>
                  </a:ext>
                </a:extLst>
              </p:cNvPr>
              <p:cNvSpPr>
                <a:spLocks noChangeArrowheads="1"/>
              </p:cNvSpPr>
              <p:nvPr/>
            </p:nvSpPr>
            <p:spPr bwMode="auto">
              <a:xfrm>
                <a:off x="3725" y="1104"/>
                <a:ext cx="1182" cy="420"/>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algn="ctr">
                  <a:defRPr/>
                </a:pPr>
                <a:r>
                  <a:rPr lang="en-US" altLang="ja-JP" sz="1400">
                    <a:solidFill>
                      <a:srgbClr val="000000"/>
                    </a:solidFill>
                    <a:latin typeface="Arial" charset="0"/>
                    <a:ea typeface="ＭＳ Ｐゴシック" pitchFamily="34" charset="-128"/>
                  </a:rPr>
                  <a:t>Class Comment</a:t>
                </a:r>
              </a:p>
            </p:txBody>
          </p:sp>
          <p:cxnSp>
            <p:nvCxnSpPr>
              <p:cNvPr id="157722" name="AutoShape 20">
                <a:extLst>
                  <a:ext uri="{FF2B5EF4-FFF2-40B4-BE49-F238E27FC236}">
                    <a16:creationId xmlns:a16="http://schemas.microsoft.com/office/drawing/2014/main" xmlns="" id="{28EBCABE-658D-3319-B0B7-BE8BBC6292D6}"/>
                  </a:ext>
                </a:extLst>
              </p:cNvPr>
              <p:cNvCxnSpPr>
                <a:cxnSpLocks noChangeShapeType="1"/>
                <a:stCxn id="20499" idx="1"/>
              </p:cNvCxnSpPr>
              <p:nvPr/>
            </p:nvCxnSpPr>
            <p:spPr bwMode="auto">
              <a:xfrm flipH="1" flipV="1">
                <a:off x="2944" y="1307"/>
                <a:ext cx="781" cy="7"/>
              </a:xfrm>
              <a:prstGeom prst="straightConnector1">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grpSp>
        <p:grpSp>
          <p:nvGrpSpPr>
            <p:cNvPr id="157712" name="Group 21">
              <a:extLst>
                <a:ext uri="{FF2B5EF4-FFF2-40B4-BE49-F238E27FC236}">
                  <a16:creationId xmlns:a16="http://schemas.microsoft.com/office/drawing/2014/main" xmlns="" id="{E4AB1190-768A-AA5F-61CC-8E9FF6375184}"/>
                </a:ext>
              </a:extLst>
            </p:cNvPr>
            <p:cNvGrpSpPr>
              <a:grpSpLocks/>
            </p:cNvGrpSpPr>
            <p:nvPr/>
          </p:nvGrpSpPr>
          <p:grpSpPr bwMode="auto">
            <a:xfrm>
              <a:off x="3130" y="1875"/>
              <a:ext cx="1955" cy="270"/>
              <a:chOff x="2953" y="1660"/>
              <a:chExt cx="1955" cy="270"/>
            </a:xfrm>
          </p:grpSpPr>
          <p:sp>
            <p:nvSpPr>
              <p:cNvPr id="20502" name="AutoShape 22">
                <a:extLst>
                  <a:ext uri="{FF2B5EF4-FFF2-40B4-BE49-F238E27FC236}">
                    <a16:creationId xmlns:a16="http://schemas.microsoft.com/office/drawing/2014/main" xmlns="" id="{A6E49D9A-1629-B907-1A5E-C012F6D25864}"/>
                  </a:ext>
                </a:extLst>
              </p:cNvPr>
              <p:cNvSpPr>
                <a:spLocks noChangeArrowheads="1"/>
              </p:cNvSpPr>
              <p:nvPr/>
            </p:nvSpPr>
            <p:spPr bwMode="auto">
              <a:xfrm>
                <a:off x="3730" y="1660"/>
                <a:ext cx="1178" cy="270"/>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algn="ctr">
                  <a:defRPr/>
                </a:pPr>
                <a:r>
                  <a:rPr lang="en-US" altLang="ja-JP" sz="1400">
                    <a:solidFill>
                      <a:srgbClr val="000000"/>
                    </a:solidFill>
                    <a:latin typeface="Arial" charset="0"/>
                    <a:ea typeface="ＭＳ Ｐゴシック" pitchFamily="34" charset="-128"/>
                  </a:rPr>
                  <a:t>Class Name</a:t>
                </a:r>
              </a:p>
            </p:txBody>
          </p:sp>
          <p:cxnSp>
            <p:nvCxnSpPr>
              <p:cNvPr id="157720" name="AutoShape 23">
                <a:extLst>
                  <a:ext uri="{FF2B5EF4-FFF2-40B4-BE49-F238E27FC236}">
                    <a16:creationId xmlns:a16="http://schemas.microsoft.com/office/drawing/2014/main" xmlns="" id="{53E929D3-F000-04CC-61D8-E2C970134F26}"/>
                  </a:ext>
                </a:extLst>
              </p:cNvPr>
              <p:cNvCxnSpPr>
                <a:cxnSpLocks noChangeShapeType="1"/>
                <a:stCxn id="20502" idx="1"/>
              </p:cNvCxnSpPr>
              <p:nvPr/>
            </p:nvCxnSpPr>
            <p:spPr bwMode="auto">
              <a:xfrm flipH="1">
                <a:off x="2953" y="1795"/>
                <a:ext cx="777" cy="6"/>
              </a:xfrm>
              <a:prstGeom prst="straightConnector1">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
          <p:nvSpPr>
            <p:cNvPr id="20505" name="AutoShape 25">
              <a:extLst>
                <a:ext uri="{FF2B5EF4-FFF2-40B4-BE49-F238E27FC236}">
                  <a16:creationId xmlns:a16="http://schemas.microsoft.com/office/drawing/2014/main" xmlns="" id="{561D1F6C-F8A7-D0C0-68E0-AA64FB224B9A}"/>
                </a:ext>
              </a:extLst>
            </p:cNvPr>
            <p:cNvSpPr>
              <a:spLocks noChangeArrowheads="1"/>
            </p:cNvSpPr>
            <p:nvPr/>
          </p:nvSpPr>
          <p:spPr bwMode="auto">
            <a:xfrm>
              <a:off x="3940" y="2346"/>
              <a:ext cx="1135" cy="342"/>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algn="ctr">
                <a:defRPr/>
              </a:pPr>
              <a:r>
                <a:rPr lang="en-US" altLang="ja-JP" sz="1400">
                  <a:solidFill>
                    <a:srgbClr val="000000"/>
                  </a:solidFill>
                  <a:latin typeface="Arial" charset="0"/>
                  <a:ea typeface="ＭＳ Ｐゴシック" pitchFamily="34" charset="-128"/>
                </a:rPr>
                <a:t>Data Members</a:t>
              </a:r>
              <a:endParaRPr lang="en-US" altLang="ja-JP" sz="1200">
                <a:solidFill>
                  <a:srgbClr val="000000"/>
                </a:solidFill>
                <a:latin typeface="Arial" charset="0"/>
                <a:ea typeface="ＭＳ Ｐゴシック" pitchFamily="34" charset="-128"/>
              </a:endParaRPr>
            </a:p>
          </p:txBody>
        </p:sp>
        <p:cxnSp>
          <p:nvCxnSpPr>
            <p:cNvPr id="157714" name="AutoShape 26">
              <a:extLst>
                <a:ext uri="{FF2B5EF4-FFF2-40B4-BE49-F238E27FC236}">
                  <a16:creationId xmlns:a16="http://schemas.microsoft.com/office/drawing/2014/main" xmlns="" id="{31BB0A0D-B7F0-DABA-28A8-113303B9386F}"/>
                </a:ext>
              </a:extLst>
            </p:cNvPr>
            <p:cNvCxnSpPr>
              <a:cxnSpLocks noChangeShapeType="1"/>
            </p:cNvCxnSpPr>
            <p:nvPr/>
          </p:nvCxnSpPr>
          <p:spPr bwMode="auto">
            <a:xfrm flipH="1" flipV="1">
              <a:off x="3174" y="2504"/>
              <a:ext cx="764" cy="3"/>
            </a:xfrm>
            <a:prstGeom prst="straightConnector1">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grpSp>
          <p:nvGrpSpPr>
            <p:cNvPr id="157715" name="Group 32">
              <a:extLst>
                <a:ext uri="{FF2B5EF4-FFF2-40B4-BE49-F238E27FC236}">
                  <a16:creationId xmlns:a16="http://schemas.microsoft.com/office/drawing/2014/main" xmlns="" id="{A3F42456-8DF8-A9AF-0C9C-70788CAFF156}"/>
                </a:ext>
              </a:extLst>
            </p:cNvPr>
            <p:cNvGrpSpPr>
              <a:grpSpLocks/>
            </p:cNvGrpSpPr>
            <p:nvPr/>
          </p:nvGrpSpPr>
          <p:grpSpPr bwMode="auto">
            <a:xfrm>
              <a:off x="3216" y="2976"/>
              <a:ext cx="1833" cy="270"/>
              <a:chOff x="3216" y="3116"/>
              <a:chExt cx="1833" cy="270"/>
            </a:xfrm>
          </p:grpSpPr>
          <p:sp>
            <p:nvSpPr>
              <p:cNvPr id="20508" name="AutoShape 28">
                <a:extLst>
                  <a:ext uri="{FF2B5EF4-FFF2-40B4-BE49-F238E27FC236}">
                    <a16:creationId xmlns:a16="http://schemas.microsoft.com/office/drawing/2014/main" xmlns="" id="{E229E808-293B-A32C-19B2-AF14DAC74EA3}"/>
                  </a:ext>
                </a:extLst>
              </p:cNvPr>
              <p:cNvSpPr>
                <a:spLocks noChangeArrowheads="1"/>
              </p:cNvSpPr>
              <p:nvPr/>
            </p:nvSpPr>
            <p:spPr bwMode="auto">
              <a:xfrm>
                <a:off x="3952" y="3116"/>
                <a:ext cx="1097" cy="270"/>
              </a:xfrm>
              <a:prstGeom prst="roundRect">
                <a:avLst>
                  <a:gd name="adj" fmla="val 16667"/>
                </a:avLst>
              </a:prstGeom>
              <a:solidFill>
                <a:srgbClr val="CCECFF"/>
              </a:solidFill>
              <a:ln w="9525">
                <a:solidFill>
                  <a:srgbClr val="CCECFF"/>
                </a:solidFill>
                <a:miter lim="800000"/>
                <a:headEnd/>
                <a:tailEnd/>
              </a:ln>
              <a:effectLst>
                <a:outerShdw dist="89803" dir="2700000" algn="ctr" rotWithShape="0">
                  <a:schemeClr val="tx1"/>
                </a:outerShdw>
              </a:effectLst>
            </p:spPr>
            <p:txBody>
              <a:bodyPr anchor="ctr"/>
              <a:lstStyle/>
              <a:p>
                <a:pPr algn="ctr">
                  <a:defRPr/>
                </a:pPr>
                <a:r>
                  <a:rPr lang="en-US" altLang="ja-JP" sz="1400">
                    <a:solidFill>
                      <a:srgbClr val="000000"/>
                    </a:solidFill>
                    <a:latin typeface="Arial" charset="0"/>
                    <a:ea typeface="ＭＳ Ｐゴシック" pitchFamily="34" charset="-128"/>
                  </a:rPr>
                  <a:t>Methods</a:t>
                </a:r>
              </a:p>
              <a:p>
                <a:pPr algn="ctr">
                  <a:defRPr/>
                </a:pPr>
                <a:r>
                  <a:rPr lang="en-US" altLang="ja-JP" sz="1200">
                    <a:solidFill>
                      <a:srgbClr val="000000"/>
                    </a:solidFill>
                    <a:latin typeface="Arial" charset="0"/>
                    <a:ea typeface="ＭＳ Ｐゴシック" pitchFamily="34" charset="-128"/>
                  </a:rPr>
                  <a:t>(incl. Constructor)</a:t>
                </a:r>
              </a:p>
            </p:txBody>
          </p:sp>
          <p:cxnSp>
            <p:nvCxnSpPr>
              <p:cNvPr id="157718" name="AutoShape 31">
                <a:extLst>
                  <a:ext uri="{FF2B5EF4-FFF2-40B4-BE49-F238E27FC236}">
                    <a16:creationId xmlns:a16="http://schemas.microsoft.com/office/drawing/2014/main" xmlns="" id="{F3AA4815-B052-FCD0-5B69-8150E25CEF69}"/>
                  </a:ext>
                </a:extLst>
              </p:cNvPr>
              <p:cNvCxnSpPr>
                <a:cxnSpLocks noChangeShapeType="1"/>
              </p:cNvCxnSpPr>
              <p:nvPr/>
            </p:nvCxnSpPr>
            <p:spPr bwMode="auto">
              <a:xfrm flipH="1" flipV="1">
                <a:off x="3216" y="3264"/>
                <a:ext cx="764" cy="3"/>
              </a:xfrm>
              <a:prstGeom prst="straightConnector1">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
          <p:nvSpPr>
            <p:cNvPr id="157716" name="Rectangle 33">
              <a:extLst>
                <a:ext uri="{FF2B5EF4-FFF2-40B4-BE49-F238E27FC236}">
                  <a16:creationId xmlns:a16="http://schemas.microsoft.com/office/drawing/2014/main" xmlns="" id="{4C97A037-556F-18E0-C27A-291C5C07AE5E}"/>
                </a:ext>
              </a:extLst>
            </p:cNvPr>
            <p:cNvSpPr>
              <a:spLocks noChangeArrowheads="1"/>
            </p:cNvSpPr>
            <p:nvPr/>
          </p:nvSpPr>
          <p:spPr bwMode="auto">
            <a:xfrm>
              <a:off x="1200" y="2256"/>
              <a:ext cx="1878" cy="489"/>
            </a:xfrm>
            <a:prstGeom prst="rect">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grpSp>
      <p:sp>
        <p:nvSpPr>
          <p:cNvPr id="2" name="Footer Placeholder 1"/>
          <p:cNvSpPr>
            <a:spLocks noGrp="1"/>
          </p:cNvSpPr>
          <p:nvPr>
            <p:ph type="ftr" sz="quarter" idx="11"/>
          </p:nvPr>
        </p:nvSpPr>
        <p:spPr/>
        <p:txBody>
          <a:bodyPr/>
          <a:lstStyle/>
          <a:p>
            <a:r>
              <a:rPr lang="en-US" smtClean="0"/>
              <a:t>Faculty of Computer Science, University of Computer Studies, Yangon</a:t>
            </a:r>
            <a:endParaRPr lang="en-US"/>
          </a:p>
        </p:txBody>
      </p:sp>
      <p:sp>
        <p:nvSpPr>
          <p:cNvPr id="3" name="Slide Number Placeholder 2"/>
          <p:cNvSpPr>
            <a:spLocks noGrp="1"/>
          </p:cNvSpPr>
          <p:nvPr>
            <p:ph type="sldNum" sz="quarter" idx="12"/>
          </p:nvPr>
        </p:nvSpPr>
        <p:spPr/>
        <p:txBody>
          <a:bodyPr/>
          <a:lstStyle/>
          <a:p>
            <a:fld id="{AA680AA8-C0F5-4A8E-B7E8-B0E33D5CFE95}" type="slidenum">
              <a:rPr lang="en-US" smtClean="0"/>
              <a:t>5</a:t>
            </a:fld>
            <a:endParaRPr lang="en-US"/>
          </a:p>
        </p:txBody>
      </p:sp>
    </p:spTree>
    <p:custDataLst>
      <p:tags r:id="rId1"/>
    </p:custData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6" name="Rectangle 2">
            <a:extLst>
              <a:ext uri="{FF2B5EF4-FFF2-40B4-BE49-F238E27FC236}">
                <a16:creationId xmlns:a16="http://schemas.microsoft.com/office/drawing/2014/main" xmlns="" id="{A5BDEA03-72C2-173D-415F-045282B0EF9F}"/>
              </a:ext>
            </a:extLst>
          </p:cNvPr>
          <p:cNvSpPr>
            <a:spLocks noGrp="1" noChangeArrowheads="1"/>
          </p:cNvSpPr>
          <p:nvPr>
            <p:ph type="title"/>
          </p:nvPr>
        </p:nvSpPr>
        <p:spPr/>
        <p:txBody>
          <a:bodyPr/>
          <a:lstStyle/>
          <a:p>
            <a:pPr algn="ctr" eaLnBrk="1" hangingPunct="1"/>
            <a:r>
              <a:rPr lang="en-US" altLang="ja-JP" dirty="0">
                <a:ea typeface="ＭＳ Ｐゴシック" panose="020B0600070205080204" pitchFamily="34" charset="-128"/>
              </a:rPr>
              <a:t>Why Programmer-Defined Classes</a:t>
            </a:r>
          </a:p>
        </p:txBody>
      </p:sp>
      <p:sp>
        <p:nvSpPr>
          <p:cNvPr id="151557" name="Rectangle 3">
            <a:extLst>
              <a:ext uri="{FF2B5EF4-FFF2-40B4-BE49-F238E27FC236}">
                <a16:creationId xmlns:a16="http://schemas.microsoft.com/office/drawing/2014/main" xmlns="" id="{1E04E6A9-A234-4563-2155-315B3B83AC5D}"/>
              </a:ext>
            </a:extLst>
          </p:cNvPr>
          <p:cNvSpPr>
            <a:spLocks noGrp="1" noChangeArrowheads="1"/>
          </p:cNvSpPr>
          <p:nvPr>
            <p:ph idx="1"/>
          </p:nvPr>
        </p:nvSpPr>
        <p:spPr/>
        <p:txBody>
          <a:bodyPr/>
          <a:lstStyle/>
          <a:p>
            <a:pPr eaLnBrk="1" hangingPunct="1">
              <a:lnSpc>
                <a:spcPct val="120000"/>
              </a:lnSpc>
            </a:pPr>
            <a:r>
              <a:rPr lang="en-US" altLang="ja-JP" sz="2400" dirty="0">
                <a:ea typeface="ＭＳ Ｐゴシック" panose="020B0600070205080204" pitchFamily="34" charset="-128"/>
              </a:rPr>
              <a:t>Using just the </a:t>
            </a:r>
            <a:r>
              <a:rPr lang="en-US" altLang="ja-JP" sz="2400" dirty="0">
                <a:solidFill>
                  <a:schemeClr val="tx2"/>
                </a:solidFill>
                <a:ea typeface="ＭＳ Ｐゴシック" panose="020B0600070205080204" pitchFamily="34" charset="-128"/>
              </a:rPr>
              <a:t>String,</a:t>
            </a:r>
            <a:r>
              <a:rPr lang="en-US" altLang="ja-JP" sz="2400" dirty="0">
                <a:ea typeface="ＭＳ Ｐゴシック" panose="020B0600070205080204" pitchFamily="34" charset="-128"/>
              </a:rPr>
              <a:t> </a:t>
            </a:r>
            <a:r>
              <a:rPr lang="en-US" altLang="ja-JP" sz="2400" dirty="0" err="1">
                <a:solidFill>
                  <a:schemeClr val="tx2"/>
                </a:solidFill>
                <a:ea typeface="ＭＳ Ｐゴシック" panose="020B0600070205080204" pitchFamily="34" charset="-128"/>
              </a:rPr>
              <a:t>GregorianCalendar</a:t>
            </a:r>
            <a:r>
              <a:rPr lang="en-US" altLang="ja-JP" sz="2400" dirty="0">
                <a:ea typeface="ＭＳ Ｐゴシック" panose="020B0600070205080204" pitchFamily="34" charset="-128"/>
              </a:rPr>
              <a:t>, </a:t>
            </a:r>
            <a:r>
              <a:rPr lang="en-US" altLang="ja-JP" sz="2400" dirty="0" err="1">
                <a:solidFill>
                  <a:schemeClr val="tx2"/>
                </a:solidFill>
                <a:ea typeface="ＭＳ Ｐゴシック" panose="020B0600070205080204" pitchFamily="34" charset="-128"/>
              </a:rPr>
              <a:t>JFrame</a:t>
            </a:r>
            <a:r>
              <a:rPr lang="en-US" altLang="ja-JP" sz="2400" dirty="0">
                <a:ea typeface="ＭＳ Ｐゴシック" panose="020B0600070205080204" pitchFamily="34" charset="-128"/>
              </a:rPr>
              <a:t> and other standard classes will not meet all of our needs. We need to be able to define our own classes customized for our applications. </a:t>
            </a:r>
          </a:p>
          <a:p>
            <a:pPr eaLnBrk="1" hangingPunct="1">
              <a:lnSpc>
                <a:spcPct val="120000"/>
              </a:lnSpc>
            </a:pPr>
            <a:r>
              <a:rPr lang="en-US" altLang="ja-JP" sz="2400" dirty="0">
                <a:ea typeface="ＭＳ Ｐゴシック" panose="020B0600070205080204" pitchFamily="34" charset="-128"/>
              </a:rPr>
              <a:t>Learning how to define our own classes is the first step toward mastering the skills necessary in building large programs. </a:t>
            </a:r>
          </a:p>
          <a:p>
            <a:pPr eaLnBrk="1" hangingPunct="1">
              <a:lnSpc>
                <a:spcPct val="120000"/>
              </a:lnSpc>
            </a:pPr>
            <a:r>
              <a:rPr lang="en-US" altLang="ja-JP" sz="2400" dirty="0">
                <a:ea typeface="ＭＳ Ｐゴシック" panose="020B0600070205080204" pitchFamily="34" charset="-128"/>
              </a:rPr>
              <a:t>Classes we define ourselves are called </a:t>
            </a:r>
            <a:r>
              <a:rPr lang="en-US" altLang="ja-JP" sz="2400" dirty="0">
                <a:solidFill>
                  <a:srgbClr val="990033"/>
                </a:solidFill>
                <a:ea typeface="ＭＳ Ｐゴシック" panose="020B0600070205080204" pitchFamily="34" charset="-128"/>
              </a:rPr>
              <a:t>programmer-defined classes</a:t>
            </a:r>
            <a:r>
              <a:rPr lang="en-US" altLang="ja-JP" sz="2400" dirty="0">
                <a:ea typeface="ＭＳ Ｐゴシック" panose="020B0600070205080204" pitchFamily="34" charset="-128"/>
              </a:rPr>
              <a:t>.</a:t>
            </a:r>
          </a:p>
        </p:txBody>
      </p:sp>
      <p:sp>
        <p:nvSpPr>
          <p:cNvPr id="2" name="Footer Placeholder 1"/>
          <p:cNvSpPr>
            <a:spLocks noGrp="1"/>
          </p:cNvSpPr>
          <p:nvPr>
            <p:ph type="ftr" sz="quarter" idx="11"/>
          </p:nvPr>
        </p:nvSpPr>
        <p:spPr/>
        <p:txBody>
          <a:bodyPr/>
          <a:lstStyle/>
          <a:p>
            <a:r>
              <a:rPr lang="en-US" smtClean="0"/>
              <a:t>Faculty of Computer Science, University of Computer Studies, Yangon</a:t>
            </a:r>
            <a:endParaRPr lang="en-US"/>
          </a:p>
        </p:txBody>
      </p:sp>
      <p:sp>
        <p:nvSpPr>
          <p:cNvPr id="3" name="Slide Number Placeholder 2"/>
          <p:cNvSpPr>
            <a:spLocks noGrp="1"/>
          </p:cNvSpPr>
          <p:nvPr>
            <p:ph type="sldNum" sz="quarter" idx="12"/>
          </p:nvPr>
        </p:nvSpPr>
        <p:spPr/>
        <p:txBody>
          <a:bodyPr/>
          <a:lstStyle/>
          <a:p>
            <a:fld id="{AA680AA8-C0F5-4A8E-B7E8-B0E33D5CFE95}" type="slidenum">
              <a:rPr lang="en-US" smtClean="0"/>
              <a:t>6</a:t>
            </a:fld>
            <a:endParaRPr lang="en-US"/>
          </a:p>
        </p:txBody>
      </p:sp>
    </p:spTree>
    <p:custDataLst>
      <p:tags r:id="rId1"/>
    </p:custData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D19C37-EFAC-4E58-815D-75A6BF82C079}"/>
              </a:ext>
            </a:extLst>
          </p:cNvPr>
          <p:cNvSpPr>
            <a:spLocks noGrp="1"/>
          </p:cNvSpPr>
          <p:nvPr>
            <p:ph type="title"/>
          </p:nvPr>
        </p:nvSpPr>
        <p:spPr>
          <a:xfrm>
            <a:off x="838200" y="631988"/>
            <a:ext cx="10515600" cy="1001096"/>
          </a:xfrm>
        </p:spPr>
        <p:txBody>
          <a:bodyPr/>
          <a:lstStyle/>
          <a:p>
            <a:r>
              <a:rPr lang="en-US" dirty="0"/>
              <a:t>Example : Student Class</a:t>
            </a:r>
          </a:p>
        </p:txBody>
      </p:sp>
      <p:sp>
        <p:nvSpPr>
          <p:cNvPr id="4" name="Footer Placeholder 3">
            <a:extLst>
              <a:ext uri="{FF2B5EF4-FFF2-40B4-BE49-F238E27FC236}">
                <a16:creationId xmlns:a16="http://schemas.microsoft.com/office/drawing/2014/main" xmlns="" id="{84A92555-3873-47AB-BA61-57CA790C784F}"/>
              </a:ext>
            </a:extLst>
          </p:cNvPr>
          <p:cNvSpPr>
            <a:spLocks noGrp="1"/>
          </p:cNvSpPr>
          <p:nvPr>
            <p:ph type="ftr" sz="quarter" idx="11"/>
          </p:nvPr>
        </p:nvSpPr>
        <p:spPr/>
        <p:txBody>
          <a:bodyPr/>
          <a:lstStyle/>
          <a:p>
            <a:r>
              <a:rPr lang="en-US"/>
              <a:t>Faculty of Computer Science, University of Computer Studies, Yangon</a:t>
            </a:r>
          </a:p>
        </p:txBody>
      </p:sp>
      <p:sp>
        <p:nvSpPr>
          <p:cNvPr id="5" name="Slide Number Placeholder 4">
            <a:extLst>
              <a:ext uri="{FF2B5EF4-FFF2-40B4-BE49-F238E27FC236}">
                <a16:creationId xmlns:a16="http://schemas.microsoft.com/office/drawing/2014/main" xmlns="" id="{FCD18CD9-E60A-4A32-9C13-6A1BEA527797}"/>
              </a:ext>
            </a:extLst>
          </p:cNvPr>
          <p:cNvSpPr>
            <a:spLocks noGrp="1"/>
          </p:cNvSpPr>
          <p:nvPr>
            <p:ph type="sldNum" sz="quarter" idx="12"/>
          </p:nvPr>
        </p:nvSpPr>
        <p:spPr/>
        <p:txBody>
          <a:bodyPr/>
          <a:lstStyle/>
          <a:p>
            <a:fld id="{AA680AA8-C0F5-4A8E-B7E8-B0E33D5CFE95}" type="slidenum">
              <a:rPr lang="en-US" smtClean="0"/>
              <a:t>7</a:t>
            </a:fld>
            <a:endParaRPr lang="en-US"/>
          </a:p>
        </p:txBody>
      </p:sp>
      <p:sp>
        <p:nvSpPr>
          <p:cNvPr id="10" name="TextBox 9">
            <a:extLst>
              <a:ext uri="{FF2B5EF4-FFF2-40B4-BE49-F238E27FC236}">
                <a16:creationId xmlns:a16="http://schemas.microsoft.com/office/drawing/2014/main" xmlns="" id="{BCC5ADE1-294B-408E-ACFC-09D64EA44968}"/>
              </a:ext>
            </a:extLst>
          </p:cNvPr>
          <p:cNvSpPr txBox="1"/>
          <p:nvPr/>
        </p:nvSpPr>
        <p:spPr>
          <a:xfrm>
            <a:off x="1688054" y="1754876"/>
            <a:ext cx="8650044" cy="4539704"/>
          </a:xfrm>
          <a:prstGeom prst="rect">
            <a:avLst/>
          </a:prstGeom>
          <a:noFill/>
          <a:ln>
            <a:solidFill>
              <a:schemeClr val="accent1">
                <a:shade val="50000"/>
              </a:schemeClr>
            </a:solidFill>
          </a:ln>
          <a:effectLst/>
        </p:spPr>
        <p:txBody>
          <a:bodyPr wrap="square" rtlCol="0">
            <a:spAutoFit/>
          </a:bodyPr>
          <a:lstStyle/>
          <a:p>
            <a:pPr marL="0" marR="0" algn="just">
              <a:spcBef>
                <a:spcPts val="0"/>
              </a:spcBef>
              <a:spcAft>
                <a:spcPts val="0"/>
              </a:spcAft>
            </a:pPr>
            <a:r>
              <a:rPr lang="en-US" sz="1700" dirty="0">
                <a:solidFill>
                  <a:srgbClr val="C00000"/>
                </a:solidFill>
                <a:effectLst/>
                <a:latin typeface="Times New Roman" panose="02020603050405020304" pitchFamily="18" charset="0"/>
                <a:ea typeface="Times New Roman" panose="02020603050405020304" pitchFamily="18" charset="0"/>
              </a:rPr>
              <a:t>public</a:t>
            </a:r>
            <a:r>
              <a:rPr lang="en-US" sz="1700" dirty="0">
                <a:effectLst/>
                <a:latin typeface="Times New Roman" panose="02020603050405020304" pitchFamily="18" charset="0"/>
                <a:ea typeface="Times New Roman" panose="02020603050405020304" pitchFamily="18" charset="0"/>
              </a:rPr>
              <a:t> </a:t>
            </a:r>
            <a:r>
              <a:rPr lang="en-US" sz="1700" dirty="0">
                <a:solidFill>
                  <a:srgbClr val="C00000"/>
                </a:solidFill>
                <a:effectLst/>
                <a:latin typeface="Times New Roman" panose="02020603050405020304" pitchFamily="18" charset="0"/>
                <a:ea typeface="Times New Roman" panose="02020603050405020304" pitchFamily="18" charset="0"/>
              </a:rPr>
              <a:t>class</a:t>
            </a:r>
            <a:r>
              <a:rPr lang="en-US" sz="1700" dirty="0">
                <a:effectLst/>
                <a:latin typeface="Times New Roman" panose="02020603050405020304" pitchFamily="18" charset="0"/>
                <a:ea typeface="Times New Roman" panose="02020603050405020304" pitchFamily="18" charset="0"/>
              </a:rPr>
              <a:t> Student  {</a:t>
            </a:r>
          </a:p>
          <a:p>
            <a:pPr marL="0" marR="0" algn="just">
              <a:spcBef>
                <a:spcPts val="0"/>
              </a:spcBef>
              <a:spcAft>
                <a:spcPts val="0"/>
              </a:spcAft>
            </a:pPr>
            <a:endParaRPr lang="en-US" sz="17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700" dirty="0">
                <a:effectLst/>
                <a:latin typeface="Times New Roman" panose="02020603050405020304" pitchFamily="18" charset="0"/>
                <a:ea typeface="Times New Roman" panose="02020603050405020304" pitchFamily="18" charset="0"/>
              </a:rPr>
              <a:t>    static int age;                //  field or data member</a:t>
            </a:r>
          </a:p>
          <a:p>
            <a:pPr marL="0" marR="0" algn="just">
              <a:spcBef>
                <a:spcPts val="0"/>
              </a:spcBef>
              <a:spcAft>
                <a:spcPts val="0"/>
              </a:spcAft>
            </a:pPr>
            <a:r>
              <a:rPr lang="en-US" sz="1700" dirty="0">
                <a:effectLst/>
                <a:latin typeface="Times New Roman" panose="02020603050405020304" pitchFamily="18" charset="0"/>
                <a:ea typeface="Times New Roman" panose="02020603050405020304" pitchFamily="18" charset="0"/>
              </a:rPr>
              <a:t>    static String name;</a:t>
            </a:r>
          </a:p>
          <a:p>
            <a:pPr marL="0" marR="0" algn="just">
              <a:spcBef>
                <a:spcPts val="0"/>
              </a:spcBef>
              <a:spcAft>
                <a:spcPts val="0"/>
              </a:spcAft>
            </a:pPr>
            <a:r>
              <a:rPr lang="en-US" sz="1700" dirty="0">
                <a:effectLst/>
                <a:latin typeface="Times New Roman" panose="02020603050405020304" pitchFamily="18" charset="0"/>
                <a:ea typeface="Times New Roman" panose="02020603050405020304" pitchFamily="18" charset="0"/>
              </a:rPr>
              <a:t>    </a:t>
            </a:r>
          </a:p>
          <a:p>
            <a:pPr marL="0" marR="0" algn="just">
              <a:spcBef>
                <a:spcPts val="0"/>
              </a:spcBef>
              <a:spcAft>
                <a:spcPts val="0"/>
              </a:spcAft>
            </a:pPr>
            <a:r>
              <a:rPr lang="en-US" sz="1700" dirty="0">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Student(String n) {      //  constructor</a:t>
            </a:r>
          </a:p>
          <a:p>
            <a:pPr marL="0" marR="0" algn="just">
              <a:spcBef>
                <a:spcPts val="0"/>
              </a:spcBef>
              <a:spcAft>
                <a:spcPts val="0"/>
              </a:spcAft>
            </a:pPr>
            <a:r>
              <a:rPr lang="en-US" sz="1700" dirty="0">
                <a:effectLst/>
                <a:latin typeface="Times New Roman" panose="02020603050405020304" pitchFamily="18" charset="0"/>
                <a:ea typeface="Times New Roman" panose="02020603050405020304" pitchFamily="18" charset="0"/>
              </a:rPr>
              <a:t>        name = n; </a:t>
            </a:r>
          </a:p>
          <a:p>
            <a:pPr marL="0" marR="0" algn="just">
              <a:spcBef>
                <a:spcPts val="0"/>
              </a:spcBef>
              <a:spcAft>
                <a:spcPts val="0"/>
              </a:spcAft>
            </a:pPr>
            <a:r>
              <a:rPr lang="en-US" sz="1700" dirty="0">
                <a:effectLst/>
                <a:latin typeface="Times New Roman" panose="02020603050405020304" pitchFamily="18" charset="0"/>
                <a:ea typeface="Times New Roman" panose="02020603050405020304" pitchFamily="18" charset="0"/>
              </a:rPr>
              <a:t>    }</a:t>
            </a:r>
          </a:p>
          <a:p>
            <a:pPr marL="0" marR="0" algn="just">
              <a:spcBef>
                <a:spcPts val="0"/>
              </a:spcBef>
              <a:spcAft>
                <a:spcPts val="0"/>
              </a:spcAft>
            </a:pPr>
            <a:r>
              <a:rPr lang="en-US" sz="1700" dirty="0">
                <a:effectLst/>
                <a:latin typeface="Times New Roman" panose="02020603050405020304" pitchFamily="18" charset="0"/>
                <a:ea typeface="Times New Roman" panose="02020603050405020304" pitchFamily="18" charset="0"/>
              </a:rPr>
              <a:t>     void setAge(int num)  {         //  method</a:t>
            </a:r>
          </a:p>
          <a:p>
            <a:pPr marL="0" marR="0" algn="just">
              <a:spcBef>
                <a:spcPts val="0"/>
              </a:spcBef>
              <a:spcAft>
                <a:spcPts val="0"/>
              </a:spcAft>
            </a:pPr>
            <a:r>
              <a:rPr lang="en-US" sz="1700" dirty="0">
                <a:effectLst/>
                <a:latin typeface="Times New Roman" panose="02020603050405020304" pitchFamily="18" charset="0"/>
                <a:ea typeface="Times New Roman" panose="02020603050405020304" pitchFamily="18" charset="0"/>
              </a:rPr>
              <a:t>          age = num; </a:t>
            </a:r>
          </a:p>
          <a:p>
            <a:pPr marL="0" marR="0" algn="just">
              <a:spcBef>
                <a:spcPts val="0"/>
              </a:spcBef>
              <a:spcAft>
                <a:spcPts val="0"/>
              </a:spcAft>
            </a:pPr>
            <a:r>
              <a:rPr lang="en-US" sz="1700" dirty="0">
                <a:effectLst/>
                <a:latin typeface="Times New Roman" panose="02020603050405020304" pitchFamily="18" charset="0"/>
                <a:ea typeface="Times New Roman" panose="02020603050405020304" pitchFamily="18" charset="0"/>
              </a:rPr>
              <a:t>     }</a:t>
            </a:r>
          </a:p>
          <a:p>
            <a:pPr marL="0" marR="0" algn="just">
              <a:spcBef>
                <a:spcPts val="0"/>
              </a:spcBef>
              <a:spcAft>
                <a:spcPts val="0"/>
              </a:spcAft>
            </a:pPr>
            <a:r>
              <a:rPr lang="en-US" sz="1700" dirty="0">
                <a:effectLst/>
                <a:latin typeface="Times New Roman" panose="02020603050405020304" pitchFamily="18" charset="0"/>
                <a:ea typeface="Times New Roman" panose="02020603050405020304" pitchFamily="18" charset="0"/>
              </a:rPr>
              <a:t>     public static void main(String[] args) {</a:t>
            </a:r>
          </a:p>
          <a:p>
            <a:pPr marL="0" marR="0" algn="just">
              <a:spcBef>
                <a:spcPts val="0"/>
              </a:spcBef>
              <a:spcAft>
                <a:spcPts val="0"/>
              </a:spcAft>
            </a:pPr>
            <a:r>
              <a:rPr lang="en-US" sz="1700" dirty="0">
                <a:effectLst/>
                <a:latin typeface="Times New Roman" panose="02020603050405020304" pitchFamily="18" charset="0"/>
                <a:ea typeface="Times New Roman" panose="02020603050405020304" pitchFamily="18" charset="0"/>
              </a:rPr>
              <a:t>         Student stud = new Student("Aung Aung");     //  creating Student object with new keyword </a:t>
            </a:r>
          </a:p>
          <a:p>
            <a:pPr marL="0" marR="0" algn="just">
              <a:spcBef>
                <a:spcPts val="0"/>
              </a:spcBef>
              <a:spcAft>
                <a:spcPts val="0"/>
              </a:spcAft>
            </a:pPr>
            <a:r>
              <a:rPr lang="en-US" sz="1700" dirty="0">
                <a:effectLst/>
                <a:latin typeface="Times New Roman" panose="02020603050405020304" pitchFamily="18" charset="0"/>
                <a:ea typeface="Times New Roman" panose="02020603050405020304" pitchFamily="18" charset="0"/>
              </a:rPr>
              <a:t>         stud.setAge(20); </a:t>
            </a:r>
          </a:p>
          <a:p>
            <a:pPr marL="0" marR="0" algn="just">
              <a:spcBef>
                <a:spcPts val="0"/>
              </a:spcBef>
              <a:spcAft>
                <a:spcPts val="0"/>
              </a:spcAft>
            </a:pPr>
            <a:r>
              <a:rPr lang="en-US" sz="1700" dirty="0">
                <a:effectLst/>
                <a:latin typeface="Times New Roman" panose="02020603050405020304" pitchFamily="18" charset="0"/>
                <a:ea typeface="Times New Roman" panose="02020603050405020304" pitchFamily="18" charset="0"/>
              </a:rPr>
              <a:t>         System.out.println (name + " is now  " + age);</a:t>
            </a:r>
          </a:p>
          <a:p>
            <a:pPr marL="0" marR="0" algn="just">
              <a:spcBef>
                <a:spcPts val="0"/>
              </a:spcBef>
              <a:spcAft>
                <a:spcPts val="0"/>
              </a:spcAft>
            </a:pPr>
            <a:r>
              <a:rPr lang="en-US" sz="1700" dirty="0">
                <a:effectLst/>
                <a:latin typeface="Times New Roman" panose="02020603050405020304" pitchFamily="18" charset="0"/>
                <a:ea typeface="Times New Roman" panose="02020603050405020304" pitchFamily="18" charset="0"/>
              </a:rPr>
              <a:t>    }</a:t>
            </a:r>
          </a:p>
          <a:p>
            <a:pPr marL="0" marR="0" algn="just">
              <a:spcBef>
                <a:spcPts val="0"/>
              </a:spcBef>
              <a:spcAft>
                <a:spcPts val="0"/>
              </a:spcAft>
            </a:pPr>
            <a:r>
              <a:rPr lang="en-US" sz="1700" dirty="0">
                <a:effectLst/>
                <a:latin typeface="Times New Roman" panose="02020603050405020304" pitchFamily="18" charset="0"/>
                <a:ea typeface="Times New Roman" panose="02020603050405020304" pitchFamily="18" charset="0"/>
              </a:rPr>
              <a:t>}</a:t>
            </a:r>
            <a:endParaRPr lang="en-US" sz="1700" dirty="0"/>
          </a:p>
        </p:txBody>
      </p:sp>
    </p:spTree>
    <p:extLst>
      <p:ext uri="{BB962C8B-B14F-4D97-AF65-F5344CB8AC3E}">
        <p14:creationId xmlns:p14="http://schemas.microsoft.com/office/powerpoint/2010/main" val="2924445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0" name="Rectangle 2">
            <a:extLst>
              <a:ext uri="{FF2B5EF4-FFF2-40B4-BE49-F238E27FC236}">
                <a16:creationId xmlns:a16="http://schemas.microsoft.com/office/drawing/2014/main" xmlns="" id="{BF252435-21F4-8D30-6720-9FE7804AB47B}"/>
              </a:ext>
            </a:extLst>
          </p:cNvPr>
          <p:cNvSpPr>
            <a:spLocks noGrp="1" noChangeArrowheads="1"/>
          </p:cNvSpPr>
          <p:nvPr>
            <p:ph type="title"/>
          </p:nvPr>
        </p:nvSpPr>
        <p:spPr>
          <a:xfrm>
            <a:off x="857250" y="2380"/>
            <a:ext cx="10515600" cy="1325563"/>
          </a:xfrm>
        </p:spPr>
        <p:txBody>
          <a:bodyPr/>
          <a:lstStyle/>
          <a:p>
            <a:pPr eaLnBrk="1" hangingPunct="1"/>
            <a:r>
              <a:rPr lang="en-US" altLang="en-US" dirty="0"/>
              <a:t>Example: Using the Bicycle Class</a:t>
            </a:r>
          </a:p>
        </p:txBody>
      </p:sp>
      <p:grpSp>
        <p:nvGrpSpPr>
          <p:cNvPr id="152581" name="Group 5">
            <a:extLst>
              <a:ext uri="{FF2B5EF4-FFF2-40B4-BE49-F238E27FC236}">
                <a16:creationId xmlns:a16="http://schemas.microsoft.com/office/drawing/2014/main" xmlns="" id="{A5B5EC01-71ED-9491-2C87-710905BFA362}"/>
              </a:ext>
            </a:extLst>
          </p:cNvPr>
          <p:cNvGrpSpPr>
            <a:grpSpLocks/>
          </p:cNvGrpSpPr>
          <p:nvPr/>
        </p:nvGrpSpPr>
        <p:grpSpPr bwMode="auto">
          <a:xfrm>
            <a:off x="1905000" y="1143000"/>
            <a:ext cx="8534400" cy="5454650"/>
            <a:chOff x="192" y="789"/>
            <a:chExt cx="5376" cy="3436"/>
          </a:xfrm>
        </p:grpSpPr>
        <p:sp>
          <p:nvSpPr>
            <p:cNvPr id="126979" name="Rectangle 3">
              <a:extLst>
                <a:ext uri="{FF2B5EF4-FFF2-40B4-BE49-F238E27FC236}">
                  <a16:creationId xmlns:a16="http://schemas.microsoft.com/office/drawing/2014/main" xmlns="" id="{18E93D85-6CE4-C87C-BACB-F6F0DBC03DC3}"/>
                </a:ext>
              </a:extLst>
            </p:cNvPr>
            <p:cNvSpPr>
              <a:spLocks noChangeArrowheads="1"/>
            </p:cNvSpPr>
            <p:nvPr/>
          </p:nvSpPr>
          <p:spPr bwMode="auto">
            <a:xfrm>
              <a:off x="192" y="789"/>
              <a:ext cx="5280" cy="319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Times New Roman" charset="0"/>
              </a:endParaRPr>
            </a:p>
          </p:txBody>
        </p:sp>
        <p:sp>
          <p:nvSpPr>
            <p:cNvPr id="152583" name="Rectangle 4">
              <a:extLst>
                <a:ext uri="{FF2B5EF4-FFF2-40B4-BE49-F238E27FC236}">
                  <a16:creationId xmlns:a16="http://schemas.microsoft.com/office/drawing/2014/main" xmlns="" id="{0D9D7F98-9E9D-9114-9291-759105D8A680}"/>
                </a:ext>
              </a:extLst>
            </p:cNvPr>
            <p:cNvSpPr>
              <a:spLocks noChangeArrowheads="1"/>
            </p:cNvSpPr>
            <p:nvPr/>
          </p:nvSpPr>
          <p:spPr bwMode="auto">
            <a:xfrm>
              <a:off x="336" y="876"/>
              <a:ext cx="5232" cy="3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sz="2400">
                  <a:solidFill>
                    <a:schemeClr val="tx1"/>
                  </a:solidFill>
                  <a:latin typeface="Times New Roman" panose="02020603050405020304" pitchFamily="18" charset="0"/>
                </a:defRPr>
              </a:lvl1pPr>
              <a:lvl2pPr marL="742950" indent="-285750" eaLnBrk="0" hangingPunct="0">
                <a:tabLst>
                  <a:tab pos="457200" algn="l"/>
                </a:tabLst>
                <a:defRPr sz="2400">
                  <a:solidFill>
                    <a:schemeClr val="tx1"/>
                  </a:solidFill>
                  <a:latin typeface="Times New Roman" panose="02020603050405020304" pitchFamily="18" charset="0"/>
                </a:defRPr>
              </a:lvl2pPr>
              <a:lvl3pPr marL="1143000" indent="-228600" eaLnBrk="0" hangingPunct="0">
                <a:tabLst>
                  <a:tab pos="457200" algn="l"/>
                </a:tabLst>
                <a:defRPr sz="2400">
                  <a:solidFill>
                    <a:schemeClr val="tx1"/>
                  </a:solidFill>
                  <a:latin typeface="Times New Roman" panose="02020603050405020304" pitchFamily="18" charset="0"/>
                </a:defRPr>
              </a:lvl3pPr>
              <a:lvl4pPr marL="1600200" indent="-228600" eaLnBrk="0" hangingPunct="0">
                <a:tabLst>
                  <a:tab pos="457200" algn="l"/>
                </a:tabLst>
                <a:defRPr sz="2400">
                  <a:solidFill>
                    <a:schemeClr val="tx1"/>
                  </a:solidFill>
                  <a:latin typeface="Times New Roman" panose="02020603050405020304" pitchFamily="18" charset="0"/>
                </a:defRPr>
              </a:lvl4pPr>
              <a:lvl5pPr marL="2057400" indent="-228600" eaLnBrk="0" hangingPunct="0">
                <a:tabLst>
                  <a:tab pos="4572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9pPr>
            </a:lstStyle>
            <a:p>
              <a:pPr eaLnBrk="1" hangingPunct="1">
                <a:lnSpc>
                  <a:spcPct val="80000"/>
                </a:lnSpc>
                <a:spcBef>
                  <a:spcPct val="50000"/>
                </a:spcBef>
              </a:pPr>
              <a:r>
                <a:rPr lang="en-US" altLang="en-US" sz="1400" dirty="0">
                  <a:solidFill>
                    <a:srgbClr val="0000FF"/>
                  </a:solidFill>
                  <a:latin typeface="Courier New" panose="02070309020205020404" pitchFamily="49" charset="0"/>
                  <a:ea typeface="ＭＳ Ｐゴシック" panose="020B0600070205080204" pitchFamily="34" charset="-128"/>
                </a:rPr>
                <a:t>class</a:t>
              </a:r>
              <a:r>
                <a:rPr lang="en-US" altLang="en-US" sz="1400" dirty="0">
                  <a:solidFill>
                    <a:srgbClr val="000000"/>
                  </a:solidFill>
                  <a:latin typeface="Courier New" panose="02070309020205020404" pitchFamily="49" charset="0"/>
                  <a:ea typeface="ＭＳ Ｐゴシック" panose="020B0600070205080204" pitchFamily="34" charset="-128"/>
                </a:rPr>
                <a:t> </a:t>
              </a:r>
              <a:r>
                <a:rPr lang="en-US" altLang="en-US" sz="1400" dirty="0" err="1">
                  <a:solidFill>
                    <a:srgbClr val="000000"/>
                  </a:solidFill>
                  <a:latin typeface="Courier New" panose="02070309020205020404" pitchFamily="49" charset="0"/>
                  <a:ea typeface="ＭＳ Ｐゴシック" panose="020B0600070205080204" pitchFamily="34" charset="-128"/>
                </a:rPr>
                <a:t>BicycleRegistration</a:t>
              </a:r>
              <a:r>
                <a:rPr lang="en-US" altLang="en-US" sz="1400" dirty="0">
                  <a:solidFill>
                    <a:srgbClr val="000000"/>
                  </a:solidFill>
                  <a:latin typeface="Courier New" panose="02070309020205020404" pitchFamily="49" charset="0"/>
                  <a:ea typeface="ＭＳ Ｐゴシック" panose="020B0600070205080204" pitchFamily="34" charset="-128"/>
                </a:rPr>
                <a:t> </a:t>
              </a:r>
              <a:r>
                <a:rPr lang="en-US" altLang="en-US" sz="1400" dirty="0">
                  <a:solidFill>
                    <a:srgbClr val="FF0000"/>
                  </a:solidFill>
                  <a:latin typeface="Courier New" panose="02070309020205020404" pitchFamily="49" charset="0"/>
                  <a:ea typeface="ＭＳ Ｐゴシック" panose="020B0600070205080204" pitchFamily="34" charset="-128"/>
                </a:rPr>
                <a:t>{</a:t>
              </a:r>
              <a:endParaRPr lang="en-US" altLang="en-US" sz="1400" dirty="0">
                <a:solidFill>
                  <a:srgbClr val="000000"/>
                </a:solidFill>
                <a:latin typeface="Courier New" panose="02070309020205020404" pitchFamily="49" charset="0"/>
                <a:ea typeface="ＭＳ Ｐゴシック" panose="020B0600070205080204" pitchFamily="34" charset="-128"/>
              </a:endParaRPr>
            </a:p>
            <a:p>
              <a:pPr eaLnBrk="1" hangingPunct="1">
                <a:lnSpc>
                  <a:spcPct val="80000"/>
                </a:lnSpc>
                <a:spcBef>
                  <a:spcPct val="50000"/>
                </a:spcBef>
              </a:pPr>
              <a:r>
                <a:rPr lang="en-US" altLang="en-US" sz="1400" dirty="0">
                  <a:solidFill>
                    <a:srgbClr val="000000"/>
                  </a:solidFill>
                  <a:latin typeface="Courier New" panose="02070309020205020404" pitchFamily="49" charset="0"/>
                  <a:ea typeface="ＭＳ Ｐゴシック" panose="020B0600070205080204" pitchFamily="34" charset="-128"/>
                </a:rPr>
                <a:t>    </a:t>
              </a:r>
              <a:r>
                <a:rPr lang="en-US" altLang="en-US" sz="1400" dirty="0">
                  <a:solidFill>
                    <a:srgbClr val="0000FF"/>
                  </a:solidFill>
                  <a:latin typeface="Courier New" panose="02070309020205020404" pitchFamily="49" charset="0"/>
                  <a:ea typeface="ＭＳ Ｐゴシック" panose="020B0600070205080204" pitchFamily="34" charset="-128"/>
                </a:rPr>
                <a:t>public static void</a:t>
              </a:r>
              <a:r>
                <a:rPr lang="en-US" altLang="en-US" sz="1400" dirty="0">
                  <a:solidFill>
                    <a:srgbClr val="000000"/>
                  </a:solidFill>
                  <a:latin typeface="Courier New" panose="02070309020205020404" pitchFamily="49" charset="0"/>
                  <a:ea typeface="ＭＳ Ｐゴシック" panose="020B0600070205080204" pitchFamily="34" charset="-128"/>
                </a:rPr>
                <a:t> main</a:t>
              </a:r>
              <a:r>
                <a:rPr lang="en-US" altLang="en-US" sz="1400" dirty="0">
                  <a:solidFill>
                    <a:srgbClr val="FF0000"/>
                  </a:solidFill>
                  <a:latin typeface="Courier New" panose="02070309020205020404" pitchFamily="49" charset="0"/>
                  <a:ea typeface="ＭＳ Ｐゴシック" panose="020B0600070205080204" pitchFamily="34" charset="-128"/>
                </a:rPr>
                <a:t>(</a:t>
              </a:r>
              <a:r>
                <a:rPr lang="en-US" altLang="en-US" sz="1400" dirty="0">
                  <a:solidFill>
                    <a:srgbClr val="000000"/>
                  </a:solidFill>
                  <a:latin typeface="Courier New" panose="02070309020205020404" pitchFamily="49" charset="0"/>
                  <a:ea typeface="ＭＳ Ｐゴシック" panose="020B0600070205080204" pitchFamily="34" charset="-128"/>
                </a:rPr>
                <a:t>String</a:t>
              </a:r>
              <a:r>
                <a:rPr lang="en-US" altLang="en-US" sz="1400" dirty="0">
                  <a:solidFill>
                    <a:srgbClr val="FF0000"/>
                  </a:solidFill>
                  <a:latin typeface="Courier New" panose="02070309020205020404" pitchFamily="49" charset="0"/>
                  <a:ea typeface="ＭＳ Ｐゴシック" panose="020B0600070205080204" pitchFamily="34" charset="-128"/>
                </a:rPr>
                <a:t>[]</a:t>
              </a:r>
              <a:r>
                <a:rPr lang="en-US" altLang="en-US" sz="1400" dirty="0">
                  <a:solidFill>
                    <a:srgbClr val="000000"/>
                  </a:solidFill>
                  <a:latin typeface="Courier New" panose="02070309020205020404" pitchFamily="49" charset="0"/>
                  <a:ea typeface="ＭＳ Ｐゴシック" panose="020B0600070205080204" pitchFamily="34" charset="-128"/>
                </a:rPr>
                <a:t> </a:t>
              </a:r>
              <a:r>
                <a:rPr lang="en-US" altLang="en-US" sz="1400" dirty="0" err="1">
                  <a:solidFill>
                    <a:srgbClr val="000000"/>
                  </a:solidFill>
                  <a:latin typeface="Courier New" panose="02070309020205020404" pitchFamily="49" charset="0"/>
                  <a:ea typeface="ＭＳ Ｐゴシック" panose="020B0600070205080204" pitchFamily="34" charset="-128"/>
                </a:rPr>
                <a:t>args</a:t>
              </a:r>
              <a:r>
                <a:rPr lang="en-US" altLang="en-US" sz="1400" dirty="0">
                  <a:solidFill>
                    <a:srgbClr val="FF0000"/>
                  </a:solidFill>
                  <a:latin typeface="Courier New" panose="02070309020205020404" pitchFamily="49" charset="0"/>
                  <a:ea typeface="ＭＳ Ｐゴシック" panose="020B0600070205080204" pitchFamily="34" charset="-128"/>
                </a:rPr>
                <a:t>) { </a:t>
              </a:r>
              <a:r>
                <a:rPr lang="en-US" altLang="en-US" sz="1400" dirty="0">
                  <a:solidFill>
                    <a:srgbClr val="000000"/>
                  </a:solidFill>
                  <a:latin typeface="Courier New" panose="02070309020205020404" pitchFamily="49" charset="0"/>
                  <a:ea typeface="ＭＳ Ｐゴシック" panose="020B0600070205080204" pitchFamily="34" charset="-128"/>
                </a:rPr>
                <a:t>    </a:t>
              </a:r>
            </a:p>
            <a:p>
              <a:pPr eaLnBrk="1" hangingPunct="1">
                <a:lnSpc>
                  <a:spcPct val="80000"/>
                </a:lnSpc>
                <a:spcBef>
                  <a:spcPct val="50000"/>
                </a:spcBef>
              </a:pPr>
              <a:r>
                <a:rPr lang="en-US" altLang="en-US" sz="1400" dirty="0">
                  <a:solidFill>
                    <a:srgbClr val="000000"/>
                  </a:solidFill>
                  <a:latin typeface="Courier New" panose="02070309020205020404" pitchFamily="49" charset="0"/>
                  <a:ea typeface="ＭＳ Ｐゴシック" panose="020B0600070205080204" pitchFamily="34" charset="-128"/>
                </a:rPr>
                <a:t>        Bicycle bike1, bike2;</a:t>
              </a:r>
            </a:p>
            <a:p>
              <a:pPr eaLnBrk="1" hangingPunct="1">
                <a:lnSpc>
                  <a:spcPct val="80000"/>
                </a:lnSpc>
                <a:spcBef>
                  <a:spcPct val="50000"/>
                </a:spcBef>
              </a:pPr>
              <a:r>
                <a:rPr lang="en-US" altLang="en-US" sz="1400" dirty="0">
                  <a:solidFill>
                    <a:srgbClr val="000000"/>
                  </a:solidFill>
                  <a:latin typeface="Courier New" panose="02070309020205020404" pitchFamily="49" charset="0"/>
                  <a:ea typeface="ＭＳ Ｐゴシック" panose="020B0600070205080204" pitchFamily="34" charset="-128"/>
                </a:rPr>
                <a:t>		String  owner1, owner2;</a:t>
              </a:r>
            </a:p>
            <a:p>
              <a:pPr eaLnBrk="1" hangingPunct="1">
                <a:lnSpc>
                  <a:spcPct val="80000"/>
                </a:lnSpc>
                <a:spcBef>
                  <a:spcPct val="50000"/>
                </a:spcBef>
              </a:pPr>
              <a:endParaRPr lang="en-US" altLang="en-US" sz="1400" dirty="0">
                <a:solidFill>
                  <a:srgbClr val="000000"/>
                </a:solidFill>
                <a:latin typeface="Courier New" panose="02070309020205020404" pitchFamily="49" charset="0"/>
                <a:ea typeface="ＭＳ Ｐゴシック" panose="020B0600070205080204" pitchFamily="34" charset="-128"/>
              </a:endParaRPr>
            </a:p>
            <a:p>
              <a:pPr eaLnBrk="1" hangingPunct="1">
                <a:lnSpc>
                  <a:spcPct val="80000"/>
                </a:lnSpc>
                <a:spcBef>
                  <a:spcPct val="50000"/>
                </a:spcBef>
              </a:pPr>
              <a:r>
                <a:rPr lang="en-US" altLang="en-US" sz="1400" dirty="0">
                  <a:solidFill>
                    <a:srgbClr val="000000"/>
                  </a:solidFill>
                  <a:latin typeface="Courier New" panose="02070309020205020404" pitchFamily="49" charset="0"/>
                  <a:ea typeface="ＭＳ Ｐゴシック" panose="020B0600070205080204" pitchFamily="34" charset="-128"/>
                </a:rPr>
                <a:t>        bike1 = </a:t>
              </a:r>
              <a:r>
                <a:rPr lang="en-US" altLang="en-US" sz="1400" dirty="0">
                  <a:solidFill>
                    <a:srgbClr val="0000FF"/>
                  </a:solidFill>
                  <a:latin typeface="Courier New" panose="02070309020205020404" pitchFamily="49" charset="0"/>
                  <a:ea typeface="ＭＳ Ｐゴシック" panose="020B0600070205080204" pitchFamily="34" charset="-128"/>
                </a:rPr>
                <a:t>new</a:t>
              </a:r>
              <a:r>
                <a:rPr lang="en-US" altLang="en-US" sz="1400" dirty="0">
                  <a:solidFill>
                    <a:srgbClr val="000000"/>
                  </a:solidFill>
                  <a:latin typeface="Courier New" panose="02070309020205020404" pitchFamily="49" charset="0"/>
                  <a:ea typeface="ＭＳ Ｐゴシック" panose="020B0600070205080204" pitchFamily="34" charset="-128"/>
                </a:rPr>
                <a:t> Bicycle</a:t>
              </a:r>
              <a:r>
                <a:rPr lang="en-US" altLang="en-US" sz="1400" dirty="0">
                  <a:solidFill>
                    <a:srgbClr val="FF0000"/>
                  </a:solidFill>
                  <a:latin typeface="Courier New" panose="02070309020205020404" pitchFamily="49" charset="0"/>
                  <a:ea typeface="ＭＳ Ｐゴシック" panose="020B0600070205080204" pitchFamily="34" charset="-128"/>
                </a:rPr>
                <a:t>( )</a:t>
              </a:r>
              <a:r>
                <a:rPr lang="en-US" altLang="en-US" sz="1400" dirty="0">
                  <a:solidFill>
                    <a:srgbClr val="000000"/>
                  </a:solidFill>
                  <a:latin typeface="Courier New" panose="02070309020205020404" pitchFamily="49" charset="0"/>
                  <a:ea typeface="ＭＳ Ｐゴシック" panose="020B0600070205080204" pitchFamily="34" charset="-128"/>
                </a:rPr>
                <a:t>;   </a:t>
              </a:r>
              <a:r>
                <a:rPr lang="en-US" altLang="en-US" sz="1400" dirty="0">
                  <a:solidFill>
                    <a:srgbClr val="00FF00"/>
                  </a:solidFill>
                  <a:latin typeface="Courier New" panose="02070309020205020404" pitchFamily="49" charset="0"/>
                  <a:ea typeface="ＭＳ Ｐゴシック" panose="020B0600070205080204" pitchFamily="34" charset="-128"/>
                </a:rPr>
                <a:t>//Create and assign values to bike1</a:t>
              </a:r>
            </a:p>
            <a:p>
              <a:pPr eaLnBrk="1" hangingPunct="1">
                <a:lnSpc>
                  <a:spcPct val="80000"/>
                </a:lnSpc>
                <a:spcBef>
                  <a:spcPct val="50000"/>
                </a:spcBef>
              </a:pPr>
              <a:r>
                <a:rPr lang="en-US" altLang="en-US" sz="1400" dirty="0">
                  <a:solidFill>
                    <a:srgbClr val="000000"/>
                  </a:solidFill>
                  <a:latin typeface="Courier New" panose="02070309020205020404" pitchFamily="49" charset="0"/>
                  <a:ea typeface="ＭＳ Ｐゴシック" panose="020B0600070205080204" pitchFamily="34" charset="-128"/>
                </a:rPr>
                <a:t>        bike1.setOwnerName</a:t>
              </a:r>
              <a:r>
                <a:rPr lang="en-US" altLang="en-US" sz="1400" dirty="0">
                  <a:solidFill>
                    <a:srgbClr val="FF0000"/>
                  </a:solidFill>
                  <a:latin typeface="Courier New" panose="02070309020205020404" pitchFamily="49" charset="0"/>
                  <a:ea typeface="ＭＳ Ｐゴシック" panose="020B0600070205080204" pitchFamily="34" charset="-128"/>
                </a:rPr>
                <a:t>(</a:t>
              </a:r>
              <a:r>
                <a:rPr lang="en-US" altLang="en-US" sz="1400" dirty="0">
                  <a:solidFill>
                    <a:srgbClr val="007F7F"/>
                  </a:solidFill>
                  <a:latin typeface="Courier New" panose="02070309020205020404" pitchFamily="49" charset="0"/>
                  <a:ea typeface="ＭＳ Ｐゴシック" panose="020B0600070205080204" pitchFamily="34" charset="-128"/>
                </a:rPr>
                <a:t>"Adam Smith"</a:t>
              </a:r>
              <a:r>
                <a:rPr lang="en-US" altLang="en-US" sz="1400" dirty="0">
                  <a:solidFill>
                    <a:srgbClr val="FF0000"/>
                  </a:solidFill>
                  <a:latin typeface="Courier New" panose="02070309020205020404" pitchFamily="49" charset="0"/>
                  <a:ea typeface="ＭＳ Ｐゴシック" panose="020B0600070205080204" pitchFamily="34" charset="-128"/>
                </a:rPr>
                <a:t>)</a:t>
              </a:r>
              <a:r>
                <a:rPr lang="en-US" altLang="en-US" sz="1400" dirty="0">
                  <a:solidFill>
                    <a:srgbClr val="000000"/>
                  </a:solidFill>
                  <a:latin typeface="Courier New" panose="02070309020205020404" pitchFamily="49" charset="0"/>
                  <a:ea typeface="ＭＳ Ｐゴシック" panose="020B0600070205080204" pitchFamily="34" charset="-128"/>
                </a:rPr>
                <a:t>;</a:t>
              </a:r>
            </a:p>
            <a:p>
              <a:pPr eaLnBrk="1" hangingPunct="1">
                <a:lnSpc>
                  <a:spcPct val="80000"/>
                </a:lnSpc>
                <a:spcBef>
                  <a:spcPct val="50000"/>
                </a:spcBef>
              </a:pPr>
              <a:r>
                <a:rPr lang="en-US" altLang="en-US" sz="1400" dirty="0">
                  <a:solidFill>
                    <a:srgbClr val="000000"/>
                  </a:solidFill>
                  <a:latin typeface="Courier New" panose="02070309020205020404" pitchFamily="49" charset="0"/>
                  <a:ea typeface="ＭＳ Ｐゴシック" panose="020B0600070205080204" pitchFamily="34" charset="-128"/>
                </a:rPr>
                <a:t>        </a:t>
              </a:r>
            </a:p>
            <a:p>
              <a:pPr eaLnBrk="1" hangingPunct="1">
                <a:lnSpc>
                  <a:spcPct val="80000"/>
                </a:lnSpc>
                <a:spcBef>
                  <a:spcPct val="50000"/>
                </a:spcBef>
              </a:pPr>
              <a:r>
                <a:rPr lang="en-US" altLang="en-US" sz="1400" dirty="0">
                  <a:solidFill>
                    <a:srgbClr val="000000"/>
                  </a:solidFill>
                  <a:latin typeface="Courier New" panose="02070309020205020404" pitchFamily="49" charset="0"/>
                  <a:ea typeface="ＭＳ Ｐゴシック" panose="020B0600070205080204" pitchFamily="34" charset="-128"/>
                </a:rPr>
                <a:t>        bike2 = </a:t>
              </a:r>
              <a:r>
                <a:rPr lang="en-US" altLang="en-US" sz="1400" dirty="0">
                  <a:solidFill>
                    <a:srgbClr val="0000FF"/>
                  </a:solidFill>
                  <a:latin typeface="Courier New" panose="02070309020205020404" pitchFamily="49" charset="0"/>
                  <a:ea typeface="ＭＳ Ｐゴシック" panose="020B0600070205080204" pitchFamily="34" charset="-128"/>
                </a:rPr>
                <a:t>new</a:t>
              </a:r>
              <a:r>
                <a:rPr lang="en-US" altLang="en-US" sz="1400" dirty="0">
                  <a:solidFill>
                    <a:srgbClr val="000000"/>
                  </a:solidFill>
                  <a:latin typeface="Courier New" panose="02070309020205020404" pitchFamily="49" charset="0"/>
                  <a:ea typeface="ＭＳ Ｐゴシック" panose="020B0600070205080204" pitchFamily="34" charset="-128"/>
                </a:rPr>
                <a:t> Bicycle</a:t>
              </a:r>
              <a:r>
                <a:rPr lang="en-US" altLang="en-US" sz="1400" dirty="0">
                  <a:solidFill>
                    <a:srgbClr val="FF0000"/>
                  </a:solidFill>
                  <a:latin typeface="Courier New" panose="02070309020205020404" pitchFamily="49" charset="0"/>
                  <a:ea typeface="ＭＳ Ｐゴシック" panose="020B0600070205080204" pitchFamily="34" charset="-128"/>
                </a:rPr>
                <a:t>( )</a:t>
              </a:r>
              <a:r>
                <a:rPr lang="en-US" altLang="en-US" sz="1400" dirty="0">
                  <a:solidFill>
                    <a:srgbClr val="000000"/>
                  </a:solidFill>
                  <a:latin typeface="Courier New" panose="02070309020205020404" pitchFamily="49" charset="0"/>
                  <a:ea typeface="ＭＳ Ｐゴシック" panose="020B0600070205080204" pitchFamily="34" charset="-128"/>
                </a:rPr>
                <a:t>;   </a:t>
              </a:r>
              <a:r>
                <a:rPr lang="en-US" altLang="en-US" sz="1400" dirty="0">
                  <a:solidFill>
                    <a:srgbClr val="00FF00"/>
                  </a:solidFill>
                  <a:latin typeface="Courier New" panose="02070309020205020404" pitchFamily="49" charset="0"/>
                  <a:ea typeface="ＭＳ Ｐゴシック" panose="020B0600070205080204" pitchFamily="34" charset="-128"/>
                </a:rPr>
                <a:t>//Create and assign values to bike2</a:t>
              </a:r>
            </a:p>
            <a:p>
              <a:pPr eaLnBrk="1" hangingPunct="1">
                <a:lnSpc>
                  <a:spcPct val="80000"/>
                </a:lnSpc>
                <a:spcBef>
                  <a:spcPct val="50000"/>
                </a:spcBef>
              </a:pPr>
              <a:r>
                <a:rPr lang="en-US" altLang="en-US" sz="1400" dirty="0">
                  <a:solidFill>
                    <a:srgbClr val="000000"/>
                  </a:solidFill>
                  <a:latin typeface="Courier New" panose="02070309020205020404" pitchFamily="49" charset="0"/>
                  <a:ea typeface="ＭＳ Ｐゴシック" panose="020B0600070205080204" pitchFamily="34" charset="-128"/>
                </a:rPr>
                <a:t>        bike2.setOwnerName</a:t>
              </a:r>
              <a:r>
                <a:rPr lang="en-US" altLang="en-US" sz="1400" dirty="0">
                  <a:solidFill>
                    <a:srgbClr val="FF0000"/>
                  </a:solidFill>
                  <a:latin typeface="Courier New" panose="02070309020205020404" pitchFamily="49" charset="0"/>
                  <a:ea typeface="ＭＳ Ｐゴシック" panose="020B0600070205080204" pitchFamily="34" charset="-128"/>
                </a:rPr>
                <a:t>(</a:t>
              </a:r>
              <a:r>
                <a:rPr lang="en-US" altLang="en-US" sz="1400" dirty="0">
                  <a:solidFill>
                    <a:srgbClr val="007F7F"/>
                  </a:solidFill>
                  <a:latin typeface="Courier New" panose="02070309020205020404" pitchFamily="49" charset="0"/>
                  <a:ea typeface="ＭＳ Ｐゴシック" panose="020B0600070205080204" pitchFamily="34" charset="-128"/>
                </a:rPr>
                <a:t>"Ben Jones"</a:t>
              </a:r>
              <a:r>
                <a:rPr lang="en-US" altLang="en-US" sz="1400" dirty="0">
                  <a:solidFill>
                    <a:srgbClr val="FF0000"/>
                  </a:solidFill>
                  <a:latin typeface="Courier New" panose="02070309020205020404" pitchFamily="49" charset="0"/>
                  <a:ea typeface="ＭＳ Ｐゴシック" panose="020B0600070205080204" pitchFamily="34" charset="-128"/>
                </a:rPr>
                <a:t>)</a:t>
              </a:r>
              <a:r>
                <a:rPr lang="en-US" altLang="en-US" sz="1400" dirty="0">
                  <a:solidFill>
                    <a:srgbClr val="000000"/>
                  </a:solidFill>
                  <a:latin typeface="Courier New" panose="02070309020205020404" pitchFamily="49" charset="0"/>
                  <a:ea typeface="ＭＳ Ｐゴシック" panose="020B0600070205080204" pitchFamily="34" charset="-128"/>
                </a:rPr>
                <a:t>;</a:t>
              </a:r>
            </a:p>
            <a:p>
              <a:pPr eaLnBrk="1" hangingPunct="1">
                <a:lnSpc>
                  <a:spcPct val="80000"/>
                </a:lnSpc>
                <a:spcBef>
                  <a:spcPct val="50000"/>
                </a:spcBef>
              </a:pPr>
              <a:r>
                <a:rPr lang="en-US" altLang="en-US" sz="1400" dirty="0">
                  <a:solidFill>
                    <a:srgbClr val="000000"/>
                  </a:solidFill>
                  <a:latin typeface="Courier New" panose="02070309020205020404" pitchFamily="49" charset="0"/>
                  <a:ea typeface="ＭＳ Ｐゴシック" panose="020B0600070205080204" pitchFamily="34" charset="-128"/>
                </a:rPr>
                <a:t>        </a:t>
              </a:r>
            </a:p>
            <a:p>
              <a:pPr eaLnBrk="1" hangingPunct="1">
                <a:lnSpc>
                  <a:spcPct val="80000"/>
                </a:lnSpc>
                <a:spcBef>
                  <a:spcPct val="50000"/>
                </a:spcBef>
              </a:pPr>
              <a:r>
                <a:rPr lang="en-US" altLang="en-US" sz="1400" dirty="0">
                  <a:solidFill>
                    <a:srgbClr val="000000"/>
                  </a:solidFill>
                  <a:latin typeface="Courier New" panose="02070309020205020404" pitchFamily="49" charset="0"/>
                  <a:ea typeface="ＭＳ Ｐゴシック" panose="020B0600070205080204" pitchFamily="34" charset="-128"/>
                </a:rPr>
                <a:t>		owner1 = bike1.getOwnerName</a:t>
              </a:r>
              <a:r>
                <a:rPr lang="en-US" altLang="en-US" sz="1400" dirty="0">
                  <a:solidFill>
                    <a:srgbClr val="FF0000"/>
                  </a:solidFill>
                  <a:latin typeface="Courier New" panose="02070309020205020404" pitchFamily="49" charset="0"/>
                  <a:ea typeface="ＭＳ Ｐゴシック" panose="020B0600070205080204" pitchFamily="34" charset="-128"/>
                </a:rPr>
                <a:t>( )</a:t>
              </a:r>
              <a:r>
                <a:rPr lang="en-US" altLang="en-US" sz="1400" dirty="0">
                  <a:solidFill>
                    <a:srgbClr val="000000"/>
                  </a:solidFill>
                  <a:latin typeface="Courier New" panose="02070309020205020404" pitchFamily="49" charset="0"/>
                  <a:ea typeface="ＭＳ Ｐゴシック" panose="020B0600070205080204" pitchFamily="34" charset="-128"/>
                </a:rPr>
                <a:t>; </a:t>
              </a:r>
              <a:r>
                <a:rPr lang="en-US" altLang="en-US" sz="1400" dirty="0">
                  <a:solidFill>
                    <a:srgbClr val="00FF00"/>
                  </a:solidFill>
                  <a:latin typeface="Courier New" panose="02070309020205020404" pitchFamily="49" charset="0"/>
                  <a:ea typeface="ＭＳ Ｐゴシック" panose="020B0600070205080204" pitchFamily="34" charset="-128"/>
                </a:rPr>
                <a:t>//Output the information</a:t>
              </a:r>
              <a:endParaRPr lang="en-US" altLang="en-US" sz="1400" dirty="0">
                <a:solidFill>
                  <a:srgbClr val="000000"/>
                </a:solidFill>
                <a:latin typeface="Courier New" panose="02070309020205020404" pitchFamily="49" charset="0"/>
                <a:ea typeface="ＭＳ Ｐゴシック" panose="020B0600070205080204" pitchFamily="34" charset="-128"/>
              </a:endParaRPr>
            </a:p>
            <a:p>
              <a:pPr eaLnBrk="1" hangingPunct="1">
                <a:lnSpc>
                  <a:spcPct val="80000"/>
                </a:lnSpc>
                <a:spcBef>
                  <a:spcPct val="50000"/>
                </a:spcBef>
              </a:pPr>
              <a:r>
                <a:rPr lang="en-US" altLang="en-US" sz="1400" dirty="0">
                  <a:solidFill>
                    <a:srgbClr val="000000"/>
                  </a:solidFill>
                  <a:latin typeface="Courier New" panose="02070309020205020404" pitchFamily="49" charset="0"/>
                  <a:ea typeface="ＭＳ Ｐゴシック" panose="020B0600070205080204" pitchFamily="34" charset="-128"/>
                </a:rPr>
                <a:t>		owner2 = bike2.getOwnerName</a:t>
              </a:r>
              <a:r>
                <a:rPr lang="en-US" altLang="en-US" sz="1400" dirty="0">
                  <a:solidFill>
                    <a:srgbClr val="FF0000"/>
                  </a:solidFill>
                  <a:latin typeface="Courier New" panose="02070309020205020404" pitchFamily="49" charset="0"/>
                  <a:ea typeface="ＭＳ Ｐゴシック" panose="020B0600070205080204" pitchFamily="34" charset="-128"/>
                </a:rPr>
                <a:t>( )</a:t>
              </a:r>
              <a:r>
                <a:rPr lang="en-US" altLang="en-US" sz="1400" dirty="0">
                  <a:solidFill>
                    <a:srgbClr val="000000"/>
                  </a:solidFill>
                  <a:latin typeface="Courier New" panose="02070309020205020404" pitchFamily="49" charset="0"/>
                  <a:ea typeface="ＭＳ Ｐゴシック" panose="020B0600070205080204" pitchFamily="34" charset="-128"/>
                </a:rPr>
                <a:t>;</a:t>
              </a:r>
            </a:p>
            <a:p>
              <a:pPr eaLnBrk="1" hangingPunct="1">
                <a:lnSpc>
                  <a:spcPct val="80000"/>
                </a:lnSpc>
                <a:spcBef>
                  <a:spcPct val="50000"/>
                </a:spcBef>
              </a:pPr>
              <a:endParaRPr lang="en-US" altLang="en-US" sz="1400" dirty="0">
                <a:solidFill>
                  <a:srgbClr val="000000"/>
                </a:solidFill>
                <a:latin typeface="Courier New" panose="02070309020205020404" pitchFamily="49" charset="0"/>
                <a:ea typeface="ＭＳ Ｐゴシック" panose="020B0600070205080204" pitchFamily="34" charset="-128"/>
              </a:endParaRPr>
            </a:p>
            <a:p>
              <a:pPr eaLnBrk="1" hangingPunct="1">
                <a:lnSpc>
                  <a:spcPct val="80000"/>
                </a:lnSpc>
                <a:spcBef>
                  <a:spcPct val="50000"/>
                </a:spcBef>
              </a:pPr>
              <a:r>
                <a:rPr lang="en-US" altLang="en-US" sz="1400" dirty="0">
                  <a:solidFill>
                    <a:srgbClr val="000000"/>
                  </a:solidFill>
                  <a:latin typeface="Courier New" panose="02070309020205020404" pitchFamily="49" charset="0"/>
                  <a:ea typeface="ＭＳ Ｐゴシック" panose="020B0600070205080204" pitchFamily="34" charset="-128"/>
                </a:rPr>
                <a:t>        </a:t>
              </a:r>
              <a:r>
                <a:rPr lang="en-US" altLang="en-US" sz="1400" dirty="0" err="1">
                  <a:solidFill>
                    <a:srgbClr val="000000"/>
                  </a:solidFill>
                  <a:latin typeface="Courier New" panose="02070309020205020404" pitchFamily="49" charset="0"/>
                  <a:ea typeface="ＭＳ Ｐゴシック" panose="020B0600070205080204" pitchFamily="34" charset="-128"/>
                </a:rPr>
                <a:t>System.out.println</a:t>
              </a:r>
              <a:r>
                <a:rPr lang="en-US" altLang="en-US" sz="1400" dirty="0">
                  <a:solidFill>
                    <a:srgbClr val="FF0000"/>
                  </a:solidFill>
                  <a:latin typeface="Courier New" panose="02070309020205020404" pitchFamily="49" charset="0"/>
                  <a:ea typeface="ＭＳ Ｐゴシック" panose="020B0600070205080204" pitchFamily="34" charset="-128"/>
                </a:rPr>
                <a:t>(</a:t>
              </a:r>
              <a:r>
                <a:rPr lang="en-US" altLang="en-US" sz="1400" dirty="0">
                  <a:solidFill>
                    <a:srgbClr val="000000"/>
                  </a:solidFill>
                  <a:latin typeface="Courier New" panose="02070309020205020404" pitchFamily="49" charset="0"/>
                  <a:ea typeface="ＭＳ Ｐゴシック" panose="020B0600070205080204" pitchFamily="34" charset="-128"/>
                </a:rPr>
                <a:t>owner1 + </a:t>
              </a:r>
              <a:r>
                <a:rPr lang="en-US" altLang="en-US" sz="1400" dirty="0">
                  <a:solidFill>
                    <a:srgbClr val="007F7F"/>
                  </a:solidFill>
                  <a:latin typeface="Courier New" panose="02070309020205020404" pitchFamily="49" charset="0"/>
                  <a:ea typeface="ＭＳ Ｐゴシック" panose="020B0600070205080204" pitchFamily="34" charset="-128"/>
                </a:rPr>
                <a:t>" owns a bicycle."</a:t>
              </a:r>
              <a:r>
                <a:rPr lang="en-US" altLang="en-US" sz="1400" dirty="0">
                  <a:solidFill>
                    <a:srgbClr val="FF0000"/>
                  </a:solidFill>
                  <a:latin typeface="Courier New" panose="02070309020205020404" pitchFamily="49" charset="0"/>
                  <a:ea typeface="ＭＳ Ｐゴシック" panose="020B0600070205080204" pitchFamily="34" charset="-128"/>
                </a:rPr>
                <a:t>)</a:t>
              </a:r>
              <a:r>
                <a:rPr lang="en-US" altLang="en-US" sz="1400" dirty="0">
                  <a:solidFill>
                    <a:srgbClr val="000000"/>
                  </a:solidFill>
                  <a:latin typeface="Courier New" panose="02070309020205020404" pitchFamily="49" charset="0"/>
                  <a:ea typeface="ＭＳ Ｐゴシック" panose="020B0600070205080204" pitchFamily="34" charset="-128"/>
                </a:rPr>
                <a:t>;                            </a:t>
              </a:r>
            </a:p>
            <a:p>
              <a:pPr eaLnBrk="1" hangingPunct="1">
                <a:lnSpc>
                  <a:spcPct val="80000"/>
                </a:lnSpc>
                <a:spcBef>
                  <a:spcPct val="50000"/>
                </a:spcBef>
              </a:pPr>
              <a:r>
                <a:rPr lang="en-US" altLang="en-US" sz="1400" dirty="0">
                  <a:solidFill>
                    <a:srgbClr val="000000"/>
                  </a:solidFill>
                  <a:latin typeface="Courier New" panose="02070309020205020404" pitchFamily="49" charset="0"/>
                  <a:ea typeface="ＭＳ Ｐゴシック" panose="020B0600070205080204" pitchFamily="34" charset="-128"/>
                </a:rPr>
                <a:t>        </a:t>
              </a:r>
              <a:r>
                <a:rPr lang="en-US" altLang="en-US" sz="1400" dirty="0" err="1">
                  <a:solidFill>
                    <a:srgbClr val="000000"/>
                  </a:solidFill>
                  <a:latin typeface="Courier New" panose="02070309020205020404" pitchFamily="49" charset="0"/>
                  <a:ea typeface="ＭＳ Ｐゴシック" panose="020B0600070205080204" pitchFamily="34" charset="-128"/>
                </a:rPr>
                <a:t>System.out.println</a:t>
              </a:r>
              <a:r>
                <a:rPr lang="en-US" altLang="en-US" sz="1400" dirty="0">
                  <a:solidFill>
                    <a:srgbClr val="FF0000"/>
                  </a:solidFill>
                  <a:latin typeface="Courier New" panose="02070309020205020404" pitchFamily="49" charset="0"/>
                  <a:ea typeface="ＭＳ Ｐゴシック" panose="020B0600070205080204" pitchFamily="34" charset="-128"/>
                </a:rPr>
                <a:t>(</a:t>
              </a:r>
              <a:r>
                <a:rPr lang="en-US" altLang="en-US" sz="1400" dirty="0">
                  <a:solidFill>
                    <a:srgbClr val="000000"/>
                  </a:solidFill>
                  <a:latin typeface="Courier New" panose="02070309020205020404" pitchFamily="49" charset="0"/>
                  <a:ea typeface="ＭＳ Ｐゴシック" panose="020B0600070205080204" pitchFamily="34" charset="-128"/>
                </a:rPr>
                <a:t>owner2 + </a:t>
              </a:r>
              <a:r>
                <a:rPr lang="en-US" altLang="en-US" sz="1400" dirty="0">
                  <a:solidFill>
                    <a:srgbClr val="007F7F"/>
                  </a:solidFill>
                  <a:latin typeface="Courier New" panose="02070309020205020404" pitchFamily="49" charset="0"/>
                  <a:ea typeface="ＭＳ Ｐゴシック" panose="020B0600070205080204" pitchFamily="34" charset="-128"/>
                </a:rPr>
                <a:t>" also owns a bicycle."</a:t>
              </a:r>
              <a:r>
                <a:rPr lang="en-US" altLang="en-US" sz="1400" dirty="0">
                  <a:solidFill>
                    <a:srgbClr val="FF0000"/>
                  </a:solidFill>
                  <a:latin typeface="Courier New" panose="02070309020205020404" pitchFamily="49" charset="0"/>
                  <a:ea typeface="ＭＳ Ｐゴシック" panose="020B0600070205080204" pitchFamily="34" charset="-128"/>
                </a:rPr>
                <a:t>)</a:t>
              </a:r>
              <a:r>
                <a:rPr lang="en-US" altLang="en-US" sz="1400" dirty="0">
                  <a:solidFill>
                    <a:srgbClr val="000000"/>
                  </a:solidFill>
                  <a:latin typeface="Courier New" panose="02070309020205020404" pitchFamily="49" charset="0"/>
                  <a:ea typeface="ＭＳ Ｐゴシック" panose="020B0600070205080204" pitchFamily="34" charset="-128"/>
                </a:rPr>
                <a:t>; </a:t>
              </a:r>
            </a:p>
            <a:p>
              <a:pPr eaLnBrk="1" hangingPunct="1">
                <a:lnSpc>
                  <a:spcPct val="80000"/>
                </a:lnSpc>
                <a:spcBef>
                  <a:spcPct val="50000"/>
                </a:spcBef>
              </a:pPr>
              <a:r>
                <a:rPr lang="en-US" altLang="en-US" sz="1400" dirty="0">
                  <a:solidFill>
                    <a:srgbClr val="000000"/>
                  </a:solidFill>
                  <a:latin typeface="Courier New" panose="02070309020205020404" pitchFamily="49" charset="0"/>
                  <a:ea typeface="ＭＳ Ｐゴシック" panose="020B0600070205080204" pitchFamily="34" charset="-128"/>
                </a:rPr>
                <a:t>    </a:t>
              </a:r>
              <a:r>
                <a:rPr lang="en-US" altLang="en-US" sz="1400" dirty="0">
                  <a:solidFill>
                    <a:srgbClr val="FF0000"/>
                  </a:solidFill>
                  <a:latin typeface="Courier New" panose="02070309020205020404" pitchFamily="49" charset="0"/>
                  <a:ea typeface="ＭＳ Ｐゴシック" panose="020B0600070205080204" pitchFamily="34" charset="-128"/>
                </a:rPr>
                <a:t>}</a:t>
              </a:r>
            </a:p>
            <a:p>
              <a:pPr eaLnBrk="1" hangingPunct="1">
                <a:lnSpc>
                  <a:spcPct val="80000"/>
                </a:lnSpc>
                <a:spcBef>
                  <a:spcPct val="50000"/>
                </a:spcBef>
              </a:pPr>
              <a:r>
                <a:rPr lang="en-US" altLang="en-US" sz="1400" dirty="0">
                  <a:solidFill>
                    <a:srgbClr val="FF0000"/>
                  </a:solidFill>
                  <a:latin typeface="Courier New" panose="02070309020205020404" pitchFamily="49" charset="0"/>
                  <a:ea typeface="ＭＳ Ｐゴシック" panose="020B0600070205080204" pitchFamily="34" charset="-128"/>
                </a:rPr>
                <a:t>}</a:t>
              </a:r>
            </a:p>
            <a:p>
              <a:pPr eaLnBrk="1" hangingPunct="1">
                <a:lnSpc>
                  <a:spcPct val="80000"/>
                </a:lnSpc>
                <a:spcBef>
                  <a:spcPct val="50000"/>
                </a:spcBef>
              </a:pPr>
              <a:endParaRPr lang="en-US" altLang="en-US" sz="1400" dirty="0">
                <a:latin typeface="Courier New" panose="02070309020205020404" pitchFamily="49" charset="0"/>
                <a:ea typeface="ＭＳ Ｐゴシック" panose="020B0600070205080204" pitchFamily="34" charset="-128"/>
              </a:endParaRPr>
            </a:p>
          </p:txBody>
        </p:sp>
      </p:grpSp>
      <p:sp>
        <p:nvSpPr>
          <p:cNvPr id="2" name="Footer Placeholder 1"/>
          <p:cNvSpPr>
            <a:spLocks noGrp="1"/>
          </p:cNvSpPr>
          <p:nvPr>
            <p:ph type="ftr" sz="quarter" idx="11"/>
          </p:nvPr>
        </p:nvSpPr>
        <p:spPr/>
        <p:txBody>
          <a:bodyPr/>
          <a:lstStyle/>
          <a:p>
            <a:r>
              <a:rPr lang="en-US" smtClean="0"/>
              <a:t>Faculty of Computer Science, University of Computer Studies, Yangon</a:t>
            </a:r>
            <a:endParaRPr lang="en-US"/>
          </a:p>
        </p:txBody>
      </p:sp>
      <p:sp>
        <p:nvSpPr>
          <p:cNvPr id="3" name="Slide Number Placeholder 2"/>
          <p:cNvSpPr>
            <a:spLocks noGrp="1"/>
          </p:cNvSpPr>
          <p:nvPr>
            <p:ph type="sldNum" sz="quarter" idx="12"/>
          </p:nvPr>
        </p:nvSpPr>
        <p:spPr/>
        <p:txBody>
          <a:bodyPr/>
          <a:lstStyle/>
          <a:p>
            <a:fld id="{AA680AA8-C0F5-4A8E-B7E8-B0E33D5CFE95}" type="slidenum">
              <a:rPr lang="en-US" smtClean="0"/>
              <a:t>8</a:t>
            </a:fld>
            <a:endParaRPr lang="en-US"/>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Rectangle 2">
            <a:extLst>
              <a:ext uri="{FF2B5EF4-FFF2-40B4-BE49-F238E27FC236}">
                <a16:creationId xmlns:a16="http://schemas.microsoft.com/office/drawing/2014/main" xmlns="" id="{8400B120-73E3-B725-60AB-18999A8276A6}"/>
              </a:ext>
            </a:extLst>
          </p:cNvPr>
          <p:cNvSpPr>
            <a:spLocks noGrp="1" noChangeArrowheads="1"/>
          </p:cNvSpPr>
          <p:nvPr>
            <p:ph type="title"/>
          </p:nvPr>
        </p:nvSpPr>
        <p:spPr>
          <a:xfrm>
            <a:off x="838200" y="24930"/>
            <a:ext cx="10515600" cy="1325563"/>
          </a:xfrm>
        </p:spPr>
        <p:txBody>
          <a:bodyPr/>
          <a:lstStyle/>
          <a:p>
            <a:pPr eaLnBrk="1" hangingPunct="1"/>
            <a:r>
              <a:rPr lang="en-US" altLang="en-US" dirty="0"/>
              <a:t>The Definition of the Bicycle Class</a:t>
            </a:r>
          </a:p>
        </p:txBody>
      </p:sp>
      <p:grpSp>
        <p:nvGrpSpPr>
          <p:cNvPr id="153605" name="Group 3">
            <a:extLst>
              <a:ext uri="{FF2B5EF4-FFF2-40B4-BE49-F238E27FC236}">
                <a16:creationId xmlns:a16="http://schemas.microsoft.com/office/drawing/2014/main" xmlns="" id="{E0BE05FB-DB89-20F8-229E-1980F3C52434}"/>
              </a:ext>
            </a:extLst>
          </p:cNvPr>
          <p:cNvGrpSpPr>
            <a:grpSpLocks/>
          </p:cNvGrpSpPr>
          <p:nvPr/>
        </p:nvGrpSpPr>
        <p:grpSpPr bwMode="auto">
          <a:xfrm>
            <a:off x="1905000" y="1143000"/>
            <a:ext cx="8534400" cy="4572000"/>
            <a:chOff x="192" y="789"/>
            <a:chExt cx="5376" cy="3195"/>
          </a:xfrm>
        </p:grpSpPr>
        <p:sp>
          <p:nvSpPr>
            <p:cNvPr id="128004" name="Rectangle 4">
              <a:extLst>
                <a:ext uri="{FF2B5EF4-FFF2-40B4-BE49-F238E27FC236}">
                  <a16:creationId xmlns:a16="http://schemas.microsoft.com/office/drawing/2014/main" xmlns="" id="{26D7F13E-AA5F-5B25-77B8-651DBE7ED9CB}"/>
                </a:ext>
              </a:extLst>
            </p:cNvPr>
            <p:cNvSpPr>
              <a:spLocks noChangeArrowheads="1"/>
            </p:cNvSpPr>
            <p:nvPr/>
          </p:nvSpPr>
          <p:spPr bwMode="auto">
            <a:xfrm>
              <a:off x="192" y="789"/>
              <a:ext cx="5280" cy="319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latin typeface="Times New Roman" charset="0"/>
              </a:endParaRPr>
            </a:p>
          </p:txBody>
        </p:sp>
        <p:sp>
          <p:nvSpPr>
            <p:cNvPr id="153607" name="Rectangle 5">
              <a:extLst>
                <a:ext uri="{FF2B5EF4-FFF2-40B4-BE49-F238E27FC236}">
                  <a16:creationId xmlns:a16="http://schemas.microsoft.com/office/drawing/2014/main" xmlns="" id="{72A9D015-561C-3F46-A67A-67EE53E07521}"/>
                </a:ext>
              </a:extLst>
            </p:cNvPr>
            <p:cNvSpPr>
              <a:spLocks noChangeArrowheads="1"/>
            </p:cNvSpPr>
            <p:nvPr/>
          </p:nvSpPr>
          <p:spPr bwMode="auto">
            <a:xfrm>
              <a:off x="336" y="876"/>
              <a:ext cx="5232" cy="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457200" algn="l"/>
                </a:tabLst>
                <a:defRPr sz="2400">
                  <a:solidFill>
                    <a:schemeClr val="tx1"/>
                  </a:solidFill>
                  <a:latin typeface="Times New Roman" panose="02020603050405020304" pitchFamily="18" charset="0"/>
                </a:defRPr>
              </a:lvl1pPr>
              <a:lvl2pPr marL="742950" indent="-285750" eaLnBrk="0" hangingPunct="0">
                <a:tabLst>
                  <a:tab pos="457200" algn="l"/>
                </a:tabLst>
                <a:defRPr sz="2400">
                  <a:solidFill>
                    <a:schemeClr val="tx1"/>
                  </a:solidFill>
                  <a:latin typeface="Times New Roman" panose="02020603050405020304" pitchFamily="18" charset="0"/>
                </a:defRPr>
              </a:lvl2pPr>
              <a:lvl3pPr marL="1143000" indent="-228600" eaLnBrk="0" hangingPunct="0">
                <a:tabLst>
                  <a:tab pos="457200" algn="l"/>
                </a:tabLst>
                <a:defRPr sz="2400">
                  <a:solidFill>
                    <a:schemeClr val="tx1"/>
                  </a:solidFill>
                  <a:latin typeface="Times New Roman" panose="02020603050405020304" pitchFamily="18" charset="0"/>
                </a:defRPr>
              </a:lvl3pPr>
              <a:lvl4pPr marL="1600200" indent="-228600" eaLnBrk="0" hangingPunct="0">
                <a:tabLst>
                  <a:tab pos="457200" algn="l"/>
                </a:tabLst>
                <a:defRPr sz="2400">
                  <a:solidFill>
                    <a:schemeClr val="tx1"/>
                  </a:solidFill>
                  <a:latin typeface="Times New Roman" panose="02020603050405020304" pitchFamily="18" charset="0"/>
                </a:defRPr>
              </a:lvl4pPr>
              <a:lvl5pPr marL="2057400" indent="-228600" eaLnBrk="0" hangingPunct="0">
                <a:tabLst>
                  <a:tab pos="4572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9pPr>
            </a:lstStyle>
            <a:p>
              <a:pPr eaLnBrk="1" hangingPunct="1">
                <a:lnSpc>
                  <a:spcPct val="80000"/>
                </a:lnSpc>
              </a:pPr>
              <a:r>
                <a:rPr lang="en-US" altLang="en-US" sz="1400">
                  <a:solidFill>
                    <a:srgbClr val="0000FF"/>
                  </a:solidFill>
                  <a:latin typeface="Courier New" panose="02070309020205020404" pitchFamily="49" charset="0"/>
                  <a:ea typeface="ＭＳ Ｐゴシック" panose="020B0600070205080204" pitchFamily="34" charset="-128"/>
                </a:rPr>
                <a:t>class</a:t>
              </a:r>
              <a:r>
                <a:rPr lang="en-US" altLang="en-US" sz="1400">
                  <a:solidFill>
                    <a:srgbClr val="000000"/>
                  </a:solidFill>
                  <a:latin typeface="Courier New" panose="02070309020205020404" pitchFamily="49" charset="0"/>
                  <a:ea typeface="ＭＳ Ｐゴシック" panose="020B0600070205080204" pitchFamily="34" charset="-128"/>
                </a:rPr>
                <a:t> Bicycle </a:t>
              </a:r>
              <a:r>
                <a:rPr lang="en-US" altLang="en-US" sz="1400">
                  <a:solidFill>
                    <a:srgbClr val="FF0000"/>
                  </a:solidFill>
                  <a:latin typeface="Courier New" panose="02070309020205020404" pitchFamily="49" charset="0"/>
                  <a:ea typeface="ＭＳ Ｐゴシック" panose="020B0600070205080204" pitchFamily="34" charset="-128"/>
                </a:rPr>
                <a:t>{</a:t>
              </a:r>
            </a:p>
            <a:p>
              <a:pPr eaLnBrk="1" hangingPunct="1">
                <a:lnSpc>
                  <a:spcPct val="80000"/>
                </a:lnSpc>
              </a:pPr>
              <a:endParaRPr lang="en-US" altLang="en-US" sz="1400">
                <a:solidFill>
                  <a:srgbClr val="000000"/>
                </a:solidFill>
                <a:latin typeface="Courier New" panose="02070309020205020404" pitchFamily="49" charset="0"/>
                <a:ea typeface="ＭＳ Ｐゴシック" panose="020B0600070205080204" pitchFamily="34" charset="-128"/>
              </a:endParaRPr>
            </a:p>
            <a:p>
              <a:pPr eaLnBrk="1" hangingPunct="1">
                <a:lnSpc>
                  <a:spcPct val="80000"/>
                </a:lnSpc>
              </a:pPr>
              <a:r>
                <a:rPr lang="en-US" altLang="en-US" sz="1400">
                  <a:solidFill>
                    <a:srgbClr val="00FF00"/>
                  </a:solidFill>
                  <a:latin typeface="Courier New" panose="02070309020205020404" pitchFamily="49" charset="0"/>
                  <a:ea typeface="ＭＳ Ｐゴシック" panose="020B0600070205080204" pitchFamily="34" charset="-128"/>
                </a:rPr>
                <a:t>    // Data Member</a:t>
              </a:r>
              <a:r>
                <a:rPr lang="en-US" altLang="en-US" sz="1400">
                  <a:solidFill>
                    <a:srgbClr val="000000"/>
                  </a:solidFill>
                  <a:latin typeface="Courier New" panose="02070309020205020404" pitchFamily="49" charset="0"/>
                  <a:ea typeface="ＭＳ Ｐゴシック" panose="020B0600070205080204" pitchFamily="34" charset="-128"/>
                </a:rPr>
                <a:t>   </a:t>
              </a:r>
            </a:p>
            <a:p>
              <a:pPr eaLnBrk="1" hangingPunct="1">
                <a:lnSpc>
                  <a:spcPct val="80000"/>
                </a:lnSpc>
              </a:pPr>
              <a:r>
                <a:rPr lang="en-US" altLang="en-US" sz="1400">
                  <a:solidFill>
                    <a:srgbClr val="000000"/>
                  </a:solidFill>
                  <a:latin typeface="Courier New" panose="02070309020205020404" pitchFamily="49" charset="0"/>
                  <a:ea typeface="ＭＳ Ｐゴシック" panose="020B0600070205080204" pitchFamily="34" charset="-128"/>
                </a:rPr>
                <a:t>    </a:t>
              </a:r>
              <a:r>
                <a:rPr lang="en-US" altLang="en-US" sz="1400">
                  <a:solidFill>
                    <a:srgbClr val="0000FF"/>
                  </a:solidFill>
                  <a:latin typeface="Courier New" panose="02070309020205020404" pitchFamily="49" charset="0"/>
                  <a:ea typeface="ＭＳ Ｐゴシック" panose="020B0600070205080204" pitchFamily="34" charset="-128"/>
                </a:rPr>
                <a:t>private</a:t>
              </a:r>
              <a:r>
                <a:rPr lang="en-US" altLang="en-US" sz="1400">
                  <a:solidFill>
                    <a:srgbClr val="000000"/>
                  </a:solidFill>
                  <a:latin typeface="Courier New" panose="02070309020205020404" pitchFamily="49" charset="0"/>
                  <a:ea typeface="ＭＳ Ｐゴシック" panose="020B0600070205080204" pitchFamily="34" charset="-128"/>
                </a:rPr>
                <a:t> String ownerName;</a:t>
              </a:r>
            </a:p>
            <a:p>
              <a:pPr eaLnBrk="1" hangingPunct="1">
                <a:lnSpc>
                  <a:spcPct val="80000"/>
                </a:lnSpc>
              </a:pPr>
              <a:endParaRPr lang="en-US" altLang="en-US" sz="1400">
                <a:solidFill>
                  <a:srgbClr val="000000"/>
                </a:solidFill>
                <a:latin typeface="Courier New" panose="02070309020205020404" pitchFamily="49" charset="0"/>
                <a:ea typeface="ＭＳ Ｐゴシック" panose="020B0600070205080204" pitchFamily="34" charset="-128"/>
              </a:endParaRPr>
            </a:p>
            <a:p>
              <a:pPr eaLnBrk="1" hangingPunct="1">
                <a:lnSpc>
                  <a:spcPct val="80000"/>
                </a:lnSpc>
              </a:pPr>
              <a:r>
                <a:rPr lang="en-US" altLang="en-US" sz="1400">
                  <a:solidFill>
                    <a:srgbClr val="000000"/>
                  </a:solidFill>
                  <a:latin typeface="Courier New" panose="02070309020205020404" pitchFamily="49" charset="0"/>
                  <a:ea typeface="ＭＳ Ｐゴシック" panose="020B0600070205080204" pitchFamily="34" charset="-128"/>
                </a:rPr>
                <a:t>	</a:t>
              </a:r>
              <a:r>
                <a:rPr lang="en-US" altLang="en-US" sz="1400">
                  <a:solidFill>
                    <a:srgbClr val="00FF00"/>
                  </a:solidFill>
                  <a:latin typeface="Courier New" panose="02070309020205020404" pitchFamily="49" charset="0"/>
                  <a:ea typeface="ＭＳ Ｐゴシック" panose="020B0600070205080204" pitchFamily="34" charset="-128"/>
                </a:rPr>
                <a:t>//Constructor: Initialzes the data member</a:t>
              </a:r>
            </a:p>
            <a:p>
              <a:pPr eaLnBrk="1" hangingPunct="1">
                <a:lnSpc>
                  <a:spcPct val="80000"/>
                </a:lnSpc>
              </a:pPr>
              <a:r>
                <a:rPr lang="en-US" altLang="en-US" sz="1400">
                  <a:solidFill>
                    <a:srgbClr val="000000"/>
                  </a:solidFill>
                  <a:latin typeface="Courier New" panose="02070309020205020404" pitchFamily="49" charset="0"/>
                  <a:ea typeface="ＭＳ Ｐゴシック" panose="020B0600070205080204" pitchFamily="34" charset="-128"/>
                </a:rPr>
                <a:t>	</a:t>
              </a:r>
              <a:r>
                <a:rPr lang="en-US" altLang="en-US" sz="1400">
                  <a:solidFill>
                    <a:srgbClr val="0000FF"/>
                  </a:solidFill>
                  <a:latin typeface="Courier New" panose="02070309020205020404" pitchFamily="49" charset="0"/>
                  <a:ea typeface="ＭＳ Ｐゴシック" panose="020B0600070205080204" pitchFamily="34" charset="-128"/>
                </a:rPr>
                <a:t>public</a:t>
              </a:r>
              <a:r>
                <a:rPr lang="en-US" altLang="en-US" sz="1400">
                  <a:solidFill>
                    <a:srgbClr val="000000"/>
                  </a:solidFill>
                  <a:latin typeface="Courier New" panose="02070309020205020404" pitchFamily="49" charset="0"/>
                  <a:ea typeface="ＭＳ Ｐゴシック" panose="020B0600070205080204" pitchFamily="34" charset="-128"/>
                </a:rPr>
                <a:t> void Bicycle</a:t>
              </a:r>
              <a:r>
                <a:rPr lang="en-US" altLang="en-US" sz="1400">
                  <a:solidFill>
                    <a:srgbClr val="FF0000"/>
                  </a:solidFill>
                  <a:latin typeface="Courier New" panose="02070309020205020404" pitchFamily="49" charset="0"/>
                  <a:ea typeface="ＭＳ Ｐゴシック" panose="020B0600070205080204" pitchFamily="34" charset="-128"/>
                </a:rPr>
                <a:t>( ) {</a:t>
              </a:r>
            </a:p>
            <a:p>
              <a:pPr eaLnBrk="1" hangingPunct="1">
                <a:lnSpc>
                  <a:spcPct val="80000"/>
                </a:lnSpc>
              </a:pPr>
              <a:r>
                <a:rPr lang="en-US" altLang="en-US" sz="1400">
                  <a:solidFill>
                    <a:srgbClr val="000000"/>
                  </a:solidFill>
                  <a:latin typeface="Courier New" panose="02070309020205020404" pitchFamily="49" charset="0"/>
                  <a:ea typeface="ＭＳ Ｐゴシック" panose="020B0600070205080204" pitchFamily="34" charset="-128"/>
                </a:rPr>
                <a:t>		ownerName = </a:t>
              </a:r>
              <a:r>
                <a:rPr lang="en-US" altLang="en-US" sz="1400">
                  <a:solidFill>
                    <a:srgbClr val="007F7F"/>
                  </a:solidFill>
                  <a:latin typeface="Courier New" panose="02070309020205020404" pitchFamily="49" charset="0"/>
                  <a:ea typeface="ＭＳ Ｐゴシック" panose="020B0600070205080204" pitchFamily="34" charset="-128"/>
                </a:rPr>
                <a:t>"Unknown"</a:t>
              </a:r>
              <a:r>
                <a:rPr lang="en-US" altLang="en-US" sz="1400">
                  <a:solidFill>
                    <a:srgbClr val="000000"/>
                  </a:solidFill>
                  <a:latin typeface="Courier New" panose="02070309020205020404" pitchFamily="49" charset="0"/>
                  <a:ea typeface="ＭＳ Ｐゴシック" panose="020B0600070205080204" pitchFamily="34" charset="-128"/>
                </a:rPr>
                <a:t>;</a:t>
              </a:r>
            </a:p>
            <a:p>
              <a:pPr eaLnBrk="1" hangingPunct="1">
                <a:lnSpc>
                  <a:spcPct val="80000"/>
                </a:lnSpc>
              </a:pPr>
              <a:r>
                <a:rPr lang="en-US" altLang="en-US" sz="1400">
                  <a:solidFill>
                    <a:srgbClr val="000000"/>
                  </a:solidFill>
                  <a:latin typeface="Courier New" panose="02070309020205020404" pitchFamily="49" charset="0"/>
                  <a:ea typeface="ＭＳ Ｐゴシック" panose="020B0600070205080204" pitchFamily="34" charset="-128"/>
                </a:rPr>
                <a:t>	</a:t>
              </a:r>
              <a:r>
                <a:rPr lang="en-US" altLang="en-US" sz="1400">
                  <a:solidFill>
                    <a:srgbClr val="FF0000"/>
                  </a:solidFill>
                  <a:latin typeface="Courier New" panose="02070309020205020404" pitchFamily="49" charset="0"/>
                  <a:ea typeface="ＭＳ Ｐゴシック" panose="020B0600070205080204" pitchFamily="34" charset="-128"/>
                </a:rPr>
                <a:t>}</a:t>
              </a:r>
            </a:p>
            <a:p>
              <a:pPr eaLnBrk="1" hangingPunct="1">
                <a:lnSpc>
                  <a:spcPct val="80000"/>
                </a:lnSpc>
              </a:pPr>
              <a:r>
                <a:rPr lang="en-US" altLang="en-US" sz="1400">
                  <a:solidFill>
                    <a:srgbClr val="000000"/>
                  </a:solidFill>
                  <a:latin typeface="Courier New" panose="02070309020205020404" pitchFamily="49" charset="0"/>
                  <a:ea typeface="ＭＳ Ｐゴシック" panose="020B0600070205080204" pitchFamily="34" charset="-128"/>
                </a:rPr>
                <a:t>    </a:t>
              </a:r>
            </a:p>
            <a:p>
              <a:pPr eaLnBrk="1" hangingPunct="1">
                <a:lnSpc>
                  <a:spcPct val="80000"/>
                </a:lnSpc>
              </a:pPr>
              <a:r>
                <a:rPr lang="en-US" altLang="en-US" sz="1400">
                  <a:solidFill>
                    <a:srgbClr val="000000"/>
                  </a:solidFill>
                  <a:latin typeface="Courier New" panose="02070309020205020404" pitchFamily="49" charset="0"/>
                  <a:ea typeface="ＭＳ Ｐゴシック" panose="020B0600070205080204" pitchFamily="34" charset="-128"/>
                </a:rPr>
                <a:t>    </a:t>
              </a:r>
              <a:r>
                <a:rPr lang="en-US" altLang="en-US" sz="1400">
                  <a:solidFill>
                    <a:srgbClr val="00FF00"/>
                  </a:solidFill>
                  <a:latin typeface="Courier New" panose="02070309020205020404" pitchFamily="49" charset="0"/>
                  <a:ea typeface="ＭＳ Ｐゴシック" panose="020B0600070205080204" pitchFamily="34" charset="-128"/>
                </a:rPr>
                <a:t>//Returns the name of this bicycle's owner</a:t>
              </a:r>
            </a:p>
            <a:p>
              <a:pPr eaLnBrk="1" hangingPunct="1">
                <a:lnSpc>
                  <a:spcPct val="80000"/>
                </a:lnSpc>
              </a:pPr>
              <a:r>
                <a:rPr lang="en-US" altLang="en-US" sz="1400">
                  <a:solidFill>
                    <a:srgbClr val="000000"/>
                  </a:solidFill>
                  <a:latin typeface="Courier New" panose="02070309020205020404" pitchFamily="49" charset="0"/>
                  <a:ea typeface="ＭＳ Ｐゴシック" panose="020B0600070205080204" pitchFamily="34" charset="-128"/>
                </a:rPr>
                <a:t>    </a:t>
              </a:r>
              <a:r>
                <a:rPr lang="en-US" altLang="en-US" sz="1400">
                  <a:solidFill>
                    <a:srgbClr val="0000FF"/>
                  </a:solidFill>
                  <a:latin typeface="Courier New" panose="02070309020205020404" pitchFamily="49" charset="0"/>
                  <a:ea typeface="ＭＳ Ｐゴシック" panose="020B0600070205080204" pitchFamily="34" charset="-128"/>
                </a:rPr>
                <a:t>public</a:t>
              </a:r>
              <a:r>
                <a:rPr lang="en-US" altLang="en-US" sz="1400">
                  <a:solidFill>
                    <a:srgbClr val="000000"/>
                  </a:solidFill>
                  <a:latin typeface="Courier New" panose="02070309020205020404" pitchFamily="49" charset="0"/>
                  <a:ea typeface="ＭＳ Ｐゴシック" panose="020B0600070205080204" pitchFamily="34" charset="-128"/>
                </a:rPr>
                <a:t> String getOwnerName</a:t>
              </a:r>
              <a:r>
                <a:rPr lang="en-US" altLang="en-US" sz="1400">
                  <a:solidFill>
                    <a:srgbClr val="FF0000"/>
                  </a:solidFill>
                  <a:latin typeface="Courier New" panose="02070309020205020404" pitchFamily="49" charset="0"/>
                  <a:ea typeface="ＭＳ Ｐゴシック" panose="020B0600070205080204" pitchFamily="34" charset="-128"/>
                </a:rPr>
                <a:t>( ) {</a:t>
              </a:r>
            </a:p>
            <a:p>
              <a:pPr eaLnBrk="1" hangingPunct="1">
                <a:lnSpc>
                  <a:spcPct val="80000"/>
                </a:lnSpc>
              </a:pPr>
              <a:r>
                <a:rPr lang="en-US" altLang="en-US" sz="1400">
                  <a:solidFill>
                    <a:srgbClr val="000000"/>
                  </a:solidFill>
                  <a:latin typeface="Courier New" panose="02070309020205020404" pitchFamily="49" charset="0"/>
                  <a:ea typeface="ＭＳ Ｐゴシック" panose="020B0600070205080204" pitchFamily="34" charset="-128"/>
                </a:rPr>
                <a:t>        </a:t>
              </a:r>
            </a:p>
            <a:p>
              <a:pPr eaLnBrk="1" hangingPunct="1">
                <a:lnSpc>
                  <a:spcPct val="80000"/>
                </a:lnSpc>
              </a:pPr>
              <a:r>
                <a:rPr lang="en-US" altLang="en-US" sz="1400">
                  <a:solidFill>
                    <a:srgbClr val="000000"/>
                  </a:solidFill>
                  <a:latin typeface="Courier New" panose="02070309020205020404" pitchFamily="49" charset="0"/>
                  <a:ea typeface="ＭＳ Ｐゴシック" panose="020B0600070205080204" pitchFamily="34" charset="-128"/>
                </a:rPr>
                <a:t>        </a:t>
              </a:r>
              <a:r>
                <a:rPr lang="en-US" altLang="en-US" sz="1400">
                  <a:solidFill>
                    <a:srgbClr val="0000FF"/>
                  </a:solidFill>
                  <a:latin typeface="Courier New" panose="02070309020205020404" pitchFamily="49" charset="0"/>
                  <a:ea typeface="ＭＳ Ｐゴシック" panose="020B0600070205080204" pitchFamily="34" charset="-128"/>
                </a:rPr>
                <a:t>return</a:t>
              </a:r>
              <a:r>
                <a:rPr lang="en-US" altLang="en-US" sz="1400">
                  <a:solidFill>
                    <a:srgbClr val="000000"/>
                  </a:solidFill>
                  <a:latin typeface="Courier New" panose="02070309020205020404" pitchFamily="49" charset="0"/>
                  <a:ea typeface="ＭＳ Ｐゴシック" panose="020B0600070205080204" pitchFamily="34" charset="-128"/>
                </a:rPr>
                <a:t> ownerName;</a:t>
              </a:r>
            </a:p>
            <a:p>
              <a:pPr eaLnBrk="1" hangingPunct="1">
                <a:lnSpc>
                  <a:spcPct val="80000"/>
                </a:lnSpc>
              </a:pPr>
              <a:r>
                <a:rPr lang="en-US" altLang="en-US" sz="1400">
                  <a:solidFill>
                    <a:srgbClr val="000000"/>
                  </a:solidFill>
                  <a:latin typeface="Courier New" panose="02070309020205020404" pitchFamily="49" charset="0"/>
                  <a:ea typeface="ＭＳ Ｐゴシック" panose="020B0600070205080204" pitchFamily="34" charset="-128"/>
                </a:rPr>
                <a:t>    </a:t>
              </a:r>
              <a:r>
                <a:rPr lang="en-US" altLang="en-US" sz="1400">
                  <a:solidFill>
                    <a:srgbClr val="FF0000"/>
                  </a:solidFill>
                  <a:latin typeface="Courier New" panose="02070309020205020404" pitchFamily="49" charset="0"/>
                  <a:ea typeface="ＭＳ Ｐゴシック" panose="020B0600070205080204" pitchFamily="34" charset="-128"/>
                </a:rPr>
                <a:t>}</a:t>
              </a:r>
            </a:p>
            <a:p>
              <a:pPr eaLnBrk="1" hangingPunct="1">
                <a:lnSpc>
                  <a:spcPct val="80000"/>
                </a:lnSpc>
              </a:pPr>
              <a:endParaRPr lang="en-US" altLang="en-US" sz="1400">
                <a:solidFill>
                  <a:srgbClr val="000000"/>
                </a:solidFill>
                <a:latin typeface="Courier New" panose="02070309020205020404" pitchFamily="49" charset="0"/>
                <a:ea typeface="ＭＳ Ｐゴシック" panose="020B0600070205080204" pitchFamily="34" charset="-128"/>
              </a:endParaRPr>
            </a:p>
            <a:p>
              <a:pPr eaLnBrk="1" hangingPunct="1">
                <a:lnSpc>
                  <a:spcPct val="80000"/>
                </a:lnSpc>
              </a:pPr>
              <a:r>
                <a:rPr lang="en-US" altLang="en-US" sz="1400">
                  <a:solidFill>
                    <a:srgbClr val="000000"/>
                  </a:solidFill>
                  <a:latin typeface="Courier New" panose="02070309020205020404" pitchFamily="49" charset="0"/>
                  <a:ea typeface="ＭＳ Ｐゴシック" panose="020B0600070205080204" pitchFamily="34" charset="-128"/>
                </a:rPr>
                <a:t>    </a:t>
              </a:r>
              <a:r>
                <a:rPr lang="en-US" altLang="en-US" sz="1400">
                  <a:solidFill>
                    <a:srgbClr val="00FF00"/>
                  </a:solidFill>
                  <a:latin typeface="Courier New" panose="02070309020205020404" pitchFamily="49" charset="0"/>
                  <a:ea typeface="ＭＳ Ｐゴシック" panose="020B0600070205080204" pitchFamily="34" charset="-128"/>
                </a:rPr>
                <a:t>//Assigns the name of this bicycle's owner</a:t>
              </a:r>
            </a:p>
            <a:p>
              <a:pPr eaLnBrk="1" hangingPunct="1">
                <a:lnSpc>
                  <a:spcPct val="80000"/>
                </a:lnSpc>
              </a:pPr>
              <a:r>
                <a:rPr lang="en-US" altLang="en-US" sz="1400">
                  <a:solidFill>
                    <a:srgbClr val="000000"/>
                  </a:solidFill>
                  <a:latin typeface="Courier New" panose="02070309020205020404" pitchFamily="49" charset="0"/>
                  <a:ea typeface="ＭＳ Ｐゴシック" panose="020B0600070205080204" pitchFamily="34" charset="-128"/>
                </a:rPr>
                <a:t>    </a:t>
              </a:r>
              <a:r>
                <a:rPr lang="en-US" altLang="en-US" sz="1400">
                  <a:solidFill>
                    <a:srgbClr val="0000FF"/>
                  </a:solidFill>
                  <a:latin typeface="Courier New" panose="02070309020205020404" pitchFamily="49" charset="0"/>
                  <a:ea typeface="ＭＳ Ｐゴシック" panose="020B0600070205080204" pitchFamily="34" charset="-128"/>
                </a:rPr>
                <a:t>public void</a:t>
              </a:r>
              <a:r>
                <a:rPr lang="en-US" altLang="en-US" sz="1400">
                  <a:solidFill>
                    <a:srgbClr val="000000"/>
                  </a:solidFill>
                  <a:latin typeface="Courier New" panose="02070309020205020404" pitchFamily="49" charset="0"/>
                  <a:ea typeface="ＭＳ Ｐゴシック" panose="020B0600070205080204" pitchFamily="34" charset="-128"/>
                </a:rPr>
                <a:t> setOwnerName</a:t>
              </a:r>
              <a:r>
                <a:rPr lang="en-US" altLang="en-US" sz="1400">
                  <a:solidFill>
                    <a:srgbClr val="FF0000"/>
                  </a:solidFill>
                  <a:latin typeface="Courier New" panose="02070309020205020404" pitchFamily="49" charset="0"/>
                  <a:ea typeface="ＭＳ Ｐゴシック" panose="020B0600070205080204" pitchFamily="34" charset="-128"/>
                </a:rPr>
                <a:t>(</a:t>
              </a:r>
              <a:r>
                <a:rPr lang="en-US" altLang="en-US" sz="1400">
                  <a:solidFill>
                    <a:srgbClr val="000000"/>
                  </a:solidFill>
                  <a:latin typeface="Courier New" panose="02070309020205020404" pitchFamily="49" charset="0"/>
                  <a:ea typeface="ＭＳ Ｐゴシック" panose="020B0600070205080204" pitchFamily="34" charset="-128"/>
                </a:rPr>
                <a:t>String name</a:t>
              </a:r>
              <a:r>
                <a:rPr lang="en-US" altLang="en-US" sz="1400">
                  <a:solidFill>
                    <a:srgbClr val="FF0000"/>
                  </a:solidFill>
                  <a:latin typeface="Courier New" panose="02070309020205020404" pitchFamily="49" charset="0"/>
                  <a:ea typeface="ＭＳ Ｐゴシック" panose="020B0600070205080204" pitchFamily="34" charset="-128"/>
                </a:rPr>
                <a:t>) {</a:t>
              </a:r>
            </a:p>
            <a:p>
              <a:pPr eaLnBrk="1" hangingPunct="1">
                <a:lnSpc>
                  <a:spcPct val="80000"/>
                </a:lnSpc>
              </a:pPr>
              <a:r>
                <a:rPr lang="en-US" altLang="en-US" sz="1400">
                  <a:solidFill>
                    <a:srgbClr val="000000"/>
                  </a:solidFill>
                  <a:latin typeface="Courier New" panose="02070309020205020404" pitchFamily="49" charset="0"/>
                  <a:ea typeface="ＭＳ Ｐゴシック" panose="020B0600070205080204" pitchFamily="34" charset="-128"/>
                </a:rPr>
                <a:t>    </a:t>
              </a:r>
            </a:p>
            <a:p>
              <a:pPr eaLnBrk="1" hangingPunct="1">
                <a:lnSpc>
                  <a:spcPct val="80000"/>
                </a:lnSpc>
              </a:pPr>
              <a:r>
                <a:rPr lang="en-US" altLang="en-US" sz="1400">
                  <a:solidFill>
                    <a:srgbClr val="000000"/>
                  </a:solidFill>
                  <a:latin typeface="Courier New" panose="02070309020205020404" pitchFamily="49" charset="0"/>
                  <a:ea typeface="ＭＳ Ｐゴシック" panose="020B0600070205080204" pitchFamily="34" charset="-128"/>
                </a:rPr>
                <a:t>        ownerName = name;</a:t>
              </a:r>
            </a:p>
            <a:p>
              <a:pPr eaLnBrk="1" hangingPunct="1">
                <a:lnSpc>
                  <a:spcPct val="80000"/>
                </a:lnSpc>
              </a:pPr>
              <a:r>
                <a:rPr lang="en-US" altLang="en-US" sz="1400">
                  <a:solidFill>
                    <a:srgbClr val="000000"/>
                  </a:solidFill>
                  <a:latin typeface="Courier New" panose="02070309020205020404" pitchFamily="49" charset="0"/>
                  <a:ea typeface="ＭＳ Ｐゴシック" panose="020B0600070205080204" pitchFamily="34" charset="-128"/>
                </a:rPr>
                <a:t>    </a:t>
              </a:r>
              <a:r>
                <a:rPr lang="en-US" altLang="en-US" sz="1400">
                  <a:solidFill>
                    <a:srgbClr val="FF0000"/>
                  </a:solidFill>
                  <a:latin typeface="Courier New" panose="02070309020205020404" pitchFamily="49" charset="0"/>
                  <a:ea typeface="ＭＳ Ｐゴシック" panose="020B0600070205080204" pitchFamily="34" charset="-128"/>
                </a:rPr>
                <a:t>}    </a:t>
              </a:r>
            </a:p>
            <a:p>
              <a:pPr eaLnBrk="1" hangingPunct="1">
                <a:lnSpc>
                  <a:spcPct val="80000"/>
                </a:lnSpc>
              </a:pPr>
              <a:r>
                <a:rPr lang="en-US" altLang="en-US" sz="1400">
                  <a:solidFill>
                    <a:srgbClr val="FF0000"/>
                  </a:solidFill>
                  <a:latin typeface="Courier New" panose="02070309020205020404" pitchFamily="49" charset="0"/>
                  <a:ea typeface="ＭＳ Ｐゴシック" panose="020B0600070205080204" pitchFamily="34" charset="-128"/>
                </a:rPr>
                <a:t>}</a:t>
              </a:r>
            </a:p>
            <a:p>
              <a:pPr eaLnBrk="1" hangingPunct="1">
                <a:lnSpc>
                  <a:spcPct val="80000"/>
                </a:lnSpc>
              </a:pPr>
              <a:endParaRPr lang="en-US" altLang="en-US" sz="1400">
                <a:solidFill>
                  <a:srgbClr val="FF0000"/>
                </a:solidFill>
                <a:latin typeface="Courier New" panose="02070309020205020404" pitchFamily="49" charset="0"/>
                <a:ea typeface="ＭＳ Ｐゴシック" panose="020B0600070205080204" pitchFamily="34" charset="-128"/>
              </a:endParaRPr>
            </a:p>
            <a:p>
              <a:pPr eaLnBrk="1" hangingPunct="1">
                <a:lnSpc>
                  <a:spcPct val="80000"/>
                </a:lnSpc>
              </a:pPr>
              <a:endParaRPr lang="en-US" altLang="en-US" sz="1400">
                <a:latin typeface="Courier New" panose="02070309020205020404" pitchFamily="49" charset="0"/>
                <a:ea typeface="ＭＳ Ｐゴシック" panose="020B0600070205080204" pitchFamily="34" charset="-128"/>
              </a:endParaRPr>
            </a:p>
          </p:txBody>
        </p:sp>
      </p:grpSp>
      <p:sp>
        <p:nvSpPr>
          <p:cNvPr id="2" name="Footer Placeholder 1"/>
          <p:cNvSpPr>
            <a:spLocks noGrp="1"/>
          </p:cNvSpPr>
          <p:nvPr>
            <p:ph type="ftr" sz="quarter" idx="11"/>
          </p:nvPr>
        </p:nvSpPr>
        <p:spPr/>
        <p:txBody>
          <a:bodyPr/>
          <a:lstStyle/>
          <a:p>
            <a:r>
              <a:rPr lang="en-US" smtClean="0"/>
              <a:t>Faculty of Computer Science, University of Computer Studies, Yangon</a:t>
            </a:r>
            <a:endParaRPr lang="en-US"/>
          </a:p>
        </p:txBody>
      </p:sp>
      <p:sp>
        <p:nvSpPr>
          <p:cNvPr id="3" name="Slide Number Placeholder 2"/>
          <p:cNvSpPr>
            <a:spLocks noGrp="1"/>
          </p:cNvSpPr>
          <p:nvPr>
            <p:ph type="sldNum" sz="quarter" idx="12"/>
          </p:nvPr>
        </p:nvSpPr>
        <p:spPr/>
        <p:txBody>
          <a:bodyPr/>
          <a:lstStyle/>
          <a:p>
            <a:fld id="{AA680AA8-C0F5-4A8E-B7E8-B0E33D5CFE95}" type="slidenum">
              <a:rPr lang="en-US" smtClean="0"/>
              <a:t>9</a:t>
            </a:fld>
            <a:endParaRPr lang="en-US"/>
          </a:p>
        </p:txBody>
      </p:sp>
    </p:spTree>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LAPSEDTIME" val="31.76"/>
  <p:tag name="TIMELINE" val="5.4/9.9/15.9/20.9/25.9"/>
</p:tagLst>
</file>

<file path=ppt/tags/tag2.xml><?xml version="1.0" encoding="utf-8"?>
<p:tagLst xmlns:a="http://schemas.openxmlformats.org/drawingml/2006/main" xmlns:r="http://schemas.openxmlformats.org/officeDocument/2006/relationships" xmlns:p="http://schemas.openxmlformats.org/presentationml/2006/main">
  <p:tag name="ELAPSEDTIME" val="56.192"/>
  <p:tag name="TIMELINE" val="34.2/41.9"/>
</p:tagLst>
</file>

<file path=ppt/tags/tag3.xml><?xml version="1.0" encoding="utf-8"?>
<p:tagLst xmlns:a="http://schemas.openxmlformats.org/drawingml/2006/main" xmlns:r="http://schemas.openxmlformats.org/officeDocument/2006/relationships" xmlns:p="http://schemas.openxmlformats.org/presentationml/2006/main">
  <p:tag name="ELAPSEDTIME" val="35.52"/>
</p:tagLst>
</file>

<file path=ppt/tags/tag4.xml><?xml version="1.0" encoding="utf-8"?>
<p:tagLst xmlns:a="http://schemas.openxmlformats.org/drawingml/2006/main" xmlns:r="http://schemas.openxmlformats.org/officeDocument/2006/relationships" xmlns:p="http://schemas.openxmlformats.org/presentationml/2006/main">
  <p:tag name="ELAPSEDTIME" val="44.272"/>
  <p:tag name="TIMELINE" val="15.9/39.5"/>
</p:tagLst>
</file>

<file path=ppt/tags/tag5.xml><?xml version="1.0" encoding="utf-8"?>
<p:tagLst xmlns:a="http://schemas.openxmlformats.org/drawingml/2006/main" xmlns:r="http://schemas.openxmlformats.org/officeDocument/2006/relationships" xmlns:p="http://schemas.openxmlformats.org/presentationml/2006/main">
  <p:tag name="ELAPSEDTIME" val="44.272"/>
  <p:tag name="TIMELINE" val="15.9/39.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2385</TotalTime>
  <Words>3089</Words>
  <Application>Microsoft Office PowerPoint</Application>
  <PresentationFormat>Widescreen</PresentationFormat>
  <Paragraphs>648</Paragraphs>
  <Slides>37</Slides>
  <Notes>34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37</vt:i4>
      </vt:variant>
    </vt:vector>
  </HeadingPairs>
  <TitlesOfParts>
    <vt:vector size="50" baseType="lpstr">
      <vt:lpstr>ＭＳ Ｐゴシック</vt:lpstr>
      <vt:lpstr>ＭＳ Ｐゴシック</vt:lpstr>
      <vt:lpstr>游ゴシック</vt:lpstr>
      <vt:lpstr>等线</vt:lpstr>
      <vt:lpstr>等线 Light</vt:lpstr>
      <vt:lpstr>Aharoni</vt:lpstr>
      <vt:lpstr>Arial</vt:lpstr>
      <vt:lpstr>Calibri</vt:lpstr>
      <vt:lpstr>Calibri Light</vt:lpstr>
      <vt:lpstr>Courier New</vt:lpstr>
      <vt:lpstr>Times New Roman</vt:lpstr>
      <vt:lpstr>Wingdings</vt:lpstr>
      <vt:lpstr>Office Theme</vt:lpstr>
      <vt:lpstr>PowerPoint Presentation</vt:lpstr>
      <vt:lpstr>Learning Outcomes</vt:lpstr>
      <vt:lpstr>What is a Class?</vt:lpstr>
      <vt:lpstr>What is a Class?</vt:lpstr>
      <vt:lpstr>Template for Class Definition</vt:lpstr>
      <vt:lpstr>Why Programmer-Defined Classes</vt:lpstr>
      <vt:lpstr>Example : Student Class</vt:lpstr>
      <vt:lpstr>Example: Using the Bicycle Class</vt:lpstr>
      <vt:lpstr>The Definition of the Bicycle Class</vt:lpstr>
      <vt:lpstr>Multiple Instances</vt:lpstr>
      <vt:lpstr>Data Member Declaration</vt:lpstr>
      <vt:lpstr>Access Control Modifier</vt:lpstr>
      <vt:lpstr>Static and Instance Variables</vt:lpstr>
      <vt:lpstr>Methods –  Declaration</vt:lpstr>
      <vt:lpstr>Methods – Return Values</vt:lpstr>
      <vt:lpstr>Methods – Parameters</vt:lpstr>
      <vt:lpstr>Methods – Types of Modifier</vt:lpstr>
      <vt:lpstr>Static vs. Instance Methods</vt:lpstr>
      <vt:lpstr>Example – Static Method</vt:lpstr>
      <vt:lpstr>Setter and Getter Methods</vt:lpstr>
      <vt:lpstr>Example : Getter – Setter Methods</vt:lpstr>
      <vt:lpstr>Constructor</vt:lpstr>
      <vt:lpstr>Default Constructor</vt:lpstr>
      <vt:lpstr>Overloading Constructor</vt:lpstr>
      <vt:lpstr>Example : Overloading Constructor</vt:lpstr>
      <vt:lpstr>PowerPoint Presentation</vt:lpstr>
      <vt:lpstr>What is Object?</vt:lpstr>
      <vt:lpstr>Creating an Object</vt:lpstr>
      <vt:lpstr>Accessing Object Members</vt:lpstr>
      <vt:lpstr>Arguments and Parameters</vt:lpstr>
      <vt:lpstr>Passing Objects to a Method</vt:lpstr>
      <vt:lpstr>Passing a Student Object</vt:lpstr>
      <vt:lpstr>Sharing an Object</vt:lpstr>
      <vt:lpstr>Summary</vt:lpstr>
      <vt:lpstr>References</vt:lpstr>
      <vt:lpstr>LET’S DO EXERCISES!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J2EE</dc:title>
  <dc:creator>FCS UCSY</dc:creator>
  <cp:lastModifiedBy>USER</cp:lastModifiedBy>
  <cp:revision>230</cp:revision>
  <cp:lastPrinted>2022-02-17T06:40:08Z</cp:lastPrinted>
  <dcterms:created xsi:type="dcterms:W3CDTF">2021-10-04T02:49:16Z</dcterms:created>
  <dcterms:modified xsi:type="dcterms:W3CDTF">2022-12-04T17:13:09Z</dcterms:modified>
</cp:coreProperties>
</file>